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3"/>
  </p:notesMasterIdLst>
  <p:handoutMasterIdLst>
    <p:handoutMasterId r:id="rId34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5" r:id="rId25"/>
    <p:sldId id="257" r:id="rId26"/>
    <p:sldId id="262" r:id="rId27"/>
    <p:sldId id="264" r:id="rId28"/>
    <p:sldId id="269" r:id="rId29"/>
    <p:sldId id="270" r:id="rId30"/>
    <p:sldId id="266" r:id="rId31"/>
    <p:sldId id="261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1BEC8023-4021-4BEB-A0B2-F4750FC66EAF}" type="slidenum">
              <a:rPr lang="en-US" altLang="el-GR" sz="1300" baseline="0"/>
              <a:pPr/>
              <a:t>7</a:t>
            </a:fld>
            <a:endParaRPr lang="en-US" altLang="el-GR" sz="1300" baseline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174FE7B-205E-43BE-AB5E-36131B547807}" type="slidenum">
              <a:rPr lang="en-US" altLang="el-GR" sz="1300" baseline="0"/>
              <a:pPr/>
              <a:t>8</a:t>
            </a:fld>
            <a:endParaRPr lang="en-US" altLang="el-GR" sz="1300" baseline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D931929-E0D8-4D84-AD07-C838128CA3B6}" type="slidenum">
              <a:rPr lang="en-US" altLang="el-GR" sz="1300" baseline="0"/>
              <a:pPr/>
              <a:t>11</a:t>
            </a:fld>
            <a:endParaRPr lang="en-US" altLang="el-GR" sz="1300" baseline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1BD3094-240C-408A-A045-611A1EB082D8}" type="slidenum">
              <a:rPr lang="en-US" altLang="el-GR" sz="1300" baseline="0"/>
              <a:pPr/>
              <a:t>12</a:t>
            </a:fld>
            <a:endParaRPr lang="en-US" altLang="el-GR" sz="1300" baseline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2D176BD0-34F8-46E8-9326-F1BB6D791D36}" type="slidenum">
              <a:rPr lang="en-US" altLang="el-GR" sz="1300" baseline="0"/>
              <a:pPr/>
              <a:t>15</a:t>
            </a:fld>
            <a:endParaRPr lang="en-US" altLang="el-GR" sz="1300" baseline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E6359AC-F3E9-41BA-BDBB-F6402F7E88E7}" type="slidenum">
              <a:rPr lang="en-US" altLang="el-GR" sz="1300" baseline="0"/>
              <a:pPr/>
              <a:t>18</a:t>
            </a:fld>
            <a:endParaRPr lang="en-US" altLang="el-GR" sz="1300" baseline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F890175-18D9-4843-91D5-9BCEAE280D99}" type="slidenum">
              <a:rPr lang="en-US" altLang="el-GR" sz="1300" baseline="0"/>
              <a:pPr/>
              <a:t>20</a:t>
            </a:fld>
            <a:endParaRPr lang="en-US" altLang="el-GR" sz="1300" baseline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Α. Κανέλλου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Α. Κανέλλου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Α. Κανέλλου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Α. Κανέλλου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Α. Κανέλλου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Α. Κανέλλου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Α. Κανέλλου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Α. Κανέλλου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Α. Κανέλλου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Α. Κανέλλου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Α. Κανέλλου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Α. Κανέλλου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Α. Κανέλλου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Α. Κανέλλου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Α. Κανέλλου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Α. Κανέλλου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Α. Κανέλλου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Α. Κανέλλου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Α. Κανέλλου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Α. Κανέλλου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Βιολογία, ΤΕΙ Αθήνας, Α. Κανέλλου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Α. Κανέλλου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User:Benjah-bmm27" TargetMode="External"/><Relationship Id="rId4" Type="http://schemas.openxmlformats.org/officeDocument/2006/relationships/hyperlink" Target="https://commons.wikimedia.org/wiki/File:Trimyristin-3D-vdW.p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irality_with_hands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Perheli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s://myorganicchemistry.wikispaces.com/Ibuprof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4</a:t>
            </a:r>
            <a:r>
              <a:rPr lang="el-GR" sz="2600" dirty="0" smtClean="0"/>
              <a:t>: Ο άνθρακας και η μοριακή ποικιλότητα της ζωής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Αναστασία </a:t>
            </a:r>
            <a:r>
              <a:rPr lang="el-GR" sz="2200" dirty="0" err="1" smtClean="0"/>
              <a:t>Κανέλλου</a:t>
            </a:r>
            <a:r>
              <a:rPr lang="el-GR" sz="2200" dirty="0" smtClean="0"/>
              <a:t>, 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Παραλλαγές ανθρακικού σκελετού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altLang="el-GR" smtClean="0"/>
              <a:t>Αλυσίδες ατόμων άνθρακα διαφέρουν:</a:t>
            </a:r>
          </a:p>
          <a:p>
            <a:r>
              <a:rPr lang="el-GR" altLang="el-GR" smtClean="0"/>
              <a:t>Μήκος</a:t>
            </a:r>
          </a:p>
          <a:p>
            <a:r>
              <a:rPr lang="el-GR" altLang="el-GR" smtClean="0"/>
              <a:t>Μορφή</a:t>
            </a:r>
          </a:p>
          <a:p>
            <a:pPr lvl="1"/>
            <a:r>
              <a:rPr lang="el-GR" altLang="el-GR" smtClean="0"/>
              <a:t>Ευθείες</a:t>
            </a:r>
          </a:p>
          <a:p>
            <a:pPr lvl="1"/>
            <a:r>
              <a:rPr lang="el-GR" altLang="el-GR" smtClean="0"/>
              <a:t>Διακλαδώσεις</a:t>
            </a:r>
          </a:p>
          <a:p>
            <a:pPr lvl="1"/>
            <a:r>
              <a:rPr lang="el-GR" altLang="el-GR" smtClean="0"/>
              <a:t>Δακτύλιοι</a:t>
            </a:r>
          </a:p>
          <a:p>
            <a:pPr lvl="1"/>
            <a:r>
              <a:rPr lang="el-GR" altLang="el-GR" smtClean="0"/>
              <a:t>Αριθμός διπλών δεσμών</a:t>
            </a:r>
          </a:p>
          <a:p>
            <a:pPr lvl="1"/>
            <a:r>
              <a:rPr lang="el-GR" altLang="el-GR" smtClean="0"/>
              <a:t>Ελεύθερες θέσεις για άλλα άτομα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AF3C2D0A-A529-49A2-A7B7-468E1D940D54}" type="slidenum">
              <a:rPr lang="en-US" altLang="el-GR" sz="1400" baseline="0"/>
              <a:pPr/>
              <a:t>9</a:t>
            </a:fld>
            <a:endParaRPr lang="en-US" altLang="el-GR" sz="1400" baseline="0"/>
          </a:p>
        </p:txBody>
      </p:sp>
    </p:spTree>
    <p:extLst>
      <p:ext uri="{BB962C8B-B14F-4D97-AF65-F5344CB8AC3E}">
        <p14:creationId xmlns:p14="http://schemas.microsoft.com/office/powerpoint/2010/main" val="12893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Υδρογονάνθρακες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Οργανικά μόρια: μόνο από  </a:t>
            </a:r>
            <a:r>
              <a:rPr lang="en-US" altLang="el-GR" dirty="0" smtClean="0"/>
              <a:t>C </a:t>
            </a:r>
            <a:r>
              <a:rPr lang="el-GR" altLang="el-GR" dirty="0" smtClean="0"/>
              <a:t>και Η</a:t>
            </a:r>
          </a:p>
          <a:p>
            <a:r>
              <a:rPr lang="el-GR" altLang="el-GR" dirty="0" smtClean="0"/>
              <a:t>Υδρόφοβες ουσίες πχ πετρέλαιο, λίπος</a:t>
            </a:r>
          </a:p>
          <a:p>
            <a:r>
              <a:rPr lang="el-GR" altLang="el-GR" dirty="0" smtClean="0"/>
              <a:t>Συμμετέχουν σε αντιδράσεις που απελευθερώνουν μεγάλο ποσό ενέργειας, πχ βενζίνη, καύσιμη ύλη, λίπος,  αποθήκη καύσιμης ύλης ζώων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6C63DCC-DC43-4F4E-A046-2A3A09392F56}" type="slidenum">
              <a:rPr lang="en-US" altLang="el-GR" sz="1400" baseline="0"/>
              <a:pPr/>
              <a:t>10</a:t>
            </a:fld>
            <a:endParaRPr lang="en-US" altLang="el-GR" sz="1400" baseline="0"/>
          </a:p>
        </p:txBody>
      </p:sp>
    </p:spTree>
    <p:extLst>
      <p:ext uri="{BB962C8B-B14F-4D97-AF65-F5344CB8AC3E}">
        <p14:creationId xmlns:p14="http://schemas.microsoft.com/office/powerpoint/2010/main" val="26312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Ποικιλομορφία του ανθρακικού σκελετού </a:t>
            </a:r>
          </a:p>
        </p:txBody>
      </p:sp>
      <p:sp>
        <p:nvSpPr>
          <p:cNvPr id="13314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Παραλλαγές του ανθρακικού σκελετού οδηγούν σε άλλη ένωση</a:t>
            </a:r>
          </a:p>
        </p:txBody>
      </p:sp>
      <p:pic>
        <p:nvPicPr>
          <p:cNvPr id="13315" name="Picture 3" descr="4_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5875" y="3462291"/>
            <a:ext cx="6783927" cy="232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65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μόριο λίπους (= </a:t>
            </a:r>
            <a:r>
              <a:rPr lang="el-GR" altLang="el-GR" dirty="0" err="1" smtClean="0"/>
              <a:t>τριγλυκερίδιο</a:t>
            </a:r>
            <a:r>
              <a:rPr lang="el-GR" altLang="el-GR" dirty="0" smtClean="0"/>
              <a:t>)</a:t>
            </a:r>
          </a:p>
        </p:txBody>
      </p:sp>
      <p:sp>
        <p:nvSpPr>
          <p:cNvPr id="14340" name="Θέση περιεχομένου 2"/>
          <p:cNvSpPr>
            <a:spLocks noGrp="1"/>
          </p:cNvSpPr>
          <p:nvPr>
            <p:ph idx="1"/>
          </p:nvPr>
        </p:nvSpPr>
        <p:spPr>
          <a:xfrm>
            <a:off x="4572000" y="1556792"/>
            <a:ext cx="4392488" cy="5112568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Αποθήκες καυσίμων των θηλαστικών είναι τα </a:t>
            </a:r>
            <a:r>
              <a:rPr lang="el-GR" altLang="el-GR" dirty="0" err="1" smtClean="0"/>
              <a:t>λιποκύτταρα</a:t>
            </a:r>
            <a:r>
              <a:rPr lang="el-GR" altLang="el-GR" dirty="0" smtClean="0"/>
              <a:t>, γεμάτα με </a:t>
            </a:r>
            <a:r>
              <a:rPr lang="el-GR" altLang="el-GR" dirty="0" err="1" smtClean="0"/>
              <a:t>λιποσταγονίδια</a:t>
            </a:r>
            <a:r>
              <a:rPr lang="el-GR" altLang="el-GR" dirty="0" smtClean="0"/>
              <a:t> (= μεγάλος αριθμός μορίων λίπους)</a:t>
            </a:r>
          </a:p>
          <a:p>
            <a:r>
              <a:rPr lang="el-GR" altLang="el-GR" dirty="0" smtClean="0"/>
              <a:t>Οι 3 ουρές υδρογονανθράκων (=λιπαρά οξέα) είναι πηγές ενέργειας και είναι υδρόφοβες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19458" name="Picture 2" descr="File:Trimyristin-3D-vd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07" y="1628800"/>
            <a:ext cx="443449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44555" y="5373216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Trimyristin-3D-vdW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Benjah-bmm27"/>
              </a:rPr>
              <a:t>Benjah-bmm27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96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Ισομερή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dirty="0" smtClean="0"/>
              <a:t>Ενώσεις με ίδιο αριθμό ατόμων άνθρακα για κάθε στοιχείο που συμμετέχει στο μόριό τους, αλλά με διαφορετική δομή, συνεπώς με διαφορετικές ιδιότητες</a:t>
            </a:r>
          </a:p>
          <a:p>
            <a:pPr>
              <a:buFontTx/>
              <a:buNone/>
            </a:pPr>
            <a:r>
              <a:rPr lang="el-GR" altLang="el-GR" dirty="0" smtClean="0"/>
              <a:t>3 τύποι ισομερών</a:t>
            </a:r>
          </a:p>
          <a:p>
            <a:r>
              <a:rPr lang="el-GR" altLang="el-GR" dirty="0" smtClean="0"/>
              <a:t>Συντακτικά </a:t>
            </a:r>
          </a:p>
          <a:p>
            <a:r>
              <a:rPr lang="el-GR" altLang="el-GR" dirty="0" smtClean="0"/>
              <a:t>Γεωμετρικά</a:t>
            </a:r>
          </a:p>
          <a:p>
            <a:r>
              <a:rPr lang="el-GR" altLang="el-GR" dirty="0" smtClean="0"/>
              <a:t>Εναντιομερή</a:t>
            </a:r>
          </a:p>
          <a:p>
            <a:pPr>
              <a:buFontTx/>
              <a:buNone/>
            </a:pPr>
            <a:endParaRPr lang="el-GR" altLang="el-GR" dirty="0" smtClean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B205F0A-CF51-4167-9284-B444FE142CC1}" type="slidenum">
              <a:rPr lang="en-US" altLang="el-GR" sz="1400" baseline="0"/>
              <a:pPr/>
              <a:t>13</a:t>
            </a:fld>
            <a:endParaRPr lang="en-US" altLang="el-GR" sz="1400" baseline="0"/>
          </a:p>
        </p:txBody>
      </p:sp>
    </p:spTree>
    <p:extLst>
      <p:ext uri="{BB962C8B-B14F-4D97-AF65-F5344CB8AC3E}">
        <p14:creationId xmlns:p14="http://schemas.microsoft.com/office/powerpoint/2010/main" val="35450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Είδη ισομερών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 smtClean="0"/>
              <a:t>Συντακτικά</a:t>
            </a:r>
            <a:r>
              <a:rPr lang="el-GR" altLang="el-GR" dirty="0" smtClean="0"/>
              <a:t> ισομερή διαφέρουν ως προς την ομοιοπολική διάταξη των ατόμων τους</a:t>
            </a:r>
          </a:p>
          <a:p>
            <a:r>
              <a:rPr lang="el-GR" altLang="el-GR" b="1" dirty="0" smtClean="0"/>
              <a:t>Γεωμετρικά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ισομερή=</a:t>
            </a:r>
            <a:r>
              <a:rPr lang="el-GR" altLang="el-GR" b="1" dirty="0" err="1" smtClean="0"/>
              <a:t>στερεοισομερή</a:t>
            </a:r>
            <a:r>
              <a:rPr lang="el-GR" altLang="el-GR" dirty="0" smtClean="0"/>
              <a:t>: διαφέρουν ως προς τη διάταξη στο χώρο, λόγω ακαμψίας διπλών δεσμών</a:t>
            </a:r>
          </a:p>
          <a:p>
            <a:r>
              <a:rPr lang="el-GR" altLang="el-GR" b="1" dirty="0" smtClean="0"/>
              <a:t>Εναντιομερή</a:t>
            </a:r>
            <a:r>
              <a:rPr lang="el-GR" altLang="el-GR" dirty="0" smtClean="0"/>
              <a:t> η δομή μιας ένωσης είναι κατοπτρική εικόνα της δομής της άλλης</a:t>
            </a:r>
          </a:p>
          <a:p>
            <a:endParaRPr lang="el-GR" altLang="el-GR" b="1" dirty="0" smtClean="0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199D2F6-4468-442C-B43E-67D6A13C7E6F}" type="slidenum">
              <a:rPr lang="en-US" altLang="el-GR" sz="1400" baseline="0"/>
              <a:pPr/>
              <a:t>14</a:t>
            </a:fld>
            <a:endParaRPr lang="en-US" altLang="el-GR" sz="1400" baseline="0"/>
          </a:p>
        </p:txBody>
      </p:sp>
    </p:spTree>
    <p:extLst>
      <p:ext uri="{BB962C8B-B14F-4D97-AF65-F5344CB8AC3E}">
        <p14:creationId xmlns:p14="http://schemas.microsoft.com/office/powerpoint/2010/main" val="2799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dirty="0" smtClean="0"/>
              <a:t>Τα 3 είδη ισομερών </a:t>
            </a:r>
            <a:r>
              <a:rPr lang="el-GR" altLang="el-GR" sz="2400" dirty="0" smtClean="0"/>
              <a:t>(σχηματικά)</a:t>
            </a:r>
            <a:endParaRPr lang="en-US" altLang="el-GR" sz="2400" dirty="0" smtClean="0"/>
          </a:p>
        </p:txBody>
      </p:sp>
      <p:sp>
        <p:nvSpPr>
          <p:cNvPr id="1741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Συντακτικό ισομερές με διαφορά στην ομοιοπολική διάταξη</a:t>
            </a:r>
          </a:p>
        </p:txBody>
      </p:sp>
      <p:pic>
        <p:nvPicPr>
          <p:cNvPr id="17412" name="Picture 3" descr="4_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3"/>
            <a:ext cx="6862326" cy="30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33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Τα 3 είδη ισομερών </a:t>
            </a:r>
            <a:r>
              <a:rPr lang="el-GR" altLang="el-GR" sz="2400" smtClean="0"/>
              <a:t>(σχηματικά)</a:t>
            </a:r>
            <a:endParaRPr lang="el-GR" altLang="el-GR" smtClean="0"/>
          </a:p>
        </p:txBody>
      </p:sp>
      <p:sp>
        <p:nvSpPr>
          <p:cNvPr id="1843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altLang="el-GR" smtClean="0"/>
              <a:t>Γεωμετρικά ισομερή = στερεοϊσομερή</a:t>
            </a:r>
          </a:p>
          <a:p>
            <a:r>
              <a:rPr lang="el-GR" altLang="el-GR" smtClean="0"/>
              <a:t>Διαφέρουν ως προς τη διάταξη γύρω από έναν διπλό δεσμό (</a:t>
            </a:r>
            <a:r>
              <a:rPr lang="en-US" altLang="el-GR" smtClean="0"/>
              <a:t>cis, trans)</a:t>
            </a:r>
            <a:endParaRPr lang="el-GR" altLang="el-GR" smtClean="0"/>
          </a:p>
        </p:txBody>
      </p:sp>
      <p:sp>
        <p:nvSpPr>
          <p:cNvPr id="18437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ACE9DCB1-9D9A-4431-A253-54502A26477B}" type="slidenum">
              <a:rPr lang="en-US" altLang="el-GR" sz="1400" baseline="0"/>
              <a:pPr/>
              <a:t>16</a:t>
            </a:fld>
            <a:endParaRPr lang="en-US" altLang="el-GR" sz="1400" baseline="0"/>
          </a:p>
        </p:txBody>
      </p:sp>
      <p:pic>
        <p:nvPicPr>
          <p:cNvPr id="18438" name="Picture 3" descr="4_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3665265"/>
            <a:ext cx="8681681" cy="151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0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Τα 3 είδη ισομερών </a:t>
            </a:r>
            <a:r>
              <a:rPr lang="el-GR" altLang="el-GR" sz="2400" dirty="0" smtClean="0"/>
              <a:t>(σχηματικά)</a:t>
            </a:r>
            <a:r>
              <a:rPr lang="el-GR" altLang="el-GR" dirty="0" smtClean="0"/>
              <a:t>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900"/>
              </a:spcBef>
              <a:buFontTx/>
              <a:buNone/>
            </a:pPr>
            <a:r>
              <a:rPr lang="el-GR" altLang="el-GR" sz="2400" dirty="0" smtClean="0"/>
              <a:t>Εναντιομερή</a:t>
            </a:r>
            <a:endParaRPr lang="en-US" altLang="el-GR" sz="2400" dirty="0" smtClean="0"/>
          </a:p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el-GR" altLang="el-GR" sz="2400" dirty="0" smtClean="0"/>
              <a:t>Άνθρακας στο κέντρο ονομάζεται </a:t>
            </a:r>
            <a:r>
              <a:rPr lang="el-GR" altLang="el-GR" sz="2400" b="1" dirty="0" smtClean="0"/>
              <a:t>ασύμμετρος</a:t>
            </a:r>
            <a:r>
              <a:rPr lang="el-GR" altLang="el-GR" sz="2400" dirty="0" smtClean="0"/>
              <a:t>, διότι ενώνεται με 4 διαφορετικά άτομα ή ομάδες ατόμων</a:t>
            </a:r>
          </a:p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el-GR" altLang="el-GR" sz="2400" dirty="0" smtClean="0"/>
              <a:t>Συνήθως μόνο το ένα από τα δύο </a:t>
            </a:r>
            <a:r>
              <a:rPr lang="el-GR" altLang="el-GR" sz="2400" dirty="0" err="1" smtClean="0"/>
              <a:t>εναντιομερή</a:t>
            </a:r>
            <a:r>
              <a:rPr lang="el-GR" altLang="el-GR" sz="2400" dirty="0" smtClean="0"/>
              <a:t> είναι βιολογικά ενεργό πχ φαρμακοβιομηχανία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3920031-87D7-4AF9-B5FF-25D0BF062C12}" type="slidenum">
              <a:rPr lang="en-US" altLang="el-GR" sz="1400" baseline="0"/>
              <a:pPr/>
              <a:t>17</a:t>
            </a:fld>
            <a:endParaRPr lang="en-US" altLang="el-GR" sz="1400" baseline="0"/>
          </a:p>
        </p:txBody>
      </p:sp>
      <p:pic>
        <p:nvPicPr>
          <p:cNvPr id="12290" name="Picture 2" descr="File:Chirality with hand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4680520" cy="317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520" y="6396335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Chirality with </a:t>
            </a:r>
            <a:r>
              <a:rPr lang="en-US" sz="1200" dirty="0" smtClean="0">
                <a:latin typeface="+mn-lt"/>
                <a:hlinkClick r:id="rId3"/>
              </a:rPr>
              <a:t>hands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Perhelion"/>
              </a:rPr>
              <a:t>Perhelion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48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Η φαρμακευτική σημασία των εναντιομερών</a:t>
            </a:r>
          </a:p>
        </p:txBody>
      </p:sp>
      <p:sp>
        <p:nvSpPr>
          <p:cNvPr id="20484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1368152"/>
          </a:xfrm>
        </p:spPr>
        <p:txBody>
          <a:bodyPr/>
          <a:lstStyle/>
          <a:p>
            <a:r>
              <a:rPr lang="el-GR" altLang="el-GR" dirty="0" smtClean="0"/>
              <a:t>Το αναλγητικό και αντιφλεγμονώδες φάρμακο </a:t>
            </a:r>
            <a:r>
              <a:rPr lang="en-US" altLang="el-GR" dirty="0" smtClean="0"/>
              <a:t>ibuprofen </a:t>
            </a:r>
            <a:r>
              <a:rPr lang="el-GR" altLang="el-GR" dirty="0" smtClean="0"/>
              <a:t>είναι δραστικό μόνο στην </a:t>
            </a:r>
            <a:r>
              <a:rPr lang="en-US" altLang="el-GR" dirty="0" smtClean="0"/>
              <a:t>S </a:t>
            </a:r>
            <a:r>
              <a:rPr lang="el-GR" altLang="el-GR" dirty="0" smtClean="0"/>
              <a:t>μορφή του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11266" name="Picture 2" descr="3D Model of Ibuprof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79663"/>
            <a:ext cx="789622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835696" y="5127575"/>
            <a:ext cx="1787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sz="2400" dirty="0" smtClean="0">
                <a:solidFill>
                  <a:prstClr val="black"/>
                </a:solidFill>
                <a:latin typeface="Calibri"/>
              </a:rPr>
              <a:t>S - 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Ι</a:t>
            </a:r>
            <a:r>
              <a:rPr lang="en-US" altLang="el-GR" sz="2400" dirty="0" err="1" smtClean="0">
                <a:solidFill>
                  <a:prstClr val="black"/>
                </a:solidFill>
                <a:latin typeface="Calibri"/>
              </a:rPr>
              <a:t>buprofen</a:t>
            </a:r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5724128" y="5121441"/>
            <a:ext cx="1813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sz="2400" dirty="0" smtClean="0">
                <a:solidFill>
                  <a:prstClr val="black"/>
                </a:solidFill>
                <a:latin typeface="Calibri"/>
              </a:rPr>
              <a:t>R - 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Ι</a:t>
            </a:r>
            <a:r>
              <a:rPr lang="en-US" altLang="el-GR" sz="2400" dirty="0" err="1" smtClean="0">
                <a:solidFill>
                  <a:prstClr val="black"/>
                </a:solidFill>
                <a:latin typeface="Calibri"/>
              </a:rPr>
              <a:t>buprofen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907704" y="5882788"/>
            <a:ext cx="54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myorganicchemistry.wikispaces.com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98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Άνθρακας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Οι ζωντανοί οργανισμοί αποτελούνται κυρίως από χημικές ενώσεις του άνθρακα</a:t>
            </a:r>
          </a:p>
          <a:p>
            <a:r>
              <a:rPr lang="el-GR" altLang="el-GR" smtClean="0"/>
              <a:t>Εισέρχεται στη βιόσφαιρα μέσω των φυτών τα όποια με ηλιακή ενέργεια μετατρέπουν το </a:t>
            </a:r>
            <a:r>
              <a:rPr lang="en-US" altLang="el-GR" smtClean="0"/>
              <a:t>CO</a:t>
            </a:r>
            <a:r>
              <a:rPr lang="en-US" altLang="el-GR" sz="1800" smtClean="0"/>
              <a:t>2 </a:t>
            </a:r>
            <a:r>
              <a:rPr lang="el-GR" altLang="el-GR" sz="1800" smtClean="0"/>
              <a:t> </a:t>
            </a:r>
            <a:r>
              <a:rPr lang="el-GR" altLang="el-GR" smtClean="0"/>
              <a:t>της ατμόσφαιρας σε μόρια έμβιων και μεταφέρονται ως τροφή στα ζώα   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F883C01-AE93-4DA5-A005-FF16E027E0C4}" type="slidenum">
              <a:rPr lang="en-US" altLang="el-GR" sz="1400" baseline="0"/>
              <a:pPr/>
              <a:t>1</a:t>
            </a:fld>
            <a:endParaRPr lang="en-US" altLang="el-GR" sz="1400" baseline="0"/>
          </a:p>
        </p:txBody>
      </p:sp>
    </p:spTree>
    <p:extLst>
      <p:ext uri="{BB962C8B-B14F-4D97-AF65-F5344CB8AC3E}">
        <p14:creationId xmlns:p14="http://schemas.microsoft.com/office/powerpoint/2010/main" val="32826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Σημαντικές χημικές ομάδες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Υδρογονάνθρακές: «Μητρικές» ενώσεις από τις οποίες προκύπτουν  περίπλοκα οργανικά μόρια, με αντικατάσταση Η με χημικές ομάδες </a:t>
            </a:r>
          </a:p>
          <a:p>
            <a:r>
              <a:rPr lang="el-GR" altLang="el-GR" smtClean="0"/>
              <a:t>Χημικές ομάδες επηρεάζουν λειτουργικότητα μεταβάλλοντας το σχήμα του μορίου  ή επειδή συμμετέχουν άμεσα σε αντιδράσεις (</a:t>
            </a:r>
            <a:r>
              <a:rPr lang="el-GR" altLang="el-GR" b="1" smtClean="0"/>
              <a:t>λειτουργικές ομάδες)</a:t>
            </a:r>
          </a:p>
          <a:p>
            <a:endParaRPr lang="el-GR" altLang="el-GR" smtClean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40AA671-0EE3-4716-9DEB-B30B5E828210}" type="slidenum">
              <a:rPr lang="en-US" altLang="el-GR" sz="1400" baseline="0"/>
              <a:pPr/>
              <a:t>19</a:t>
            </a:fld>
            <a:endParaRPr lang="en-US" altLang="el-GR" sz="1400" baseline="0"/>
          </a:p>
        </p:txBody>
      </p:sp>
    </p:spTree>
    <p:extLst>
      <p:ext uri="{BB962C8B-B14F-4D97-AF65-F5344CB8AC3E}">
        <p14:creationId xmlns:p14="http://schemas.microsoft.com/office/powerpoint/2010/main" val="35010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Χημικές ομάδες στις ορμόνες</a:t>
            </a:r>
          </a:p>
        </p:txBody>
      </p:sp>
      <p:sp>
        <p:nvSpPr>
          <p:cNvPr id="22532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smtClean="0"/>
              <a:t>Οιστραδιόλη (ορμόνη θηλυκού φύλου) και τεστοστερόνη (ορμόνη αντρικού φύλου) διαφέρουν μόνο σε ορισμένες περιφερειακές χημικές ομάδες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179512" y="3429000"/>
            <a:ext cx="8755512" cy="2520280"/>
            <a:chOff x="179512" y="3429000"/>
            <a:chExt cx="8755512" cy="2520280"/>
          </a:xfrm>
        </p:grpSpPr>
        <p:pic>
          <p:nvPicPr>
            <p:cNvPr id="8194" name="Picture 2" descr="File:Reaction-Testosterone-Estradio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429000"/>
              <a:ext cx="8755512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971600" y="3573016"/>
              <a:ext cx="1522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Τεστοστερόνη</a:t>
              </a:r>
              <a:endParaRPr lang="el-GR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12160" y="3573016"/>
              <a:ext cx="1452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err="1" smtClean="0">
                  <a:latin typeface="+mn-lt"/>
                </a:rPr>
                <a:t>Οισταρδιόλη</a:t>
              </a:r>
              <a:endParaRPr lang="el-GR" dirty="0">
                <a:latin typeface="+mn-lt"/>
              </a:endParaRPr>
            </a:p>
          </p:txBody>
        </p:sp>
        <p:sp>
          <p:nvSpPr>
            <p:cNvPr id="4" name="Έλλειψη 3"/>
            <p:cNvSpPr/>
            <p:nvPr/>
          </p:nvSpPr>
          <p:spPr>
            <a:xfrm>
              <a:off x="5004048" y="5517232"/>
              <a:ext cx="504056" cy="432048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Έλλειψη 9"/>
            <p:cNvSpPr/>
            <p:nvPr/>
          </p:nvSpPr>
          <p:spPr>
            <a:xfrm>
              <a:off x="1481062" y="4257092"/>
              <a:ext cx="504056" cy="432048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Έλλειψη 10"/>
            <p:cNvSpPr/>
            <p:nvPr/>
          </p:nvSpPr>
          <p:spPr>
            <a:xfrm>
              <a:off x="251520" y="5457808"/>
              <a:ext cx="504056" cy="432048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4157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7 σημαντικότερες χημικές ομάδες </a:t>
            </a:r>
            <a:br>
              <a:rPr lang="el-GR" altLang="el-GR" dirty="0" smtClean="0"/>
            </a:br>
            <a:r>
              <a:rPr lang="el-GR" altLang="el-GR" dirty="0" smtClean="0"/>
              <a:t>των βιολογικών διαδικασιών </a:t>
            </a:r>
          </a:p>
        </p:txBody>
      </p:sp>
      <p:sp>
        <p:nvSpPr>
          <p:cNvPr id="23556" name="Content Placeholder 6"/>
          <p:cNvSpPr>
            <a:spLocks noGrp="1"/>
          </p:cNvSpPr>
          <p:nvPr>
            <p:ph idx="1"/>
          </p:nvPr>
        </p:nvSpPr>
        <p:spPr>
          <a:xfrm>
            <a:off x="251520" y="2132856"/>
            <a:ext cx="3456384" cy="4725144"/>
          </a:xfrm>
        </p:spPr>
        <p:txBody>
          <a:bodyPr>
            <a:normAutofit lnSpcReduction="10000"/>
          </a:bodyPr>
          <a:lstStyle/>
          <a:p>
            <a:r>
              <a:rPr lang="el-GR" altLang="el-GR" dirty="0" err="1" smtClean="0"/>
              <a:t>Υδροξυλομάδα</a:t>
            </a:r>
            <a:r>
              <a:rPr lang="el-GR" altLang="el-GR" dirty="0" smtClean="0"/>
              <a:t> = υδροξύλιο</a:t>
            </a:r>
          </a:p>
          <a:p>
            <a:r>
              <a:rPr lang="el-GR" altLang="el-GR" dirty="0" err="1" smtClean="0"/>
              <a:t>Καρβονυλομάδα</a:t>
            </a:r>
            <a:r>
              <a:rPr lang="el-GR" altLang="el-GR" dirty="0" smtClean="0"/>
              <a:t> = καρβονύλιο</a:t>
            </a:r>
          </a:p>
          <a:p>
            <a:r>
              <a:rPr lang="el-GR" altLang="el-GR" dirty="0" err="1" smtClean="0"/>
              <a:t>Καρβοξυλομάδα</a:t>
            </a:r>
            <a:r>
              <a:rPr lang="el-GR" altLang="el-GR" dirty="0" smtClean="0"/>
              <a:t> = </a:t>
            </a:r>
            <a:r>
              <a:rPr lang="el-GR" altLang="el-GR" dirty="0" err="1" smtClean="0"/>
              <a:t>καρβοξύλιο</a:t>
            </a:r>
            <a:endParaRPr lang="el-GR" altLang="el-GR" dirty="0" smtClean="0"/>
          </a:p>
          <a:p>
            <a:r>
              <a:rPr lang="el-GR" altLang="el-GR" dirty="0" err="1" smtClean="0"/>
              <a:t>Αμινομάδα</a:t>
            </a:r>
            <a:endParaRPr lang="el-GR" altLang="el-GR" dirty="0" smtClean="0"/>
          </a:p>
          <a:p>
            <a:r>
              <a:rPr lang="el-GR" altLang="el-GR" dirty="0" err="1" smtClean="0"/>
              <a:t>Σουλφυδρυλομάδα</a:t>
            </a:r>
            <a:r>
              <a:rPr lang="el-GR" altLang="el-GR" dirty="0" smtClean="0"/>
              <a:t> = </a:t>
            </a:r>
            <a:r>
              <a:rPr lang="el-GR" altLang="el-GR" dirty="0" err="1" smtClean="0"/>
              <a:t>σουλφυδρύλιο</a:t>
            </a:r>
            <a:endParaRPr lang="el-GR" altLang="el-GR" dirty="0" smtClean="0"/>
          </a:p>
          <a:p>
            <a:r>
              <a:rPr lang="el-GR" altLang="el-GR" dirty="0" smtClean="0"/>
              <a:t>Φωσφορική ομάδα </a:t>
            </a:r>
          </a:p>
        </p:txBody>
      </p:sp>
      <p:sp>
        <p:nvSpPr>
          <p:cNvPr id="235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15A3DEB-0088-48D1-987A-7FFA76960316}" type="slidenum">
              <a:rPr lang="en-US" altLang="el-GR" sz="1400" baseline="0"/>
              <a:pPr/>
              <a:t>21</a:t>
            </a:fld>
            <a:endParaRPr lang="en-US" altLang="el-GR" sz="1400" baseline="0"/>
          </a:p>
        </p:txBody>
      </p:sp>
      <p:sp>
        <p:nvSpPr>
          <p:cNvPr id="23555" name="Text Placeholder 5"/>
          <p:cNvSpPr>
            <a:spLocks noGrp="1"/>
          </p:cNvSpPr>
          <p:nvPr>
            <p:ph type="body" idx="4294967295"/>
          </p:nvPr>
        </p:nvSpPr>
        <p:spPr>
          <a:xfrm>
            <a:off x="179512" y="1412776"/>
            <a:ext cx="4040188" cy="792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400" dirty="0" smtClean="0"/>
              <a:t>Δρουν και ως λειτουργικές ομάδες, είναι υδρόφιλες:</a:t>
            </a:r>
          </a:p>
        </p:txBody>
      </p:sp>
      <p:sp>
        <p:nvSpPr>
          <p:cNvPr id="23557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427984" y="1484784"/>
            <a:ext cx="4752528" cy="2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400" dirty="0" smtClean="0"/>
              <a:t>Χαρακτηριστικό τμήμα αναγνώρισης βιολογικών μορίων:</a:t>
            </a:r>
          </a:p>
          <a:p>
            <a:r>
              <a:rPr lang="el-GR" altLang="el-GR" sz="2400" dirty="0" err="1" smtClean="0"/>
              <a:t>Μεθυλομάδα</a:t>
            </a:r>
            <a:endParaRPr lang="el-GR" altLang="el-GR" sz="2400" dirty="0"/>
          </a:p>
          <a:p>
            <a:pPr marL="0" indent="0">
              <a:buNone/>
            </a:pP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5296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ATP</a:t>
            </a:r>
            <a:r>
              <a:rPr lang="el-GR" altLang="el-GR" smtClean="0"/>
              <a:t> Τριφωσφορική αδενοζίνη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Σημαντική πηγή ενέργειας για τις κυτταρικές διεργασίες</a:t>
            </a:r>
          </a:p>
          <a:p>
            <a:r>
              <a:rPr lang="el-GR" altLang="el-GR" dirty="0" err="1" smtClean="0"/>
              <a:t>Αδενοζίνη</a:t>
            </a:r>
            <a:r>
              <a:rPr lang="el-GR" altLang="el-GR" dirty="0" smtClean="0"/>
              <a:t> και 3 διαδοχικές φωσφορικές ομάδες</a:t>
            </a:r>
          </a:p>
          <a:p>
            <a:r>
              <a:rPr lang="el-GR" altLang="el-GR" dirty="0" smtClean="0"/>
              <a:t>Όταν αποκοπεί φωσφορική ομάδα -&gt; </a:t>
            </a:r>
            <a:r>
              <a:rPr lang="en-US" altLang="el-GR" dirty="0" smtClean="0"/>
              <a:t>ADP</a:t>
            </a:r>
          </a:p>
          <a:p>
            <a:r>
              <a:rPr lang="en-US" altLang="el-GR" dirty="0" smtClean="0"/>
              <a:t>ATP </a:t>
            </a:r>
            <a:r>
              <a:rPr lang="el-GR" altLang="el-GR" dirty="0" smtClean="0"/>
              <a:t>αποθηκεύει δυνατότητα αντίδρασης με το νερό, όπου απελευθερώνεται ενέργεια για τα κύτταρα</a:t>
            </a:r>
          </a:p>
          <a:p>
            <a:pPr marL="355600" indent="0">
              <a:buFontTx/>
              <a:buNone/>
            </a:pPr>
            <a:r>
              <a:rPr lang="en-US" altLang="el-GR" dirty="0" smtClean="0"/>
              <a:t>P-P-P-</a:t>
            </a:r>
            <a:r>
              <a:rPr lang="el-GR" altLang="el-GR" dirty="0" err="1" smtClean="0"/>
              <a:t>αδενοζίνη</a:t>
            </a:r>
            <a:r>
              <a:rPr lang="el-GR" altLang="el-GR" dirty="0" smtClean="0"/>
              <a:t>     –</a:t>
            </a:r>
            <a:r>
              <a:rPr lang="en-US" altLang="el-GR" dirty="0" smtClean="0"/>
              <a:t>H2O</a:t>
            </a:r>
            <a:r>
              <a:rPr lang="en-US" altLang="el-GR" dirty="0" smtClean="0">
                <a:sym typeface="Wingdings" pitchFamily="2" charset="2"/>
              </a:rPr>
              <a:t></a:t>
            </a:r>
            <a:r>
              <a:rPr lang="el-GR" altLang="el-GR" dirty="0" smtClean="0">
                <a:sym typeface="Wingdings" pitchFamily="2" charset="2"/>
              </a:rPr>
              <a:t>  </a:t>
            </a:r>
            <a:r>
              <a:rPr lang="en-US" altLang="el-GR" dirty="0" smtClean="0">
                <a:sym typeface="Wingdings" pitchFamily="2" charset="2"/>
              </a:rPr>
              <a:t>P + P-P-</a:t>
            </a:r>
            <a:r>
              <a:rPr lang="el-GR" altLang="el-GR" dirty="0" err="1" smtClean="0">
                <a:sym typeface="Wingdings" pitchFamily="2" charset="2"/>
              </a:rPr>
              <a:t>αδενοζίνη</a:t>
            </a:r>
            <a:r>
              <a:rPr lang="el-GR" altLang="el-GR" dirty="0" smtClean="0">
                <a:sym typeface="Wingdings" pitchFamily="2" charset="2"/>
              </a:rPr>
              <a:t> 			</a:t>
            </a:r>
          </a:p>
          <a:p>
            <a:pPr marL="3763963" indent="0">
              <a:buFontTx/>
              <a:buNone/>
            </a:pPr>
            <a:r>
              <a:rPr lang="el-GR" altLang="el-GR" dirty="0" smtClean="0">
                <a:sym typeface="Wingdings" pitchFamily="2" charset="2"/>
              </a:rPr>
              <a:t>+ ενέργεια</a:t>
            </a:r>
            <a:endParaRPr lang="el-GR" altLang="el-GR" dirty="0" smtClean="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2F6C71F-B1B6-48EA-BDF2-C2642CD9C9AB}" type="slidenum">
              <a:rPr lang="en-US" altLang="el-GR" sz="1400" baseline="0"/>
              <a:pPr/>
              <a:t>22</a:t>
            </a:fld>
            <a:endParaRPr lang="en-US" altLang="el-GR" sz="1400" baseline="0"/>
          </a:p>
        </p:txBody>
      </p:sp>
    </p:spTree>
    <p:extLst>
      <p:ext uri="{BB962C8B-B14F-4D97-AF65-F5344CB8AC3E}">
        <p14:creationId xmlns:p14="http://schemas.microsoft.com/office/powerpoint/2010/main" val="19182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Αναστασία </a:t>
            </a:r>
            <a:r>
              <a:rPr lang="el-GR" sz="2000" dirty="0" err="1" smtClean="0"/>
              <a:t>Κανέλλου</a:t>
            </a:r>
            <a:r>
              <a:rPr lang="el-GR" sz="2000" dirty="0" smtClean="0"/>
              <a:t> 2014. </a:t>
            </a:r>
            <a:r>
              <a:rPr lang="el-GR" sz="2000" dirty="0"/>
              <a:t>Αναστασία </a:t>
            </a:r>
            <a:r>
              <a:rPr lang="el-GR" sz="2000" dirty="0" err="1" smtClean="0"/>
              <a:t>Κανέλλου</a:t>
            </a:r>
            <a:r>
              <a:rPr lang="el-GR" sz="2000" dirty="0" smtClean="0"/>
              <a:t>. «Βιολογία. Ενότητα 4</a:t>
            </a:r>
            <a:r>
              <a:rPr lang="en-US" sz="2000" dirty="0" smtClean="0"/>
              <a:t>:</a:t>
            </a:r>
            <a:r>
              <a:rPr lang="el-GR" sz="2000" dirty="0"/>
              <a:t> Ο άνθρακας και η μοριακή ποικιλότητα της ζωής».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Ζωντανοί οργανισμοί και ύλη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Ιδιότητες ζωντανών οργανισμών οφείλεται πηγάζει από δομή και οργάνωση της έμβιας ύλης</a:t>
            </a:r>
          </a:p>
          <a:p>
            <a:endParaRPr lang="el-GR" altLang="el-GR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CD4D7BA-C13C-44B7-81AF-E3189F7F23E3}" type="slidenum">
              <a:rPr lang="en-US" altLang="el-GR" sz="1400" baseline="0"/>
              <a:pPr/>
              <a:t>2</a:t>
            </a:fld>
            <a:endParaRPr lang="en-US" altLang="el-GR" sz="1400" baseline="0"/>
          </a:p>
        </p:txBody>
      </p:sp>
    </p:spTree>
    <p:extLst>
      <p:ext uri="{BB962C8B-B14F-4D97-AF65-F5344CB8AC3E}">
        <p14:creationId xmlns:p14="http://schemas.microsoft.com/office/powerpoint/2010/main" val="20255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Συνήθη στοιχεία έμβιας ύλης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4464496" cy="5112568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Άνθρακας </a:t>
            </a:r>
            <a:r>
              <a:rPr lang="en-US" altLang="el-GR" sz="2800" dirty="0" smtClean="0"/>
              <a:t>C</a:t>
            </a:r>
            <a:endParaRPr lang="el-GR" altLang="el-GR" sz="2800" dirty="0" smtClean="0"/>
          </a:p>
          <a:p>
            <a:pPr>
              <a:buFontTx/>
              <a:buNone/>
            </a:pPr>
            <a:r>
              <a:rPr lang="en-US" altLang="el-GR" dirty="0" smtClean="0"/>
              <a:t>	</a:t>
            </a:r>
            <a:r>
              <a:rPr lang="el-GR" altLang="el-GR" dirty="0" smtClean="0"/>
              <a:t>Ικανότητα να σχηματίζει μεγάλα και πολύπλοκα μόρια με απεριόριστη ποικιλία</a:t>
            </a: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091CB544-0C25-4534-A1AB-49E70BC98DF8}" type="slidenum">
              <a:rPr lang="en-US" altLang="el-GR" sz="1400" baseline="0"/>
              <a:pPr/>
              <a:t>3</a:t>
            </a:fld>
            <a:endParaRPr lang="en-US" altLang="el-GR" sz="1400" baseline="0"/>
          </a:p>
        </p:txBody>
      </p:sp>
      <p:sp>
        <p:nvSpPr>
          <p:cNvPr id="5124" name="Content Placeholder 4"/>
          <p:cNvSpPr>
            <a:spLocks noGrp="1"/>
          </p:cNvSpPr>
          <p:nvPr>
            <p:ph sz="half" idx="4294967295"/>
          </p:nvPr>
        </p:nvSpPr>
        <p:spPr>
          <a:xfrm>
            <a:off x="5004048" y="1484784"/>
            <a:ext cx="3810000" cy="4111625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Υδρογόνο </a:t>
            </a:r>
            <a:r>
              <a:rPr lang="en-US" altLang="el-GR" sz="2800" dirty="0" smtClean="0"/>
              <a:t>H</a:t>
            </a:r>
            <a:endParaRPr lang="el-GR" altLang="el-GR" sz="2800" dirty="0" smtClean="0"/>
          </a:p>
          <a:p>
            <a:r>
              <a:rPr lang="el-GR" altLang="el-GR" sz="2800" dirty="0" smtClean="0"/>
              <a:t> Οξυγόνο</a:t>
            </a:r>
            <a:r>
              <a:rPr lang="en-US" altLang="el-GR" sz="2800" dirty="0" smtClean="0"/>
              <a:t> O</a:t>
            </a:r>
            <a:endParaRPr lang="el-GR" altLang="el-GR" sz="2800" dirty="0" smtClean="0"/>
          </a:p>
          <a:p>
            <a:r>
              <a:rPr lang="el-GR" altLang="el-GR" sz="2800" dirty="0" smtClean="0"/>
              <a:t>Άζωτο</a:t>
            </a:r>
            <a:r>
              <a:rPr lang="en-US" altLang="el-GR" sz="2800" dirty="0" smtClean="0"/>
              <a:t> N</a:t>
            </a:r>
            <a:endParaRPr lang="el-GR" altLang="el-GR" sz="2800" dirty="0" smtClean="0"/>
          </a:p>
          <a:p>
            <a:r>
              <a:rPr lang="el-GR" altLang="el-GR" sz="2800" dirty="0" smtClean="0"/>
              <a:t>Φώσφορος</a:t>
            </a:r>
            <a:r>
              <a:rPr lang="en-US" altLang="el-GR" sz="2800" dirty="0" smtClean="0"/>
              <a:t> P</a:t>
            </a:r>
            <a:endParaRPr lang="el-GR" altLang="el-GR" sz="2800" dirty="0" smtClean="0"/>
          </a:p>
          <a:p>
            <a:r>
              <a:rPr lang="el-GR" altLang="el-GR" sz="2800" dirty="0" smtClean="0"/>
              <a:t> Θείο </a:t>
            </a:r>
            <a:r>
              <a:rPr lang="en-US" altLang="el-GR" sz="2800" dirty="0" smtClean="0"/>
              <a:t>S</a:t>
            </a:r>
            <a:endParaRPr lang="el-GR" altLang="el-GR" sz="2800" dirty="0" smtClean="0"/>
          </a:p>
          <a:p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6679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Οργανικές ενώσεις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Οργανική Χημεία</a:t>
            </a:r>
            <a:r>
              <a:rPr lang="el-GR" altLang="el-GR" dirty="0" smtClean="0"/>
              <a:t>: Ο κλάδος της χημείας που εξειδικεύεται στη μελέτη ενώσεων του άνθρακα</a:t>
            </a:r>
          </a:p>
          <a:p>
            <a:r>
              <a:rPr lang="el-GR" altLang="el-GR" dirty="0" smtClean="0"/>
              <a:t>Ανήκουν απλά μόρια (πχ μεθάνιο </a:t>
            </a:r>
            <a:r>
              <a:rPr lang="en-US" altLang="el-GR" dirty="0" smtClean="0"/>
              <a:t>CH4) </a:t>
            </a:r>
            <a:r>
              <a:rPr lang="el-GR" altLang="el-GR" dirty="0" smtClean="0"/>
              <a:t>αλλά και κολοσσιαίων διαστάσεων μόρια (πχ πρωτεΐνες)</a:t>
            </a:r>
            <a:endParaRPr lang="en-US" altLang="el-GR" dirty="0" smtClean="0"/>
          </a:p>
          <a:p>
            <a:r>
              <a:rPr lang="el-GR" altLang="el-GR" dirty="0" smtClean="0"/>
              <a:t>Εκτός από άνθρακα περιέχουν και Η</a:t>
            </a:r>
          </a:p>
          <a:p>
            <a:r>
              <a:rPr lang="el-GR" altLang="el-GR" dirty="0" smtClean="0"/>
              <a:t>Παράγονται από ζωντανούς οργανισμούς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2A238F3-6D01-4F63-8359-C88758225280}" type="slidenum">
              <a:rPr lang="en-US" altLang="el-GR" sz="1400" baseline="0"/>
              <a:pPr/>
              <a:t>4</a:t>
            </a:fld>
            <a:endParaRPr lang="en-US" altLang="el-GR" sz="1400" baseline="0"/>
          </a:p>
        </p:txBody>
      </p:sp>
    </p:spTree>
    <p:extLst>
      <p:ext uri="{BB962C8B-B14F-4D97-AF65-F5344CB8AC3E}">
        <p14:creationId xmlns:p14="http://schemas.microsoft.com/office/powerpoint/2010/main" val="21145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Τετρασθενές του ατόμου </a:t>
            </a:r>
            <a:r>
              <a:rPr lang="en-US" altLang="el-GR" smtClean="0"/>
              <a:t>C</a:t>
            </a:r>
            <a:endParaRPr lang="el-GR" altLang="el-GR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Η διάταξη των ηλεκτρονίων του </a:t>
            </a:r>
            <a:r>
              <a:rPr lang="en-US" altLang="el-GR" smtClean="0"/>
              <a:t>C </a:t>
            </a:r>
            <a:r>
              <a:rPr lang="el-GR" altLang="el-GR" smtClean="0"/>
              <a:t>καθορίζει το είδος και τον αριθμό των δεσμών με άλλα άτομα</a:t>
            </a:r>
          </a:p>
          <a:p>
            <a:r>
              <a:rPr lang="el-GR" altLang="el-GR" smtClean="0"/>
              <a:t>4 ηλεκτρόνια σθένους</a:t>
            </a:r>
          </a:p>
          <a:p>
            <a:r>
              <a:rPr lang="el-GR" altLang="el-GR" smtClean="0"/>
              <a:t>Ομοιοπολικοί δεσμοί: μοιράζεται 4 ηλεκτρόνια με άλλα άτομα, </a:t>
            </a:r>
            <a:endParaRPr lang="en-US" altLang="el-GR" smtClean="0"/>
          </a:p>
          <a:p>
            <a:pPr lvl="1"/>
            <a:r>
              <a:rPr lang="el-GR" altLang="el-GR" smtClean="0"/>
              <a:t>Απλοί: δεσμοί υπο γωνία, τετράεδρα</a:t>
            </a:r>
          </a:p>
          <a:p>
            <a:pPr lvl="1"/>
            <a:r>
              <a:rPr lang="el-GR" altLang="el-GR" smtClean="0"/>
              <a:t>Διπλοί: δεσμοί σε ένα επίπεδο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D4DCB0F-7AF7-4DCD-BFF3-B1B2DDAB8F6C}" type="slidenum">
              <a:rPr lang="en-US" altLang="el-GR" sz="1400" baseline="0"/>
              <a:pPr/>
              <a:t>5</a:t>
            </a:fld>
            <a:endParaRPr lang="en-US" altLang="el-GR" sz="1400" baseline="0"/>
          </a:p>
        </p:txBody>
      </p:sp>
    </p:spTree>
    <p:extLst>
      <p:ext uri="{BB962C8B-B14F-4D97-AF65-F5344CB8AC3E}">
        <p14:creationId xmlns:p14="http://schemas.microsoft.com/office/powerpoint/2010/main" val="37685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Τα σθένη </a:t>
            </a:r>
            <a:r>
              <a:rPr lang="en-US" altLang="el-GR" smtClean="0"/>
              <a:t>C </a:t>
            </a:r>
            <a:r>
              <a:rPr lang="el-GR" altLang="el-GR" smtClean="0"/>
              <a:t>και συνεταίρων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smtClean="0"/>
              <a:t>C, H, O, N: </a:t>
            </a:r>
            <a:r>
              <a:rPr lang="el-GR" altLang="el-GR" smtClean="0"/>
              <a:t>κυριότερα συστατικά οργανικών ενώσεων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FC1C458-34C4-4047-A561-53CE74A75A49}" type="slidenum">
              <a:rPr lang="en-US" altLang="el-GR" sz="1400" baseline="0"/>
              <a:pPr/>
              <a:t>6</a:t>
            </a:fld>
            <a:endParaRPr lang="en-US" altLang="el-GR" sz="1400" baseline="0"/>
          </a:p>
        </p:txBody>
      </p:sp>
    </p:spTree>
    <p:extLst>
      <p:ext uri="{BB962C8B-B14F-4D97-AF65-F5344CB8AC3E}">
        <p14:creationId xmlns:p14="http://schemas.microsoft.com/office/powerpoint/2010/main" val="41867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4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148" y="1857374"/>
            <a:ext cx="5819853" cy="286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Τα σθένη στα κυριότερα οργανικά στοιχεία</a:t>
            </a:r>
          </a:p>
        </p:txBody>
      </p:sp>
      <p:sp>
        <p:nvSpPr>
          <p:cNvPr id="9220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Υδρογόνο  Η</a:t>
            </a:r>
            <a:r>
              <a:rPr lang="en-US" altLang="el-GR" smtClean="0"/>
              <a:t>:</a:t>
            </a:r>
            <a:r>
              <a:rPr lang="el-GR" altLang="el-GR" smtClean="0"/>
              <a:t>1</a:t>
            </a:r>
          </a:p>
          <a:p>
            <a:r>
              <a:rPr lang="el-GR" altLang="el-GR" smtClean="0"/>
              <a:t>Οξυγόνο Ο</a:t>
            </a:r>
            <a:r>
              <a:rPr lang="en-US" altLang="el-GR" smtClean="0"/>
              <a:t>:</a:t>
            </a:r>
            <a:r>
              <a:rPr lang="el-GR" altLang="el-GR" smtClean="0"/>
              <a:t> 2</a:t>
            </a:r>
          </a:p>
          <a:p>
            <a:r>
              <a:rPr lang="el-GR" altLang="el-GR" smtClean="0"/>
              <a:t>Άζωτο Ν</a:t>
            </a:r>
            <a:r>
              <a:rPr lang="en-US" altLang="el-GR" smtClean="0"/>
              <a:t>:</a:t>
            </a:r>
            <a:r>
              <a:rPr lang="el-GR" altLang="el-GR" smtClean="0"/>
              <a:t> 3</a:t>
            </a:r>
          </a:p>
          <a:p>
            <a:r>
              <a:rPr lang="el-GR" altLang="el-GR" smtClean="0"/>
              <a:t>Άνθρακας </a:t>
            </a:r>
            <a:r>
              <a:rPr lang="en-US" altLang="el-GR" smtClean="0"/>
              <a:t>C: </a:t>
            </a:r>
            <a:r>
              <a:rPr lang="el-GR" altLang="el-GR" smtClean="0"/>
              <a:t>4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55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smtClean="0"/>
              <a:t> Απλά οργανικά μόρια</a:t>
            </a:r>
            <a:endParaRPr lang="en-US" altLang="el-GR" smtClean="0"/>
          </a:p>
        </p:txBody>
      </p:sp>
      <p:sp>
        <p:nvSpPr>
          <p:cNvPr id="10243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Μεθάνιο</a:t>
            </a:r>
          </a:p>
          <a:p>
            <a:endParaRPr lang="el-GR" altLang="el-GR" smtClean="0"/>
          </a:p>
          <a:p>
            <a:endParaRPr lang="el-GR" altLang="el-GR" smtClean="0"/>
          </a:p>
          <a:p>
            <a:r>
              <a:rPr lang="el-GR" altLang="el-GR" smtClean="0"/>
              <a:t>Αιθάνιο</a:t>
            </a:r>
          </a:p>
          <a:p>
            <a:endParaRPr lang="el-GR" altLang="el-GR" smtClean="0"/>
          </a:p>
          <a:p>
            <a:pPr>
              <a:buFontTx/>
              <a:buNone/>
            </a:pPr>
            <a:endParaRPr lang="el-GR" altLang="el-GR" smtClean="0"/>
          </a:p>
          <a:p>
            <a:r>
              <a:rPr lang="el-GR" altLang="el-GR" smtClean="0"/>
              <a:t>Αιθυλένιο</a:t>
            </a:r>
          </a:p>
        </p:txBody>
      </p:sp>
      <p:pic>
        <p:nvPicPr>
          <p:cNvPr id="10245" name="Picture 3" descr="4_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36489" y="1865014"/>
            <a:ext cx="4036011" cy="438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07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72</TotalTime>
  <Words>1291</Words>
  <Application>Microsoft Office PowerPoint</Application>
  <PresentationFormat>Προβολή στην οθόνη (4:3)</PresentationFormat>
  <Paragraphs>206</Paragraphs>
  <Slides>30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30</vt:i4>
      </vt:variant>
    </vt:vector>
  </HeadingPairs>
  <TitlesOfParts>
    <vt:vector size="32" baseType="lpstr">
      <vt:lpstr>template</vt:lpstr>
      <vt:lpstr>OC_template_updated</vt:lpstr>
      <vt:lpstr>Βιολογία</vt:lpstr>
      <vt:lpstr>Άνθρακας</vt:lpstr>
      <vt:lpstr>Ζωντανοί οργανισμοί και ύλη</vt:lpstr>
      <vt:lpstr>Συνήθη στοιχεία έμβιας ύλης</vt:lpstr>
      <vt:lpstr>Οργανικές ενώσεις</vt:lpstr>
      <vt:lpstr>Τετρασθενές του ατόμου C</vt:lpstr>
      <vt:lpstr>Τα σθένη C και συνεταίρων</vt:lpstr>
      <vt:lpstr>Τα σθένη στα κυριότερα οργανικά στοιχεία</vt:lpstr>
      <vt:lpstr> Απλά οργανικά μόρια</vt:lpstr>
      <vt:lpstr>Παραλλαγές ανθρακικού σκελετού</vt:lpstr>
      <vt:lpstr>Υδρογονάνθρακες</vt:lpstr>
      <vt:lpstr>Ποικιλομορφία του ανθρακικού σκελετού </vt:lpstr>
      <vt:lpstr>Το μόριο λίπους (= τριγλυκερίδιο)</vt:lpstr>
      <vt:lpstr>Ισομερή</vt:lpstr>
      <vt:lpstr>Είδη ισομερών</vt:lpstr>
      <vt:lpstr>Τα 3 είδη ισομερών (σχηματικά)</vt:lpstr>
      <vt:lpstr>Τα 3 είδη ισομερών (σχηματικά)</vt:lpstr>
      <vt:lpstr>Τα 3 είδη ισομερών (σχηματικά) </vt:lpstr>
      <vt:lpstr>Η φαρμακευτική σημασία των εναντιομερών</vt:lpstr>
      <vt:lpstr>Σημαντικές χημικές ομάδες</vt:lpstr>
      <vt:lpstr>Χημικές ομάδες στις ορμόνες</vt:lpstr>
      <vt:lpstr>7 σημαντικότερες χημικές ομάδες  των βιολογικών διαδικασιών </vt:lpstr>
      <vt:lpstr>ATP Τριφωσφορική αδενοζίνη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Βιολογία</dc:title>
  <dc:creator>opencourses@teiath.gr</dc:creator>
  <cp:lastModifiedBy>fkaram2</cp:lastModifiedBy>
  <cp:revision>8</cp:revision>
  <dcterms:created xsi:type="dcterms:W3CDTF">2015-12-08T14:37:48Z</dcterms:created>
  <dcterms:modified xsi:type="dcterms:W3CDTF">2015-12-14T14:00:17Z</dcterms:modified>
</cp:coreProperties>
</file>