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380" r:id="rId2"/>
    <p:sldId id="337" r:id="rId3"/>
    <p:sldId id="338" r:id="rId4"/>
    <p:sldId id="340" r:id="rId5"/>
    <p:sldId id="362" r:id="rId6"/>
    <p:sldId id="341" r:id="rId7"/>
    <p:sldId id="342" r:id="rId8"/>
    <p:sldId id="344" r:id="rId9"/>
    <p:sldId id="345" r:id="rId10"/>
    <p:sldId id="346" r:id="rId11"/>
    <p:sldId id="347" r:id="rId12"/>
    <p:sldId id="348" r:id="rId13"/>
    <p:sldId id="350" r:id="rId14"/>
    <p:sldId id="351" r:id="rId15"/>
    <p:sldId id="357" r:id="rId16"/>
    <p:sldId id="358" r:id="rId17"/>
    <p:sldId id="359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81" r:id="rId35"/>
    <p:sldId id="379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0" d="100"/>
          <a:sy n="110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F3875E-E06C-4A39-8B3E-A4D39FFEBF5C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84701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AB689E-1185-4FAB-8B90-0D2180B85853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91529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7ADA-0AEE-4399-BB96-8C4AD71EC4D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6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emours.com/Titanium_Technologies/es_US/tech_info/literature/Plastics/PL_B_Polymers_Light_Scien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ours.com/Titanium_Technologies/es_US/tech_info/literature/Plastics/PL_B_Polymers_Light_Science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rror.co.uk/news/technology-science/science/shocking-pictures-show-level-bacteria-544147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sac.eu/fileadmin/docs/Low_Carbon/KVA_workshop/Photosynthesis/Artero-Stockholm_201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ses_TiO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RodrigoToniato&amp;action=edit&amp;redlink=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rsc.org/en/results?searchtext=Author:Andrew%20Mill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s.rsc.org/en/Content/ArticleLanding/2005/CS/b503997p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ses_TiO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ed.en" TargetMode="External"/><Relationship Id="rId4" Type="http://schemas.openxmlformats.org/officeDocument/2006/relationships/hyperlink" Target="https://commons.wikimedia.org/w/index.php?title=User:RodrigoToniato&amp;action=edit&amp;redlink=1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ac.eu/fileadmin/docs/Low_Carbon/KVA_workshop/Photosynthesis/Artero-Stockholm_201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" y="3096543"/>
            <a:ext cx="91440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Οξείδιο τιτανίου στις γραφικές </a:t>
            </a:r>
            <a:r>
              <a:rPr lang="el-GR" sz="2800" dirty="0" smtClean="0"/>
              <a:t>τέχνες</a:t>
            </a:r>
            <a:r>
              <a:rPr lang="en-US" sz="2800" dirty="0" smtClean="0"/>
              <a:t> (</a:t>
            </a:r>
            <a:r>
              <a:rPr lang="el-GR" sz="2800" dirty="0" err="1" smtClean="0"/>
              <a:t>α’μέρος</a:t>
            </a:r>
            <a:r>
              <a:rPr lang="el-GR" sz="28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9261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77" y="3933056"/>
            <a:ext cx="49328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>
          <a:xfrm>
            <a:off x="1" y="1857364"/>
            <a:ext cx="3995936" cy="22155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2200" dirty="0" smtClean="0"/>
              <a:t>Το διπλανό σχήμα απεικονίζει σχηματικά την εγκάρσια τομή δύο φιλμ λευκών </a:t>
            </a:r>
            <a:r>
              <a:rPr lang="el-GR" sz="2200" dirty="0" err="1" smtClean="0"/>
              <a:t>πιγμέντων</a:t>
            </a:r>
            <a:r>
              <a:rPr lang="el-GR" sz="2200" dirty="0" smtClean="0"/>
              <a:t> και πως οι διαφορές των δεικτών διάθλασης επηρεάζουν την αδιαφάνεια.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77" y="1929577"/>
            <a:ext cx="4853949" cy="16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5482731" y="6028114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chemours.com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73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85720" y="1556792"/>
            <a:ext cx="2774112" cy="37444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/>
              <a:t>Όσο μεγαλύτερη είναι η διαφορά μεταξύ του δείκτη διάθλασης του </a:t>
            </a:r>
            <a:r>
              <a:rPr lang="el-GR" sz="2200" dirty="0" err="1" smtClean="0"/>
              <a:t>πιγμέντου</a:t>
            </a:r>
            <a:r>
              <a:rPr lang="el-GR" sz="2200" dirty="0" smtClean="0"/>
              <a:t> και του πολυμερούς στο οποίο διασπείρεται τόσο μεγαλύτερη είναι η σκέδαση του φωτός.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74385"/>
              </p:ext>
            </p:extLst>
          </p:nvPr>
        </p:nvGraphicFramePr>
        <p:xfrm>
          <a:off x="3419872" y="1052736"/>
          <a:ext cx="5576326" cy="5669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058"/>
                <a:gridCol w="1155410"/>
                <a:gridCol w="1597446"/>
                <a:gridCol w="892412"/>
              </a:tblGrid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White Pigment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Rl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Plastic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 </a:t>
                      </a:r>
                      <a:r>
                        <a:rPr lang="en-US" dirty="0" err="1" smtClean="0"/>
                        <a:t>Rl</a:t>
                      </a:r>
                      <a:endParaRPr lang="el-GR" dirty="0" smtClean="0"/>
                    </a:p>
                  </a:txBody>
                  <a:tcPr anchor="ctr"/>
                </a:tc>
              </a:tr>
              <a:tr h="33471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Rutile </a:t>
                      </a:r>
                      <a:r>
                        <a:rPr lang="en-US" sz="1800" dirty="0" smtClean="0"/>
                        <a:t>TiO</a:t>
                      </a:r>
                      <a:r>
                        <a:rPr lang="en-US" sz="1800" baseline="-25000" dirty="0" smtClean="0"/>
                        <a:t>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2.73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Polystyrene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1.60</a:t>
                      </a:r>
                      <a:endParaRPr lang="el-GR"/>
                    </a:p>
                  </a:txBody>
                  <a:tcPr anchor="ctr"/>
                </a:tc>
              </a:tr>
              <a:tr h="33071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err="1"/>
                        <a:t>Anatase</a:t>
                      </a:r>
                      <a:r>
                        <a:rPr lang="en-US" dirty="0"/>
                        <a:t> </a:t>
                      </a:r>
                      <a:r>
                        <a:rPr lang="en-US" sz="1800" dirty="0" smtClean="0"/>
                        <a:t>TiO</a:t>
                      </a:r>
                      <a:r>
                        <a:rPr lang="en-US" sz="1800" baseline="-25000" dirty="0" smtClean="0"/>
                        <a:t>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2.55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Polycarbonate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1.59</a:t>
                      </a:r>
                      <a:endParaRPr lang="el-GR"/>
                    </a:p>
                  </a:txBody>
                  <a:tcPr anchor="ctr"/>
                </a:tc>
              </a:tr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Antimony Oxide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2.09-2.29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SAN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1.56</a:t>
                      </a:r>
                      <a:endParaRPr lang="el-GR"/>
                    </a:p>
                  </a:txBody>
                  <a:tcPr anchor="ctr"/>
                </a:tc>
              </a:tr>
              <a:tr h="57673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Zinc Oxide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2.02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Polyethylene</a:t>
                      </a:r>
                      <a:endParaRPr lang="el-G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1.50-1.54</a:t>
                      </a:r>
                      <a:endParaRPr lang="el-GR"/>
                    </a:p>
                  </a:txBody>
                  <a:tcPr anchor="ctr"/>
                </a:tc>
              </a:tr>
              <a:tr h="57673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Basic Carbonate, White Lead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1.94-2.09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20700" indent="-520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Acrylic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1.49</a:t>
                      </a:r>
                      <a:endParaRPr lang="el-GR"/>
                    </a:p>
                  </a:txBody>
                  <a:tcPr anchor="ctr"/>
                </a:tc>
              </a:tr>
              <a:tr h="576739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Lithopone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1.84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Polyvinyl Chloride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1.48</a:t>
                      </a:r>
                      <a:endParaRPr lang="el-GR"/>
                    </a:p>
                  </a:txBody>
                  <a:tcPr anchor="ctr"/>
                </a:tc>
              </a:tr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Clay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1.65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</a:tr>
              <a:tr h="329565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Magnesium Silicate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1.65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</a:tr>
              <a:tr h="339292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Barytes </a:t>
                      </a:r>
                      <a:r>
                        <a:rPr lang="en-US" dirty="0" err="1" smtClean="0"/>
                        <a:t>BaSO</a:t>
                      </a:r>
                      <a:r>
                        <a:rPr lang="el-GR" sz="1800" baseline="-25000" dirty="0" smtClean="0"/>
                        <a:t>4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1.64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 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 </a:t>
                      </a:r>
                      <a:endParaRPr lang="el-GR" dirty="0"/>
                    </a:p>
                  </a:txBody>
                  <a:tcPr anchor="ctr"/>
                </a:tc>
              </a:tr>
              <a:tr h="339292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Calcium</a:t>
                      </a:r>
                      <a:r>
                        <a:rPr lang="en-US" baseline="0" dirty="0" smtClean="0"/>
                        <a:t> Carbonate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1.63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4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500034" y="1785926"/>
            <a:ext cx="5626968" cy="29466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l-GR" sz="2400" b="1" dirty="0" smtClean="0"/>
              <a:t>	Περίθλαση και μέγεθος σωματιδίων</a:t>
            </a:r>
          </a:p>
          <a:p>
            <a:pPr>
              <a:defRPr/>
            </a:pPr>
            <a:r>
              <a:rPr lang="el-GR" sz="2400" dirty="0" smtClean="0"/>
              <a:t>Η περίθλαση είναι ο άλλος παράγοντας που επηρεάζει τον βαθμό στον οποίο το </a:t>
            </a:r>
            <a:r>
              <a:rPr lang="el-GR" sz="2400" dirty="0" err="1" smtClean="0"/>
              <a:t>πιγμέντο</a:t>
            </a:r>
            <a:r>
              <a:rPr lang="el-GR" sz="2400" dirty="0" smtClean="0"/>
              <a:t> σκεδάζει το φως. Το φως που διέρχεται κοντά σε ένα σωματίδιο </a:t>
            </a:r>
            <a:r>
              <a:rPr lang="el-GR" sz="2400" dirty="0" err="1" smtClean="0"/>
              <a:t>πιγμέντου</a:t>
            </a:r>
            <a:r>
              <a:rPr lang="el-GR" sz="2400" dirty="0" smtClean="0"/>
              <a:t> κάμπτεται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28749"/>
            <a:ext cx="244157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6296843" y="5870127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chemours.com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8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στην τεχνολογία του χαρτιού ως </a:t>
            </a:r>
            <a:r>
              <a:rPr lang="el-GR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πιγμέντο</a:t>
            </a:r>
            <a:endParaRPr lang="el-GR" dirty="0"/>
          </a:p>
        </p:txBody>
      </p:sp>
      <p:sp>
        <p:nvSpPr>
          <p:cNvPr id="94925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28596" y="1643050"/>
            <a:ext cx="8229600" cy="358957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el-GR" sz="2400" dirty="0" smtClean="0"/>
              <a:t>Το </a:t>
            </a:r>
            <a:r>
              <a:rPr lang="en-US" sz="2400" dirty="0" smtClean="0"/>
              <a:t>TiO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l-GR" sz="2400" dirty="0" smtClean="0"/>
              <a:t>χρησιμοποιείται στην τεχνολογία του χαρτιού ως </a:t>
            </a:r>
            <a:r>
              <a:rPr lang="el-GR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πιγμέντο</a:t>
            </a:r>
            <a:r>
              <a:rPr lang="el-GR" sz="2400" dirty="0" smtClean="0"/>
              <a:t> (</a:t>
            </a:r>
            <a:r>
              <a:rPr lang="en-US" sz="2400" dirty="0" smtClean="0"/>
              <a:t>pigment</a:t>
            </a:r>
            <a:r>
              <a:rPr lang="el-GR" sz="2400" dirty="0" smtClean="0"/>
              <a:t>, </a:t>
            </a:r>
            <a:r>
              <a:rPr lang="en-US" sz="2400" dirty="0" smtClean="0"/>
              <a:t>filler</a:t>
            </a:r>
            <a:r>
              <a:rPr lang="el-GR" sz="2400" dirty="0" smtClean="0"/>
              <a:t>)  μαζί με τα </a:t>
            </a:r>
            <a:r>
              <a:rPr lang="en-US" sz="2400" dirty="0" smtClean="0"/>
              <a:t>clays </a:t>
            </a:r>
            <a:r>
              <a:rPr lang="el-GR" sz="2400" dirty="0" smtClean="0"/>
              <a:t>(καολίνης, </a:t>
            </a:r>
            <a:r>
              <a:rPr lang="en-US" sz="2400" dirty="0" smtClean="0"/>
              <a:t>china clay</a:t>
            </a:r>
            <a:r>
              <a:rPr lang="el-GR" sz="2400" dirty="0" smtClean="0"/>
              <a:t>) και το </a:t>
            </a:r>
            <a:r>
              <a:rPr lang="en-US" sz="2400" dirty="0" err="1" smtClean="0"/>
              <a:t>CaCO</a:t>
            </a:r>
            <a:r>
              <a:rPr lang="el-GR" sz="2400" baseline="-25000" dirty="0" smtClean="0"/>
              <a:t>3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προκειμένου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να πληρώσει το πορώδες του χαρτιού και να βελτιώσει την ποιότητα της κάλυψης της επιφάνειάς του</a:t>
            </a:r>
            <a:r>
              <a:rPr lang="el-G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l-GR" sz="2400" dirty="0" smtClean="0"/>
              <a:t>Συντελεί στην </a:t>
            </a:r>
            <a:r>
              <a:rPr lang="el-GR" sz="2400" b="1" dirty="0" smtClean="0">
                <a:solidFill>
                  <a:schemeClr val="tx2"/>
                </a:solidFill>
              </a:rPr>
              <a:t>βελτίωση των οπτικών ιδιοτήτων του χαρτιού και στην λαμπρότητά του.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l-GR" sz="2400" dirty="0" smtClean="0"/>
              <a:t>Χρησιμοποιείται ακόμη και για οικονομικούς λόγους μια και 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</a:rPr>
              <a:t>αντικαθιστά τις πιο ακριβές ίνες</a:t>
            </a:r>
            <a:r>
              <a:rPr lang="el-GR" sz="2400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86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l-GR" dirty="0" err="1" smtClean="0"/>
              <a:t>φωτοκαταλυτικό</a:t>
            </a:r>
            <a:r>
              <a:rPr lang="el-GR" dirty="0" smtClean="0"/>
              <a:t> και στο </a:t>
            </a:r>
            <a:r>
              <a:rPr lang="el-GR" dirty="0" err="1" smtClean="0"/>
              <a:t>αντιβακτηριακό</a:t>
            </a:r>
            <a:r>
              <a:rPr lang="el-GR" dirty="0" smtClean="0"/>
              <a:t> χαρτί</a:t>
            </a:r>
            <a:endParaRPr lang="el-GR" dirty="0"/>
          </a:p>
        </p:txBody>
      </p:sp>
      <p:sp>
        <p:nvSpPr>
          <p:cNvPr id="9502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800" dirty="0" smtClean="0"/>
              <a:t>Καινοτόμα είναι η εφαρμογή του στο </a:t>
            </a:r>
            <a:r>
              <a:rPr lang="el-GR" sz="2800" dirty="0" err="1" smtClean="0"/>
              <a:t>φωτοκαταλυτικό</a:t>
            </a:r>
            <a:r>
              <a:rPr lang="el-GR" sz="2800" dirty="0" smtClean="0"/>
              <a:t> και το </a:t>
            </a:r>
            <a:r>
              <a:rPr lang="el-GR" sz="2800" dirty="0" err="1" smtClean="0"/>
              <a:t>αντιβακτηριακό</a:t>
            </a:r>
            <a:r>
              <a:rPr lang="el-GR" sz="2800" dirty="0" smtClean="0"/>
              <a:t> χαρτί.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771800" y="5654361"/>
            <a:ext cx="37626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dirty="0">
                <a:latin typeface="+mn-lt"/>
              </a:rPr>
              <a:t>Μικροοργανισμοί σε χαρτονομίσματα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1026" name="Picture 2" descr="Thousands of bacteria colonies were discovered on notes and coins chosen at random from scientists’ pockets. This the bacteria found on one five pound n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744416" cy="25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ey Bact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7996"/>
            <a:ext cx="3769643" cy="25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4112" y="5157192"/>
            <a:ext cx="2555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mirror.co.uk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19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369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400"/>
              </a:spcBef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Η παράμετρος που επηρεάζει στην τεχνολογία του χαρτιού την αποτελεσματικότητά του </a:t>
            </a:r>
            <a:r>
              <a:rPr lang="el-GR" sz="2800" dirty="0" smtClean="0"/>
              <a:t>είναι κυρίως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το μέγεθός του </a:t>
            </a:r>
            <a:r>
              <a:rPr lang="el-GR" sz="2800" dirty="0" smtClean="0"/>
              <a:t>παρά το σχήμα του.</a:t>
            </a:r>
            <a:endParaRPr lang="en-US" sz="2800" dirty="0" smtClean="0"/>
          </a:p>
          <a:p>
            <a:pPr marL="0" indent="0">
              <a:spcBef>
                <a:spcPts val="2400"/>
              </a:spcBef>
              <a:buNone/>
              <a:defRPr/>
            </a:pPr>
            <a:r>
              <a:rPr lang="el-GR" sz="2800" dirty="0" smtClean="0"/>
              <a:t>Το βέλτιστο μέγεθός του ως </a:t>
            </a:r>
            <a:r>
              <a:rPr lang="el-GR" sz="2800" dirty="0" err="1" smtClean="0"/>
              <a:t>πιγμέντο</a:t>
            </a:r>
            <a:r>
              <a:rPr lang="el-GR" sz="2800" dirty="0" smtClean="0"/>
              <a:t> στην τεχνολογία του χαρτιού είναι περίπου 0.2 μ</a:t>
            </a:r>
            <a:r>
              <a:rPr lang="en-US" sz="2800" dirty="0" smtClean="0"/>
              <a:t>m</a:t>
            </a:r>
            <a:r>
              <a:rPr lang="el-GR" sz="28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8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</a:t>
            </a:r>
            <a:r>
              <a:rPr lang="en-US" dirty="0" err="1" smtClean="0"/>
              <a:t>i</a:t>
            </a:r>
            <a:r>
              <a:rPr lang="el-GR" dirty="0" smtClean="0"/>
              <a:t>Ο</a:t>
            </a:r>
            <a:r>
              <a:rPr lang="el-GR" baseline="-25000" dirty="0" smtClean="0"/>
              <a:t>2 </a:t>
            </a:r>
            <a:r>
              <a:rPr lang="el-GR" dirty="0" smtClean="0"/>
              <a:t>στην διάσπαση χρωστικών</a:t>
            </a:r>
            <a:endParaRPr lang="el-GR" baseline="-25000" dirty="0"/>
          </a:p>
        </p:txBody>
      </p:sp>
      <p:sp>
        <p:nvSpPr>
          <p:cNvPr id="96870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  <a:defRPr/>
            </a:pPr>
            <a:r>
              <a:rPr lang="el-GR" dirty="0" smtClean="0"/>
              <a:t>Το Τ</a:t>
            </a:r>
            <a:r>
              <a:rPr lang="en-US" dirty="0" err="1" smtClean="0"/>
              <a:t>i</a:t>
            </a:r>
            <a:r>
              <a:rPr lang="el-GR" dirty="0" smtClean="0"/>
              <a:t>Ο</a:t>
            </a:r>
            <a:r>
              <a:rPr lang="el-GR" baseline="-25000" dirty="0" smtClean="0"/>
              <a:t>2</a:t>
            </a:r>
            <a:r>
              <a:rPr lang="el-GR" dirty="0" smtClean="0"/>
              <a:t> αποτελεί τον </a:t>
            </a:r>
            <a:r>
              <a:rPr lang="el-GR" dirty="0" smtClean="0">
                <a:solidFill>
                  <a:schemeClr val="tx2"/>
                </a:solidFill>
              </a:rPr>
              <a:t>καλύτερο </a:t>
            </a:r>
            <a:r>
              <a:rPr lang="el-GR" dirty="0" err="1" smtClean="0">
                <a:solidFill>
                  <a:schemeClr val="tx2"/>
                </a:solidFill>
              </a:rPr>
              <a:t>φωτοκαταλύτη</a:t>
            </a:r>
            <a:r>
              <a:rPr lang="el-GR" dirty="0" smtClean="0">
                <a:solidFill>
                  <a:schemeClr val="tx2"/>
                </a:solidFill>
              </a:rPr>
              <a:t> για την διάσπαση χρωστικών </a:t>
            </a:r>
            <a:r>
              <a:rPr lang="el-GR" dirty="0" smtClean="0"/>
              <a:t>που προέρχονται για παράδειγμα από απόβλητα βιομηχανιών εκτύπωσης, χρωμάτων κ.α. παρουσία </a:t>
            </a:r>
            <a:r>
              <a:rPr lang="en-US" dirty="0" smtClean="0"/>
              <a:t>UV </a:t>
            </a:r>
            <a:r>
              <a:rPr lang="el-GR" dirty="0" smtClean="0"/>
              <a:t>ή </a:t>
            </a:r>
            <a:r>
              <a:rPr lang="en-US" dirty="0" err="1" smtClean="0"/>
              <a:t>UVis</a:t>
            </a:r>
            <a:r>
              <a:rPr lang="el-GR" dirty="0" smtClean="0"/>
              <a:t>. 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l-GR" dirty="0" smtClean="0">
                <a:solidFill>
                  <a:srgbClr val="820000"/>
                </a:solidFill>
              </a:rPr>
              <a:t>Σημαντικός ημιαγωγός </a:t>
            </a:r>
            <a:r>
              <a:rPr lang="el-GR" dirty="0" smtClean="0"/>
              <a:t>με τεράστια πεδίο εφαρμογών και αποτελεσματικότητας στον τομέα της </a:t>
            </a:r>
            <a:r>
              <a:rPr lang="el-GR" dirty="0" err="1" smtClean="0">
                <a:solidFill>
                  <a:srgbClr val="820000"/>
                </a:solidFill>
              </a:rPr>
              <a:t>φωτοκατάλυσης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63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r>
              <a:rPr lang="el-GR" sz="3600" dirty="0"/>
              <a:t>Προσομοίωση κόκκου </a:t>
            </a:r>
            <a:r>
              <a:rPr lang="el-GR" sz="3600" dirty="0" err="1"/>
              <a:t>ημιαγώγιμου</a:t>
            </a:r>
            <a:r>
              <a:rPr lang="el-GR" sz="3600" dirty="0"/>
              <a:t> υλικού με </a:t>
            </a:r>
            <a:r>
              <a:rPr lang="el-GR" sz="3600" dirty="0" err="1"/>
              <a:t>μικροηλεκτροχημικό</a:t>
            </a:r>
            <a:r>
              <a:rPr lang="el-GR" sz="3600" dirty="0"/>
              <a:t> </a:t>
            </a:r>
            <a:r>
              <a:rPr lang="el-GR" sz="3600" dirty="0" smtClean="0"/>
              <a:t>στοιχείο, </a:t>
            </a:r>
            <a:br>
              <a:rPr lang="el-GR" sz="3600" dirty="0" smtClean="0"/>
            </a:br>
            <a:r>
              <a:rPr lang="el-GR" sz="3600" dirty="0" smtClean="0"/>
              <a:t>υπό </a:t>
            </a:r>
            <a:r>
              <a:rPr lang="el-GR" sz="3600" dirty="0"/>
              <a:t>την επίδραση του φωτός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3312368" cy="309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643702" y="5357826"/>
            <a:ext cx="1152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l-GR" b="1" dirty="0">
                <a:solidFill>
                  <a:srgbClr val="000000"/>
                </a:solidFill>
                <a:latin typeface="Times New Roman" pitchFamily="18" charset="0"/>
              </a:rPr>
              <a:t>h</a:t>
            </a:r>
            <a:r>
              <a:rPr lang="el-GR" altLang="el-GR" b="1" dirty="0" err="1">
                <a:solidFill>
                  <a:srgbClr val="000000"/>
                </a:solidFill>
                <a:latin typeface="Times New Roman" pitchFamily="18" charset="0"/>
              </a:rPr>
              <a:t>ν</a:t>
            </a:r>
            <a:r>
              <a:rPr lang="el-GR" altLang="el-GR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l-GR" altLang="el-GR" b="1" dirty="0" err="1">
                <a:solidFill>
                  <a:srgbClr val="000000"/>
                </a:solidFill>
                <a:latin typeface="Times New Roman" pitchFamily="18" charset="0"/>
              </a:rPr>
              <a:t>Ε</a:t>
            </a:r>
            <a:r>
              <a:rPr lang="en-US" altLang="el-GR" b="1" baseline="-25000" dirty="0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l-GR" altLang="el-GR" b="1" baseline="-25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5637" name="Rectangle 5"/>
          <p:cNvSpPr>
            <a:spLocks noChangeArrowheads="1"/>
          </p:cNvSpPr>
          <p:nvPr/>
        </p:nvSpPr>
        <p:spPr bwMode="auto">
          <a:xfrm>
            <a:off x="539552" y="2708920"/>
            <a:ext cx="46092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latin typeface="+mn-lt"/>
              </a:rPr>
              <a:t>Οι </a:t>
            </a:r>
            <a:r>
              <a:rPr lang="el-GR" sz="2400" dirty="0" err="1">
                <a:latin typeface="+mn-lt"/>
              </a:rPr>
              <a:t>φωτοδημιουργούμενες</a:t>
            </a:r>
            <a:r>
              <a:rPr lang="el-GR" sz="2400" dirty="0">
                <a:latin typeface="+mn-lt"/>
              </a:rPr>
              <a:t>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οπές στην επιφάνειά του είναι ισχυρά οξειδωτικές</a:t>
            </a:r>
            <a:r>
              <a:rPr lang="el-GR" sz="2400" dirty="0">
                <a:latin typeface="+mn-lt"/>
              </a:rPr>
              <a:t>, ενώ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τα </a:t>
            </a:r>
            <a:r>
              <a:rPr lang="el-GR" sz="2400" dirty="0" err="1">
                <a:solidFill>
                  <a:srgbClr val="000000"/>
                </a:solidFill>
                <a:latin typeface="+mn-lt"/>
              </a:rPr>
              <a:t>φωτοπαραγόμενα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 ηλεκτρόνια είναι αρκετά αναγωγικά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249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0" y="1357298"/>
            <a:ext cx="9001970" cy="1944216"/>
          </a:xfrm>
        </p:spPr>
        <p:txBody>
          <a:bodyPr>
            <a:normAutofit/>
          </a:bodyPr>
          <a:lstStyle/>
          <a:p>
            <a:r>
              <a:rPr lang="el-GR" altLang="el-GR" sz="2200" dirty="0" smtClean="0"/>
              <a:t>Συγκεκριμένα </a:t>
            </a:r>
            <a:r>
              <a:rPr lang="el-GR" altLang="el-GR" sz="2200" dirty="0"/>
              <a:t>έχει μελετηθεί η </a:t>
            </a:r>
            <a:r>
              <a:rPr lang="el-GR" altLang="el-GR" sz="2200" dirty="0" err="1"/>
              <a:t>μικροενθυλάκωση</a:t>
            </a:r>
            <a:r>
              <a:rPr lang="el-GR" altLang="el-GR" sz="2200" dirty="0"/>
              <a:t> αιωρημάτων χρώματος </a:t>
            </a:r>
            <a:r>
              <a:rPr lang="el-GR" altLang="el-GR" sz="2200" dirty="0" err="1"/>
              <a:t>ματζέντα</a:t>
            </a:r>
            <a:r>
              <a:rPr lang="el-GR" altLang="el-GR" sz="2200" dirty="0"/>
              <a:t>, κίτρινου και κυανού με λευκό </a:t>
            </a:r>
            <a:r>
              <a:rPr lang="el-GR" altLang="el-GR" sz="2200" dirty="0" err="1"/>
              <a:t>πιγμέντο</a:t>
            </a:r>
            <a:r>
              <a:rPr lang="el-GR" altLang="el-GR" sz="2200" dirty="0"/>
              <a:t> (</a:t>
            </a:r>
            <a:r>
              <a:rPr lang="en-US" altLang="el-GR" sz="2200" dirty="0" err="1"/>
              <a:t>TiO</a:t>
            </a:r>
            <a:r>
              <a:rPr lang="el-GR" altLang="el-GR" sz="2200" baseline="-25000" dirty="0"/>
              <a:t>2</a:t>
            </a:r>
            <a:r>
              <a:rPr lang="el-GR" altLang="el-GR" sz="2200" dirty="0"/>
              <a:t>) σε </a:t>
            </a:r>
            <a:r>
              <a:rPr lang="el-GR" altLang="el-GR" sz="2200" dirty="0" err="1"/>
              <a:t>πολυμερικά</a:t>
            </a:r>
            <a:r>
              <a:rPr lang="el-GR" altLang="el-GR" sz="2200" dirty="0"/>
              <a:t> περιβλήματα προς χρήση τους σε έγχρωμες </a:t>
            </a:r>
            <a:r>
              <a:rPr lang="el-GR" altLang="el-GR" sz="2200" dirty="0" err="1"/>
              <a:t>ηλεκτροφορητικές</a:t>
            </a:r>
            <a:r>
              <a:rPr lang="el-GR" altLang="el-GR" sz="2200" dirty="0"/>
              <a:t> οθόνες (</a:t>
            </a:r>
            <a:r>
              <a:rPr lang="en-US" altLang="el-GR" sz="2200" dirty="0"/>
              <a:t>electrophoretic </a:t>
            </a:r>
            <a:r>
              <a:rPr lang="el-GR" altLang="el-GR" sz="2200" dirty="0" err="1"/>
              <a:t>image</a:t>
            </a:r>
            <a:r>
              <a:rPr lang="el-GR" altLang="el-GR" sz="2200" dirty="0"/>
              <a:t> </a:t>
            </a:r>
            <a:r>
              <a:rPr lang="en-US" altLang="el-GR" sz="2200" dirty="0"/>
              <a:t>display</a:t>
            </a:r>
            <a:r>
              <a:rPr lang="el-GR" altLang="el-GR" sz="2200" dirty="0"/>
              <a:t>,  EPID</a:t>
            </a:r>
            <a:r>
              <a:rPr lang="el-GR" altLang="el-GR" sz="2200" dirty="0" smtClean="0"/>
              <a:t>).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TiO</a:t>
            </a:r>
            <a:r>
              <a:rPr lang="en-US" baseline="-25000" dirty="0" smtClean="0"/>
              <a:t>2</a:t>
            </a:r>
            <a:r>
              <a:rPr lang="el-GR" altLang="el-GR" dirty="0" smtClean="0"/>
              <a:t> ως βασικό συστατικό της ηλεκτρονικής μελάνης (</a:t>
            </a:r>
            <a:r>
              <a:rPr lang="en-US" altLang="el-GR" dirty="0" smtClean="0"/>
              <a:t>e</a:t>
            </a:r>
            <a:r>
              <a:rPr lang="el-GR" altLang="el-GR" dirty="0" smtClean="0"/>
              <a:t>-</a:t>
            </a:r>
            <a:r>
              <a:rPr lang="en-US" altLang="el-GR" dirty="0" smtClean="0"/>
              <a:t>ink</a:t>
            </a:r>
            <a:r>
              <a:rPr lang="el-GR" altLang="el-GR" dirty="0" smtClean="0"/>
              <a:t>). </a:t>
            </a:r>
            <a:endParaRPr lang="el-GR" baseline="-25000" dirty="0"/>
          </a:p>
        </p:txBody>
      </p:sp>
      <p:sp>
        <p:nvSpPr>
          <p:cNvPr id="5" name="Ορθογώνιο 4"/>
          <p:cNvSpPr/>
          <p:nvPr/>
        </p:nvSpPr>
        <p:spPr>
          <a:xfrm>
            <a:off x="285720" y="3286124"/>
            <a:ext cx="81439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Η λειτουργία των οθονών αυτών στηρίζεται στην </a:t>
            </a:r>
            <a:r>
              <a:rPr lang="el-GR" altLang="el-GR" sz="2200" dirty="0" err="1">
                <a:solidFill>
                  <a:prstClr val="black"/>
                </a:solidFill>
                <a:latin typeface="Calibri"/>
              </a:rPr>
              <a:t>ηλεκτροφόρεση</a:t>
            </a: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> κατά την οποία έχουμε μετακίνηση φορτισμένων σωματιδίων αιωρούμενων σε ένα υγρό υπό την επίδραση ηλεκτρικού πεδίου.</a:t>
            </a:r>
            <a:r>
              <a:rPr lang="en-US" altLang="el-GR" sz="2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altLang="el-GR" sz="2200" dirty="0">
                <a:solidFill>
                  <a:prstClr val="black"/>
                </a:solidFill>
                <a:latin typeface="Calibri"/>
              </a:rPr>
            </a:br>
            <a:r>
              <a:rPr lang="el-GR" altLang="el-GR" sz="2200" dirty="0">
                <a:solidFill>
                  <a:prstClr val="black"/>
                </a:solidFill>
                <a:latin typeface="Calibri"/>
              </a:rPr>
              <a:t/>
            </a:r>
            <a:br>
              <a:rPr lang="el-GR" altLang="el-GR" sz="2200" dirty="0">
                <a:solidFill>
                  <a:prstClr val="black"/>
                </a:solidFill>
                <a:latin typeface="Calibri"/>
              </a:rPr>
            </a:b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8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4878902" cy="3449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Μετατροπή της ηλιακής ενέργειας </a:t>
            </a:r>
            <a:br>
              <a:rPr lang="el-GR" dirty="0"/>
            </a:br>
            <a:r>
              <a:rPr lang="el-GR" dirty="0"/>
              <a:t>σε ηλεκτρική και χημική ενέργεια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7744" y="544522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V.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Artero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, Molecular science for artificial photosynthesis From bio-inspired catalyst to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nanomaterials,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Laboratoire de Chimie et Biologie des Métaux, Université Joseph Fourier, CNRS, CEA Grenoble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0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Δομή του </a:t>
            </a:r>
            <a:r>
              <a:rPr lang="en-US" dirty="0" err="1" smtClean="0"/>
              <a:t>TiO</a:t>
            </a:r>
            <a:r>
              <a:rPr lang="el-GR" baseline="-25000" dirty="0" smtClean="0"/>
              <a:t>2</a:t>
            </a:r>
            <a:endParaRPr lang="el-GR" dirty="0"/>
          </a:p>
        </p:txBody>
      </p:sp>
      <p:sp>
        <p:nvSpPr>
          <p:cNvPr id="9297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sz="2400" dirty="0" smtClean="0">
                <a:effectLst/>
              </a:rPr>
              <a:t>Το </a:t>
            </a:r>
            <a:r>
              <a:rPr lang="en-US" sz="2400" dirty="0" err="1" smtClean="0">
                <a:effectLst/>
              </a:rPr>
              <a:t>TiO</a:t>
            </a:r>
            <a:r>
              <a:rPr lang="el-GR" sz="2400" baseline="-25000" dirty="0" smtClean="0">
                <a:effectLst/>
              </a:rPr>
              <a:t>2</a:t>
            </a:r>
            <a:r>
              <a:rPr lang="el-GR" sz="2400" dirty="0" smtClean="0">
                <a:effectLst/>
              </a:rPr>
              <a:t> είναι ένας ημιαγωγός </a:t>
            </a:r>
            <a:r>
              <a:rPr lang="en-US" sz="2400" dirty="0" smtClean="0">
                <a:effectLst/>
              </a:rPr>
              <a:t>n</a:t>
            </a:r>
            <a:r>
              <a:rPr lang="el-GR" sz="2400" dirty="0" smtClean="0">
                <a:effectLst/>
              </a:rPr>
              <a:t>-τύπου εξαιτίας της ύπαρξης κενών θέσεων οξυγόνου στο πλέγμα του και εσωτερικών ιόντων τιτανίου (σε πιέσεις οξυγόνου κοντά στην ατμόσφαιρα επικρατούν οι κενές θέσεις οξυγόνου).</a:t>
            </a:r>
            <a:endParaRPr lang="en-US" sz="2400" dirty="0" smtClean="0">
              <a:effectLst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>
              <a:effectLst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sz="2400" dirty="0" smtClean="0">
                <a:effectLst/>
              </a:rPr>
              <a:t>Η δομή του προκύπτει από τον υβριδισμό των 2</a:t>
            </a:r>
            <a:r>
              <a:rPr lang="en-US" sz="2400" dirty="0" smtClean="0">
                <a:effectLst/>
              </a:rPr>
              <a:t>p</a:t>
            </a:r>
            <a:r>
              <a:rPr lang="el-GR" sz="2400" dirty="0" smtClean="0">
                <a:effectLst/>
              </a:rPr>
              <a:t> τροχιακών του οξυγόνου με τα 3</a:t>
            </a:r>
            <a:r>
              <a:rPr lang="en-US" sz="2400" dirty="0" smtClean="0">
                <a:effectLst/>
              </a:rPr>
              <a:t>d</a:t>
            </a:r>
            <a:r>
              <a:rPr lang="el-GR" sz="2400" dirty="0" smtClean="0">
                <a:effectLst/>
              </a:rPr>
              <a:t> τροχιακά του τιτανίου.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pic>
        <p:nvPicPr>
          <p:cNvPr id="6" name="Picture 2" descr="https://upload.wikimedia.org/wikipedia/commons/8/8d/Fases_TiO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611" y="1340768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4073" y="4653136"/>
            <a:ext cx="264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Fases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TiO2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RodrigoToniato (page does not exist)"/>
              </a:rPr>
              <a:t>RodrigoToniato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17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32766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00562" y="2571744"/>
            <a:ext cx="3929089" cy="20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el-GR" sz="2400" dirty="0" smtClean="0">
                <a:latin typeface="+mn-lt"/>
              </a:rPr>
              <a:t>Εικόνα </a:t>
            </a:r>
            <a:r>
              <a:rPr lang="en-US" altLang="el-GR" sz="2400" dirty="0">
                <a:latin typeface="+mn-lt"/>
              </a:rPr>
              <a:t>SEM</a:t>
            </a:r>
            <a:r>
              <a:rPr lang="el-GR" altLang="el-GR" sz="2400" dirty="0">
                <a:latin typeface="+mn-lt"/>
              </a:rPr>
              <a:t> από πάστα </a:t>
            </a:r>
            <a:r>
              <a:rPr lang="en-US" altLang="el-GR" sz="2400" dirty="0" err="1">
                <a:latin typeface="+mn-lt"/>
              </a:rPr>
              <a:t>TiO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 που εκτυπώνεται με </a:t>
            </a:r>
            <a:r>
              <a:rPr lang="el-GR" altLang="el-GR" sz="2400" b="1" dirty="0">
                <a:latin typeface="+mn-lt"/>
              </a:rPr>
              <a:t>μεταξοτυπία</a:t>
            </a:r>
            <a:r>
              <a:rPr lang="el-GR" altLang="el-GR" sz="2400" dirty="0">
                <a:latin typeface="+mn-lt"/>
              </a:rPr>
              <a:t>, για χρήση της σε </a:t>
            </a:r>
            <a:r>
              <a:rPr lang="el-GR" altLang="el-GR" sz="2400" dirty="0" err="1">
                <a:latin typeface="+mn-lt"/>
              </a:rPr>
              <a:t>φωτοευαισθητοποιημένες</a:t>
            </a:r>
            <a:r>
              <a:rPr lang="el-GR" altLang="el-GR" sz="2400" dirty="0">
                <a:latin typeface="+mn-lt"/>
              </a:rPr>
              <a:t> ηλεκτροχημικές κυψελίδες (</a:t>
            </a:r>
            <a:r>
              <a:rPr lang="en-US" altLang="el-GR" sz="2400" dirty="0">
                <a:latin typeface="+mn-lt"/>
              </a:rPr>
              <a:t>Dye</a:t>
            </a:r>
            <a:r>
              <a:rPr lang="el-GR" altLang="el-GR" sz="2400" dirty="0">
                <a:latin typeface="+mn-lt"/>
              </a:rPr>
              <a:t> </a:t>
            </a:r>
            <a:r>
              <a:rPr lang="en-US" altLang="el-GR" sz="2400" dirty="0">
                <a:latin typeface="+mn-lt"/>
              </a:rPr>
              <a:t>Sensitized</a:t>
            </a:r>
            <a:r>
              <a:rPr lang="el-GR" altLang="el-GR" sz="2400" dirty="0">
                <a:latin typeface="+mn-lt"/>
              </a:rPr>
              <a:t> </a:t>
            </a:r>
            <a:r>
              <a:rPr lang="en-US" altLang="el-GR" sz="2400" dirty="0">
                <a:latin typeface="+mn-lt"/>
              </a:rPr>
              <a:t>Solar</a:t>
            </a:r>
            <a:r>
              <a:rPr lang="el-GR" altLang="el-GR" sz="2400" dirty="0">
                <a:latin typeface="+mn-lt"/>
              </a:rPr>
              <a:t> </a:t>
            </a:r>
            <a:r>
              <a:rPr lang="en-US" altLang="el-GR" sz="2400" dirty="0">
                <a:latin typeface="+mn-lt"/>
              </a:rPr>
              <a:t>Cells</a:t>
            </a:r>
            <a:r>
              <a:rPr lang="el-GR" altLang="el-GR" sz="2400" dirty="0">
                <a:latin typeface="+mn-lt"/>
              </a:rPr>
              <a:t>).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777628" y="52233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Tsoukleris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Arabatzis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Chatzivasiloglou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Kontos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Belessi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Bernard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Falaras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“2-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Ethyl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-1-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hexanol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based screen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printed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titania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thin films for dye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sensitized solar cells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Solar Energy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79 (2005) 422–430.</a:t>
            </a:r>
          </a:p>
        </p:txBody>
      </p:sp>
    </p:spTree>
    <p:extLst>
      <p:ext uri="{BB962C8B-B14F-4D97-AF65-F5344CB8AC3E}">
        <p14:creationId xmlns:p14="http://schemas.microsoft.com/office/powerpoint/2010/main" val="18576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TiO</a:t>
            </a:r>
            <a:r>
              <a:rPr lang="en-US" baseline="-25000" dirty="0" smtClean="0"/>
              <a:t>2 </a:t>
            </a:r>
            <a:r>
              <a:rPr lang="el-GR" dirty="0" smtClean="0"/>
              <a:t>ως </a:t>
            </a:r>
            <a:r>
              <a:rPr lang="el-GR" dirty="0" err="1" smtClean="0">
                <a:solidFill>
                  <a:schemeClr val="folHlink"/>
                </a:solidFill>
              </a:rPr>
              <a:t>νανοαισθητήρας</a:t>
            </a:r>
            <a:r>
              <a:rPr lang="el-GR" dirty="0" smtClean="0">
                <a:solidFill>
                  <a:schemeClr val="folHlink"/>
                </a:solidFill>
              </a:rPr>
              <a:t> στην συσκευασία τροφίμων</a:t>
            </a:r>
            <a:endParaRPr lang="el-GR" baseline="-25000" dirty="0"/>
          </a:p>
        </p:txBody>
      </p:sp>
      <p:pic>
        <p:nvPicPr>
          <p:cNvPr id="15363" name="Picture 5" descr="Applications of Nanotechnology  in Food Packaging and Food Safety (Barrier materials, Antimicrobials and Sensor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214422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988166" y="5786454"/>
            <a:ext cx="5167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Andrew </a:t>
            </a:r>
            <a:r>
              <a:rPr lang="en-US" sz="1200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Mills</a:t>
            </a:r>
            <a:r>
              <a:rPr lang="en-US" sz="1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Show Affiliations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Oxygen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indicators and intelligent inks for packaging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food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Chem</a:t>
            </a:r>
            <a:r>
              <a:rPr lang="en-US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Soc. Rev.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2005,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34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1003-1011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DOI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10.1039/B503997P</a:t>
            </a:r>
          </a:p>
        </p:txBody>
      </p:sp>
    </p:spTree>
    <p:extLst>
      <p:ext uri="{BB962C8B-B14F-4D97-AF65-F5344CB8AC3E}">
        <p14:creationId xmlns:p14="http://schemas.microsoft.com/office/powerpoint/2010/main" val="117358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b="1" dirty="0" smtClean="0"/>
              <a:t>Πειραματικό μέρος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</a:p>
        </p:txBody>
      </p:sp>
      <p:sp>
        <p:nvSpPr>
          <p:cNvPr id="979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b="1" dirty="0" smtClean="0"/>
              <a:t>Συσκευές – Όργανα</a:t>
            </a: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Ποτήρια ζέσεως 50 </a:t>
            </a:r>
            <a:r>
              <a:rPr lang="en-US" dirty="0" smtClean="0"/>
              <a:t>ml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Πλαστικές </a:t>
            </a:r>
            <a:r>
              <a:rPr lang="el-GR" dirty="0" err="1" smtClean="0"/>
              <a:t>πιπέττες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Ογκομετρικός κύλινδρος 10 </a:t>
            </a:r>
            <a:r>
              <a:rPr lang="en-US" dirty="0" smtClean="0"/>
              <a:t>ml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err="1" smtClean="0"/>
              <a:t>Μαγνητάκι</a:t>
            </a:r>
            <a:r>
              <a:rPr lang="el-GR" dirty="0" smtClean="0"/>
              <a:t> ανάδευσης</a:t>
            </a:r>
          </a:p>
          <a:p>
            <a:pPr eaLnBrk="1" hangingPunct="1">
              <a:defRPr/>
            </a:pPr>
            <a:r>
              <a:rPr lang="el-GR" dirty="0" smtClean="0"/>
              <a:t>Θερμαντικό σώμα με μαγνητικό αναδευτήρα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5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Πειραματικό μέρος </a:t>
            </a:r>
            <a:r>
              <a:rPr lang="el-GR" sz="32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9809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b="1" dirty="0" smtClean="0"/>
              <a:t>Υλικά – Αντιδραστήρια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Υδροχλωρικό οξύ, </a:t>
            </a:r>
            <a:r>
              <a:rPr lang="el-GR" sz="2800" dirty="0" err="1" smtClean="0"/>
              <a:t>HCl</a:t>
            </a:r>
            <a:r>
              <a:rPr lang="el-GR" sz="2800" dirty="0" smtClean="0"/>
              <a:t> 37% </a:t>
            </a:r>
            <a:r>
              <a:rPr lang="en-US" sz="2800" dirty="0" smtClean="0"/>
              <a:t>wt</a:t>
            </a: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Διάλυμα υδροχλωρικού οξέος, </a:t>
            </a:r>
            <a:r>
              <a:rPr lang="el-GR" sz="2800" dirty="0" err="1" smtClean="0"/>
              <a:t>HCl</a:t>
            </a:r>
            <a:r>
              <a:rPr lang="el-GR" sz="2800" dirty="0" smtClean="0"/>
              <a:t> 1Μ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Καυστικό νάτριο, </a:t>
            </a:r>
            <a:r>
              <a:rPr lang="en-US" sz="2800" dirty="0" err="1" smtClean="0"/>
              <a:t>NaOH</a:t>
            </a:r>
            <a:r>
              <a:rPr lang="en-US" sz="2800" dirty="0" smtClean="0"/>
              <a:t> 20% wt</a:t>
            </a: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err="1" smtClean="0"/>
              <a:t>Ισοπροποξείδιο</a:t>
            </a:r>
            <a:r>
              <a:rPr lang="el-GR" sz="2800" dirty="0" smtClean="0"/>
              <a:t> του τιτανίου, </a:t>
            </a:r>
            <a:r>
              <a:rPr lang="en-US" sz="2800" dirty="0" smtClean="0"/>
              <a:t>Ti</a:t>
            </a:r>
            <a:r>
              <a:rPr lang="el-GR" sz="2800" dirty="0" smtClean="0"/>
              <a:t>(</a:t>
            </a:r>
            <a:r>
              <a:rPr lang="en-US" sz="2800" dirty="0" err="1" smtClean="0"/>
              <a:t>OiPr</a:t>
            </a:r>
            <a:r>
              <a:rPr lang="el-GR" sz="2800" dirty="0" smtClean="0"/>
              <a:t>)</a:t>
            </a:r>
            <a:r>
              <a:rPr lang="el-GR" sz="2800" baseline="-25000" dirty="0" smtClean="0"/>
              <a:t>4</a:t>
            </a:r>
            <a:r>
              <a:rPr lang="el-GR" sz="2800" dirty="0" smtClean="0"/>
              <a:t>, </a:t>
            </a:r>
            <a:r>
              <a:rPr lang="en-US" sz="2800" dirty="0" smtClean="0"/>
              <a:t>C</a:t>
            </a:r>
            <a:r>
              <a:rPr lang="el-GR" sz="2800" baseline="-25000" dirty="0" smtClean="0"/>
              <a:t>12</a:t>
            </a:r>
            <a:r>
              <a:rPr lang="en-US" sz="2800" dirty="0" smtClean="0"/>
              <a:t>H</a:t>
            </a:r>
            <a:r>
              <a:rPr lang="el-GR" sz="2800" baseline="-25000" dirty="0" smtClean="0"/>
              <a:t>28</a:t>
            </a:r>
            <a:r>
              <a:rPr lang="en-US" sz="2800" dirty="0" smtClean="0"/>
              <a:t>O</a:t>
            </a:r>
            <a:r>
              <a:rPr lang="el-GR" sz="2800" baseline="-25000" dirty="0" smtClean="0"/>
              <a:t>4</a:t>
            </a:r>
            <a:r>
              <a:rPr lang="en-US" sz="2800" dirty="0" smtClean="0"/>
              <a:t>Ti</a:t>
            </a: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Αιθανόλη, 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OH</a:t>
            </a: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smtClean="0"/>
              <a:t>Οξικό οξύ, 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COOH 100%</a:t>
            </a:r>
            <a:endParaRPr lang="el-G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800" dirty="0" err="1" smtClean="0"/>
              <a:t>Απιονισμένο</a:t>
            </a:r>
            <a:r>
              <a:rPr lang="el-GR" sz="2800" dirty="0" smtClean="0"/>
              <a:t> νερό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6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smtClean="0"/>
              <a:t>Πείραμα 1</a:t>
            </a:r>
            <a:r>
              <a:rPr lang="el-GR" sz="4000" b="1" baseline="30000" smtClean="0"/>
              <a:t>ο</a:t>
            </a:r>
            <a:r>
              <a:rPr lang="el-GR" sz="4000" b="1" smtClean="0"/>
              <a:t> – Παρασκευή </a:t>
            </a:r>
            <a:r>
              <a:rPr lang="en-US" sz="4000" b="1" smtClean="0"/>
              <a:t>TiO</a:t>
            </a:r>
            <a:r>
              <a:rPr lang="el-GR" sz="4000" b="1" baseline="-25000" smtClean="0"/>
              <a:t>2</a:t>
            </a:r>
            <a:r>
              <a:rPr lang="el-GR" sz="4000" b="1" smtClean="0"/>
              <a:t> με καταβύθιση</a:t>
            </a:r>
            <a:r>
              <a:rPr lang="el-GR" sz="4000" smtClean="0"/>
              <a:t> </a:t>
            </a:r>
          </a:p>
        </p:txBody>
      </p:sp>
      <p:sp>
        <p:nvSpPr>
          <p:cNvPr id="982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Πειραματική πορεία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l-GR" sz="2400" dirty="0" smtClean="0"/>
              <a:t>Λαμβάνονται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10 </a:t>
            </a:r>
            <a:r>
              <a:rPr lang="en-US" sz="2400" b="1" dirty="0" smtClean="0">
                <a:solidFill>
                  <a:srgbClr val="820000"/>
                </a:solidFill>
              </a:rPr>
              <a:t>ml</a:t>
            </a:r>
            <a:r>
              <a:rPr lang="el-GR" sz="2400" b="1" dirty="0" smtClean="0">
                <a:solidFill>
                  <a:srgbClr val="820000"/>
                </a:solidFill>
              </a:rPr>
              <a:t> διαλύματος </a:t>
            </a:r>
            <a:r>
              <a:rPr lang="el-GR" sz="2400" b="1" dirty="0" err="1" smtClean="0">
                <a:solidFill>
                  <a:srgbClr val="820000"/>
                </a:solidFill>
              </a:rPr>
              <a:t>HCl</a:t>
            </a:r>
            <a:r>
              <a:rPr lang="el-GR" sz="2400" b="1" dirty="0" smtClean="0">
                <a:solidFill>
                  <a:srgbClr val="820000"/>
                </a:solidFill>
              </a:rPr>
              <a:t> 1Μ </a:t>
            </a:r>
            <a:r>
              <a:rPr lang="el-GR" sz="2400" dirty="0" smtClean="0"/>
              <a:t>και μεταφέρονται σε ποτήρι ζέσεως. Στη συνέχεια αφού τοποθετηθεί το </a:t>
            </a:r>
            <a:r>
              <a:rPr lang="el-GR" sz="2400" dirty="0" err="1" smtClean="0"/>
              <a:t>μαγνητάκι</a:t>
            </a:r>
            <a:r>
              <a:rPr lang="el-GR" sz="2400" dirty="0" smtClean="0"/>
              <a:t> και το διάλυμα είναι υπό ανάδευση προστίθεται στάγδην </a:t>
            </a:r>
            <a:r>
              <a:rPr lang="el-GR" sz="2400" b="1" dirty="0" smtClean="0">
                <a:solidFill>
                  <a:srgbClr val="820000"/>
                </a:solidFill>
              </a:rPr>
              <a:t>1 </a:t>
            </a:r>
            <a:r>
              <a:rPr lang="en-US" sz="2400" b="1" dirty="0" smtClean="0">
                <a:solidFill>
                  <a:srgbClr val="820000"/>
                </a:solidFill>
              </a:rPr>
              <a:t>ml </a:t>
            </a:r>
            <a:r>
              <a:rPr lang="en-US" sz="2400" b="1" dirty="0" err="1" smtClean="0">
                <a:solidFill>
                  <a:srgbClr val="820000"/>
                </a:solidFill>
              </a:rPr>
              <a:t>Ti</a:t>
            </a:r>
            <a:r>
              <a:rPr lang="el-GR" sz="2400" b="1" dirty="0" smtClean="0">
                <a:solidFill>
                  <a:srgbClr val="820000"/>
                </a:solidFill>
              </a:rPr>
              <a:t>(</a:t>
            </a:r>
            <a:r>
              <a:rPr lang="en-US" sz="2400" b="1" dirty="0" err="1" smtClean="0">
                <a:solidFill>
                  <a:srgbClr val="820000"/>
                </a:solidFill>
              </a:rPr>
              <a:t>OiPr</a:t>
            </a:r>
            <a:r>
              <a:rPr lang="el-GR" sz="2400" b="1" dirty="0" smtClean="0">
                <a:solidFill>
                  <a:srgbClr val="820000"/>
                </a:solidFill>
              </a:rPr>
              <a:t>)</a:t>
            </a:r>
            <a:r>
              <a:rPr lang="el-GR" sz="2400" b="1" baseline="-25000" dirty="0" smtClean="0">
                <a:solidFill>
                  <a:srgbClr val="820000"/>
                </a:solidFill>
              </a:rPr>
              <a:t>4</a:t>
            </a:r>
            <a:r>
              <a:rPr lang="el-GR" sz="2400" b="1" dirty="0" smtClean="0">
                <a:solidFill>
                  <a:srgbClr val="820000"/>
                </a:solidFill>
              </a:rPr>
              <a:t>. </a:t>
            </a:r>
            <a:r>
              <a:rPr lang="el-GR" sz="2400" dirty="0" smtClean="0"/>
              <a:t>Παρατηρείστε ότι σχηματίζεται </a:t>
            </a:r>
            <a:r>
              <a:rPr lang="el-GR" sz="2400" dirty="0" err="1" smtClean="0"/>
              <a:t>φλοκώδες</a:t>
            </a:r>
            <a:r>
              <a:rPr lang="el-GR" sz="2400" dirty="0" smtClean="0"/>
              <a:t> ίζημα. Με προσθήκη </a:t>
            </a:r>
            <a:r>
              <a:rPr lang="en-US" sz="2400" dirty="0" err="1" smtClean="0"/>
              <a:t>HCl</a:t>
            </a:r>
            <a:r>
              <a:rPr lang="el-GR" sz="2400" dirty="0" smtClean="0"/>
              <a:t> και παραμονή ½ ώρα υπό ανάδευση γίνεται διαυγές. Παρατηρείστε τον σχηματισμό ιζήματος με την προσθήκη </a:t>
            </a:r>
            <a:r>
              <a:rPr lang="en-US" sz="2400" b="1" dirty="0" err="1" smtClean="0">
                <a:solidFill>
                  <a:srgbClr val="820000"/>
                </a:solidFill>
              </a:rPr>
              <a:t>NaOH</a:t>
            </a:r>
            <a:r>
              <a:rPr lang="el-GR" sz="2400" b="1" dirty="0" smtClean="0">
                <a:solidFill>
                  <a:srgbClr val="820000"/>
                </a:solidFill>
              </a:rPr>
              <a:t> 20% </a:t>
            </a:r>
            <a:r>
              <a:rPr lang="en-US" sz="2400" b="1" dirty="0" err="1" smtClean="0">
                <a:solidFill>
                  <a:srgbClr val="820000"/>
                </a:solidFill>
              </a:rPr>
              <a:t>wt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  <a:endParaRPr lang="en-US" sz="2400" b="1" dirty="0" smtClean="0">
              <a:solidFill>
                <a:srgbClr val="820000"/>
              </a:solidFill>
            </a:endParaRPr>
          </a:p>
          <a:p>
            <a:pPr algn="just" eaLnBrk="1" hangingPunct="1">
              <a:spcBef>
                <a:spcPts val="1200"/>
              </a:spcBef>
              <a:defRPr/>
            </a:pPr>
            <a:r>
              <a:rPr lang="el-GR" sz="2400" dirty="0" smtClean="0"/>
              <a:t>Ακολουθεί γήρανση επί 24 ώρες</a:t>
            </a:r>
            <a:endParaRPr lang="en-US" sz="2400" dirty="0" smtClean="0"/>
          </a:p>
          <a:p>
            <a:pPr algn="just" eaLnBrk="1" hangingPunct="1">
              <a:spcBef>
                <a:spcPts val="1200"/>
              </a:spcBef>
              <a:defRPr/>
            </a:pPr>
            <a:r>
              <a:rPr lang="el-GR" sz="2400" dirty="0" err="1" smtClean="0"/>
              <a:t>Φυγοκέντριση</a:t>
            </a:r>
            <a:endParaRPr lang="en-US" sz="2400" dirty="0" smtClean="0"/>
          </a:p>
          <a:p>
            <a:pPr algn="just" eaLnBrk="1" hangingPunct="1">
              <a:spcBef>
                <a:spcPts val="1200"/>
              </a:spcBef>
              <a:defRPr/>
            </a:pPr>
            <a:r>
              <a:rPr lang="el-GR" sz="2400" dirty="0" smtClean="0"/>
              <a:t>έκλυση του ιζήματος</a:t>
            </a:r>
            <a:endParaRPr lang="en-US" sz="2400" dirty="0" smtClean="0"/>
          </a:p>
          <a:p>
            <a:pPr algn="just"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και </a:t>
            </a:r>
            <a:r>
              <a:rPr lang="el-GR" sz="2400" dirty="0" err="1" smtClean="0"/>
              <a:t>έψησή</a:t>
            </a:r>
            <a:r>
              <a:rPr lang="el-GR" sz="2400" dirty="0" smtClean="0"/>
              <a:t> του επί 2 ώρες στους 450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r>
              <a:rPr lang="el-GR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1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smtClean="0"/>
              <a:t>Πείραμα 2</a:t>
            </a:r>
            <a:r>
              <a:rPr lang="el-GR" sz="4000" b="1" baseline="30000" smtClean="0"/>
              <a:t>ο</a:t>
            </a:r>
            <a:r>
              <a:rPr lang="el-GR" sz="4000" b="1" smtClean="0"/>
              <a:t> – Παρασκευή ξηροπηκτής (</a:t>
            </a:r>
            <a:r>
              <a:rPr lang="en-US" sz="4000" b="1" smtClean="0"/>
              <a:t>Xerogel</a:t>
            </a:r>
            <a:r>
              <a:rPr lang="el-GR" sz="4000" b="1" smtClean="0"/>
              <a:t>) </a:t>
            </a:r>
            <a:r>
              <a:rPr lang="en-US" sz="4000" b="1" smtClean="0"/>
              <a:t>TiO</a:t>
            </a:r>
            <a:r>
              <a:rPr lang="el-GR" sz="4000" b="1" baseline="-25000" smtClean="0"/>
              <a:t>2</a:t>
            </a:r>
          </a:p>
        </p:txBody>
      </p:sp>
      <p:sp>
        <p:nvSpPr>
          <p:cNvPr id="983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8291264" cy="5544616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l-GR" sz="2200" b="1" dirty="0" smtClean="0">
                <a:solidFill>
                  <a:srgbClr val="820000"/>
                </a:solidFill>
                <a:effectLst/>
              </a:rPr>
              <a:t>Πειραματική πορεία:</a:t>
            </a:r>
            <a:endParaRPr lang="en-US" sz="2200" b="1" dirty="0" smtClean="0">
              <a:solidFill>
                <a:srgbClr val="820000"/>
              </a:solidFill>
              <a:effectLst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200" dirty="0" smtClean="0">
                <a:effectLst/>
              </a:rPr>
              <a:t>Λαμβάνονται 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10 </a:t>
            </a:r>
            <a:r>
              <a:rPr lang="en-US" sz="2200" b="1" dirty="0" smtClean="0">
                <a:solidFill>
                  <a:srgbClr val="820000"/>
                </a:solidFill>
                <a:effectLst/>
              </a:rPr>
              <a:t>ml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 αιθανόλης </a:t>
            </a:r>
            <a:r>
              <a:rPr lang="el-GR" sz="2200" dirty="0" smtClean="0">
                <a:effectLst/>
              </a:rPr>
              <a:t>και μεταφέρονται σε ποτήρι ζέσεως. Στη συνέχεια αφού τοποθετηθεί το </a:t>
            </a:r>
            <a:r>
              <a:rPr lang="el-GR" sz="2200" dirty="0" err="1" smtClean="0">
                <a:effectLst/>
              </a:rPr>
              <a:t>μαγνητάκι</a:t>
            </a:r>
            <a:r>
              <a:rPr lang="el-GR" sz="2200" dirty="0" smtClean="0">
                <a:effectLst/>
              </a:rPr>
              <a:t> και το διάλυμα είναι υπό ανάδευση </a:t>
            </a:r>
            <a:r>
              <a:rPr lang="el-GR" sz="2200" dirty="0" err="1" smtClean="0">
                <a:effectLst/>
              </a:rPr>
              <a:t>προστίθονται</a:t>
            </a:r>
            <a:r>
              <a:rPr lang="el-GR" sz="2200" dirty="0" smtClean="0">
                <a:effectLst/>
              </a:rPr>
              <a:t> στάγδην 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3 </a:t>
            </a:r>
            <a:r>
              <a:rPr lang="en-US" sz="2200" b="1" dirty="0" smtClean="0">
                <a:solidFill>
                  <a:srgbClr val="820000"/>
                </a:solidFill>
                <a:effectLst/>
              </a:rPr>
              <a:t>ml </a:t>
            </a:r>
            <a:r>
              <a:rPr lang="en-US" sz="2200" b="1" dirty="0" err="1" smtClean="0">
                <a:solidFill>
                  <a:srgbClr val="820000"/>
                </a:solidFill>
                <a:effectLst/>
              </a:rPr>
              <a:t>Ti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(</a:t>
            </a:r>
            <a:r>
              <a:rPr lang="en-US" sz="2200" b="1" dirty="0" err="1" smtClean="0">
                <a:solidFill>
                  <a:srgbClr val="820000"/>
                </a:solidFill>
                <a:effectLst/>
              </a:rPr>
              <a:t>OiPr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)4. </a:t>
            </a:r>
            <a:r>
              <a:rPr lang="el-GR" sz="2200" dirty="0" smtClean="0">
                <a:effectLst/>
              </a:rPr>
              <a:t>Παρατηρείστε ότι το διάλυμα είναι διαυγές. Παραμένει υπό ανάδευση επί 10 </a:t>
            </a:r>
            <a:r>
              <a:rPr lang="en-US" sz="2200" dirty="0" smtClean="0">
                <a:effectLst/>
              </a:rPr>
              <a:t>min</a:t>
            </a:r>
            <a:r>
              <a:rPr lang="el-GR" sz="2200" dirty="0" smtClean="0">
                <a:effectLst/>
              </a:rPr>
              <a:t> και στην συνέχεια προστίθεται 1.5 </a:t>
            </a:r>
            <a:r>
              <a:rPr lang="en-US" sz="2200" dirty="0" smtClean="0">
                <a:effectLst/>
              </a:rPr>
              <a:t>ml </a:t>
            </a:r>
            <a:r>
              <a:rPr lang="en-US" sz="2200" b="1" dirty="0" smtClean="0">
                <a:solidFill>
                  <a:srgbClr val="820000"/>
                </a:solidFill>
                <a:effectLst/>
              </a:rPr>
              <a:t>CH</a:t>
            </a:r>
            <a:r>
              <a:rPr lang="el-GR" sz="2200" b="1" baseline="-25000" dirty="0" smtClean="0">
                <a:solidFill>
                  <a:srgbClr val="820000"/>
                </a:solidFill>
                <a:effectLst/>
              </a:rPr>
              <a:t>3</a:t>
            </a:r>
            <a:r>
              <a:rPr lang="en-US" sz="2200" b="1" dirty="0" smtClean="0">
                <a:solidFill>
                  <a:srgbClr val="820000"/>
                </a:solidFill>
                <a:effectLst/>
              </a:rPr>
              <a:t>COOH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. </a:t>
            </a:r>
            <a:r>
              <a:rPr lang="el-GR" sz="2200" dirty="0" smtClean="0">
                <a:effectLst/>
              </a:rPr>
              <a:t>Παραμένει υπό ανάδευση επί 10 </a:t>
            </a:r>
            <a:r>
              <a:rPr lang="en-US" sz="2200" dirty="0" smtClean="0">
                <a:effectLst/>
              </a:rPr>
              <a:t>min</a:t>
            </a:r>
            <a:r>
              <a:rPr lang="el-GR" sz="2200" dirty="0" smtClean="0">
                <a:effectLst/>
              </a:rPr>
              <a:t>. </a:t>
            </a:r>
            <a:r>
              <a:rPr lang="el-GR" sz="2200" dirty="0" err="1" smtClean="0">
                <a:effectLst/>
              </a:rPr>
              <a:t>Προστίθονται</a:t>
            </a:r>
            <a:r>
              <a:rPr lang="el-GR" sz="2200" dirty="0" smtClean="0">
                <a:effectLst/>
              </a:rPr>
              <a:t> επιπλέον 10 </a:t>
            </a:r>
            <a:r>
              <a:rPr lang="en-US" sz="2200" dirty="0" smtClean="0">
                <a:effectLst/>
              </a:rPr>
              <a:t>ml</a:t>
            </a:r>
            <a:r>
              <a:rPr lang="el-GR" sz="2200" dirty="0" smtClean="0">
                <a:effectLst/>
              </a:rPr>
              <a:t> </a:t>
            </a:r>
            <a:r>
              <a:rPr lang="el-GR" sz="2200" dirty="0" err="1" smtClean="0">
                <a:effectLst/>
              </a:rPr>
              <a:t>απιονισμένου</a:t>
            </a:r>
            <a:r>
              <a:rPr lang="el-GR" sz="2200" dirty="0" smtClean="0">
                <a:effectLst/>
              </a:rPr>
              <a:t> νερού και συνεχίζεται η ανάδευση για άλλη μισή ώρα.</a:t>
            </a:r>
            <a:endParaRPr lang="en-US" sz="2200" dirty="0" smtClean="0">
              <a:effectLst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200" dirty="0" smtClean="0">
                <a:effectLst/>
              </a:rPr>
              <a:t>Στην συνέχεια τοποθετείται για 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γήρανση στο </a:t>
            </a:r>
            <a:r>
              <a:rPr lang="el-GR" sz="2200" b="1" dirty="0" err="1" smtClean="0">
                <a:solidFill>
                  <a:srgbClr val="820000"/>
                </a:solidFill>
                <a:effectLst/>
              </a:rPr>
              <a:t>πυριαντήριο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 στους 60 </a:t>
            </a:r>
            <a:r>
              <a:rPr lang="en-US" sz="2200" b="1" baseline="30000" dirty="0" err="1" smtClean="0">
                <a:solidFill>
                  <a:srgbClr val="820000"/>
                </a:solidFill>
                <a:effectLst/>
              </a:rPr>
              <a:t>o</a:t>
            </a:r>
            <a:r>
              <a:rPr lang="en-US" sz="2200" b="1" dirty="0" err="1" smtClean="0">
                <a:solidFill>
                  <a:srgbClr val="820000"/>
                </a:solidFill>
                <a:effectLst/>
              </a:rPr>
              <a:t>C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.</a:t>
            </a:r>
            <a:endParaRPr lang="en-US" sz="2200" b="1" dirty="0" smtClean="0">
              <a:solidFill>
                <a:srgbClr val="820000"/>
              </a:solidFill>
              <a:effectLst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el-GR" sz="2200" dirty="0" smtClean="0">
                <a:effectLst/>
              </a:rPr>
              <a:t>Όταν </a:t>
            </a:r>
            <a:r>
              <a:rPr lang="el-GR" sz="2200" dirty="0" err="1" smtClean="0">
                <a:effectLst/>
              </a:rPr>
              <a:t>ξηρανθεί</a:t>
            </a:r>
            <a:r>
              <a:rPr lang="el-GR" sz="2200" dirty="0" smtClean="0">
                <a:effectLst/>
              </a:rPr>
              <a:t> πλήρως λαμβάνεται και θερμαίνεται στους 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450 </a:t>
            </a:r>
            <a:r>
              <a:rPr lang="el-GR" sz="2200" b="1" baseline="30000" dirty="0" smtClean="0">
                <a:solidFill>
                  <a:srgbClr val="820000"/>
                </a:solidFill>
                <a:effectLst/>
              </a:rPr>
              <a:t>ο</a:t>
            </a:r>
            <a:r>
              <a:rPr lang="en-US" sz="2200" b="1" dirty="0" smtClean="0">
                <a:solidFill>
                  <a:srgbClr val="820000"/>
                </a:solidFill>
                <a:effectLst/>
              </a:rPr>
              <a:t>C</a:t>
            </a:r>
            <a:r>
              <a:rPr lang="el-GR" sz="2200" b="1" dirty="0" smtClean="0">
                <a:solidFill>
                  <a:srgbClr val="820000"/>
                </a:solidFill>
                <a:effectLst/>
              </a:rPr>
              <a:t> επί 2 ώρες.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96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r>
              <a:rPr lang="el-GR" dirty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pt-BR" sz="2000" dirty="0" smtClean="0"/>
              <a:t>D</a:t>
            </a:r>
            <a:r>
              <a:rPr lang="el-GR" sz="2000" dirty="0" smtClean="0"/>
              <a:t>.</a:t>
            </a:r>
            <a:r>
              <a:rPr lang="pt-BR" sz="2000" dirty="0" smtClean="0"/>
              <a:t>S</a:t>
            </a:r>
            <a:r>
              <a:rPr lang="el-GR" sz="2000" dirty="0" smtClean="0"/>
              <a:t>. </a:t>
            </a:r>
            <a:r>
              <a:rPr lang="pt-BR" sz="2000" dirty="0" smtClean="0"/>
              <a:t>Tsoukleris</a:t>
            </a:r>
            <a:r>
              <a:rPr lang="el-GR" sz="2000" dirty="0" smtClean="0"/>
              <a:t>, </a:t>
            </a:r>
            <a:r>
              <a:rPr lang="pt-BR" sz="2000" dirty="0" smtClean="0"/>
              <a:t>I</a:t>
            </a:r>
            <a:r>
              <a:rPr lang="el-GR" sz="2000" dirty="0" smtClean="0"/>
              <a:t>.</a:t>
            </a:r>
            <a:r>
              <a:rPr lang="pt-BR" sz="2000" dirty="0" smtClean="0"/>
              <a:t>M</a:t>
            </a:r>
            <a:r>
              <a:rPr lang="el-GR" sz="2000" dirty="0" smtClean="0"/>
              <a:t>. </a:t>
            </a:r>
            <a:r>
              <a:rPr lang="pt-BR" sz="2000" dirty="0" smtClean="0"/>
              <a:t>Arabatzis</a:t>
            </a:r>
            <a:r>
              <a:rPr lang="el-GR" sz="2000" dirty="0" smtClean="0"/>
              <a:t>, </a:t>
            </a:r>
            <a:r>
              <a:rPr lang="pt-BR" sz="2000" dirty="0" smtClean="0"/>
              <a:t>E</a:t>
            </a:r>
            <a:r>
              <a:rPr lang="el-GR" sz="2000" dirty="0" smtClean="0"/>
              <a:t>. </a:t>
            </a:r>
            <a:r>
              <a:rPr lang="pt-BR" sz="2000" dirty="0" smtClean="0"/>
              <a:t>Chatzivasiloglou</a:t>
            </a:r>
            <a:r>
              <a:rPr lang="el-GR" sz="2000" dirty="0" smtClean="0"/>
              <a:t>, </a:t>
            </a:r>
            <a:r>
              <a:rPr lang="pt-BR" sz="2000" dirty="0" smtClean="0"/>
              <a:t>A</a:t>
            </a:r>
            <a:r>
              <a:rPr lang="el-GR" sz="2000" dirty="0" smtClean="0"/>
              <a:t>.</a:t>
            </a:r>
            <a:r>
              <a:rPr lang="pt-BR" sz="2000" dirty="0" smtClean="0"/>
              <a:t>I</a:t>
            </a:r>
            <a:r>
              <a:rPr lang="el-GR" sz="2000" dirty="0" smtClean="0"/>
              <a:t>. </a:t>
            </a:r>
            <a:r>
              <a:rPr lang="pt-BR" sz="2000" dirty="0" smtClean="0"/>
              <a:t>Kontos</a:t>
            </a:r>
            <a:r>
              <a:rPr lang="el-GR" sz="2000" dirty="0" smtClean="0"/>
              <a:t>, </a:t>
            </a:r>
            <a:r>
              <a:rPr lang="en-GB" sz="2000" dirty="0" smtClean="0"/>
              <a:t>V</a:t>
            </a:r>
            <a:r>
              <a:rPr lang="el-GR" sz="2000" dirty="0" smtClean="0"/>
              <a:t>. </a:t>
            </a:r>
            <a:r>
              <a:rPr lang="en-GB" sz="2000" dirty="0" err="1" smtClean="0"/>
              <a:t>Belessi</a:t>
            </a:r>
            <a:r>
              <a:rPr lang="el-GR" sz="2000" dirty="0" smtClean="0"/>
              <a:t>, </a:t>
            </a:r>
            <a:r>
              <a:rPr lang="en-GB" sz="2000" dirty="0" smtClean="0"/>
              <a:t>M</a:t>
            </a:r>
            <a:r>
              <a:rPr lang="el-GR" sz="2000" dirty="0" smtClean="0"/>
              <a:t>.</a:t>
            </a:r>
            <a:r>
              <a:rPr lang="en-GB" sz="2000" dirty="0" smtClean="0"/>
              <a:t>C</a:t>
            </a:r>
            <a:r>
              <a:rPr lang="el-GR" sz="2000" dirty="0" smtClean="0"/>
              <a:t>. </a:t>
            </a:r>
            <a:r>
              <a:rPr lang="en-GB" sz="2000" dirty="0" smtClean="0"/>
              <a:t>Bernard</a:t>
            </a:r>
            <a:r>
              <a:rPr lang="el-GR" sz="2000" dirty="0" smtClean="0"/>
              <a:t>, </a:t>
            </a:r>
            <a:r>
              <a:rPr lang="en-GB" sz="2000" dirty="0" smtClean="0"/>
              <a:t>P</a:t>
            </a:r>
            <a:r>
              <a:rPr lang="el-GR" sz="2000" dirty="0" smtClean="0"/>
              <a:t>. </a:t>
            </a:r>
            <a:r>
              <a:rPr lang="en-GB" sz="2000" dirty="0" err="1" smtClean="0"/>
              <a:t>Falaras</a:t>
            </a:r>
            <a:r>
              <a:rPr lang="el-GR" sz="2000" dirty="0" smtClean="0"/>
              <a:t>, “2-</a:t>
            </a:r>
            <a:r>
              <a:rPr lang="en-GB" sz="2000" dirty="0" smtClean="0"/>
              <a:t>Ethyl</a:t>
            </a:r>
            <a:r>
              <a:rPr lang="el-GR" sz="2000" dirty="0" smtClean="0"/>
              <a:t>-1-</a:t>
            </a:r>
            <a:r>
              <a:rPr lang="en-GB" sz="2000" dirty="0" err="1" smtClean="0"/>
              <a:t>hexanol</a:t>
            </a:r>
            <a:r>
              <a:rPr lang="en-GB" sz="2000" dirty="0" smtClean="0"/>
              <a:t> based screen</a:t>
            </a:r>
            <a:r>
              <a:rPr lang="el-GR" sz="2000" dirty="0" smtClean="0"/>
              <a:t>-</a:t>
            </a:r>
            <a:r>
              <a:rPr lang="en-GB" sz="2000" dirty="0" smtClean="0"/>
              <a:t>printed </a:t>
            </a:r>
            <a:r>
              <a:rPr lang="en-GB" sz="2000" dirty="0" err="1" smtClean="0"/>
              <a:t>titania</a:t>
            </a:r>
            <a:r>
              <a:rPr lang="en-GB" sz="2000" dirty="0" smtClean="0"/>
              <a:t> thin films for dye</a:t>
            </a:r>
            <a:r>
              <a:rPr lang="el-GR" sz="2000" dirty="0" smtClean="0"/>
              <a:t>-</a:t>
            </a:r>
            <a:r>
              <a:rPr lang="en-GB" sz="2000" dirty="0" smtClean="0"/>
              <a:t>sensitized solar cells</a:t>
            </a:r>
            <a:r>
              <a:rPr lang="el-GR" sz="2000" dirty="0" smtClean="0"/>
              <a:t>”, </a:t>
            </a:r>
            <a:r>
              <a:rPr lang="en-GB" sz="2000" dirty="0" smtClean="0"/>
              <a:t>Solar Energy</a:t>
            </a:r>
            <a:r>
              <a:rPr lang="el-GR" sz="2000" dirty="0" smtClean="0"/>
              <a:t> 79 (2005) 422–430.</a:t>
            </a:r>
          </a:p>
          <a:p>
            <a:pPr>
              <a:defRPr/>
            </a:pPr>
            <a:r>
              <a:rPr lang="en-US" sz="2000" dirty="0" smtClean="0"/>
              <a:t>I</a:t>
            </a:r>
            <a:r>
              <a:rPr lang="el-GR" sz="2000" dirty="0" smtClean="0"/>
              <a:t>.</a:t>
            </a:r>
            <a:r>
              <a:rPr lang="en-US" sz="2000" dirty="0" smtClean="0"/>
              <a:t>M</a:t>
            </a:r>
            <a:r>
              <a:rPr lang="el-GR" sz="2000" dirty="0" smtClean="0"/>
              <a:t>. Αραμπατζής, “</a:t>
            </a:r>
            <a:r>
              <a:rPr lang="el-GR" sz="2000" dirty="0" err="1" smtClean="0"/>
              <a:t>Νανοδομημένη</a:t>
            </a:r>
            <a:r>
              <a:rPr lang="el-GR" sz="2000" dirty="0" smtClean="0"/>
              <a:t> τιτάνια για περιβαλλοντικές εφαρμογές”, Διδακτορική Διατριβή, Αθήνα, 2004.</a:t>
            </a:r>
          </a:p>
          <a:p>
            <a:pPr>
              <a:defRPr/>
            </a:pPr>
            <a:r>
              <a:rPr lang="el-GR" sz="2000" dirty="0" smtClean="0"/>
              <a:t>Β. Κ. </a:t>
            </a:r>
            <a:r>
              <a:rPr lang="el-GR" sz="2000" dirty="0" err="1" smtClean="0"/>
              <a:t>Μπέλεση</a:t>
            </a:r>
            <a:r>
              <a:rPr lang="el-GR" sz="2000" dirty="0" smtClean="0"/>
              <a:t>, «</a:t>
            </a:r>
            <a:r>
              <a:rPr lang="el-GR" sz="2000" cap="all" dirty="0" smtClean="0"/>
              <a:t>Σ</a:t>
            </a:r>
            <a:r>
              <a:rPr lang="el-GR" sz="2000" dirty="0" smtClean="0"/>
              <a:t>ύνθεση </a:t>
            </a:r>
            <a:r>
              <a:rPr lang="el-GR" sz="2000" dirty="0" err="1" smtClean="0"/>
              <a:t>νανοσύνθετων</a:t>
            </a:r>
            <a:r>
              <a:rPr lang="el-GR" sz="2000" dirty="0" smtClean="0"/>
              <a:t> καταλυτών Ti</a:t>
            </a:r>
            <a:r>
              <a:rPr lang="el-GR" sz="2000" cap="all" dirty="0" smtClean="0"/>
              <a:t>Ο</a:t>
            </a:r>
            <a:r>
              <a:rPr lang="el-GR" sz="2000" cap="all" baseline="-25000" dirty="0" smtClean="0"/>
              <a:t>2</a:t>
            </a:r>
            <a:r>
              <a:rPr lang="el-GR" sz="2000" cap="all" dirty="0" smtClean="0"/>
              <a:t> </a:t>
            </a:r>
            <a:r>
              <a:rPr lang="el-GR" sz="2000" dirty="0" smtClean="0"/>
              <a:t>και εφαρμογές αυτών στην ετερογενή </a:t>
            </a:r>
            <a:r>
              <a:rPr lang="el-GR" sz="2000" dirty="0" err="1" smtClean="0"/>
              <a:t>φωτοκαταλυτική</a:t>
            </a:r>
            <a:r>
              <a:rPr lang="el-GR" sz="2000" dirty="0" smtClean="0"/>
              <a:t> αποικοδόμηση οργανικών ρύπων για την ανάπτυξη τεχνολογιών </a:t>
            </a:r>
            <a:r>
              <a:rPr lang="el-GR" sz="2000" dirty="0" err="1" smtClean="0"/>
              <a:t>αντιρρύπανσης</a:t>
            </a:r>
            <a:r>
              <a:rPr lang="el-GR" sz="2000" dirty="0" smtClean="0"/>
              <a:t>», Μεταπτυχιακό Δίπλωμα Ειδίκευσης, Πανεπιστήμιο Ιωαννίνων, Τμήμα Χημείας, Ιωάννινα, 2007.</a:t>
            </a:r>
          </a:p>
          <a:p>
            <a:pPr>
              <a:defRPr/>
            </a:pPr>
            <a:r>
              <a:rPr lang="en-GB" sz="2000" dirty="0" smtClean="0"/>
              <a:t>V. </a:t>
            </a:r>
            <a:r>
              <a:rPr lang="en-GB" sz="2000" dirty="0" err="1" smtClean="0"/>
              <a:t>Belessi</a:t>
            </a:r>
            <a:r>
              <a:rPr lang="en-GB" sz="2000" dirty="0" smtClean="0"/>
              <a:t>, G. </a:t>
            </a:r>
            <a:r>
              <a:rPr lang="en-GB" sz="2000" dirty="0" err="1" smtClean="0"/>
              <a:t>Romanos</a:t>
            </a:r>
            <a:r>
              <a:rPr lang="en-GB" sz="2000" dirty="0" smtClean="0"/>
              <a:t>, N. </a:t>
            </a:r>
            <a:r>
              <a:rPr lang="en-GB" sz="2000" dirty="0" err="1" smtClean="0"/>
              <a:t>Boukos</a:t>
            </a:r>
            <a:r>
              <a:rPr lang="en-GB" sz="2000" baseline="30000" dirty="0" smtClean="0"/>
              <a:t> </a:t>
            </a:r>
            <a:r>
              <a:rPr lang="en-GB" sz="2000" dirty="0" smtClean="0"/>
              <a:t>and C. </a:t>
            </a:r>
            <a:r>
              <a:rPr lang="en-GB" sz="2000" dirty="0" err="1" smtClean="0"/>
              <a:t>Trapalis</a:t>
            </a:r>
            <a:r>
              <a:rPr lang="en-GB" sz="2000" dirty="0" smtClean="0"/>
              <a:t>, </a:t>
            </a:r>
            <a:r>
              <a:rPr lang="en-US" sz="2000" dirty="0" smtClean="0"/>
              <a:t>“</a:t>
            </a:r>
            <a:r>
              <a:rPr lang="en-GB" sz="2000" dirty="0" smtClean="0"/>
              <a:t>Removal of Reactive Red 195 from aqueous solutions by adsorption on the surface of TiO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nanoparticles”, Journal of Hazardous Materials 170 (2-3) (2009) 836-844.</a:t>
            </a:r>
          </a:p>
          <a:p>
            <a:pPr>
              <a:defRPr/>
            </a:pPr>
            <a:r>
              <a:rPr lang="en-GB" sz="2000" dirty="0" smtClean="0"/>
              <a:t>V. </a:t>
            </a:r>
            <a:r>
              <a:rPr lang="en-GB" sz="2000" dirty="0" err="1" smtClean="0"/>
              <a:t>Belessi</a:t>
            </a:r>
            <a:r>
              <a:rPr lang="en-GB" sz="2000" dirty="0" smtClean="0"/>
              <a:t>, D. </a:t>
            </a:r>
            <a:r>
              <a:rPr lang="en-GB" sz="2000" dirty="0" err="1" smtClean="0"/>
              <a:t>Lambropoulou</a:t>
            </a:r>
            <a:r>
              <a:rPr lang="en-GB" sz="2000" dirty="0" smtClean="0"/>
              <a:t>, I. </a:t>
            </a:r>
            <a:r>
              <a:rPr lang="en-GB" sz="2000" dirty="0" err="1" smtClean="0"/>
              <a:t>Konstantinou</a:t>
            </a:r>
            <a:r>
              <a:rPr lang="en-GB" sz="2000" dirty="0" smtClean="0"/>
              <a:t>, R. </a:t>
            </a:r>
            <a:r>
              <a:rPr lang="en-GB" sz="2000" dirty="0" err="1" smtClean="0"/>
              <a:t>Zboril</a:t>
            </a:r>
            <a:r>
              <a:rPr lang="en-GB" sz="2000" dirty="0" smtClean="0"/>
              <a:t>, J. </a:t>
            </a:r>
            <a:r>
              <a:rPr lang="en-GB" sz="2000" dirty="0" err="1" smtClean="0"/>
              <a:t>Tucek</a:t>
            </a:r>
            <a:r>
              <a:rPr lang="en-GB" sz="2000" dirty="0" smtClean="0"/>
              <a:t>, D. </a:t>
            </a:r>
            <a:r>
              <a:rPr lang="en-GB" sz="2000" dirty="0" err="1" smtClean="0"/>
              <a:t>Jancik</a:t>
            </a:r>
            <a:r>
              <a:rPr lang="en-GB" sz="2000" dirty="0" smtClean="0"/>
              <a:t>, T. </a:t>
            </a:r>
            <a:r>
              <a:rPr lang="en-GB" sz="2000" dirty="0" err="1" smtClean="0"/>
              <a:t>Albanis</a:t>
            </a:r>
            <a:r>
              <a:rPr lang="en-GB" sz="2000" dirty="0" smtClean="0"/>
              <a:t> and D. Petridis, </a:t>
            </a:r>
            <a:r>
              <a:rPr lang="en-US" sz="2000" dirty="0" smtClean="0"/>
              <a:t>“</a:t>
            </a:r>
            <a:r>
              <a:rPr lang="en-GB" sz="2000" dirty="0" smtClean="0"/>
              <a:t>Structure and photocatalytic performance of magnetically separable </a:t>
            </a:r>
            <a:r>
              <a:rPr lang="en-GB" sz="2000" dirty="0" err="1" smtClean="0"/>
              <a:t>titania</a:t>
            </a:r>
            <a:r>
              <a:rPr lang="en-GB" sz="2000" dirty="0" smtClean="0"/>
              <a:t> </a:t>
            </a:r>
            <a:r>
              <a:rPr lang="en-GB" sz="2000" dirty="0" err="1" smtClean="0"/>
              <a:t>photocatalysts</a:t>
            </a:r>
            <a:r>
              <a:rPr lang="en-GB" sz="2000" dirty="0" smtClean="0"/>
              <a:t> for the degradation of </a:t>
            </a:r>
            <a:r>
              <a:rPr lang="en-GB" sz="2000" dirty="0" err="1" smtClean="0"/>
              <a:t>propachlor</a:t>
            </a:r>
            <a:r>
              <a:rPr lang="en-US" sz="2000" dirty="0" smtClean="0"/>
              <a:t>”, Applied Catalysis B: Environmental 87 (2009) 181–189</a:t>
            </a:r>
            <a:r>
              <a:rPr lang="en-GB" sz="2000" dirty="0" smtClean="0"/>
              <a:t>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74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Βιβλιογραφία</a:t>
            </a:r>
            <a:r>
              <a:rPr lang="el-GR" dirty="0"/>
              <a:t> </a:t>
            </a:r>
            <a:r>
              <a:rPr lang="el-GR" sz="3200" b="0" dirty="0"/>
              <a:t>2</a:t>
            </a:r>
            <a:r>
              <a:rPr lang="el-GR" sz="3200" b="0" dirty="0" smtClean="0"/>
              <a:t>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5446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V. </a:t>
            </a:r>
            <a:r>
              <a:rPr lang="en-US" sz="2000" dirty="0" err="1" smtClean="0"/>
              <a:t>Belessi</a:t>
            </a:r>
            <a:r>
              <a:rPr lang="en-US" sz="2000" dirty="0" smtClean="0"/>
              <a:t>, D. </a:t>
            </a:r>
            <a:r>
              <a:rPr lang="en-US" sz="2000" dirty="0" err="1" smtClean="0"/>
              <a:t>Lambropoulou</a:t>
            </a:r>
            <a:r>
              <a:rPr lang="en-US" sz="2000" dirty="0" smtClean="0"/>
              <a:t>, I. </a:t>
            </a:r>
            <a:r>
              <a:rPr lang="en-US" sz="2000" dirty="0" err="1" smtClean="0"/>
              <a:t>Konstantinou</a:t>
            </a:r>
            <a:r>
              <a:rPr lang="en-US" sz="2000" dirty="0" smtClean="0"/>
              <a:t>, A. </a:t>
            </a:r>
            <a:r>
              <a:rPr lang="en-US" sz="2000" dirty="0" err="1" smtClean="0"/>
              <a:t>Katsoulidis</a:t>
            </a:r>
            <a:r>
              <a:rPr lang="en-US" sz="2000" dirty="0" smtClean="0"/>
              <a:t>, P. </a:t>
            </a:r>
            <a:r>
              <a:rPr lang="en-US" sz="2000" dirty="0" err="1" smtClean="0"/>
              <a:t>Pomonis</a:t>
            </a:r>
            <a:r>
              <a:rPr lang="en-US" sz="2000" dirty="0" smtClean="0"/>
              <a:t>, D. Petridis </a:t>
            </a:r>
            <a:r>
              <a:rPr lang="en-GB" sz="2000" dirty="0" smtClean="0"/>
              <a:t>and</a:t>
            </a:r>
            <a:r>
              <a:rPr lang="en-US" sz="2000" dirty="0" smtClean="0"/>
              <a:t> T. </a:t>
            </a:r>
            <a:r>
              <a:rPr lang="en-US" sz="2000" dirty="0" err="1" smtClean="0"/>
              <a:t>Albanis</a:t>
            </a:r>
            <a:r>
              <a:rPr lang="en-US" sz="2000" dirty="0" smtClean="0"/>
              <a:t>, “Structure and photocatalytic performance of TiO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/clay nanocomposites for the degradation of </a:t>
            </a:r>
            <a:r>
              <a:rPr lang="en-US" sz="2000" dirty="0" err="1" smtClean="0"/>
              <a:t>dimethachlor</a:t>
            </a:r>
            <a:r>
              <a:rPr lang="en-US" sz="2000" dirty="0" smtClean="0"/>
              <a:t> as model organic </a:t>
            </a:r>
            <a:r>
              <a:rPr lang="en-US" sz="2000" dirty="0" err="1" smtClean="0"/>
              <a:t>pollutant”Applied</a:t>
            </a:r>
            <a:r>
              <a:rPr lang="en-US" sz="2000" dirty="0" smtClean="0"/>
              <a:t> Catalysis B: Environmental” 73(3-4) (2007) 292-299.</a:t>
            </a:r>
            <a:endParaRPr lang="el-GR" sz="2000" dirty="0" smtClean="0"/>
          </a:p>
          <a:p>
            <a:pPr>
              <a:defRPr/>
            </a:pPr>
            <a:r>
              <a:rPr lang="en-US" sz="2000" dirty="0" smtClean="0"/>
              <a:t>C.A. Kim, M.J. </a:t>
            </a:r>
            <a:r>
              <a:rPr lang="en-US" sz="2000" dirty="0" err="1" smtClean="0"/>
              <a:t>Joung</a:t>
            </a:r>
            <a:r>
              <a:rPr lang="en-US" sz="2000" dirty="0" smtClean="0"/>
              <a:t>, S.D. </a:t>
            </a:r>
            <a:r>
              <a:rPr lang="en-US" sz="2000" dirty="0" err="1" smtClean="0"/>
              <a:t>Ahn</a:t>
            </a:r>
            <a:r>
              <a:rPr lang="en-US" sz="2000" dirty="0" smtClean="0"/>
              <a:t>, G.H. Kim, S.-Y. Kang, I.-K. You, J. Oh, H. J. </a:t>
            </a:r>
            <a:r>
              <a:rPr lang="en-US" sz="2000" dirty="0" err="1" smtClean="0"/>
              <a:t>Myoung</a:t>
            </a:r>
            <a:r>
              <a:rPr lang="en-US" sz="2000" dirty="0" smtClean="0"/>
              <a:t>, K.H. </a:t>
            </a:r>
            <a:r>
              <a:rPr lang="en-US" sz="2000" dirty="0" err="1" smtClean="0"/>
              <a:t>Baek</a:t>
            </a:r>
            <a:r>
              <a:rPr lang="en-US" sz="2000" dirty="0" smtClean="0"/>
              <a:t>, K. S. Suh , “Microcapsules as an electronic ink to fabricate color electrophoretic displays” Synthetic Metals 151 (2005) 181–185.</a:t>
            </a:r>
            <a:endParaRPr lang="el-GR" sz="2000" dirty="0" smtClean="0"/>
          </a:p>
          <a:p>
            <a:pPr>
              <a:defRPr/>
            </a:pPr>
            <a:r>
              <a:rPr lang="en-US" sz="2000" dirty="0" smtClean="0"/>
              <a:t>M. </a:t>
            </a:r>
            <a:r>
              <a:rPr lang="en-US" sz="2000" dirty="0" err="1" smtClean="0"/>
              <a:t>Badila</a:t>
            </a:r>
            <a:r>
              <a:rPr lang="en-US" sz="2000" dirty="0" smtClean="0"/>
              <a:t>, C. </a:t>
            </a:r>
            <a:r>
              <a:rPr lang="en-US" sz="2000" dirty="0" err="1" smtClean="0"/>
              <a:t>Brochon</a:t>
            </a:r>
            <a:r>
              <a:rPr lang="en-US" sz="2000" dirty="0" smtClean="0"/>
              <a:t>*, A. </a:t>
            </a:r>
            <a:r>
              <a:rPr lang="en-US" sz="2000" dirty="0" err="1" smtClean="0"/>
              <a:t>Hebraud</a:t>
            </a:r>
            <a:r>
              <a:rPr lang="en-US" sz="2000" dirty="0" smtClean="0"/>
              <a:t>, G. </a:t>
            </a:r>
            <a:r>
              <a:rPr lang="en-US" sz="2000" dirty="0" err="1" smtClean="0"/>
              <a:t>Hadziioannou</a:t>
            </a:r>
            <a:r>
              <a:rPr lang="en-US" sz="2000" dirty="0" smtClean="0"/>
              <a:t>, “Encapsulation of TiO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 poly(4-vinyl pyridine)-based cationic </a:t>
            </a:r>
            <a:r>
              <a:rPr lang="en-US" sz="2000" dirty="0" err="1" smtClean="0"/>
              <a:t>microparticles</a:t>
            </a:r>
            <a:r>
              <a:rPr lang="en-US" sz="2000" dirty="0" smtClean="0"/>
              <a:t> for electrophoretic inks” Polymer 49 (2008) 4529–4533.</a:t>
            </a:r>
            <a:endParaRPr lang="el-GR" sz="2000" dirty="0" smtClean="0"/>
          </a:p>
          <a:p>
            <a:pPr>
              <a:defRPr/>
            </a:pPr>
            <a:r>
              <a:rPr lang="el-GR" sz="2000" dirty="0" smtClean="0"/>
              <a:t>Σ.Ν. Κρητικός, “Παρασκευή καταλυτικού φορέα με υγρές χημικές μεθόδους-Μελέτη των παραμέτρων που επηρεάζουν την πρόσφυση στο κεραμικό υπόστρωμα”, Διπλωματική Εργασία, Ε.Μ.Π., Τμήμα Μηχανικών Μεταλλείων –Μεταλλουργών, Αθήνα 2011.</a:t>
            </a:r>
          </a:p>
          <a:p>
            <a:pPr>
              <a:defRPr/>
            </a:pPr>
            <a:r>
              <a:rPr lang="el-GR" sz="2000" dirty="0" smtClean="0"/>
              <a:t>Χ. Ταπεινός, “Σύνθεση και χαρακτηρισμός </a:t>
            </a:r>
            <a:r>
              <a:rPr lang="el-GR" sz="2000" dirty="0" err="1" smtClean="0"/>
              <a:t>νανοσφαιρών</a:t>
            </a:r>
            <a:r>
              <a:rPr lang="el-GR" sz="2000" dirty="0" smtClean="0"/>
              <a:t> οξειδίων σιδήρου”, Ερευνητική Εργασία Διπλώματος Ειδίκευσης, Τμήμα Επιστήμης Υλικών, Πάτρα, 2009.</a:t>
            </a:r>
          </a:p>
          <a:p>
            <a:pPr>
              <a:defRPr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11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318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196752"/>
            <a:ext cx="4330700" cy="566124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l-GR" sz="2200" dirty="0" smtClean="0">
                <a:effectLst/>
              </a:rPr>
              <a:t>Κρυσταλλογραφικά απαντάται σε </a:t>
            </a:r>
            <a:r>
              <a:rPr lang="el-GR" sz="2200" b="1" dirty="0" smtClean="0">
                <a:solidFill>
                  <a:schemeClr val="tx2"/>
                </a:solidFill>
                <a:effectLst/>
              </a:rPr>
              <a:t>τρεις κύριες δομές πολυμορφισμού </a:t>
            </a:r>
            <a:r>
              <a:rPr lang="el-GR" sz="2200" dirty="0" smtClean="0">
                <a:effectLst/>
              </a:rPr>
              <a:t>με διαφορετική διευθέτηση των ατόμων στο χώρο.</a:t>
            </a:r>
            <a:endParaRPr lang="en-US" sz="2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200" dirty="0" smtClean="0">
                <a:effectLst/>
              </a:rPr>
              <a:t>Αυτές είναι ο </a:t>
            </a:r>
            <a:r>
              <a:rPr lang="el-GR" sz="2200" b="1" dirty="0" err="1" smtClean="0">
                <a:solidFill>
                  <a:srgbClr val="820000"/>
                </a:solidFill>
                <a:effectLst/>
              </a:rPr>
              <a:t>ανατάσης</a:t>
            </a:r>
            <a:r>
              <a:rPr lang="el-GR" sz="2200" dirty="0" smtClean="0">
                <a:effectLst/>
              </a:rPr>
              <a:t>, το </a:t>
            </a:r>
            <a:r>
              <a:rPr lang="el-GR" sz="2200" b="1" dirty="0" err="1" smtClean="0">
                <a:effectLst/>
              </a:rPr>
              <a:t>ρουτήλιο</a:t>
            </a:r>
            <a:r>
              <a:rPr lang="el-GR" sz="2200" dirty="0" smtClean="0">
                <a:effectLst/>
              </a:rPr>
              <a:t> και ο </a:t>
            </a:r>
            <a:r>
              <a:rPr lang="el-GR" sz="2200" b="1" dirty="0" err="1" smtClean="0">
                <a:solidFill>
                  <a:schemeClr val="tx2"/>
                </a:solidFill>
                <a:effectLst/>
              </a:rPr>
              <a:t>μπρουκίτης</a:t>
            </a:r>
            <a:r>
              <a:rPr lang="el-GR" sz="2200" dirty="0" smtClean="0">
                <a:effectLst/>
              </a:rPr>
              <a:t>. </a:t>
            </a:r>
            <a:endParaRPr lang="en-US" sz="2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200" dirty="0" smtClean="0">
                <a:effectLst/>
              </a:rPr>
              <a:t>Ανάλογα με τη φάση που κυριαρχεί στο υλικό εκτιμάται και η έκταση του ενεργειακού χάσματος </a:t>
            </a:r>
            <a:r>
              <a:rPr lang="en-US" sz="2200" dirty="0" err="1" smtClean="0">
                <a:effectLst/>
              </a:rPr>
              <a:t>Eg</a:t>
            </a:r>
            <a:r>
              <a:rPr lang="el-GR" sz="2200" dirty="0" smtClean="0">
                <a:effectLst/>
              </a:rPr>
              <a:t> (3.0-3.2</a:t>
            </a:r>
            <a:r>
              <a:rPr lang="en-US" sz="2200" dirty="0" smtClean="0">
                <a:effectLst/>
              </a:rPr>
              <a:t>eV</a:t>
            </a:r>
            <a:r>
              <a:rPr lang="el-GR" sz="2200" dirty="0" smtClean="0">
                <a:effectLst/>
              </a:rPr>
              <a:t>).</a:t>
            </a:r>
            <a:endParaRPr lang="en-US" sz="2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200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l-GR" sz="2200" dirty="0" smtClean="0">
                <a:effectLst/>
              </a:rPr>
              <a:t>Οι συνηθέστερες δομές είναι οι δύο πρώτες και ανήκουν στο τετραγωνικό κρυσταλλικό σύστημα (Σχήμα 1).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6" name="Picture 2" descr="https://upload.wikimedia.org/wikipedia/commons/8/8d/Fases_TiO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611" y="1340768"/>
            <a:ext cx="36004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4073" y="4653136"/>
            <a:ext cx="264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Fases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TiO2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RodrigoToniato (page does not exist)"/>
              </a:rPr>
              <a:t>RodrigoToniato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6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Μπέλεση2014</a:t>
            </a:r>
            <a:r>
              <a:rPr lang="el-GR" sz="2000" dirty="0"/>
              <a:t>. Βασιλική </a:t>
            </a:r>
            <a:r>
              <a:rPr lang="el-GR" sz="2000" dirty="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l-GR" sz="2000" dirty="0" smtClean="0"/>
              <a:t>11: Το οξείδιο τιτανίου σε υλικά των γραφικών τεχνών (Σύνθεση Τ</a:t>
            </a:r>
            <a:r>
              <a:rPr lang="en-US" sz="2000" dirty="0" smtClean="0"/>
              <a:t>iO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V.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Artero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, Molecular science for artificial photosynthesis From bio-inspired catalyst to nanomaterials,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Laboratoire de Chimie et Biologie des Métaux, Université Joseph Fourier, CNRS, CEA Grenoble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Χαρακτηριστικές φυσικοχημικές σταθερές του </a:t>
            </a:r>
            <a:r>
              <a:rPr lang="el-GR" sz="2400" dirty="0" err="1" smtClean="0"/>
              <a:t>ανατάση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 και του </a:t>
            </a:r>
            <a:r>
              <a:rPr lang="el-GR" sz="2400" dirty="0" err="1" smtClean="0"/>
              <a:t>ρουτηλίου</a:t>
            </a: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210650"/>
              </p:ext>
            </p:extLst>
          </p:nvPr>
        </p:nvGraphicFramePr>
        <p:xfrm>
          <a:off x="719573" y="1556792"/>
          <a:ext cx="7704855" cy="463790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222603"/>
                <a:gridCol w="1726769"/>
                <a:gridCol w="2755483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Ιδιότητες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Ρουτήλιο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Ανατάσης</a:t>
                      </a:r>
                    </a:p>
                  </a:txBody>
                  <a:tcPr marL="6350" marR="6350" marT="0" marB="0" anchor="ctr"/>
                </a:tc>
              </a:tr>
              <a:tr h="41465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Κρυσταλλικό </a:t>
                      </a:r>
                      <a:r>
                        <a:rPr lang="el-GR" dirty="0"/>
                        <a:t>σύστημα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Τετραγωνικό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Τετραγωνικό</a:t>
                      </a:r>
                    </a:p>
                  </a:txBody>
                  <a:tcPr marL="6350" marR="6350" marT="0" marB="0" anchor="ctr"/>
                </a:tc>
              </a:tr>
              <a:tr h="40513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Σταθερά πλέγματος a=b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4.59</a:t>
                      </a:r>
                      <a:r>
                        <a:rPr lang="en-US" dirty="0" smtClean="0"/>
                        <a:t> Å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3.78 </a:t>
                      </a:r>
                      <a:r>
                        <a:rPr lang="en-US" dirty="0" smtClean="0"/>
                        <a:t>Å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40513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Σταθερά πλέγματος c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2.95 </a:t>
                      </a:r>
                      <a:r>
                        <a:rPr lang="en-US" dirty="0" smtClean="0"/>
                        <a:t>Å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9.52 </a:t>
                      </a:r>
                      <a:r>
                        <a:rPr lang="en-US" dirty="0" smtClean="0"/>
                        <a:t>Å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4000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Ειδική πυκνότητα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4.2 g </a:t>
                      </a:r>
                      <a:r>
                        <a:rPr lang="el-GR" dirty="0" smtClean="0"/>
                        <a:t>cm</a:t>
                      </a:r>
                      <a:r>
                        <a:rPr lang="el-GR" baseline="30000" dirty="0" smtClean="0"/>
                        <a:t>-1</a:t>
                      </a:r>
                      <a:endParaRPr lang="el-GR" baseline="300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3.9 g </a:t>
                      </a:r>
                      <a:r>
                        <a:rPr lang="el-GR" dirty="0" smtClean="0"/>
                        <a:t>cm</a:t>
                      </a:r>
                      <a:r>
                        <a:rPr lang="el-GR" baseline="30000" dirty="0" smtClean="0"/>
                        <a:t>-1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64770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Δείκτης </a:t>
                      </a:r>
                      <a:r>
                        <a:rPr lang="el-GR" dirty="0"/>
                        <a:t>διάθλασης (633nm) (</a:t>
                      </a:r>
                      <a:r>
                        <a:rPr lang="el-GR" dirty="0" err="1"/>
                        <a:t>Refractive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index</a:t>
                      </a:r>
                      <a:r>
                        <a:rPr lang="el-GR" dirty="0"/>
                        <a:t>)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2.7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2.5</a:t>
                      </a:r>
                    </a:p>
                  </a:txBody>
                  <a:tcPr marL="6350" marR="6350" marT="0" marB="0" anchor="ctr"/>
                </a:tc>
              </a:tr>
              <a:tr h="409575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Διαπερατότητα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114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31</a:t>
                      </a:r>
                    </a:p>
                  </a:txBody>
                  <a:tcPr marL="6350" marR="635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Σημείο </a:t>
                      </a:r>
                      <a:r>
                        <a:rPr lang="el-GR" dirty="0" smtClean="0"/>
                        <a:t>τήξης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/>
                        <a:t>1858 °C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dirty="0"/>
                        <a:t>Μετατρέπεται σε </a:t>
                      </a:r>
                      <a:r>
                        <a:rPr lang="el-GR" dirty="0" err="1"/>
                        <a:t>ρουτήλιο</a:t>
                      </a:r>
                      <a:r>
                        <a:rPr lang="el-GR" dirty="0"/>
                        <a:t> σε υψηλές θερμοκρασίες</a:t>
                      </a:r>
                    </a:p>
                  </a:txBody>
                  <a:tcPr marL="6350" marR="6350" marT="0" marB="0" anchor="ctr"/>
                </a:tc>
              </a:tr>
              <a:tr h="628650">
                <a:tc>
                  <a:txBody>
                    <a:bodyPr/>
                    <a:lstStyle/>
                    <a:p>
                      <a:pPr marL="114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Eg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3. 20 eV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921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dirty="0" smtClean="0"/>
                        <a:t>3.02eV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9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Χαρακτηριστικές ιδιότητες του </a:t>
            </a:r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9676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596" y="1500174"/>
            <a:ext cx="8229600" cy="373244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sz="2800" b="1" dirty="0" smtClean="0"/>
              <a:t>Διαθέτει μεγάλη </a:t>
            </a:r>
            <a:r>
              <a:rPr lang="el-GR" sz="2800" b="1" dirty="0" smtClean="0">
                <a:solidFill>
                  <a:schemeClr val="tx2"/>
                </a:solidFill>
              </a:rPr>
              <a:t>ανθεκτικότητα στην διάβρωση και </a:t>
            </a:r>
            <a:r>
              <a:rPr lang="el-GR" sz="2800" b="1" dirty="0" err="1" smtClean="0">
                <a:solidFill>
                  <a:schemeClr val="tx2"/>
                </a:solidFill>
              </a:rPr>
              <a:t>φωτοδιάβρωση</a:t>
            </a:r>
            <a:r>
              <a:rPr lang="el-GR" sz="2800" b="1" dirty="0" smtClean="0">
                <a:solidFill>
                  <a:schemeClr val="tx2"/>
                </a:solidFill>
              </a:rPr>
              <a:t>, </a:t>
            </a:r>
            <a:r>
              <a:rPr lang="el-GR" sz="2800" b="1" dirty="0" smtClean="0"/>
              <a:t>με αποτέλεσμα τη δυνατότητα ανακύκλωσής του.</a:t>
            </a:r>
            <a:endParaRPr lang="en-US" sz="2800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800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sz="2800" b="1" dirty="0" smtClean="0"/>
              <a:t>Επιπλέον, είναι </a:t>
            </a:r>
            <a:r>
              <a:rPr lang="el-GR" sz="2800" b="1" dirty="0" smtClean="0">
                <a:solidFill>
                  <a:schemeClr val="accent2"/>
                </a:solidFill>
              </a:rPr>
              <a:t>χημικά αδρανές</a:t>
            </a:r>
            <a:r>
              <a:rPr lang="el-GR" sz="2800" b="1" dirty="0" smtClean="0"/>
              <a:t>, αδιάλυτο σε πολυμερή, </a:t>
            </a:r>
            <a:r>
              <a:rPr lang="el-GR" sz="2800" b="1" dirty="0" smtClean="0">
                <a:solidFill>
                  <a:srgbClr val="FF6699"/>
                </a:solidFill>
              </a:rPr>
              <a:t>μη τοξικό, </a:t>
            </a:r>
            <a:r>
              <a:rPr lang="el-GR" sz="2800" dirty="0" smtClean="0"/>
              <a:t>θερμικά σταθερό κάτω από πολύ σκληρές συνθήκες επεξεργασίας </a:t>
            </a:r>
            <a:r>
              <a:rPr lang="el-GR" sz="2800" b="1" dirty="0" smtClean="0"/>
              <a:t>και </a:t>
            </a:r>
            <a:r>
              <a:rPr lang="el-GR" sz="2800" b="1" dirty="0" smtClean="0">
                <a:solidFill>
                  <a:schemeClr val="folHlink"/>
                </a:solidFill>
              </a:rPr>
              <a:t>χαμηλού κόστους</a:t>
            </a:r>
            <a:r>
              <a:rPr lang="el-GR" sz="2800" b="1" dirty="0" smtClean="0"/>
              <a:t>.</a:t>
            </a:r>
            <a:endParaRPr lang="el-GR" sz="28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6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Το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TiO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στην βιομηχανία παραγωγής χρωμάτων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εκτυπωτικών μελανιών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πολυμερών</a:t>
            </a:r>
            <a:endParaRPr lang="el-G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35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43050"/>
            <a:ext cx="8229600" cy="45942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800" dirty="0" smtClean="0"/>
              <a:t>Απαντάται σε </a:t>
            </a:r>
            <a:r>
              <a:rPr lang="el-GR" sz="2800" b="1" dirty="0" smtClean="0">
                <a:solidFill>
                  <a:schemeClr val="tx2"/>
                </a:solidFill>
              </a:rPr>
              <a:t>αφθονία</a:t>
            </a:r>
            <a:r>
              <a:rPr lang="el-GR" sz="2800" dirty="0" smtClean="0"/>
              <a:t> και χρησιμοποιείται ευρέως στη </a:t>
            </a:r>
            <a:r>
              <a:rPr lang="el-GR" sz="2800" b="1" dirty="0" smtClean="0">
                <a:solidFill>
                  <a:srgbClr val="820000"/>
                </a:solidFill>
              </a:rPr>
              <a:t>βιομηχανία παραγωγής χρωμάτων και εκτυπωτικών μελανιών (ως λευκό </a:t>
            </a:r>
            <a:r>
              <a:rPr lang="el-GR" sz="2800" b="1" dirty="0" err="1" smtClean="0">
                <a:solidFill>
                  <a:srgbClr val="820000"/>
                </a:solidFill>
              </a:rPr>
              <a:t>πιγμέντο</a:t>
            </a:r>
            <a:r>
              <a:rPr lang="el-GR" sz="2800" b="1" dirty="0" smtClean="0">
                <a:solidFill>
                  <a:srgbClr val="820000"/>
                </a:solidFill>
              </a:rPr>
              <a:t>) </a:t>
            </a:r>
            <a:r>
              <a:rPr lang="el-GR" sz="2800" dirty="0" smtClean="0"/>
              <a:t>λόγω κυρίως του μεγάλου δείκτη διάθλασής του και της ευκολίας συνθετικής παρασκευής του σε μεγάλες ποσότητες.</a:t>
            </a:r>
          </a:p>
          <a:p>
            <a:pPr marL="0" indent="0">
              <a:buNone/>
              <a:defRPr/>
            </a:pPr>
            <a:endParaRPr lang="el-GR" sz="2800" dirty="0" smtClean="0"/>
          </a:p>
          <a:p>
            <a:pPr marL="0" indent="0">
              <a:buNone/>
              <a:defRPr/>
            </a:pPr>
            <a:r>
              <a:rPr lang="el-GR" sz="2800" dirty="0" smtClean="0"/>
              <a:t>Πρόκειται για το πιο σημαντικό λευκό </a:t>
            </a:r>
            <a:r>
              <a:rPr lang="el-GR" sz="2800" dirty="0" err="1" smtClean="0"/>
              <a:t>πιγμέντο</a:t>
            </a:r>
            <a:r>
              <a:rPr lang="el-GR" sz="2800" dirty="0" smtClean="0"/>
              <a:t> που χρησιμοποιείται στην βιομηχανία των πολυμερών.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6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TiO</a:t>
            </a:r>
            <a:r>
              <a:rPr lang="en-US" sz="2400" baseline="-25000" dirty="0" smtClean="0"/>
              <a:t>2 </a:t>
            </a:r>
            <a:r>
              <a:rPr lang="el-GR" sz="2400" dirty="0" smtClean="0"/>
              <a:t> είναι </a:t>
            </a:r>
            <a:r>
              <a:rPr lang="el-GR" sz="2400" dirty="0" err="1" smtClean="0"/>
              <a:t>πολυχρηστικό</a:t>
            </a:r>
            <a:r>
              <a:rPr lang="el-GR" sz="2400" dirty="0" smtClean="0"/>
              <a:t> όταν χρησιμοποιείται σε εφαρμογές πολυμερών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l-GR" sz="2200" dirty="0" smtClean="0"/>
              <a:t>Έχει να προσφέρει περισσότερα στην βιομηχανία πολυμερών πέρα από το λευκό χρώμα και την αδιαφάνεια.</a:t>
            </a:r>
            <a:endParaRPr lang="en-US" sz="2200" dirty="0" smtClean="0"/>
          </a:p>
          <a:p>
            <a:pPr>
              <a:spcBef>
                <a:spcPts val="1200"/>
              </a:spcBef>
              <a:defRPr/>
            </a:pPr>
            <a:r>
              <a:rPr lang="el-GR" sz="2200" dirty="0" smtClean="0"/>
              <a:t>Πρόκειται για ένα φωτοευαίσθητο υλικό και η επιπλέον αξία του έγκειται στην αλληλεπίδρασή του με το φως. Για παράδειγμα, αυτή η αλληλεπίδραση μπορεί να έχει ως αποτέλεσμα την σκέδαση του φωτός που προκαλεί αδιαφάνεια ή την απορρόφηση της υπεριώδους ακτινοβολίας από το </a:t>
            </a:r>
            <a:r>
              <a:rPr lang="en-US" sz="2200" dirty="0" smtClean="0"/>
              <a:t>TiO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  <a:r>
              <a:rPr lang="el-GR" sz="2200" b="1" dirty="0" err="1" smtClean="0"/>
              <a:t>προστατεύ</a:t>
            </a:r>
            <a:r>
              <a:rPr lang="en-US" sz="2200" b="1" dirty="0" smtClean="0"/>
              <a:t>o</a:t>
            </a:r>
            <a:r>
              <a:rPr lang="el-GR" sz="2200" b="1" dirty="0" err="1" smtClean="0"/>
              <a:t>ντας</a:t>
            </a:r>
            <a:r>
              <a:rPr lang="el-GR" sz="2200" b="1" dirty="0" smtClean="0"/>
              <a:t> έτσι τα πολυμερή από διάσπαση</a:t>
            </a:r>
            <a:r>
              <a:rPr lang="en-US" sz="2200" b="1" dirty="0" smtClean="0"/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l-GR" sz="2200" dirty="0" smtClean="0"/>
              <a:t>Χρησιμοποιείται ευρύτατα επειδή σκεδάζει αποτελεσματικά το ορατό φως προσδίδοντας λευκότητα, φωτεινότητα και αδιαφάνεια όταν αποτελεί συστατικό ενός πλαστικού προϊόντος.</a:t>
            </a:r>
            <a:endParaRPr lang="en-US" sz="22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0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4726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200" dirty="0" smtClean="0"/>
              <a:t>Το </a:t>
            </a:r>
            <a:r>
              <a:rPr lang="el-GR" sz="2200" dirty="0" err="1" smtClean="0"/>
              <a:t>ρουτήλιο</a:t>
            </a:r>
            <a:r>
              <a:rPr lang="el-GR" sz="2200" dirty="0" smtClean="0"/>
              <a:t> προτιμάται ως </a:t>
            </a:r>
            <a:r>
              <a:rPr lang="el-GR" sz="2200" dirty="0" err="1" smtClean="0"/>
              <a:t>πιγμέντο</a:t>
            </a:r>
            <a:r>
              <a:rPr lang="el-GR" sz="2200" dirty="0" smtClean="0"/>
              <a:t> σε σχέση με τον </a:t>
            </a:r>
            <a:r>
              <a:rPr lang="el-GR" sz="2200" dirty="0" err="1" smtClean="0"/>
              <a:t>ανατάση</a:t>
            </a:r>
            <a:r>
              <a:rPr lang="el-GR" sz="2200" dirty="0" smtClean="0"/>
              <a:t> επειδή σκεδάζει το φως πιο αποτελεσματικά μια και έχει μεγαλύτερο δείκτη διάθλαση, είναι πιο σταθερό και είναι </a:t>
            </a:r>
            <a:r>
              <a:rPr lang="el-GR" sz="2200" dirty="0" err="1" smtClean="0"/>
              <a:t>λογότερο</a:t>
            </a:r>
            <a:r>
              <a:rPr lang="el-GR" sz="2200" dirty="0" smtClean="0"/>
              <a:t> πιθανό να δράσει καταλυτικά στην </a:t>
            </a:r>
            <a:r>
              <a:rPr lang="el-GR" sz="2200" dirty="0" err="1" smtClean="0"/>
              <a:t>φωτοδιάσπαση</a:t>
            </a:r>
            <a:r>
              <a:rPr lang="el-GR" sz="2200" dirty="0" smtClean="0"/>
              <a:t>.</a:t>
            </a:r>
          </a:p>
          <a:p>
            <a:pPr>
              <a:defRPr/>
            </a:pPr>
            <a:r>
              <a:rPr lang="el-GR" sz="2200" dirty="0" smtClean="0"/>
              <a:t>Προκειμένου το </a:t>
            </a:r>
            <a:r>
              <a:rPr lang="en-US" sz="2200" dirty="0" smtClean="0"/>
              <a:t>TiO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 </a:t>
            </a:r>
            <a:r>
              <a:rPr lang="el-GR" sz="2200" dirty="0" smtClean="0"/>
              <a:t>να έχει καλή διασπορά, αντοχή στις καιρικές συνθήκες και ανθεκτικότητα στον αποχρωματισμό η επιφάνειά του επεξεργάζεται  κατάλληλα.</a:t>
            </a:r>
            <a:endParaRPr lang="en-US" sz="2200" dirty="0" smtClean="0"/>
          </a:p>
          <a:p>
            <a:pPr>
              <a:defRPr/>
            </a:pPr>
            <a:r>
              <a:rPr lang="el-GR" sz="2200" dirty="0" smtClean="0"/>
              <a:t>Δεν υπάρχει μια μέθοδος για την επιφανειακή </a:t>
            </a:r>
            <a:r>
              <a:rPr lang="el-GR" sz="2200" dirty="0" err="1" smtClean="0"/>
              <a:t>επεξέργασία</a:t>
            </a:r>
            <a:r>
              <a:rPr lang="el-GR" sz="2200" dirty="0" smtClean="0"/>
              <a:t> του που να οδηγεί σε ένα </a:t>
            </a:r>
            <a:r>
              <a:rPr lang="el-GR" sz="2200" dirty="0" err="1" smtClean="0"/>
              <a:t>πιγμέντο</a:t>
            </a:r>
            <a:r>
              <a:rPr lang="el-GR" sz="2200" dirty="0" smtClean="0"/>
              <a:t> κατάλληλο για όλες τις εφαρμογές στην βιομηχανία πλαστικών και έτσι πραγματοποιείται συνεχής έρευνα  σε αυτό τον τομέα.</a:t>
            </a:r>
          </a:p>
          <a:p>
            <a:pPr>
              <a:defRPr/>
            </a:pPr>
            <a:r>
              <a:rPr lang="el-GR" sz="2200" dirty="0" smtClean="0"/>
              <a:t>Σε αντίθεση με έγχρωμα </a:t>
            </a:r>
            <a:r>
              <a:rPr lang="el-GR" sz="2200" dirty="0" err="1" smtClean="0"/>
              <a:t>πιγμέντα</a:t>
            </a:r>
            <a:r>
              <a:rPr lang="el-GR" sz="2200" dirty="0" smtClean="0"/>
              <a:t> που παρέχουν αδιαφάνεια απορροφώντας το ορατό φως , το διοξείδιο του τιτανίου και άλλα λευκά  </a:t>
            </a:r>
            <a:r>
              <a:rPr lang="el-GR" sz="2200" dirty="0" err="1" smtClean="0"/>
              <a:t>πιγμέντα</a:t>
            </a:r>
            <a:r>
              <a:rPr lang="el-GR" sz="2200" dirty="0" smtClean="0"/>
              <a:t> παρέχουν αδιαφάνεια  σκεδάζοντας το φως.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8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686700" cy="5040560"/>
          </a:xfrm>
        </p:spPr>
        <p:txBody>
          <a:bodyPr>
            <a:normAutofit fontScale="92500"/>
          </a:bodyPr>
          <a:lstStyle/>
          <a:p>
            <a:r>
              <a:rPr lang="el-GR" sz="2600" dirty="0" smtClean="0"/>
              <a:t>Η σκέδαση είναι δυνατή επειδή το λευκό </a:t>
            </a:r>
            <a:r>
              <a:rPr lang="el-GR" sz="2600" dirty="0" err="1" smtClean="0"/>
              <a:t>πιγμέντο</a:t>
            </a:r>
            <a:r>
              <a:rPr lang="el-GR" sz="2600" dirty="0" smtClean="0"/>
              <a:t>  μπορεί να κάμψει το φως.</a:t>
            </a:r>
          </a:p>
          <a:p>
            <a:pPr>
              <a:buNone/>
            </a:pPr>
            <a:endParaRPr lang="el-GR" sz="2600" dirty="0" smtClean="0"/>
          </a:p>
          <a:p>
            <a:r>
              <a:rPr lang="el-GR" sz="2600" dirty="0" smtClean="0"/>
              <a:t>Εάν υπάρχει αρκετό </a:t>
            </a:r>
            <a:r>
              <a:rPr lang="el-GR" sz="2600" dirty="0" err="1" smtClean="0"/>
              <a:t>πιγμέντο</a:t>
            </a:r>
            <a:r>
              <a:rPr lang="el-GR" sz="2600" dirty="0" smtClean="0"/>
              <a:t> σε ένα σύστημα, όλο το φως προσπίπτει στην επιφάνεια, εκτός από το μικρό εκείνο ποσοστό που απορροφάται από το πολυμερές ή χρωστική ουσία, σκεδάζεται προς τα έξω και το σύστημα θα εμφανίζεται αδιαφανές και λευκό. </a:t>
            </a:r>
          </a:p>
          <a:p>
            <a:pPr>
              <a:buNone/>
            </a:pPr>
            <a:endParaRPr lang="el-GR" sz="2600" dirty="0" smtClean="0"/>
          </a:p>
          <a:p>
            <a:r>
              <a:rPr lang="el-GR" sz="2600" dirty="0" smtClean="0"/>
              <a:t>Η σκέδαση του φωτός επιτυγχάνεται με διάθλαση και περίθλαση του φωτός καθώς αυτό διέρχεται </a:t>
            </a:r>
            <a:r>
              <a:rPr lang="el-GR" sz="2600" dirty="0" err="1" smtClean="0"/>
              <a:t>διαμέσω</a:t>
            </a:r>
            <a:r>
              <a:rPr lang="el-GR" sz="2600" dirty="0" smtClean="0"/>
              <a:t> ή κοντά στα σωματίδια </a:t>
            </a:r>
            <a:r>
              <a:rPr lang="el-GR" sz="2600" dirty="0" err="1" smtClean="0"/>
              <a:t>πιγμέντου</a:t>
            </a:r>
            <a:r>
              <a:rPr lang="el-GR" sz="2600" dirty="0" smtClean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52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414b497af70cc7b1dad3b8535245b48ecf27567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1027</TotalTime>
  <Words>2562</Words>
  <Application>Microsoft Office PowerPoint</Application>
  <PresentationFormat>Προβολή στην οθόνη (4:3)</PresentationFormat>
  <Paragraphs>275</Paragraphs>
  <Slides>35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exo-opistho_simeiomata</vt:lpstr>
      <vt:lpstr>Υλικά Γραφικών Τεχνών (Ε)</vt:lpstr>
      <vt:lpstr>Δομή του TiO2</vt:lpstr>
      <vt:lpstr>Παρουσίαση του PowerPoint</vt:lpstr>
      <vt:lpstr>Χαρακτηριστικές φυσικοχημικές σταθερές του ανατάση  και του ρουτηλίου</vt:lpstr>
      <vt:lpstr>Χαρακτηριστικές ιδιότητες του TiO2</vt:lpstr>
      <vt:lpstr>Το TiO2 στην βιομηχανία παραγωγής χρωμάτων, εκτυπωτικών μελανιών, πολυμερών</vt:lpstr>
      <vt:lpstr>To TiO2  είναι πολυχρηστικό όταν χρησιμοποιείται σε εφαρμογές πολυμερών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Το TiO2 στην τεχνολογία του χαρτιού ως πιγμέντο</vt:lpstr>
      <vt:lpstr>Το TiO2 στο φωτοκαταλυτικό και στο αντιβακτηριακό χαρτί</vt:lpstr>
      <vt:lpstr>Παρουσίαση του PowerPoint</vt:lpstr>
      <vt:lpstr>Το ΤiΟ2 στην διάσπαση χρωστικών</vt:lpstr>
      <vt:lpstr>Προσομοίωση κόκκου ημιαγώγιμου υλικού με μικροηλεκτροχημικό στοιχείο,  υπό την επίδραση του φωτός.</vt:lpstr>
      <vt:lpstr>To TiO2 ως βασικό συστατικό της ηλεκτρονικής μελάνης (e-ink). </vt:lpstr>
      <vt:lpstr>Μετατροπή της ηλιακής ενέργειας  σε ηλεκτρική και χημική ενέργεια </vt:lpstr>
      <vt:lpstr>Παρουσίαση του PowerPoint</vt:lpstr>
      <vt:lpstr>Το TiO2 ως νανοαισθητήρας στην συσκευασία τροφίμων</vt:lpstr>
      <vt:lpstr>Πειραματικό μέρος 1/2</vt:lpstr>
      <vt:lpstr>Πειραματικό μέρος 2/2</vt:lpstr>
      <vt:lpstr>Πείραμα 1ο – Παρασκευή TiO2 με καταβύθιση </vt:lpstr>
      <vt:lpstr>Πείραμα 2ο – Παρασκευή ξηροπηκτής (Xerogel) TiO2</vt:lpstr>
      <vt:lpstr>Βιβλιογραφία 1/2</vt:lpstr>
      <vt:lpstr>Βιβλιογραφία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edunet</cp:lastModifiedBy>
  <cp:revision>187</cp:revision>
  <dcterms:created xsi:type="dcterms:W3CDTF">2015-05-19T06:24:50Z</dcterms:created>
  <dcterms:modified xsi:type="dcterms:W3CDTF">2015-11-04T11:23:21Z</dcterms:modified>
</cp:coreProperties>
</file>