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1"/>
  </p:notesMasterIdLst>
  <p:handoutMasterIdLst>
    <p:handoutMasterId r:id="rId62"/>
  </p:handoutMasterIdLst>
  <p:sldIdLst>
    <p:sldId id="256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08" r:id="rId54"/>
    <p:sldId id="309" r:id="rId55"/>
    <p:sldId id="310" r:id="rId56"/>
    <p:sldId id="311" r:id="rId57"/>
    <p:sldId id="312" r:id="rId58"/>
    <p:sldId id="313" r:id="rId59"/>
    <p:sldId id="315" r:id="rId60"/>
  </p:sldIdLst>
  <p:sldSz cx="9144000" cy="6858000" type="screen4x3"/>
  <p:notesSz cx="7104063" cy="10234613"/>
  <p:custDataLst>
    <p:tags r:id="rId6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C00000"/>
    <a:srgbClr val="004A82"/>
    <a:srgbClr val="1E550F"/>
    <a:srgbClr val="333399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6" autoAdjust="0"/>
    <p:restoredTop sz="93829" autoAdjust="0"/>
  </p:normalViewPr>
  <p:slideViewPr>
    <p:cSldViewPr>
      <p:cViewPr>
        <p:scale>
          <a:sx n="80" d="100"/>
          <a:sy n="80" d="100"/>
        </p:scale>
        <p:origin x="-7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EAFDA-4C15-45F1-A9E5-50712AEA6BFD}" type="slidenum">
              <a:rPr lang="el-GR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CD6E1-E295-4856-9914-F1ED4343DA91}" type="slidenum">
              <a:rPr lang="el-GR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3E47D-52F5-447F-8001-FBC197C257E0}" type="slidenum">
              <a:rPr lang="el-GR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3E47D-52F5-447F-8001-FBC197C257E0}" type="slidenum">
              <a:rPr lang="el-GR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F1553-AF5A-4FD1-818B-8158C3024A04}" type="slidenum">
              <a:rPr lang="el-GR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CD6E1-E295-4856-9914-F1ED4343DA91}" type="slidenum">
              <a:rPr lang="el-GR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0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1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7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3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2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1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8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8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68313" y="6516688"/>
            <a:ext cx="8231187" cy="268287"/>
          </a:xfrm>
        </p:spPr>
        <p:txBody>
          <a:bodyPr/>
          <a:lstStyle>
            <a:lvl1pPr>
              <a:defRPr/>
            </a:lvl1pPr>
          </a:lstStyle>
          <a:p>
            <a:r>
              <a:rPr lang="el-GR">
                <a:solidFill>
                  <a:prstClr val="black"/>
                </a:solidFill>
              </a:rPr>
              <a:t>Μεταγλωττιστές  </a:t>
            </a:r>
          </a:p>
        </p:txBody>
      </p:sp>
    </p:spTree>
    <p:extLst>
      <p:ext uri="{BB962C8B-B14F-4D97-AF65-F5344CB8AC3E}">
        <p14:creationId xmlns:p14="http://schemas.microsoft.com/office/powerpoint/2010/main" val="168045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0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bular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5" Type="http://schemas.openxmlformats.org/officeDocument/2006/relationships/hyperlink" Target="http://www.jflap.org/" TargetMode="External"/><Relationship Id="rId4" Type="http://schemas.openxmlformats.org/officeDocument/2006/relationships/hyperlink" Target="http://regexpal.com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flap.org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5" Type="http://schemas.openxmlformats.org/officeDocument/2006/relationships/image" Target="../media/image2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b="1" dirty="0" smtClean="0"/>
              <a:t>α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Αυτόματα Αναγνώρισης</a:t>
            </a:r>
            <a:r>
              <a:rPr lang="el-GR" sz="3000" dirty="0"/>
              <a:t/>
            </a:r>
            <a:br>
              <a:rPr lang="el-GR" sz="3000" dirty="0"/>
            </a:b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4102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σχεδιασμού </a:t>
            </a:r>
            <a:r>
              <a:rPr lang="el-GR" dirty="0" smtClean="0"/>
              <a:t>ΠΠΑ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Αυτόματο για τα σχόλια στη C: 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52"/>
          <p:cNvGrpSpPr/>
          <p:nvPr/>
        </p:nvGrpSpPr>
        <p:grpSpPr>
          <a:xfrm>
            <a:off x="1329152" y="3582412"/>
            <a:ext cx="3290203" cy="1318014"/>
            <a:chOff x="971600" y="3540283"/>
            <a:chExt cx="3290203" cy="1318014"/>
          </a:xfrm>
        </p:grpSpPr>
        <p:sp>
          <p:nvSpPr>
            <p:cNvPr id="8" name="Έλλειψη 7"/>
            <p:cNvSpPr/>
            <p:nvPr/>
          </p:nvSpPr>
          <p:spPr>
            <a:xfrm>
              <a:off x="3563169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015357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Ευθύγραμμο βέλος σύνδεσης 12"/>
            <p:cNvCxnSpPr>
              <a:endCxn id="9" idx="2"/>
            </p:cNvCxnSpPr>
            <p:nvPr/>
          </p:nvCxnSpPr>
          <p:spPr>
            <a:xfrm>
              <a:off x="971600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2519412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982200" y="3674903"/>
              <a:ext cx="72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none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09668" y="3700496"/>
              <a:ext cx="752135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slash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73365" y="4488965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29961" y="3540283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2685772" y="4190554"/>
            <a:ext cx="1460310" cy="340540"/>
          </a:xfrm>
          <a:custGeom>
            <a:avLst/>
            <a:gdLst>
              <a:gd name="connsiteX0" fmla="*/ 1460310 w 1460310"/>
              <a:gd name="connsiteY0" fmla="*/ 0 h 245973"/>
              <a:gd name="connsiteX1" fmla="*/ 750627 w 1460310"/>
              <a:gd name="connsiteY1" fmla="*/ 245660 h 245973"/>
              <a:gd name="connsiteX2" fmla="*/ 0 w 1460310"/>
              <a:gd name="connsiteY2" fmla="*/ 40943 h 2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0" h="245973">
                <a:moveTo>
                  <a:pt x="1460310" y="0"/>
                </a:moveTo>
                <a:cubicBezTo>
                  <a:pt x="1227161" y="119418"/>
                  <a:pt x="994012" y="238836"/>
                  <a:pt x="750627" y="245660"/>
                </a:cubicBezTo>
                <a:cubicBezTo>
                  <a:pt x="507242" y="252484"/>
                  <a:pt x="253621" y="146713"/>
                  <a:pt x="0" y="40943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6" name="Ευθεία γραμμή σύνδεσης 32"/>
          <p:cNvCxnSpPr/>
          <p:nvPr/>
        </p:nvCxnSpPr>
        <p:spPr>
          <a:xfrm flipH="1">
            <a:off x="3275856" y="3645024"/>
            <a:ext cx="83850" cy="231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3528" y="2492896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/</a:t>
            </a:r>
            <a:r>
              <a:rPr lang="el-GR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 </a:t>
            </a:r>
            <a:r>
              <a:rPr lang="el-GR" sz="2800" b="1" dirty="0" smtClean="0">
                <a:solidFill>
                  <a:srgbClr val="820000"/>
                </a:solidFill>
                <a:latin typeface="Calibri"/>
                <a:ea typeface="Calibri"/>
                <a:cs typeface="Times New Roman"/>
              </a:rPr>
              <a:t>/</a:t>
            </a:r>
            <a:r>
              <a:rPr lang="el-GR" sz="40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[.]*</a:t>
            </a:r>
            <a:r>
              <a:rPr lang="el-GR" sz="4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|</a:t>
            </a:r>
            <a:r>
              <a:rPr lang="el-GR" sz="2800" b="1" dirty="0" smtClean="0">
                <a:solidFill>
                  <a:srgbClr val="820000"/>
                </a:solidFill>
                <a:latin typeface="Calibri"/>
                <a:ea typeface="Calibri"/>
                <a:cs typeface="Times New Roman"/>
              </a:rPr>
              <a:t>*</a:t>
            </a:r>
            <a:r>
              <a:rPr lang="el-GR" sz="3600" b="1" dirty="0" smtClean="0">
                <a:solidFill>
                  <a:srgbClr val="82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[.</a:t>
            </a:r>
            <a:r>
              <a:rPr lang="el-GR" sz="2800" dirty="0" smtClean="0">
                <a:solidFill>
                  <a:srgbClr val="FF0000"/>
                </a:solidFill>
                <a:latin typeface="Calibri"/>
              </a:rPr>
              <a:t> \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n </a:t>
            </a:r>
            <a:r>
              <a:rPr lang="el-GR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]</a:t>
            </a:r>
            <a:r>
              <a:rPr lang="el-GR" sz="28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*/</a:t>
            </a:r>
            <a:r>
              <a:rPr lang="el-GR" sz="28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	</a:t>
            </a:r>
            <a:r>
              <a:rPr lang="el-GR" sz="1600" dirty="0" smtClean="0">
                <a:solidFill>
                  <a:srgbClr val="FF0000"/>
                </a:solidFill>
                <a:ea typeface="Calibri"/>
                <a:cs typeface="Times New Roman"/>
              </a:rPr>
              <a:t>	</a:t>
            </a:r>
            <a:endParaRPr lang="el-GR" sz="1600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2636912"/>
            <a:ext cx="288032" cy="504056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568" y="2564904"/>
            <a:ext cx="288032" cy="64807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27584" y="3212976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35696" y="3212976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947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σχεδιασμού </a:t>
            </a:r>
            <a:r>
              <a:rPr lang="el-GR" dirty="0" smtClean="0"/>
              <a:t>ΠΠΑ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Αυτόματο για τα σχόλια στη C: 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52"/>
          <p:cNvGrpSpPr/>
          <p:nvPr/>
        </p:nvGrpSpPr>
        <p:grpSpPr>
          <a:xfrm>
            <a:off x="1329152" y="2095492"/>
            <a:ext cx="6032438" cy="2804934"/>
            <a:chOff x="971600" y="2053363"/>
            <a:chExt cx="6032438" cy="2804934"/>
          </a:xfrm>
        </p:grpSpPr>
        <p:sp>
          <p:nvSpPr>
            <p:cNvPr id="7" name="Έλλειψη 6"/>
            <p:cNvSpPr/>
            <p:nvPr/>
          </p:nvSpPr>
          <p:spPr>
            <a:xfrm>
              <a:off x="5076056" y="2849067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3563169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015357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Ευθύγραμμο βέλος σύνδεσης 12"/>
            <p:cNvCxnSpPr>
              <a:endCxn id="9" idx="2"/>
            </p:cNvCxnSpPr>
            <p:nvPr/>
          </p:nvCxnSpPr>
          <p:spPr>
            <a:xfrm>
              <a:off x="971600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2519412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4032299" y="3212976"/>
              <a:ext cx="1043757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 flipH="1">
              <a:off x="4490638" y="3242855"/>
              <a:ext cx="83850" cy="231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982200" y="3674903"/>
              <a:ext cx="72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none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09668" y="3700496"/>
              <a:ext cx="752135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slash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35342" y="2868818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C++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73365" y="4488965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29961" y="3540283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63466" y="2053363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other</a:t>
              </a:r>
              <a:endParaRPr lang="el-GR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10592" y="3170847"/>
              <a:ext cx="1493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end- of - line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4" name="Arc 53"/>
          <p:cNvSpPr/>
          <p:nvPr/>
        </p:nvSpPr>
        <p:spPr>
          <a:xfrm rot="2756631">
            <a:off x="5398694" y="2486741"/>
            <a:ext cx="573883" cy="538812"/>
          </a:xfrm>
          <a:prstGeom prst="arc">
            <a:avLst>
              <a:gd name="adj1" fmla="val 5428434"/>
              <a:gd name="adj2" fmla="val 21258299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685772" y="4190554"/>
            <a:ext cx="1460310" cy="340540"/>
          </a:xfrm>
          <a:custGeom>
            <a:avLst/>
            <a:gdLst>
              <a:gd name="connsiteX0" fmla="*/ 1460310 w 1460310"/>
              <a:gd name="connsiteY0" fmla="*/ 0 h 245973"/>
              <a:gd name="connsiteX1" fmla="*/ 750627 w 1460310"/>
              <a:gd name="connsiteY1" fmla="*/ 245660 h 245973"/>
              <a:gd name="connsiteX2" fmla="*/ 0 w 1460310"/>
              <a:gd name="connsiteY2" fmla="*/ 40943 h 2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0" h="245973">
                <a:moveTo>
                  <a:pt x="1460310" y="0"/>
                </a:moveTo>
                <a:cubicBezTo>
                  <a:pt x="1227161" y="119418"/>
                  <a:pt x="994012" y="238836"/>
                  <a:pt x="750627" y="245660"/>
                </a:cubicBezTo>
                <a:cubicBezTo>
                  <a:pt x="507242" y="252484"/>
                  <a:pt x="253621" y="146713"/>
                  <a:pt x="0" y="40943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6" name="Ευθεία γραμμή σύνδεσης 32"/>
          <p:cNvCxnSpPr/>
          <p:nvPr/>
        </p:nvCxnSpPr>
        <p:spPr>
          <a:xfrm flipH="1">
            <a:off x="3275856" y="3645024"/>
            <a:ext cx="83850" cy="231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10"/>
          <p:cNvSpPr/>
          <p:nvPr/>
        </p:nvSpPr>
        <p:spPr>
          <a:xfrm>
            <a:off x="7020272" y="2780928"/>
            <a:ext cx="648072" cy="648072"/>
          </a:xfrm>
          <a:prstGeom prst="ellipse">
            <a:avLst/>
          </a:prstGeom>
          <a:noFill/>
          <a:ln w="38100" cmpd="sng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anchor="ctr"/>
          <a:lstStyle/>
          <a:p>
            <a:pPr algn="ctr">
              <a:defRPr/>
            </a:pP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70" name="Έλλειψη 8"/>
          <p:cNvSpPr/>
          <p:nvPr/>
        </p:nvSpPr>
        <p:spPr>
          <a:xfrm>
            <a:off x="7092280" y="2852936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72" name="Ευθύγραμμο βέλος σύνδεσης 16"/>
          <p:cNvCxnSpPr/>
          <p:nvPr/>
        </p:nvCxnSpPr>
        <p:spPr>
          <a:xfrm flipV="1">
            <a:off x="5940152" y="3140968"/>
            <a:ext cx="1132554" cy="260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92280" y="2924944"/>
            <a:ext cx="72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exit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3528" y="2420888"/>
            <a:ext cx="1562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//</a:t>
            </a:r>
            <a:r>
              <a:rPr lang="el-GR" sz="28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[.]*</a:t>
            </a:r>
            <a:r>
              <a:rPr lang="el-GR" sz="1600" dirty="0" smtClean="0">
                <a:solidFill>
                  <a:srgbClr val="FF0000"/>
                </a:solidFill>
                <a:ea typeface="Calibri"/>
                <a:cs typeface="Times New Roman"/>
              </a:rPr>
              <a:t>	</a:t>
            </a:r>
            <a:endParaRPr lang="el-GR" sz="1600" dirty="0" smtClean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683568" y="2924944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932040" y="3573016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948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σχεδιασμού </a:t>
            </a:r>
            <a:r>
              <a:rPr lang="el-GR" dirty="0" smtClean="0"/>
              <a:t>ΠΠΑ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Αυτόματο για τα σχόλια στη C: 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52"/>
          <p:cNvGrpSpPr/>
          <p:nvPr/>
        </p:nvGrpSpPr>
        <p:grpSpPr>
          <a:xfrm>
            <a:off x="1329152" y="2095492"/>
            <a:ext cx="6174453" cy="2887805"/>
            <a:chOff x="971600" y="2053363"/>
            <a:chExt cx="6174453" cy="2887805"/>
          </a:xfrm>
        </p:grpSpPr>
        <p:sp>
          <p:nvSpPr>
            <p:cNvPr id="7" name="Έλλειψη 6"/>
            <p:cNvSpPr/>
            <p:nvPr/>
          </p:nvSpPr>
          <p:spPr>
            <a:xfrm>
              <a:off x="5076056" y="2849067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3563169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015357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5004048" y="443711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6641997" y="443711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3" name="Ευθύγραμμο βέλος σύνδεσης 12"/>
            <p:cNvCxnSpPr>
              <a:endCxn id="9" idx="2"/>
            </p:cNvCxnSpPr>
            <p:nvPr/>
          </p:nvCxnSpPr>
          <p:spPr>
            <a:xfrm>
              <a:off x="971600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2519412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4032299" y="4028578"/>
              <a:ext cx="971749" cy="55255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V="1">
              <a:off x="5509443" y="4689140"/>
              <a:ext cx="1132554" cy="2609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4032299" y="3212976"/>
              <a:ext cx="1043757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 flipH="1">
              <a:off x="4490638" y="3242855"/>
              <a:ext cx="83850" cy="231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982200" y="3674903"/>
              <a:ext cx="72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none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09668" y="3700496"/>
              <a:ext cx="752135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slash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35342" y="2868818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C++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50919" y="3696388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other</a:t>
              </a:r>
              <a:endParaRPr lang="el-GR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73365" y="4488965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29961" y="3540283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63466" y="2053363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10592" y="3170847"/>
              <a:ext cx="1493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end- of - line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40017" y="4532558"/>
              <a:ext cx="39821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4" name="Arc 53"/>
          <p:cNvSpPr/>
          <p:nvPr/>
        </p:nvSpPr>
        <p:spPr>
          <a:xfrm rot="2756631">
            <a:off x="5398694" y="2486741"/>
            <a:ext cx="573883" cy="538812"/>
          </a:xfrm>
          <a:prstGeom prst="arc">
            <a:avLst>
              <a:gd name="adj1" fmla="val 5428434"/>
              <a:gd name="adj2" fmla="val 2125829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6" name="Arc 55"/>
          <p:cNvSpPr/>
          <p:nvPr/>
        </p:nvSpPr>
        <p:spPr>
          <a:xfrm rot="2756631">
            <a:off x="5326685" y="4073341"/>
            <a:ext cx="573883" cy="538812"/>
          </a:xfrm>
          <a:prstGeom prst="arc">
            <a:avLst>
              <a:gd name="adj1" fmla="val 5428434"/>
              <a:gd name="adj2" fmla="val 21258299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685772" y="4190554"/>
            <a:ext cx="1460310" cy="340540"/>
          </a:xfrm>
          <a:custGeom>
            <a:avLst/>
            <a:gdLst>
              <a:gd name="connsiteX0" fmla="*/ 1460310 w 1460310"/>
              <a:gd name="connsiteY0" fmla="*/ 0 h 245973"/>
              <a:gd name="connsiteX1" fmla="*/ 750627 w 1460310"/>
              <a:gd name="connsiteY1" fmla="*/ 245660 h 245973"/>
              <a:gd name="connsiteX2" fmla="*/ 0 w 1460310"/>
              <a:gd name="connsiteY2" fmla="*/ 40943 h 2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0" h="245973">
                <a:moveTo>
                  <a:pt x="1460310" y="0"/>
                </a:moveTo>
                <a:cubicBezTo>
                  <a:pt x="1227161" y="119418"/>
                  <a:pt x="994012" y="238836"/>
                  <a:pt x="750627" y="245660"/>
                </a:cubicBezTo>
                <a:cubicBezTo>
                  <a:pt x="507242" y="252484"/>
                  <a:pt x="253621" y="146713"/>
                  <a:pt x="0" y="40943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>
            <a:stCxn id="11" idx="6"/>
          </p:cNvCxnSpPr>
          <p:nvPr/>
        </p:nvCxnSpPr>
        <p:spPr>
          <a:xfrm flipV="1">
            <a:off x="7503605" y="4725144"/>
            <a:ext cx="452771" cy="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0"/>
          <p:cNvSpPr/>
          <p:nvPr/>
        </p:nvSpPr>
        <p:spPr>
          <a:xfrm>
            <a:off x="7956376" y="4365104"/>
            <a:ext cx="648072" cy="648072"/>
          </a:xfrm>
          <a:prstGeom prst="ellipse">
            <a:avLst/>
          </a:prstGeom>
          <a:noFill/>
          <a:ln w="38100" cmpd="sng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anchor="ctr"/>
          <a:lstStyle/>
          <a:p>
            <a:pPr algn="ctr">
              <a:defRPr/>
            </a:pP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62" name="Έλλειψη 8"/>
          <p:cNvSpPr/>
          <p:nvPr/>
        </p:nvSpPr>
        <p:spPr>
          <a:xfrm>
            <a:off x="8028384" y="4437112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28384" y="4509120"/>
            <a:ext cx="72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exit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6444208" y="4581128"/>
            <a:ext cx="72008" cy="7200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4932040" y="4221088"/>
            <a:ext cx="72008" cy="7200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6" name="Ευθεία γραμμή σύνδεσης 32"/>
          <p:cNvCxnSpPr/>
          <p:nvPr/>
        </p:nvCxnSpPr>
        <p:spPr>
          <a:xfrm flipH="1">
            <a:off x="3275856" y="3645024"/>
            <a:ext cx="83850" cy="231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Ευθεία γραμμή σύνδεσης 32"/>
          <p:cNvCxnSpPr/>
          <p:nvPr/>
        </p:nvCxnSpPr>
        <p:spPr>
          <a:xfrm flipH="1">
            <a:off x="7740352" y="4437112"/>
            <a:ext cx="83850" cy="231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10"/>
          <p:cNvSpPr/>
          <p:nvPr/>
        </p:nvSpPr>
        <p:spPr>
          <a:xfrm>
            <a:off x="7020272" y="2780928"/>
            <a:ext cx="648072" cy="648072"/>
          </a:xfrm>
          <a:prstGeom prst="ellipse">
            <a:avLst/>
          </a:prstGeom>
          <a:noFill/>
          <a:ln w="38100" cmpd="sng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anchor="ctr"/>
          <a:lstStyle/>
          <a:p>
            <a:pPr algn="ctr">
              <a:defRPr/>
            </a:pP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70" name="Έλλειψη 8"/>
          <p:cNvSpPr/>
          <p:nvPr/>
        </p:nvSpPr>
        <p:spPr>
          <a:xfrm>
            <a:off x="7092280" y="2852936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72" name="Ευθύγραμμο βέλος σύνδεσης 16"/>
          <p:cNvCxnSpPr/>
          <p:nvPr/>
        </p:nvCxnSpPr>
        <p:spPr>
          <a:xfrm flipV="1">
            <a:off x="5940152" y="3140968"/>
            <a:ext cx="1132554" cy="260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92280" y="2924944"/>
            <a:ext cx="72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exit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96921" y="4575157"/>
            <a:ext cx="623079" cy="37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star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3528" y="242088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/ *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[.</a:t>
            </a:r>
            <a:r>
              <a:rPr lang="el-GR" sz="2800" dirty="0" smtClean="0">
                <a:solidFill>
                  <a:srgbClr val="FF0000"/>
                </a:solidFill>
              </a:rPr>
              <a:t> \</a:t>
            </a:r>
            <a:r>
              <a:rPr lang="en-US" sz="2800" dirty="0" smtClean="0">
                <a:solidFill>
                  <a:srgbClr val="FF0000"/>
                </a:solidFill>
              </a:rPr>
              <a:t>n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]</a:t>
            </a:r>
            <a:r>
              <a:rPr lang="el-GR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*/</a:t>
            </a:r>
            <a:endParaRPr lang="el-GR" sz="2800" dirty="0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355976" y="3573016"/>
            <a:ext cx="4320480" cy="2304256"/>
          </a:xfrm>
          <a:prstGeom prst="rect">
            <a:avLst/>
          </a:prstGeom>
          <a:solidFill>
            <a:srgbClr val="4F81BD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83568" y="2780928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860032" y="4509120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44208" y="4077072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691680" y="2132856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60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σχεδιασμού </a:t>
            </a:r>
            <a:r>
              <a:rPr lang="el-GR" dirty="0" smtClean="0"/>
              <a:t>ΠΠΑ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Αυτόματο για τα σχόλια στη C: 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52"/>
          <p:cNvGrpSpPr/>
          <p:nvPr/>
        </p:nvGrpSpPr>
        <p:grpSpPr>
          <a:xfrm>
            <a:off x="1329152" y="2095492"/>
            <a:ext cx="6290848" cy="3595813"/>
            <a:chOff x="971600" y="2053363"/>
            <a:chExt cx="6290848" cy="3595813"/>
          </a:xfrm>
        </p:grpSpPr>
        <p:sp>
          <p:nvSpPr>
            <p:cNvPr id="7" name="Έλλειψη 6"/>
            <p:cNvSpPr/>
            <p:nvPr/>
          </p:nvSpPr>
          <p:spPr>
            <a:xfrm>
              <a:off x="5076056" y="2849067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3563169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015357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5004048" y="443711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6641997" y="443711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3" name="Ευθύγραμμο βέλος σύνδεσης 12"/>
            <p:cNvCxnSpPr>
              <a:endCxn id="9" idx="2"/>
            </p:cNvCxnSpPr>
            <p:nvPr/>
          </p:nvCxnSpPr>
          <p:spPr>
            <a:xfrm>
              <a:off x="971600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2519412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4032299" y="4028578"/>
              <a:ext cx="971749" cy="55255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V="1">
              <a:off x="5509443" y="4689140"/>
              <a:ext cx="1132554" cy="2609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4032299" y="3212976"/>
              <a:ext cx="1043757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 flipH="1">
              <a:off x="4490638" y="3242855"/>
              <a:ext cx="83850" cy="231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982200" y="3674903"/>
              <a:ext cx="72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none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09668" y="3700496"/>
              <a:ext cx="752135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slash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39369" y="4533028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35342" y="2868818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C++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49599" y="5279844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other</a:t>
              </a:r>
              <a:endParaRPr lang="el-GR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50919" y="3696388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73365" y="4488965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29961" y="3540283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63466" y="2053363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10592" y="3170847"/>
              <a:ext cx="1493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end- of - line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40017" y="4532558"/>
              <a:ext cx="39821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4" name="Arc 53"/>
          <p:cNvSpPr/>
          <p:nvPr/>
        </p:nvSpPr>
        <p:spPr>
          <a:xfrm rot="2756631">
            <a:off x="5398694" y="2486741"/>
            <a:ext cx="573883" cy="538812"/>
          </a:xfrm>
          <a:prstGeom prst="arc">
            <a:avLst>
              <a:gd name="adj1" fmla="val 5428434"/>
              <a:gd name="adj2" fmla="val 2125829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6" name="Arc 55"/>
          <p:cNvSpPr/>
          <p:nvPr/>
        </p:nvSpPr>
        <p:spPr>
          <a:xfrm rot="2756631">
            <a:off x="5326685" y="4073341"/>
            <a:ext cx="573883" cy="538812"/>
          </a:xfrm>
          <a:prstGeom prst="arc">
            <a:avLst>
              <a:gd name="adj1" fmla="val 5428434"/>
              <a:gd name="adj2" fmla="val 2125829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718412" y="4981433"/>
            <a:ext cx="1460310" cy="340540"/>
          </a:xfrm>
          <a:custGeom>
            <a:avLst/>
            <a:gdLst>
              <a:gd name="connsiteX0" fmla="*/ 1460310 w 1460310"/>
              <a:gd name="connsiteY0" fmla="*/ 0 h 245973"/>
              <a:gd name="connsiteX1" fmla="*/ 750627 w 1460310"/>
              <a:gd name="connsiteY1" fmla="*/ 245660 h 245973"/>
              <a:gd name="connsiteX2" fmla="*/ 0 w 1460310"/>
              <a:gd name="connsiteY2" fmla="*/ 40943 h 2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0" h="245973">
                <a:moveTo>
                  <a:pt x="1460310" y="0"/>
                </a:moveTo>
                <a:cubicBezTo>
                  <a:pt x="1227161" y="119418"/>
                  <a:pt x="994012" y="238836"/>
                  <a:pt x="750627" y="245660"/>
                </a:cubicBezTo>
                <a:cubicBezTo>
                  <a:pt x="507242" y="252484"/>
                  <a:pt x="253621" y="146713"/>
                  <a:pt x="0" y="4094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685772" y="4190554"/>
            <a:ext cx="1460310" cy="340540"/>
          </a:xfrm>
          <a:custGeom>
            <a:avLst/>
            <a:gdLst>
              <a:gd name="connsiteX0" fmla="*/ 1460310 w 1460310"/>
              <a:gd name="connsiteY0" fmla="*/ 0 h 245973"/>
              <a:gd name="connsiteX1" fmla="*/ 750627 w 1460310"/>
              <a:gd name="connsiteY1" fmla="*/ 245660 h 245973"/>
              <a:gd name="connsiteX2" fmla="*/ 0 w 1460310"/>
              <a:gd name="connsiteY2" fmla="*/ 40943 h 2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0" h="245973">
                <a:moveTo>
                  <a:pt x="1460310" y="0"/>
                </a:moveTo>
                <a:cubicBezTo>
                  <a:pt x="1227161" y="119418"/>
                  <a:pt x="994012" y="238836"/>
                  <a:pt x="750627" y="245660"/>
                </a:cubicBezTo>
                <a:cubicBezTo>
                  <a:pt x="507242" y="252484"/>
                  <a:pt x="253621" y="146713"/>
                  <a:pt x="0" y="40943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>
            <a:stCxn id="11" idx="6"/>
          </p:cNvCxnSpPr>
          <p:nvPr/>
        </p:nvCxnSpPr>
        <p:spPr>
          <a:xfrm flipV="1">
            <a:off x="7503605" y="4725144"/>
            <a:ext cx="452771" cy="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0"/>
          <p:cNvSpPr/>
          <p:nvPr/>
        </p:nvSpPr>
        <p:spPr>
          <a:xfrm>
            <a:off x="7956376" y="4365104"/>
            <a:ext cx="648072" cy="648072"/>
          </a:xfrm>
          <a:prstGeom prst="ellipse">
            <a:avLst/>
          </a:prstGeom>
          <a:noFill/>
          <a:ln w="38100" cmpd="sng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anchor="ctr"/>
          <a:lstStyle/>
          <a:p>
            <a:pPr algn="ctr">
              <a:defRPr/>
            </a:pP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62" name="Έλλειψη 8"/>
          <p:cNvSpPr/>
          <p:nvPr/>
        </p:nvSpPr>
        <p:spPr>
          <a:xfrm>
            <a:off x="8028384" y="4437112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28384" y="4509120"/>
            <a:ext cx="72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exit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6444208" y="4581128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4932040" y="4221088"/>
            <a:ext cx="72008" cy="7200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6" name="Ευθεία γραμμή σύνδεσης 32"/>
          <p:cNvCxnSpPr/>
          <p:nvPr/>
        </p:nvCxnSpPr>
        <p:spPr>
          <a:xfrm flipH="1">
            <a:off x="3275856" y="3645024"/>
            <a:ext cx="83850" cy="231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Ευθεία γραμμή σύνδεσης 32"/>
          <p:cNvCxnSpPr/>
          <p:nvPr/>
        </p:nvCxnSpPr>
        <p:spPr>
          <a:xfrm flipH="1">
            <a:off x="7740352" y="4437112"/>
            <a:ext cx="83850" cy="231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10"/>
          <p:cNvSpPr/>
          <p:nvPr/>
        </p:nvSpPr>
        <p:spPr>
          <a:xfrm>
            <a:off x="7020272" y="2780928"/>
            <a:ext cx="648072" cy="648072"/>
          </a:xfrm>
          <a:prstGeom prst="ellipse">
            <a:avLst/>
          </a:prstGeom>
          <a:noFill/>
          <a:ln w="38100" cmpd="sng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anchor="ctr"/>
          <a:lstStyle/>
          <a:p>
            <a:pPr algn="ctr">
              <a:defRPr/>
            </a:pP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70" name="Έλλειψη 8"/>
          <p:cNvSpPr/>
          <p:nvPr/>
        </p:nvSpPr>
        <p:spPr>
          <a:xfrm>
            <a:off x="7092280" y="2852936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72" name="Ευθύγραμμο βέλος σύνδεσης 16"/>
          <p:cNvCxnSpPr/>
          <p:nvPr/>
        </p:nvCxnSpPr>
        <p:spPr>
          <a:xfrm flipV="1">
            <a:off x="5940152" y="3140968"/>
            <a:ext cx="1132554" cy="260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92280" y="2924944"/>
            <a:ext cx="72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exit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55976" y="3573016"/>
            <a:ext cx="4320480" cy="2304256"/>
          </a:xfrm>
          <a:prstGeom prst="rect">
            <a:avLst/>
          </a:prstGeom>
          <a:solidFill>
            <a:srgbClr val="4F81BD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3528" y="242088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/ *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[.</a:t>
            </a:r>
            <a:r>
              <a:rPr lang="el-GR" sz="2800" dirty="0" smtClean="0">
                <a:solidFill>
                  <a:srgbClr val="FF0000"/>
                </a:solidFill>
              </a:rPr>
              <a:t> \</a:t>
            </a:r>
            <a:r>
              <a:rPr lang="en-US" sz="2800" dirty="0" smtClean="0">
                <a:solidFill>
                  <a:srgbClr val="FF0000"/>
                </a:solidFill>
              </a:rPr>
              <a:t>n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]</a:t>
            </a:r>
            <a:r>
              <a:rPr lang="el-GR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*/</a:t>
            </a:r>
            <a:endParaRPr lang="el-GR" sz="2800" dirty="0">
              <a:solidFill>
                <a:prstClr val="black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187624" y="2852936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6444208" y="4797152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73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σχεδιασμού </a:t>
            </a:r>
            <a:r>
              <a:rPr lang="el-GR" dirty="0" smtClean="0"/>
              <a:t>ΠΠΑ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Αυτόματο για τα σχόλια στη C: 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52"/>
          <p:cNvGrpSpPr/>
          <p:nvPr/>
        </p:nvGrpSpPr>
        <p:grpSpPr>
          <a:xfrm>
            <a:off x="1329152" y="2095492"/>
            <a:ext cx="6290848" cy="3595813"/>
            <a:chOff x="971600" y="2053363"/>
            <a:chExt cx="6290848" cy="3595813"/>
          </a:xfrm>
        </p:grpSpPr>
        <p:sp>
          <p:nvSpPr>
            <p:cNvPr id="7" name="Έλλειψη 6"/>
            <p:cNvSpPr/>
            <p:nvPr/>
          </p:nvSpPr>
          <p:spPr>
            <a:xfrm>
              <a:off x="5076056" y="2849067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3563169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015357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5004048" y="443711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6641997" y="443711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3" name="Ευθύγραμμο βέλος σύνδεσης 12"/>
            <p:cNvCxnSpPr>
              <a:endCxn id="9" idx="2"/>
            </p:cNvCxnSpPr>
            <p:nvPr/>
          </p:nvCxnSpPr>
          <p:spPr>
            <a:xfrm>
              <a:off x="971600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2519412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4032299" y="4028578"/>
              <a:ext cx="971749" cy="55255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V="1">
              <a:off x="5509443" y="4689140"/>
              <a:ext cx="1132554" cy="2609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4032299" y="3212976"/>
              <a:ext cx="1043757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 flipH="1">
              <a:off x="4490638" y="3242855"/>
              <a:ext cx="83850" cy="231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982200" y="3674903"/>
              <a:ext cx="72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none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09668" y="3700496"/>
              <a:ext cx="752135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slash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39369" y="4533028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35342" y="2868818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C++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49599" y="5279844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other</a:t>
              </a:r>
              <a:endParaRPr lang="el-GR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50919" y="3696388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73365" y="4488965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29961" y="3540283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63466" y="2053363"/>
              <a:ext cx="766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10592" y="3170847"/>
              <a:ext cx="1493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end- of - line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40017" y="4532558"/>
              <a:ext cx="39821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4" name="Arc 53"/>
          <p:cNvSpPr/>
          <p:nvPr/>
        </p:nvSpPr>
        <p:spPr>
          <a:xfrm rot="2756631">
            <a:off x="5398694" y="2486741"/>
            <a:ext cx="573883" cy="538812"/>
          </a:xfrm>
          <a:prstGeom prst="arc">
            <a:avLst>
              <a:gd name="adj1" fmla="val 5428434"/>
              <a:gd name="adj2" fmla="val 2125829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5" name="Arc 54"/>
          <p:cNvSpPr/>
          <p:nvPr/>
        </p:nvSpPr>
        <p:spPr>
          <a:xfrm rot="2756631">
            <a:off x="6964636" y="4081532"/>
            <a:ext cx="573883" cy="538812"/>
          </a:xfrm>
          <a:prstGeom prst="arc">
            <a:avLst>
              <a:gd name="adj1" fmla="val 5428434"/>
              <a:gd name="adj2" fmla="val 2125829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6" name="Arc 55"/>
          <p:cNvSpPr/>
          <p:nvPr/>
        </p:nvSpPr>
        <p:spPr>
          <a:xfrm rot="2756631">
            <a:off x="5326685" y="4073341"/>
            <a:ext cx="573883" cy="538812"/>
          </a:xfrm>
          <a:prstGeom prst="arc">
            <a:avLst>
              <a:gd name="adj1" fmla="val 5428434"/>
              <a:gd name="adj2" fmla="val 2125829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718412" y="4981433"/>
            <a:ext cx="1460310" cy="340540"/>
          </a:xfrm>
          <a:custGeom>
            <a:avLst/>
            <a:gdLst>
              <a:gd name="connsiteX0" fmla="*/ 1460310 w 1460310"/>
              <a:gd name="connsiteY0" fmla="*/ 0 h 245973"/>
              <a:gd name="connsiteX1" fmla="*/ 750627 w 1460310"/>
              <a:gd name="connsiteY1" fmla="*/ 245660 h 245973"/>
              <a:gd name="connsiteX2" fmla="*/ 0 w 1460310"/>
              <a:gd name="connsiteY2" fmla="*/ 40943 h 2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0" h="245973">
                <a:moveTo>
                  <a:pt x="1460310" y="0"/>
                </a:moveTo>
                <a:cubicBezTo>
                  <a:pt x="1227161" y="119418"/>
                  <a:pt x="994012" y="238836"/>
                  <a:pt x="750627" y="245660"/>
                </a:cubicBezTo>
                <a:cubicBezTo>
                  <a:pt x="507242" y="252484"/>
                  <a:pt x="253621" y="146713"/>
                  <a:pt x="0" y="40943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685772" y="4190554"/>
            <a:ext cx="1460310" cy="340540"/>
          </a:xfrm>
          <a:custGeom>
            <a:avLst/>
            <a:gdLst>
              <a:gd name="connsiteX0" fmla="*/ 1460310 w 1460310"/>
              <a:gd name="connsiteY0" fmla="*/ 0 h 245973"/>
              <a:gd name="connsiteX1" fmla="*/ 750627 w 1460310"/>
              <a:gd name="connsiteY1" fmla="*/ 245660 h 245973"/>
              <a:gd name="connsiteX2" fmla="*/ 0 w 1460310"/>
              <a:gd name="connsiteY2" fmla="*/ 40943 h 2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0" h="245973">
                <a:moveTo>
                  <a:pt x="1460310" y="0"/>
                </a:moveTo>
                <a:cubicBezTo>
                  <a:pt x="1227161" y="119418"/>
                  <a:pt x="994012" y="238836"/>
                  <a:pt x="750627" y="245660"/>
                </a:cubicBezTo>
                <a:cubicBezTo>
                  <a:pt x="507242" y="252484"/>
                  <a:pt x="253621" y="146713"/>
                  <a:pt x="0" y="40943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>
            <a:stCxn id="11" idx="6"/>
          </p:cNvCxnSpPr>
          <p:nvPr/>
        </p:nvCxnSpPr>
        <p:spPr>
          <a:xfrm flipV="1">
            <a:off x="7503605" y="4725144"/>
            <a:ext cx="452771" cy="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0"/>
          <p:cNvSpPr/>
          <p:nvPr/>
        </p:nvSpPr>
        <p:spPr>
          <a:xfrm>
            <a:off x="7956376" y="4365104"/>
            <a:ext cx="648072" cy="648072"/>
          </a:xfrm>
          <a:prstGeom prst="ellipse">
            <a:avLst/>
          </a:prstGeom>
          <a:noFill/>
          <a:ln w="38100" cmpd="sng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anchor="ctr"/>
          <a:lstStyle/>
          <a:p>
            <a:pPr algn="ctr">
              <a:defRPr/>
            </a:pP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62" name="Έλλειψη 8"/>
          <p:cNvSpPr/>
          <p:nvPr/>
        </p:nvSpPr>
        <p:spPr>
          <a:xfrm>
            <a:off x="8028384" y="4437112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28384" y="4509120"/>
            <a:ext cx="72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exit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7164288" y="3933056"/>
            <a:ext cx="72008" cy="72008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6444208" y="4581128"/>
            <a:ext cx="72008" cy="72008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4932040" y="4221088"/>
            <a:ext cx="72008" cy="7200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6" name="Ευθεία γραμμή σύνδεσης 32"/>
          <p:cNvCxnSpPr/>
          <p:nvPr/>
        </p:nvCxnSpPr>
        <p:spPr>
          <a:xfrm flipH="1">
            <a:off x="3275856" y="3645024"/>
            <a:ext cx="83850" cy="231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Ευθεία γραμμή σύνδεσης 32"/>
          <p:cNvCxnSpPr/>
          <p:nvPr/>
        </p:nvCxnSpPr>
        <p:spPr>
          <a:xfrm flipH="1">
            <a:off x="7740352" y="4437112"/>
            <a:ext cx="83850" cy="231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10"/>
          <p:cNvSpPr/>
          <p:nvPr/>
        </p:nvSpPr>
        <p:spPr>
          <a:xfrm>
            <a:off x="7020272" y="2780928"/>
            <a:ext cx="648072" cy="648072"/>
          </a:xfrm>
          <a:prstGeom prst="ellipse">
            <a:avLst/>
          </a:prstGeom>
          <a:noFill/>
          <a:ln w="38100" cmpd="sng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anchor="ctr"/>
          <a:lstStyle/>
          <a:p>
            <a:pPr algn="ctr">
              <a:defRPr/>
            </a:pP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70" name="Έλλειψη 8"/>
          <p:cNvSpPr/>
          <p:nvPr/>
        </p:nvSpPr>
        <p:spPr>
          <a:xfrm>
            <a:off x="7092280" y="2852936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72" name="Ευθύγραμμο βέλος σύνδεσης 16"/>
          <p:cNvCxnSpPr/>
          <p:nvPr/>
        </p:nvCxnSpPr>
        <p:spPr>
          <a:xfrm flipV="1">
            <a:off x="5940152" y="3140968"/>
            <a:ext cx="1132554" cy="260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92280" y="2924944"/>
            <a:ext cx="72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exit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5-Point Star 47"/>
          <p:cNvSpPr/>
          <p:nvPr/>
        </p:nvSpPr>
        <p:spPr>
          <a:xfrm>
            <a:off x="7388696" y="4013448"/>
            <a:ext cx="72008" cy="72008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7541096" y="4165848"/>
            <a:ext cx="72008" cy="7200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355976" y="3573016"/>
            <a:ext cx="4320480" cy="2304256"/>
          </a:xfrm>
          <a:prstGeom prst="rect">
            <a:avLst/>
          </a:prstGeom>
          <a:solidFill>
            <a:srgbClr val="4F81BD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3528" y="242088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/ *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[.</a:t>
            </a:r>
            <a:r>
              <a:rPr lang="el-GR" sz="2800" dirty="0" smtClean="0">
                <a:solidFill>
                  <a:srgbClr val="FF0000"/>
                </a:solidFill>
              </a:rPr>
              <a:t> \</a:t>
            </a:r>
            <a:r>
              <a:rPr lang="en-US" sz="2800" dirty="0" smtClean="0">
                <a:solidFill>
                  <a:srgbClr val="FF0000"/>
                </a:solidFill>
              </a:rPr>
              <a:t>n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]</a:t>
            </a:r>
            <a:r>
              <a:rPr lang="el-GR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*/</a:t>
            </a:r>
            <a:endParaRPr lang="el-GR" sz="2800" dirty="0">
              <a:solidFill>
                <a:prstClr val="black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691680" y="2132856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3789040"/>
            <a:ext cx="216024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78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08720"/>
          </a:xfrm>
        </p:spPr>
        <p:txBody>
          <a:bodyPr/>
          <a:lstStyle/>
          <a:p>
            <a:r>
              <a:rPr lang="el-GR" dirty="0" smtClean="0"/>
              <a:t>Προσομοίωση ΠΠΑ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176464"/>
          </a:xfrm>
        </p:spPr>
        <p:txBody>
          <a:bodyPr/>
          <a:lstStyle/>
          <a:p>
            <a:pPr>
              <a:buNone/>
            </a:pPr>
            <a:r>
              <a:rPr lang="el-GR" sz="2800" dirty="0"/>
              <a:t>H </a:t>
            </a:r>
            <a:r>
              <a:rPr lang="el-GR" sz="2800" dirty="0" smtClean="0"/>
              <a:t>προσομοίωση των ΠΠΑ </a:t>
            </a:r>
            <a:r>
              <a:rPr lang="el-GR" sz="2800" dirty="0"/>
              <a:t>μπορεί να γίνει με τους εξής δύο τρόπους:</a:t>
            </a:r>
          </a:p>
          <a:p>
            <a:pPr lvl="1">
              <a:spcBef>
                <a:spcPts val="1800"/>
              </a:spcBef>
            </a:pPr>
            <a:r>
              <a:rPr lang="el-GR" dirty="0"/>
              <a:t>Με </a:t>
            </a:r>
            <a:r>
              <a:rPr lang="el-GR" dirty="0" err="1"/>
              <a:t>γράφο</a:t>
            </a:r>
            <a:r>
              <a:rPr lang="el-GR" dirty="0"/>
              <a:t> μετάβασης (</a:t>
            </a:r>
            <a:r>
              <a:rPr lang="el-GR" dirty="0" err="1"/>
              <a:t>transition</a:t>
            </a:r>
            <a:r>
              <a:rPr lang="el-GR" dirty="0"/>
              <a:t> </a:t>
            </a:r>
            <a:r>
              <a:rPr lang="el-GR" dirty="0" err="1"/>
              <a:t>graph</a:t>
            </a:r>
            <a:r>
              <a:rPr lang="el-GR" dirty="0" smtClean="0"/>
              <a:t>),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 smtClean="0"/>
              <a:t>Με πίνακα μετάβασης (</a:t>
            </a:r>
            <a:r>
              <a:rPr lang="el-GR" dirty="0" err="1" smtClean="0"/>
              <a:t>transition</a:t>
            </a:r>
            <a:r>
              <a:rPr lang="el-GR" dirty="0" smtClean="0"/>
              <a:t> </a:t>
            </a:r>
            <a:r>
              <a:rPr lang="el-GR" dirty="0" err="1"/>
              <a:t>table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1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Πίνακας Μετάβασης</a:t>
            </a:r>
            <a:endParaRPr lang="el-GR" sz="4000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Χαρακτηριστικά:</a:t>
            </a:r>
            <a:endParaRPr lang="el-GR" dirty="0"/>
          </a:p>
          <a:p>
            <a:pPr lvl="1"/>
            <a:r>
              <a:rPr lang="el-GR" dirty="0"/>
              <a:t>2 διαστάσεις</a:t>
            </a:r>
          </a:p>
          <a:p>
            <a:pPr lvl="1">
              <a:spcBef>
                <a:spcPts val="1800"/>
              </a:spcBef>
            </a:pPr>
            <a:r>
              <a:rPr lang="el-GR" dirty="0"/>
              <a:t>Καθορίζει τη συνάρτηση μετάβασης του αυτομάτου</a:t>
            </a:r>
          </a:p>
          <a:p>
            <a:pPr lvl="2"/>
            <a:r>
              <a:rPr lang="el-GR" sz="2800" dirty="0"/>
              <a:t>Για κάθε κατάσταση</a:t>
            </a:r>
          </a:p>
          <a:p>
            <a:pPr lvl="2"/>
            <a:r>
              <a:rPr lang="el-GR" sz="2800" dirty="0"/>
              <a:t>Για κάθε χαρακτήρα</a:t>
            </a:r>
          </a:p>
          <a:p>
            <a:pPr lvl="2"/>
            <a:r>
              <a:rPr lang="el-GR" sz="2800" dirty="0"/>
              <a:t>Δηλώνει τις καταστάσεις κατάληξης</a:t>
            </a:r>
          </a:p>
          <a:p>
            <a:pPr>
              <a:buFontTx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4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Προσομοίωση </a:t>
            </a:r>
            <a:r>
              <a:rPr lang="el-GR" dirty="0" smtClean="0"/>
              <a:t>ΠΠΑ – Παράδειγμα 1</a:t>
            </a:r>
            <a:endParaRPr lang="el-GR" dirty="0"/>
          </a:p>
        </p:txBody>
      </p:sp>
      <p:graphicFrame>
        <p:nvGraphicFramePr>
          <p:cNvPr id="69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10551"/>
              </p:ext>
            </p:extLst>
          </p:nvPr>
        </p:nvGraphicFramePr>
        <p:xfrm>
          <a:off x="4607497" y="3573016"/>
          <a:ext cx="4158244" cy="2924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706"/>
                <a:gridCol w="510516"/>
                <a:gridCol w="574852"/>
                <a:gridCol w="674250"/>
                <a:gridCol w="197092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l-GR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bg1"/>
                          </a:solidFill>
                        </a:rPr>
                        <a:t>Χαρακτήρες</a:t>
                      </a:r>
                      <a:r>
                        <a:rPr lang="el-GR" sz="2000" b="1" baseline="0" dirty="0" smtClean="0">
                          <a:solidFill>
                            <a:schemeClr val="bg1"/>
                          </a:solidFill>
                        </a:rPr>
                        <a:t> Ε</a:t>
                      </a:r>
                      <a:r>
                        <a:rPr lang="el-GR" sz="2000" b="1" dirty="0" smtClean="0">
                          <a:solidFill>
                            <a:schemeClr val="bg1"/>
                          </a:solidFill>
                        </a:rPr>
                        <a:t>ισόδου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721314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/>
                </a:tc>
              </a:tr>
              <a:tr h="721314">
                <a:tc rowSpan="2"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bg1"/>
                          </a:solidFill>
                        </a:rPr>
                        <a:t>Καταστάσεις</a:t>
                      </a:r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q0</a:t>
                      </a:r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q0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q1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Κατάσταση εξόδου</a:t>
                      </a:r>
                      <a:endParaRPr lang="el-GR" sz="2200" dirty="0"/>
                    </a:p>
                  </a:txBody>
                  <a:tcPr/>
                </a:tc>
              </a:tr>
              <a:tr h="1014674">
                <a:tc vMerge="1">
                  <a:txBody>
                    <a:bodyPr/>
                    <a:lstStyle/>
                    <a:p>
                      <a:endParaRPr lang="el-GR" sz="2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l-GR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q1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q0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39552" y="1412776"/>
            <a:ext cx="4176713" cy="2290535"/>
            <a:chOff x="841648" y="3376588"/>
            <a:chExt cx="4813300" cy="2984260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1870348" y="4911700"/>
              <a:ext cx="1003300" cy="990600"/>
            </a:xfrm>
            <a:prstGeom prst="ellipse">
              <a:avLst/>
            </a:prstGeom>
            <a:noFill/>
            <a:ln w="762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692548" y="4721200"/>
              <a:ext cx="1358900" cy="1371600"/>
            </a:xfrm>
            <a:prstGeom prst="ellipse">
              <a:avLst/>
            </a:prstGeom>
            <a:noFill/>
            <a:ln w="762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4651648" y="4911700"/>
              <a:ext cx="1003300" cy="990600"/>
            </a:xfrm>
            <a:prstGeom prst="ellipse">
              <a:avLst/>
            </a:prstGeom>
            <a:noFill/>
            <a:ln w="762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108656" y="5078389"/>
              <a:ext cx="491758" cy="5613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2200" baseline="-25000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902656" y="5103788"/>
              <a:ext cx="491758" cy="5613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220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3203848" y="5229200"/>
              <a:ext cx="12573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3229248" y="5534000"/>
              <a:ext cx="12573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985059" y="3908142"/>
              <a:ext cx="786666" cy="1054833"/>
            </a:xfrm>
            <a:custGeom>
              <a:avLst/>
              <a:gdLst>
                <a:gd name="T0" fmla="*/ 2147483647 w 21600"/>
                <a:gd name="T1" fmla="*/ 137826297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177830" y="3376588"/>
              <a:ext cx="377224" cy="561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657894" y="4071537"/>
              <a:ext cx="786666" cy="1054833"/>
            </a:xfrm>
            <a:custGeom>
              <a:avLst/>
              <a:gdLst>
                <a:gd name="T0" fmla="*/ 2147483647 w 21600"/>
                <a:gd name="T1" fmla="*/ 137826297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841936" y="3567212"/>
              <a:ext cx="377224" cy="561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841648" y="5419700"/>
              <a:ext cx="6985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689809" y="5799460"/>
              <a:ext cx="377224" cy="5613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651030" y="4671988"/>
              <a:ext cx="377224" cy="5613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6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Προσομοίωση </a:t>
            </a:r>
            <a:r>
              <a:rPr lang="el-GR" dirty="0" smtClean="0"/>
              <a:t>ΠΠΑ – Παράδειγμα 2</a:t>
            </a:r>
            <a:endParaRPr lang="el-GR" dirty="0"/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1" y="1340768"/>
          <a:ext cx="8676456" cy="257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Visio" r:id="rId4" imgW="6164490" imgH="1757093" progId="">
                  <p:embed/>
                </p:oleObj>
              </mc:Choice>
              <mc:Fallback>
                <p:oleObj name="Visio" r:id="rId4" imgW="6164490" imgH="17570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340768"/>
                        <a:ext cx="8676456" cy="2572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59632" y="4149080"/>
            <a:ext cx="7128198" cy="2376636"/>
            <a:chOff x="-3" y="-3"/>
            <a:chExt cx="3032" cy="161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3026" cy="1612"/>
              <a:chOff x="0" y="0"/>
              <a:chExt cx="3026" cy="1612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58" cy="403"/>
                <a:chOff x="0" y="0"/>
                <a:chExt cx="558" cy="403"/>
              </a:xfrm>
            </p:grpSpPr>
            <p:sp>
              <p:nvSpPr>
                <p:cNvPr id="350216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17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558" y="0"/>
                <a:ext cx="558" cy="403"/>
                <a:chOff x="558" y="0"/>
                <a:chExt cx="558" cy="403"/>
              </a:xfrm>
            </p:grpSpPr>
            <p:sp>
              <p:nvSpPr>
                <p:cNvPr id="350219" name="Rectangle 11"/>
                <p:cNvSpPr>
                  <a:spLocks noChangeArrowheads="1"/>
                </p:cNvSpPr>
                <p:nvPr/>
              </p:nvSpPr>
              <p:spPr bwMode="auto">
                <a:xfrm>
                  <a:off x="601" y="0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 dirty="0" err="1">
                      <a:solidFill>
                        <a:prstClr val="black"/>
                      </a:solidFill>
                      <a:cs typeface="Times New Roman" pitchFamily="18" charset="0"/>
                    </a:rPr>
                    <a:t>γράμμα</a:t>
                  </a:r>
                  <a:endParaRPr lang="en-GB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 eaLnBrk="0" hangingPunct="0"/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20" name="Rectangle 12"/>
                <p:cNvSpPr>
                  <a:spLocks noChangeArrowheads="1"/>
                </p:cNvSpPr>
                <p:nvPr/>
              </p:nvSpPr>
              <p:spPr bwMode="auto">
                <a:xfrm>
                  <a:off x="558" y="0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1116" y="0"/>
                <a:ext cx="558" cy="403"/>
                <a:chOff x="1116" y="0"/>
                <a:chExt cx="558" cy="403"/>
              </a:xfrm>
            </p:grpSpPr>
            <p:sp>
              <p:nvSpPr>
                <p:cNvPr id="350222" name="Rectangle 14"/>
                <p:cNvSpPr>
                  <a:spLocks noChangeArrowheads="1"/>
                </p:cNvSpPr>
                <p:nvPr/>
              </p:nvSpPr>
              <p:spPr bwMode="auto">
                <a:xfrm>
                  <a:off x="1159" y="0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ψηφίο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23" name="Rectangle 15"/>
                <p:cNvSpPr>
                  <a:spLocks noChangeArrowheads="1"/>
                </p:cNvSpPr>
                <p:nvPr/>
              </p:nvSpPr>
              <p:spPr bwMode="auto">
                <a:xfrm>
                  <a:off x="1116" y="0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674" y="0"/>
                <a:ext cx="700" cy="403"/>
                <a:chOff x="1674" y="0"/>
                <a:chExt cx="700" cy="403"/>
              </a:xfrm>
            </p:grpSpPr>
            <p:sp>
              <p:nvSpPr>
                <p:cNvPr id="350225" name="Rectangle 17"/>
                <p:cNvSpPr>
                  <a:spLocks noChangeArrowheads="1"/>
                </p:cNvSpPr>
                <p:nvPr/>
              </p:nvSpPr>
              <p:spPr bwMode="auto">
                <a:xfrm>
                  <a:off x="1717" y="0"/>
                  <a:ext cx="61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 dirty="0" err="1" smtClean="0">
                      <a:solidFill>
                        <a:prstClr val="black"/>
                      </a:solidFill>
                      <a:cs typeface="Times New Roman" pitchFamily="18" charset="0"/>
                    </a:rPr>
                    <a:t>διαχωριστής</a:t>
                  </a:r>
                  <a:endParaRPr lang="en-GB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 eaLnBrk="0" hangingPunct="0"/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26" name="Rectangle 18"/>
                <p:cNvSpPr>
                  <a:spLocks noChangeArrowheads="1"/>
                </p:cNvSpPr>
                <p:nvPr/>
              </p:nvSpPr>
              <p:spPr bwMode="auto">
                <a:xfrm>
                  <a:off x="1674" y="0"/>
                  <a:ext cx="7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374" y="0"/>
                <a:ext cx="652" cy="403"/>
                <a:chOff x="2374" y="0"/>
                <a:chExt cx="652" cy="403"/>
              </a:xfrm>
            </p:grpSpPr>
            <p:sp>
              <p:nvSpPr>
                <p:cNvPr id="350228" name="Rectangle 20"/>
                <p:cNvSpPr>
                  <a:spLocks noChangeArrowheads="1"/>
                </p:cNvSpPr>
                <p:nvPr/>
              </p:nvSpPr>
              <p:spPr bwMode="auto">
                <a:xfrm>
                  <a:off x="2417" y="0"/>
                  <a:ext cx="5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l-GR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Κατάσταση εξόδου</a:t>
                  </a: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29" name="Rectangle 21"/>
                <p:cNvSpPr>
                  <a:spLocks noChangeArrowheads="1"/>
                </p:cNvSpPr>
                <p:nvPr/>
              </p:nvSpPr>
              <p:spPr bwMode="auto">
                <a:xfrm>
                  <a:off x="2374" y="0"/>
                  <a:ext cx="6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0" y="403"/>
                <a:ext cx="558" cy="403"/>
                <a:chOff x="0" y="403"/>
                <a:chExt cx="558" cy="403"/>
              </a:xfrm>
            </p:grpSpPr>
            <p:sp>
              <p:nvSpPr>
                <p:cNvPr id="350231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 dirty="0">
                      <a:solidFill>
                        <a:prstClr val="black"/>
                      </a:solidFill>
                      <a:cs typeface="Times New Roman" pitchFamily="18" charset="0"/>
                    </a:rPr>
                    <a:t>«</a:t>
                  </a:r>
                  <a:r>
                    <a:rPr lang="en-GB" dirty="0" err="1">
                      <a:solidFill>
                        <a:prstClr val="black"/>
                      </a:solidFill>
                      <a:cs typeface="Times New Roman" pitchFamily="18" charset="0"/>
                    </a:rPr>
                    <a:t>αρχή</a:t>
                  </a:r>
                  <a:r>
                    <a:rPr lang="en-GB" dirty="0">
                      <a:solidFill>
                        <a:prstClr val="black"/>
                      </a:solidFill>
                      <a:cs typeface="Times New Roman" pitchFamily="18" charset="0"/>
                    </a:rPr>
                    <a:t>»</a:t>
                  </a:r>
                </a:p>
                <a:p>
                  <a:pPr algn="just" eaLnBrk="0" hangingPunct="0"/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32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558" y="403"/>
                <a:ext cx="558" cy="403"/>
                <a:chOff x="558" y="403"/>
                <a:chExt cx="558" cy="403"/>
              </a:xfrm>
            </p:grpSpPr>
            <p:sp>
              <p:nvSpPr>
                <p:cNvPr id="350234" name="Rectangle 26"/>
                <p:cNvSpPr>
                  <a:spLocks noChangeArrowheads="1"/>
                </p:cNvSpPr>
                <p:nvPr/>
              </p:nvSpPr>
              <p:spPr bwMode="auto">
                <a:xfrm>
                  <a:off x="601" y="403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«όνομα»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35" name="Rectangle 27"/>
                <p:cNvSpPr>
                  <a:spLocks noChangeArrowheads="1"/>
                </p:cNvSpPr>
                <p:nvPr/>
              </p:nvSpPr>
              <p:spPr bwMode="auto">
                <a:xfrm>
                  <a:off x="558" y="403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1116" y="403"/>
                <a:ext cx="558" cy="403"/>
                <a:chOff x="1116" y="403"/>
                <a:chExt cx="558" cy="403"/>
              </a:xfrm>
            </p:grpSpPr>
            <p:sp>
              <p:nvSpPr>
                <p:cNvPr id="350237" name="Rectangle 29"/>
                <p:cNvSpPr>
                  <a:spLocks noChangeArrowheads="1"/>
                </p:cNvSpPr>
                <p:nvPr/>
              </p:nvSpPr>
              <p:spPr bwMode="auto">
                <a:xfrm>
                  <a:off x="1159" y="403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38" name="Rectangle 30"/>
                <p:cNvSpPr>
                  <a:spLocks noChangeArrowheads="1"/>
                </p:cNvSpPr>
                <p:nvPr/>
              </p:nvSpPr>
              <p:spPr bwMode="auto">
                <a:xfrm>
                  <a:off x="1116" y="403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1674" y="403"/>
                <a:ext cx="700" cy="403"/>
                <a:chOff x="1674" y="403"/>
                <a:chExt cx="700" cy="403"/>
              </a:xfrm>
            </p:grpSpPr>
            <p:sp>
              <p:nvSpPr>
                <p:cNvPr id="350240" name="Rectangle 32"/>
                <p:cNvSpPr>
                  <a:spLocks noChangeArrowheads="1"/>
                </p:cNvSpPr>
                <p:nvPr/>
              </p:nvSpPr>
              <p:spPr bwMode="auto">
                <a:xfrm>
                  <a:off x="1717" y="403"/>
                  <a:ext cx="61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41" name="Rectangle 33"/>
                <p:cNvSpPr>
                  <a:spLocks noChangeArrowheads="1"/>
                </p:cNvSpPr>
                <p:nvPr/>
              </p:nvSpPr>
              <p:spPr bwMode="auto">
                <a:xfrm>
                  <a:off x="1674" y="403"/>
                  <a:ext cx="7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2374" y="403"/>
                <a:ext cx="652" cy="403"/>
                <a:chOff x="2374" y="403"/>
                <a:chExt cx="652" cy="403"/>
              </a:xfrm>
            </p:grpSpPr>
            <p:sp>
              <p:nvSpPr>
                <p:cNvPr id="350243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7" y="403"/>
                  <a:ext cx="5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ΟΧΙ</a:t>
                  </a:r>
                </a:p>
                <a:p>
                  <a:pPr algn="ctr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44" name="Rectangle 36"/>
                <p:cNvSpPr>
                  <a:spLocks noChangeArrowheads="1"/>
                </p:cNvSpPr>
                <p:nvPr/>
              </p:nvSpPr>
              <p:spPr bwMode="auto">
                <a:xfrm>
                  <a:off x="2374" y="403"/>
                  <a:ext cx="6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0" y="806"/>
                <a:ext cx="558" cy="403"/>
                <a:chOff x="0" y="806"/>
                <a:chExt cx="558" cy="403"/>
              </a:xfrm>
            </p:grpSpPr>
            <p:sp>
              <p:nvSpPr>
                <p:cNvPr id="350246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«όνομα»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47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58" y="806"/>
                <a:ext cx="558" cy="403"/>
                <a:chOff x="558" y="806"/>
                <a:chExt cx="558" cy="403"/>
              </a:xfrm>
            </p:grpSpPr>
            <p:sp>
              <p:nvSpPr>
                <p:cNvPr id="350249" name="Rectangle 41"/>
                <p:cNvSpPr>
                  <a:spLocks noChangeArrowheads="1"/>
                </p:cNvSpPr>
                <p:nvPr/>
              </p:nvSpPr>
              <p:spPr bwMode="auto">
                <a:xfrm>
                  <a:off x="601" y="806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«όνομα»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50" name="Rectangle 42"/>
                <p:cNvSpPr>
                  <a:spLocks noChangeArrowheads="1"/>
                </p:cNvSpPr>
                <p:nvPr/>
              </p:nvSpPr>
              <p:spPr bwMode="auto">
                <a:xfrm>
                  <a:off x="558" y="806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1116" y="806"/>
                <a:ext cx="558" cy="403"/>
                <a:chOff x="1116" y="806"/>
                <a:chExt cx="558" cy="403"/>
              </a:xfrm>
            </p:grpSpPr>
            <p:sp>
              <p:nvSpPr>
                <p:cNvPr id="350252" name="Rectangle 44"/>
                <p:cNvSpPr>
                  <a:spLocks noChangeArrowheads="1"/>
                </p:cNvSpPr>
                <p:nvPr/>
              </p:nvSpPr>
              <p:spPr bwMode="auto">
                <a:xfrm>
                  <a:off x="1159" y="806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 dirty="0">
                      <a:solidFill>
                        <a:prstClr val="black"/>
                      </a:solidFill>
                      <a:cs typeface="Times New Roman" pitchFamily="18" charset="0"/>
                    </a:rPr>
                    <a:t>«</a:t>
                  </a:r>
                  <a:r>
                    <a:rPr lang="en-GB" dirty="0" err="1">
                      <a:solidFill>
                        <a:prstClr val="black"/>
                      </a:solidFill>
                      <a:cs typeface="Times New Roman" pitchFamily="18" charset="0"/>
                    </a:rPr>
                    <a:t>όνομα</a:t>
                  </a:r>
                  <a:r>
                    <a:rPr lang="en-GB" dirty="0">
                      <a:solidFill>
                        <a:prstClr val="black"/>
                      </a:solidFill>
                      <a:cs typeface="Times New Roman" pitchFamily="18" charset="0"/>
                    </a:rPr>
                    <a:t>»</a:t>
                  </a:r>
                </a:p>
                <a:p>
                  <a:pPr algn="just" eaLnBrk="0" hangingPunct="0"/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53" name="Rectangle 45"/>
                <p:cNvSpPr>
                  <a:spLocks noChangeArrowheads="1"/>
                </p:cNvSpPr>
                <p:nvPr/>
              </p:nvSpPr>
              <p:spPr bwMode="auto">
                <a:xfrm>
                  <a:off x="1116" y="806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1674" y="806"/>
                <a:ext cx="700" cy="403"/>
                <a:chOff x="1674" y="806"/>
                <a:chExt cx="700" cy="403"/>
              </a:xfrm>
            </p:grpSpPr>
            <p:sp>
              <p:nvSpPr>
                <p:cNvPr id="350255" name="Rectangle 47"/>
                <p:cNvSpPr>
                  <a:spLocks noChangeArrowheads="1"/>
                </p:cNvSpPr>
                <p:nvPr/>
              </p:nvSpPr>
              <p:spPr bwMode="auto">
                <a:xfrm>
                  <a:off x="1717" y="806"/>
                  <a:ext cx="61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«</a:t>
                  </a:r>
                  <a:r>
                    <a:rPr lang="en-GB" dirty="0" err="1" smtClean="0">
                      <a:solidFill>
                        <a:prstClr val="black"/>
                      </a:solidFill>
                      <a:cs typeface="Times New Roman" pitchFamily="18" charset="0"/>
                    </a:rPr>
                    <a:t>τέλος</a:t>
                  </a:r>
                  <a:r>
                    <a:rPr lang="en-GB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»</a:t>
                  </a:r>
                  <a:endParaRPr lang="en-GB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 eaLnBrk="0" hangingPunct="0"/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56" name="Rectangle 48"/>
                <p:cNvSpPr>
                  <a:spLocks noChangeArrowheads="1"/>
                </p:cNvSpPr>
                <p:nvPr/>
              </p:nvSpPr>
              <p:spPr bwMode="auto">
                <a:xfrm>
                  <a:off x="1674" y="806"/>
                  <a:ext cx="7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2374" y="806"/>
                <a:ext cx="652" cy="403"/>
                <a:chOff x="2374" y="806"/>
                <a:chExt cx="652" cy="403"/>
              </a:xfrm>
            </p:grpSpPr>
            <p:sp>
              <p:nvSpPr>
                <p:cNvPr id="350258" name="Rectangle 50"/>
                <p:cNvSpPr>
                  <a:spLocks noChangeArrowheads="1"/>
                </p:cNvSpPr>
                <p:nvPr/>
              </p:nvSpPr>
              <p:spPr bwMode="auto">
                <a:xfrm>
                  <a:off x="2417" y="806"/>
                  <a:ext cx="5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ΟΧΙ</a:t>
                  </a:r>
                </a:p>
                <a:p>
                  <a:pPr algn="ctr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59" name="Rectangle 51"/>
                <p:cNvSpPr>
                  <a:spLocks noChangeArrowheads="1"/>
                </p:cNvSpPr>
                <p:nvPr/>
              </p:nvSpPr>
              <p:spPr bwMode="auto">
                <a:xfrm>
                  <a:off x="2374" y="806"/>
                  <a:ext cx="6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1209"/>
                <a:ext cx="558" cy="403"/>
                <a:chOff x="0" y="1209"/>
                <a:chExt cx="558" cy="403"/>
              </a:xfrm>
            </p:grpSpPr>
            <p:sp>
              <p:nvSpPr>
                <p:cNvPr id="350261" name="Rectangle 53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«τέλος»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62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558" y="1209"/>
                <a:ext cx="558" cy="403"/>
                <a:chOff x="558" y="1209"/>
                <a:chExt cx="558" cy="403"/>
              </a:xfrm>
            </p:grpSpPr>
            <p:sp>
              <p:nvSpPr>
                <p:cNvPr id="350264" name="Rectangle 56"/>
                <p:cNvSpPr>
                  <a:spLocks noChangeArrowheads="1"/>
                </p:cNvSpPr>
                <p:nvPr/>
              </p:nvSpPr>
              <p:spPr bwMode="auto">
                <a:xfrm>
                  <a:off x="601" y="1209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65" name="Rectangle 57"/>
                <p:cNvSpPr>
                  <a:spLocks noChangeArrowheads="1"/>
                </p:cNvSpPr>
                <p:nvPr/>
              </p:nvSpPr>
              <p:spPr bwMode="auto">
                <a:xfrm>
                  <a:off x="558" y="1209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1116" y="1209"/>
                <a:ext cx="558" cy="403"/>
                <a:chOff x="1116" y="1209"/>
                <a:chExt cx="558" cy="403"/>
              </a:xfrm>
            </p:grpSpPr>
            <p:sp>
              <p:nvSpPr>
                <p:cNvPr id="350267" name="Rectangle 59"/>
                <p:cNvSpPr>
                  <a:spLocks noChangeArrowheads="1"/>
                </p:cNvSpPr>
                <p:nvPr/>
              </p:nvSpPr>
              <p:spPr bwMode="auto">
                <a:xfrm>
                  <a:off x="1159" y="1209"/>
                  <a:ext cx="47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68" name="Rectangle 60"/>
                <p:cNvSpPr>
                  <a:spLocks noChangeArrowheads="1"/>
                </p:cNvSpPr>
                <p:nvPr/>
              </p:nvSpPr>
              <p:spPr bwMode="auto">
                <a:xfrm>
                  <a:off x="1116" y="1209"/>
                  <a:ext cx="5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1674" y="1209"/>
                <a:ext cx="700" cy="403"/>
                <a:chOff x="1674" y="1209"/>
                <a:chExt cx="700" cy="403"/>
              </a:xfrm>
            </p:grpSpPr>
            <p:sp>
              <p:nvSpPr>
                <p:cNvPr id="350270" name="Rectangle 62"/>
                <p:cNvSpPr>
                  <a:spLocks noChangeArrowheads="1"/>
                </p:cNvSpPr>
                <p:nvPr/>
              </p:nvSpPr>
              <p:spPr bwMode="auto">
                <a:xfrm>
                  <a:off x="1717" y="1209"/>
                  <a:ext cx="61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71" name="Rectangle 63"/>
                <p:cNvSpPr>
                  <a:spLocks noChangeArrowheads="1"/>
                </p:cNvSpPr>
                <p:nvPr/>
              </p:nvSpPr>
              <p:spPr bwMode="auto">
                <a:xfrm>
                  <a:off x="1674" y="1209"/>
                  <a:ext cx="7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374" y="1209"/>
                <a:ext cx="652" cy="403"/>
                <a:chOff x="2374" y="1209"/>
                <a:chExt cx="652" cy="403"/>
              </a:xfrm>
            </p:grpSpPr>
            <p:sp>
              <p:nvSpPr>
                <p:cNvPr id="350273" name="Rectangle 65"/>
                <p:cNvSpPr>
                  <a:spLocks noChangeArrowheads="1"/>
                </p:cNvSpPr>
                <p:nvPr/>
              </p:nvSpPr>
              <p:spPr bwMode="auto">
                <a:xfrm>
                  <a:off x="2417" y="1209"/>
                  <a:ext cx="5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GB">
                      <a:solidFill>
                        <a:prstClr val="black"/>
                      </a:solidFill>
                      <a:cs typeface="Times New Roman" pitchFamily="18" charset="0"/>
                    </a:rPr>
                    <a:t>ΝΑΙ</a:t>
                  </a:r>
                </a:p>
                <a:p>
                  <a:pPr algn="ctr" eaLnBrk="0" hangingPunct="0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74" name="Rectangle 66"/>
                <p:cNvSpPr>
                  <a:spLocks noChangeArrowheads="1"/>
                </p:cNvSpPr>
                <p:nvPr/>
              </p:nvSpPr>
              <p:spPr bwMode="auto">
                <a:xfrm>
                  <a:off x="2374" y="1209"/>
                  <a:ext cx="6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50275" name="Rectangle 67"/>
            <p:cNvSpPr>
              <a:spLocks noChangeArrowheads="1"/>
            </p:cNvSpPr>
            <p:nvPr/>
          </p:nvSpPr>
          <p:spPr bwMode="auto">
            <a:xfrm>
              <a:off x="-3" y="-3"/>
              <a:ext cx="3032" cy="16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3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Προσομοίωσης ΠΠΑ</a:t>
            </a:r>
            <a:endParaRPr lang="el-GR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1560" y="1269347"/>
            <a:ext cx="7618040" cy="5256191"/>
            <a:chOff x="-3" y="-96"/>
            <a:chExt cx="3406" cy="2269"/>
          </a:xfrm>
        </p:grpSpPr>
        <p:sp>
          <p:nvSpPr>
            <p:cNvPr id="352262" name="Rectangle 6"/>
            <p:cNvSpPr>
              <a:spLocks noChangeArrowheads="1"/>
            </p:cNvSpPr>
            <p:nvPr/>
          </p:nvSpPr>
          <p:spPr bwMode="auto">
            <a:xfrm>
              <a:off x="29" y="-96"/>
              <a:ext cx="3314" cy="2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517650" indent="-1243013" eaLnBrk="0" hangingPunct="0"/>
              <a:r>
                <a:rPr lang="en-GB" sz="2000" b="1" dirty="0" err="1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Είσοδος</a:t>
              </a:r>
              <a:r>
                <a:rPr lang="en-GB" sz="2000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: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Μία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συμβολοσειρά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εισόδου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,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ένας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πίνακας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μετάβασης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i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και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ένας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πίνακας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US" sz="2000" i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KA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λογικών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τιμών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,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που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δηλώνουν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τις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καταλήξεις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του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αυτόματου</a:t>
              </a:r>
              <a:endParaRPr lang="en-GB" sz="2000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  <a:p>
              <a:pPr marL="1517650" indent="-1243013" eaLnBrk="0" hangingPunct="0">
                <a:spcBef>
                  <a:spcPts val="600"/>
                </a:spcBef>
              </a:pPr>
              <a:r>
                <a:rPr lang="en-GB" sz="2000" b="1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Έξοδος</a:t>
              </a:r>
              <a:r>
                <a:rPr lang="en-GB" sz="2000" b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: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Το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αν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η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συμβολοσειρά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εισόδου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ανήκει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στη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γλώσσα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του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αυτόματου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ή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όχι</a:t>
              </a:r>
              <a:endParaRPr lang="en-GB" sz="2000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  <a:p>
              <a:pPr marL="1517650" indent="-1243013" eaLnBrk="0" hangingPunct="0">
                <a:spcBef>
                  <a:spcPts val="600"/>
                </a:spcBef>
              </a:pPr>
              <a:r>
                <a:rPr lang="el-GR" sz="2000" b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Επαναληπτική Διαδικασία</a:t>
              </a:r>
              <a:r>
                <a:rPr lang="en-GB" sz="2000" b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:</a:t>
              </a:r>
              <a:r>
                <a:rPr lang="en-GB" sz="20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endParaRPr lang="en-GB" sz="2000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  <a:p>
              <a:pPr marL="1517650" indent="-1243013" eaLnBrk="0" hangingPunct="0"/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κατάσταση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:= «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αρχή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»;</a:t>
              </a:r>
            </a:p>
            <a:p>
              <a:pPr marL="1517650" indent="-1243013" eaLnBrk="0" hangingPunct="0"/>
              <a:r>
                <a:rPr lang="en-US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ch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:= ο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επόμενος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χαρακτήρας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εισόδου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;</a:t>
              </a:r>
            </a:p>
            <a:p>
              <a:pPr marL="1517650" indent="-1243013" eaLnBrk="0" hangingPunct="0"/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Όσο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((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όχι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i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[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κατάσταση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]) ΚΑΙ (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όχι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i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[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κατάσταση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ch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]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κενό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))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επανέλαβε</a:t>
              </a:r>
              <a:endParaRPr lang="en-GB" sz="2000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  <a:p>
              <a:pPr marL="1517650" indent="-1243013" eaLnBrk="0" hangingPunct="0"/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	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νέα_κατάσταση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:= </a:t>
              </a:r>
              <a:r>
                <a:rPr lang="en-GB" sz="2000" i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[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κατάσταση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ch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];</a:t>
              </a:r>
            </a:p>
            <a:p>
              <a:pPr marL="1517650" indent="-1243013" eaLnBrk="0" hangingPunct="0"/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	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ch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:= ο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επόμενος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χαρακτήρας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εισόδου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;</a:t>
              </a:r>
            </a:p>
            <a:p>
              <a:pPr marL="1517650" indent="-1243013" eaLnBrk="0" hangingPunct="0"/>
              <a:r>
                <a:rPr lang="en-US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	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κατάσταση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:=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νέα_κατάσταση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;</a:t>
              </a:r>
            </a:p>
            <a:p>
              <a:pPr marL="1517650" indent="-1243013" eaLnBrk="0" hangingPunct="0"/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Τέλος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επανάληψης</a:t>
              </a:r>
              <a:endParaRPr lang="en-GB" sz="2000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  <a:p>
              <a:pPr marL="1517650" indent="-1243013" eaLnBrk="0" hangingPunct="0"/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αν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(</a:t>
              </a:r>
              <a:r>
                <a:rPr lang="en-GB" sz="2000" i="1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[</a:t>
              </a:r>
              <a:r>
                <a:rPr lang="en-GB" sz="2000" dirty="0" err="1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κατάσταση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]) </a:t>
              </a:r>
              <a:r>
                <a:rPr lang="en-GB" sz="2000" dirty="0" err="1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τότε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 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……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	</a:t>
              </a:r>
              <a:r>
                <a:rPr lang="en-GB" sz="2000" i="1" dirty="0" err="1">
                  <a:solidFill>
                    <a:srgbClr val="1F497D"/>
                  </a:solidFill>
                  <a:latin typeface="Calibri"/>
                  <a:cs typeface="Times New Roman" pitchFamily="18" charset="0"/>
                </a:rPr>
                <a:t>συμβολοσειρά</a:t>
              </a:r>
              <a:r>
                <a:rPr lang="en-GB" sz="2000" i="1" dirty="0">
                  <a:solidFill>
                    <a:srgbClr val="1F497D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1F497D"/>
                  </a:solidFill>
                  <a:latin typeface="Calibri"/>
                  <a:cs typeface="Times New Roman" pitchFamily="18" charset="0"/>
                </a:rPr>
                <a:t>αποδεκτή</a:t>
              </a:r>
              <a:endParaRPr lang="en-GB" sz="2000" i="1" dirty="0">
                <a:solidFill>
                  <a:srgbClr val="1F497D"/>
                </a:solidFill>
                <a:latin typeface="Calibri"/>
                <a:cs typeface="Times New Roman" pitchFamily="18" charset="0"/>
              </a:endParaRPr>
            </a:p>
            <a:p>
              <a:pPr marL="1517650" indent="-1243013" eaLnBrk="0" hangingPunct="0"/>
              <a:r>
                <a:rPr lang="el-GR" sz="20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  αλλιώς         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	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………………………</a:t>
              </a:r>
              <a:r>
                <a:rPr lang="en-GB" sz="20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	</a:t>
              </a:r>
              <a:r>
                <a:rPr lang="en-GB" sz="2000" i="1" dirty="0" err="1" smtClean="0">
                  <a:solidFill>
                    <a:srgbClr val="1F497D"/>
                  </a:solidFill>
                  <a:latin typeface="Calibri"/>
                  <a:cs typeface="Times New Roman" pitchFamily="18" charset="0"/>
                </a:rPr>
                <a:t>συμβολοσειρά</a:t>
              </a:r>
              <a:r>
                <a:rPr lang="en-GB" sz="2000" i="1" dirty="0" smtClean="0">
                  <a:solidFill>
                    <a:srgbClr val="1F497D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i="1" dirty="0" err="1">
                  <a:solidFill>
                    <a:srgbClr val="1F497D"/>
                  </a:solidFill>
                  <a:latin typeface="Calibri"/>
                  <a:cs typeface="Times New Roman" pitchFamily="18" charset="0"/>
                </a:rPr>
                <a:t>μη</a:t>
              </a:r>
              <a:r>
                <a:rPr lang="en-GB" sz="2000" i="1" dirty="0">
                  <a:solidFill>
                    <a:srgbClr val="1F497D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1F497D"/>
                  </a:solidFill>
                  <a:latin typeface="Calibri"/>
                  <a:cs typeface="Times New Roman" pitchFamily="18" charset="0"/>
                </a:rPr>
                <a:t>αποδεκτή</a:t>
              </a:r>
              <a:endParaRPr lang="en-GB" sz="2000" i="1" dirty="0">
                <a:solidFill>
                  <a:srgbClr val="1F497D"/>
                </a:solidFill>
                <a:latin typeface="Calibri"/>
                <a:cs typeface="Times New Roman" pitchFamily="18" charset="0"/>
              </a:endParaRPr>
            </a:p>
            <a:p>
              <a:pPr indent="-530225" algn="ctr" eaLnBrk="0" hangingPunct="0"/>
              <a:endParaRPr lang="en-GB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264" name="Rectangle 8"/>
            <p:cNvSpPr>
              <a:spLocks noChangeArrowheads="1"/>
            </p:cNvSpPr>
            <p:nvPr/>
          </p:nvSpPr>
          <p:spPr bwMode="auto">
            <a:xfrm>
              <a:off x="-3" y="-3"/>
              <a:ext cx="3406" cy="1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2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Περιεχόμενα Μαθήματος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968552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Εισαγωγή στους Μεταφραστές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Γλώσσες &amp; Γραμματικές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l-GR" sz="2400" dirty="0" smtClean="0"/>
              <a:t>Αυτόματα Αναγνώρισης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Συντακτική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Σημασιολογική Ανάλυση &amp; Πίνακες Συμβόλων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Βελτιστοποίηση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&amp; Βελτιστοποίηση τελικού κώδικα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7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Διάγραμμα Μετάβασης</a:t>
            </a:r>
            <a:endParaRPr lang="el-GR" sz="4000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4186808" cy="504056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Χαρακτηριστικά:</a:t>
            </a:r>
            <a:endParaRPr lang="el-GR" dirty="0"/>
          </a:p>
          <a:p>
            <a:pPr lvl="1"/>
            <a:r>
              <a:rPr lang="el-GR" sz="2400" dirty="0" smtClean="0"/>
              <a:t>Ίδιοι κόμβοι και μεταβάσεις με το αυτόματο.</a:t>
            </a:r>
          </a:p>
          <a:p>
            <a:pPr lvl="1"/>
            <a:r>
              <a:rPr lang="el-GR" sz="2400" dirty="0" smtClean="0"/>
              <a:t>Στην έξοδο επιστρέφει αναγνωριστικό.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Επιπλέον έξοδοι σε περίπτωση εγκλωβισμού.</a:t>
            </a:r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Προσομοιώνεται με πίνακα μετάβασης</a:t>
            </a:r>
            <a:r>
              <a:rPr lang="el-GR" sz="2800" dirty="0" smtClean="0"/>
              <a:t>.</a:t>
            </a:r>
            <a:endParaRPr lang="el-GR" sz="2800" dirty="0"/>
          </a:p>
          <a:p>
            <a:pPr>
              <a:buFontTx/>
              <a:buNone/>
            </a:pPr>
            <a:endParaRPr lang="el-GR" dirty="0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572000" y="1484784"/>
            <a:ext cx="4176713" cy="2290535"/>
            <a:chOff x="841648" y="3376588"/>
            <a:chExt cx="4813300" cy="2984260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870348" y="4911700"/>
              <a:ext cx="1003300" cy="990600"/>
            </a:xfrm>
            <a:prstGeom prst="ellipse">
              <a:avLst/>
            </a:prstGeom>
            <a:noFill/>
            <a:ln w="762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651648" y="4911700"/>
              <a:ext cx="1003300" cy="990600"/>
            </a:xfrm>
            <a:prstGeom prst="ellipse">
              <a:avLst/>
            </a:prstGeom>
            <a:noFill/>
            <a:ln w="762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108656" y="5078389"/>
              <a:ext cx="491758" cy="5613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2200" baseline="-25000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902656" y="5103788"/>
              <a:ext cx="491758" cy="5613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220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203848" y="5229200"/>
              <a:ext cx="12573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229248" y="5534000"/>
              <a:ext cx="12573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1985059" y="3908142"/>
              <a:ext cx="786666" cy="1054833"/>
            </a:xfrm>
            <a:custGeom>
              <a:avLst/>
              <a:gdLst>
                <a:gd name="T0" fmla="*/ 2147483647 w 21600"/>
                <a:gd name="T1" fmla="*/ 137826297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177830" y="3376588"/>
              <a:ext cx="377224" cy="561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4657894" y="4071537"/>
              <a:ext cx="786666" cy="1054833"/>
            </a:xfrm>
            <a:custGeom>
              <a:avLst/>
              <a:gdLst>
                <a:gd name="T0" fmla="*/ 2147483647 w 21600"/>
                <a:gd name="T1" fmla="*/ 137826297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841936" y="3567212"/>
              <a:ext cx="377224" cy="561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841648" y="5419700"/>
              <a:ext cx="6985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689809" y="5799460"/>
              <a:ext cx="377224" cy="5613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651030" y="4671988"/>
              <a:ext cx="377224" cy="5613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5868144" y="3429000"/>
            <a:ext cx="0" cy="15841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4788024" y="3717032"/>
            <a:ext cx="1656184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διαχωριστής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9992" y="5013176"/>
            <a:ext cx="2160240" cy="7920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&lt;δυαδική σταθερά&gt;</a:t>
            </a:r>
            <a:endParaRPr lang="el-GR" dirty="0" err="1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84168" y="3429000"/>
            <a:ext cx="1152128" cy="11521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308304" y="3429000"/>
            <a:ext cx="864096" cy="11521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16216" y="4725144"/>
            <a:ext cx="2160240" cy="7920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/>
              </a:rPr>
              <a:t>Κλήση διαχειριστή λαθών</a:t>
            </a:r>
            <a:endParaRPr lang="el-GR" dirty="0" err="1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 rot="2878309">
            <a:off x="6414522" y="3677930"/>
            <a:ext cx="764704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άλλο</a:t>
            </a:r>
          </a:p>
        </p:txBody>
      </p:sp>
      <p:sp>
        <p:nvSpPr>
          <p:cNvPr id="30" name="TextBox 29"/>
          <p:cNvSpPr txBox="1"/>
          <p:nvPr/>
        </p:nvSpPr>
        <p:spPr>
          <a:xfrm rot="18560148">
            <a:off x="7346927" y="3606086"/>
            <a:ext cx="764704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άλλο</a:t>
            </a:r>
          </a:p>
        </p:txBody>
      </p:sp>
    </p:spTree>
    <p:extLst>
      <p:ext uri="{BB962C8B-B14F-4D97-AF65-F5344CB8AC3E}">
        <p14:creationId xmlns:p14="http://schemas.microsoft.com/office/powerpoint/2010/main" val="18018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‘</a:t>
            </a:r>
            <a:r>
              <a:rPr lang="el-GR" dirty="0" err="1" smtClean="0"/>
              <a:t>Ασκηση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 anchor="ctr">
            <a:normAutofit/>
          </a:bodyPr>
          <a:lstStyle/>
          <a:p>
            <a:pPr indent="20638" algn="just">
              <a:lnSpc>
                <a:spcPct val="150000"/>
              </a:lnSpc>
              <a:spcBef>
                <a:spcPts val="2400"/>
              </a:spcBef>
              <a:buNone/>
            </a:pPr>
            <a:r>
              <a:rPr lang="el-GR" sz="2400" dirty="0" smtClean="0">
                <a:sym typeface="Symbol" panose="05050102010706020507" pitchFamily="18" charset="2"/>
              </a:rPr>
              <a:t>Κατασκευάστε ένα πεπερασμένο αυτόματο που να περιγράφει τη λειτουργία της μηχανής που πουλάει αναψυκτικά. (όλα κοστίζουν από 5 ευρώ). Δέχεται μόνο νομίσματα 1 και 2 ευρώ και μπορεί να δώσει ρέστα. Κάθε στιγμή ο αγοραστής μπορεί να ρίξει ένα παραπάνω νόμισμα ή να πατήσει το κουμπί απελευθέρωσης εισιτηρίου. Η μηχανή επιστρέφει το αναψυκτικό μόλις πατηθεί το κουμπί και αφού έχουν συμπληρωθεί τουλάχιστον τα 5 ευρώ.</a:t>
            </a:r>
            <a:endParaRPr lang="en-GB" sz="2400" dirty="0" smtClean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GB" dirty="0">
              <a:sym typeface="Symbol" panose="05050102010706020507" pitchFamily="18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5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Μη Προσδιοριστικά Πεπερασμένα Αυτόματα </a:t>
            </a:r>
            <a:r>
              <a:rPr lang="el-GR" sz="3100" b="0" dirty="0" smtClean="0"/>
              <a:t>(1 από 3)</a:t>
            </a:r>
            <a:endParaRPr lang="el-GR" sz="3100" dirty="0" smtClean="0"/>
          </a:p>
        </p:txBody>
      </p:sp>
      <p:sp>
        <p:nvSpPr>
          <p:cNvPr id="20486" name="6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l-GR" altLang="el-GR" sz="2400" dirty="0" smtClean="0"/>
              <a:t>Το 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μη προσδιοριστικό πεπερασμένο αυτόματο -ΜΠΑ </a:t>
            </a:r>
            <a:r>
              <a:rPr lang="el-GR" altLang="el-GR" sz="2400" dirty="0" smtClean="0"/>
              <a:t>(</a:t>
            </a:r>
            <a:r>
              <a:rPr lang="el-GR" altLang="el-GR" sz="2400" b="1" dirty="0" err="1" smtClean="0">
                <a:solidFill>
                  <a:srgbClr val="004A82"/>
                </a:solidFill>
              </a:rPr>
              <a:t>nondeterministic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 </a:t>
            </a:r>
            <a:r>
              <a:rPr lang="el-GR" altLang="el-GR" sz="2400" b="1" dirty="0" err="1" smtClean="0">
                <a:solidFill>
                  <a:srgbClr val="004A82"/>
                </a:solidFill>
              </a:rPr>
              <a:t>finite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-</a:t>
            </a:r>
            <a:r>
              <a:rPr lang="el-GR" altLang="el-GR" sz="2400" b="1" dirty="0" err="1" smtClean="0">
                <a:solidFill>
                  <a:srgbClr val="004A82"/>
                </a:solidFill>
              </a:rPr>
              <a:t>state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 </a:t>
            </a:r>
            <a:r>
              <a:rPr lang="el-GR" altLang="el-GR" sz="2400" b="1" dirty="0" err="1" smtClean="0">
                <a:solidFill>
                  <a:srgbClr val="004A82"/>
                </a:solidFill>
              </a:rPr>
              <a:t>automaton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 ή NFA</a:t>
            </a:r>
            <a:r>
              <a:rPr lang="el-GR" altLang="el-GR" sz="2400" dirty="0" smtClean="0"/>
              <a:t>) είναι ένα πεπερασμένο αυτόματο που από μία κατάσταση, διαβάζοντας ένα σύμβολο εισόδου, μπορεί να μεταβεί σε μία ή και παραπάνω διαφορετικές καταστάσεις. </a:t>
            </a:r>
          </a:p>
        </p:txBody>
      </p:sp>
      <p:sp>
        <p:nvSpPr>
          <p:cNvPr id="2048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142F12-2FFE-42CB-890D-E004CD8D6DC4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21</a:t>
            </a:fld>
            <a:endParaRPr lang="el-GR" altLang="el-GR" smtClean="0">
              <a:solidFill>
                <a:prstClr val="black"/>
              </a:solidFill>
            </a:endParaRPr>
          </a:p>
        </p:txBody>
      </p:sp>
      <p:pic>
        <p:nvPicPr>
          <p:cNvPr id="20487" name="Picture 64" descr="Αρχείο:NASdoDASetap1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3672408" cy="24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2771800" y="5013176"/>
            <a:ext cx="648072" cy="360040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3347864" y="3429000"/>
            <a:ext cx="720080" cy="288032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1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Μη Προσδιοριστικά Πεπερασμένα Αυτόματα </a:t>
            </a:r>
            <a:r>
              <a:rPr lang="el-GR" sz="3100" b="0" dirty="0" smtClean="0"/>
              <a:t>(2 από 3)</a:t>
            </a:r>
            <a:endParaRPr lang="el-GR" sz="3100" dirty="0" smtClean="0"/>
          </a:p>
        </p:txBody>
      </p:sp>
      <p:sp>
        <p:nvSpPr>
          <p:cNvPr id="20486" name="62 - Θέση περιεχομένου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4968552"/>
          </a:xfrm>
        </p:spPr>
        <p:txBody>
          <a:bodyPr>
            <a:normAutofit lnSpcReduction="10000"/>
          </a:bodyPr>
          <a:lstStyle/>
          <a:p>
            <a:pPr marL="355600" indent="-355600" algn="just">
              <a:lnSpc>
                <a:spcPct val="110000"/>
              </a:lnSpc>
              <a:spcBef>
                <a:spcPts val="600"/>
              </a:spcBef>
              <a:buClr>
                <a:srgbClr val="820000"/>
              </a:buClr>
              <a:buFont typeface="Segoe UI Symbol" pitchFamily="34" charset="0"/>
              <a:buChar char="❏"/>
            </a:pPr>
            <a:r>
              <a:rPr lang="el-GR" altLang="el-GR" sz="2400" dirty="0" smtClean="0"/>
              <a:t>Τα μη προσδιοριστικά πεπερασμένα αυτόματα μπορούν να αναγνωρίσουν μόνο κανονικές γλώσσες, όπως και τα προσδιοριστικά πεπερασμένα αυτόματα. </a:t>
            </a:r>
          </a:p>
          <a:p>
            <a:pPr marL="355600" indent="-355600" algn="just">
              <a:lnSpc>
                <a:spcPct val="110000"/>
              </a:lnSpc>
              <a:spcBef>
                <a:spcPts val="1800"/>
              </a:spcBef>
              <a:buClr>
                <a:srgbClr val="820000"/>
              </a:buClr>
              <a:buFont typeface="Segoe UI Symbol" pitchFamily="34" charset="0"/>
              <a:buChar char="❏"/>
            </a:pPr>
            <a:r>
              <a:rPr lang="el-GR" altLang="el-GR" sz="2400" dirty="0" smtClean="0"/>
              <a:t>Για κάθε μη προσδιοριστικό πεπερασμένο αυτόματο που αναγνωρίζει μια γλώσσα, υπάρχει ένα ισοδύναμο προσδιοριστικό που αναγνωρίζει την ίδια γλώσσα.</a:t>
            </a:r>
          </a:p>
          <a:p>
            <a:pPr marL="355600" indent="-355600" algn="just">
              <a:lnSpc>
                <a:spcPct val="110000"/>
              </a:lnSpc>
              <a:spcBef>
                <a:spcPts val="1800"/>
              </a:spcBef>
              <a:buClr>
                <a:srgbClr val="820000"/>
              </a:buClr>
              <a:buFont typeface="Segoe UI Symbol" pitchFamily="34" charset="0"/>
              <a:buChar char="❏"/>
            </a:pPr>
            <a:r>
              <a:rPr lang="el-GR" altLang="el-GR" sz="2400" dirty="0" smtClean="0"/>
              <a:t>Υπάρχει τρόπος μια κανονική έκφραση να μετατραπεί εύκολα σε μη προσδιοριστικό πεπερασμένο αυτόματο </a:t>
            </a:r>
          </a:p>
          <a:p>
            <a:pPr marL="355600" indent="-355600" algn="just">
              <a:lnSpc>
                <a:spcPct val="110000"/>
              </a:lnSpc>
              <a:spcBef>
                <a:spcPts val="1800"/>
              </a:spcBef>
              <a:buClr>
                <a:srgbClr val="820000"/>
              </a:buClr>
              <a:buFont typeface="Segoe UI Symbol" pitchFamily="34" charset="0"/>
              <a:buChar char="❏"/>
            </a:pPr>
            <a:r>
              <a:rPr lang="el-GR" altLang="el-GR" sz="2400" dirty="0" smtClean="0"/>
              <a:t>Υπάρχει τρόπος μετατροπής ενός μη προσδιοριστικού πεπερασμένου αυτομάτου σε προσδιοριστικό πεπερασμένο αυτόματο</a:t>
            </a: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FontTx/>
              <a:buNone/>
            </a:pPr>
            <a:endParaRPr lang="el-GR" altLang="el-GR" sz="1600" dirty="0" smtClean="0"/>
          </a:p>
        </p:txBody>
      </p:sp>
      <p:sp>
        <p:nvSpPr>
          <p:cNvPr id="2048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142F12-2FFE-42CB-890D-E004CD8D6DC4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22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2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Μη Προσδιοριστικά Πεπερασμένα Αυτόματα </a:t>
            </a:r>
            <a:r>
              <a:rPr lang="el-GR" sz="4400" dirty="0" smtClean="0"/>
              <a:t>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1765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Έστω το ΜΠΑ: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24 - Ομάδα"/>
          <p:cNvGrpSpPr>
            <a:grpSpLocks/>
          </p:cNvGrpSpPr>
          <p:nvPr/>
        </p:nvGrpSpPr>
        <p:grpSpPr bwMode="auto">
          <a:xfrm>
            <a:off x="827584" y="1844824"/>
            <a:ext cx="3889375" cy="1481138"/>
            <a:chOff x="1066800" y="2667000"/>
            <a:chExt cx="5181600" cy="2971800"/>
          </a:xfrm>
        </p:grpSpPr>
        <p:sp>
          <p:nvSpPr>
            <p:cNvPr id="6" name="Oval 1026"/>
            <p:cNvSpPr>
              <a:spLocks noChangeArrowheads="1"/>
            </p:cNvSpPr>
            <p:nvPr/>
          </p:nvSpPr>
          <p:spPr bwMode="auto">
            <a:xfrm>
              <a:off x="3505200" y="2819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" name="Oval 1027"/>
            <p:cNvSpPr>
              <a:spLocks noChangeArrowheads="1"/>
            </p:cNvSpPr>
            <p:nvPr/>
          </p:nvSpPr>
          <p:spPr bwMode="auto">
            <a:xfrm>
              <a:off x="1600200" y="4038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" name="Oval 1028"/>
            <p:cNvSpPr>
              <a:spLocks noChangeArrowheads="1"/>
            </p:cNvSpPr>
            <p:nvPr/>
          </p:nvSpPr>
          <p:spPr bwMode="auto">
            <a:xfrm>
              <a:off x="3505200" y="4953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" name="Line 1029"/>
            <p:cNvSpPr>
              <a:spLocks noChangeShapeType="1"/>
            </p:cNvSpPr>
            <p:nvPr/>
          </p:nvSpPr>
          <p:spPr bwMode="auto">
            <a:xfrm flipV="1">
              <a:off x="2209800" y="3276600"/>
              <a:ext cx="1295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" name="Line 1030"/>
            <p:cNvSpPr>
              <a:spLocks noChangeShapeType="1"/>
            </p:cNvSpPr>
            <p:nvPr/>
          </p:nvSpPr>
          <p:spPr bwMode="auto">
            <a:xfrm>
              <a:off x="2211388" y="4567238"/>
              <a:ext cx="129857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" name="Line 1031"/>
            <p:cNvSpPr>
              <a:spLocks noChangeShapeType="1"/>
            </p:cNvSpPr>
            <p:nvPr/>
          </p:nvSpPr>
          <p:spPr bwMode="auto">
            <a:xfrm>
              <a:off x="1066800" y="44196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Oval 1032"/>
            <p:cNvSpPr>
              <a:spLocks noChangeArrowheads="1"/>
            </p:cNvSpPr>
            <p:nvPr/>
          </p:nvSpPr>
          <p:spPr bwMode="auto">
            <a:xfrm>
              <a:off x="5410200" y="2819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3" name="Line 1033"/>
            <p:cNvSpPr>
              <a:spLocks noChangeShapeType="1"/>
            </p:cNvSpPr>
            <p:nvPr/>
          </p:nvSpPr>
          <p:spPr bwMode="auto">
            <a:xfrm>
              <a:off x="4191000" y="3200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" name="Oval 1035"/>
            <p:cNvSpPr>
              <a:spLocks noChangeArrowheads="1"/>
            </p:cNvSpPr>
            <p:nvPr/>
          </p:nvSpPr>
          <p:spPr bwMode="auto">
            <a:xfrm>
              <a:off x="5257800" y="2667000"/>
              <a:ext cx="990600" cy="990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22" name="Ορθογώνιο 21"/>
          <p:cNvSpPr/>
          <p:nvPr/>
        </p:nvSpPr>
        <p:spPr>
          <a:xfrm>
            <a:off x="184552" y="339954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Και έστω έρχεται προς αναγνώριση η συμβολοσειρά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αα: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1074599" y="4016138"/>
            <a:ext cx="2031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1η επιλογή	</a:t>
            </a:r>
          </a:p>
        </p:txBody>
      </p:sp>
      <p:grpSp>
        <p:nvGrpSpPr>
          <p:cNvPr id="24" name="27 - Ομάδα"/>
          <p:cNvGrpSpPr>
            <a:grpSpLocks/>
          </p:cNvGrpSpPr>
          <p:nvPr/>
        </p:nvGrpSpPr>
        <p:grpSpPr bwMode="auto">
          <a:xfrm>
            <a:off x="295304" y="4616682"/>
            <a:ext cx="3362325" cy="1552575"/>
            <a:chOff x="1066800" y="2667000"/>
            <a:chExt cx="5181600" cy="2971800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3505200" y="2819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1600200" y="4038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3505200" y="4953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V="1">
              <a:off x="2209800" y="3276600"/>
              <a:ext cx="1295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2211388" y="4567238"/>
              <a:ext cx="129857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066800" y="44196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5410199" y="2819400"/>
              <a:ext cx="685801" cy="70828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4191000" y="3200400"/>
              <a:ext cx="990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5257800" y="2667000"/>
              <a:ext cx="990600" cy="990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>
              <a:off x="5334000" y="3810000"/>
              <a:ext cx="9144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2564879" y="5788578"/>
            <a:ext cx="15801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αποδεκτό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Ορθογώνιο 42"/>
          <p:cNvSpPr/>
          <p:nvPr/>
        </p:nvSpPr>
        <p:spPr>
          <a:xfrm>
            <a:off x="6707292" y="3950901"/>
            <a:ext cx="13981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sz="2200" kern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200" kern="0" baseline="30000" dirty="0">
                <a:solidFill>
                  <a:prstClr val="black"/>
                </a:solidFill>
                <a:latin typeface="Calibri"/>
              </a:rPr>
              <a:t>η</a:t>
            </a:r>
            <a:r>
              <a:rPr lang="el-GR" sz="2200" kern="0" dirty="0">
                <a:solidFill>
                  <a:prstClr val="black"/>
                </a:solidFill>
                <a:latin typeface="Calibri"/>
              </a:rPr>
              <a:t> επιλογή</a:t>
            </a:r>
          </a:p>
        </p:txBody>
      </p:sp>
      <p:grpSp>
        <p:nvGrpSpPr>
          <p:cNvPr id="44" name="81 - Ομάδα"/>
          <p:cNvGrpSpPr>
            <a:grpSpLocks/>
          </p:cNvGrpSpPr>
          <p:nvPr/>
        </p:nvGrpSpPr>
        <p:grpSpPr bwMode="auto">
          <a:xfrm>
            <a:off x="5508104" y="4542436"/>
            <a:ext cx="3536728" cy="1800225"/>
            <a:chOff x="1066800" y="2667000"/>
            <a:chExt cx="5813752" cy="3124200"/>
          </a:xfrm>
        </p:grpSpPr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3505200" y="2819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1600200" y="4038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3505200" y="4953000"/>
              <a:ext cx="685800" cy="685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flipV="1">
              <a:off x="2209800" y="3276600"/>
              <a:ext cx="1295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2211388" y="4567238"/>
              <a:ext cx="1298575" cy="685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1066800" y="44196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5410200" y="2819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4191000" y="3200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5257800" y="2667000"/>
              <a:ext cx="990600" cy="990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>
              <a:off x="3429000" y="5791200"/>
              <a:ext cx="9144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4632326" y="4673600"/>
              <a:ext cx="2248226" cy="74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200" dirty="0">
                  <a:solidFill>
                    <a:prstClr val="black"/>
                  </a:solidFill>
                  <a:latin typeface="Calibri"/>
                </a:rPr>
                <a:t>απόρριψη</a:t>
              </a:r>
              <a:endParaRPr lang="en-US" sz="22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91878" y="1823448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878" y="1823448"/>
                <a:ext cx="702693" cy="40011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81916" y="1832146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16" y="1832146"/>
                <a:ext cx="702693" cy="40011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23050" y="2447421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50" y="2447421"/>
                <a:ext cx="702693" cy="40011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63916" y="2885357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16" y="2885357"/>
                <a:ext cx="702693" cy="40011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3364737" y="1794307"/>
            <a:ext cx="3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α</a:t>
            </a:r>
            <a:endParaRPr lang="el-GR" sz="20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09266" y="2640053"/>
            <a:ext cx="3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α</a:t>
            </a:r>
            <a:endParaRPr lang="el-GR" sz="20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56735" y="2003850"/>
            <a:ext cx="3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α</a:t>
            </a:r>
            <a:endParaRPr lang="el-GR" sz="20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70751" y="4504725"/>
            <a:ext cx="3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α</a:t>
            </a:r>
            <a:endParaRPr lang="el-GR" sz="20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1777" y="4813716"/>
            <a:ext cx="3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α</a:t>
            </a:r>
            <a:endParaRPr lang="el-GR" sz="20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56958" y="5396171"/>
            <a:ext cx="3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α</a:t>
            </a:r>
            <a:endParaRPr lang="el-GR" sz="20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742731" y="4622599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731" y="4622599"/>
                <a:ext cx="702693" cy="400110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766728" y="5728428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28" y="5728428"/>
                <a:ext cx="702693" cy="400110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91456" y="4611014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456" y="4611014"/>
                <a:ext cx="702693" cy="400110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66402" y="5246266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2" y="5246266"/>
                <a:ext cx="702693" cy="400110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7477237" y="4475334"/>
            <a:ext cx="3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α</a:t>
            </a:r>
            <a:endParaRPr lang="el-GR" sz="20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74021" y="4866281"/>
            <a:ext cx="3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α</a:t>
            </a:r>
            <a:endParaRPr lang="el-GR" sz="20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20125" y="5446321"/>
            <a:ext cx="32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α</a:t>
            </a:r>
            <a:endParaRPr lang="el-GR" sz="20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93714" y="5266391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14" y="5266391"/>
                <a:ext cx="702693" cy="400110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860400" y="4565040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400" y="4565040"/>
                <a:ext cx="702693" cy="400110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858751" y="5792572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751" y="5792572"/>
                <a:ext cx="702693" cy="400110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013616" y="4565040"/>
                <a:ext cx="702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16" y="4565040"/>
                <a:ext cx="702693" cy="400110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47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Μετάβαση-ε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Στα μη προσδιοριστικά πεπερασμένα αυτόματα, το αλφάβητο Σ επεκτείνεται, έτσι ώστε </a:t>
            </a:r>
            <a:r>
              <a:rPr lang="el-GR" sz="2400" b="1" dirty="0">
                <a:solidFill>
                  <a:srgbClr val="820000"/>
                </a:solidFill>
              </a:rPr>
              <a:t>να συμπεριλαμβάνει τη μετάβαση-ε, </a:t>
            </a:r>
            <a:r>
              <a:rPr lang="el-GR" sz="2400" dirty="0"/>
              <a:t>η οποία πραγματοποιείται χωρίς την ανάγνωση κάποιου χαρακτήρα της συμβολοσειράς εισόδου. </a:t>
            </a:r>
            <a:endParaRPr lang="el-GR" sz="2400" dirty="0" smtClean="0"/>
          </a:p>
          <a:p>
            <a:pPr marL="355600" indent="0"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μεταβάσεις-ε είναι απαραίτητες, τόσο στην άμεση αναπαράσταση της κενής συμβολοσειράς, όσο και στην αναπαράσταση της επιλογής μεταξύ διαφορετικών εναλλακτικών περιπτώσεων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355600" indent="0">
              <a:buNone/>
            </a:pPr>
            <a:endParaRPr lang="en-US" sz="2400" dirty="0" smtClean="0"/>
          </a:p>
          <a:p>
            <a:pPr marL="35560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/>
        </p:nvGraphicFramePr>
        <p:xfrm>
          <a:off x="2195736" y="4941168"/>
          <a:ext cx="4494876" cy="86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r:id="rId4" imgW="3005328" imgH="580644" progId="">
                  <p:embed/>
                </p:oleObj>
              </mc:Choice>
              <mc:Fallback>
                <p:oleObj r:id="rId4" imgW="3005328" imgH="5806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941168"/>
                        <a:ext cx="4494876" cy="869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3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Συνάρτηση μετάβασης Τ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Μία άλλη επέκταση, σε σχέση με τον ορισμό των προσδιοριστικών πεπερασμένων αυτομάτων, είναι η επέκταση της συνάρτησης μετάβασης T, έτσι ώστε, για κάθε χαρακτήρα, να είναι δυνατή η πιθανότητα </a:t>
            </a:r>
            <a:r>
              <a:rPr lang="el-GR" sz="2400" b="1" dirty="0" smtClean="0">
                <a:solidFill>
                  <a:srgbClr val="820000"/>
                </a:solidFill>
              </a:rPr>
              <a:t>μετάβασης σε περισσότερες από μία καταστάσεις.</a:t>
            </a:r>
            <a:r>
              <a:rPr lang="el-GR" sz="2400" dirty="0" smtClean="0"/>
              <a:t> Λέμε τότε ότι το πεδίο τιμών της συνάρτησης Τ είναι το </a:t>
            </a:r>
            <a:r>
              <a:rPr lang="el-GR" sz="2400" dirty="0" err="1" smtClean="0"/>
              <a:t>δυναμοσύνολο</a:t>
            </a:r>
            <a:r>
              <a:rPr lang="el-GR" sz="2400" dirty="0" smtClean="0"/>
              <a:t> του συνόλου καταστάσεων S και αυτό συμβολίζεται με </a:t>
            </a:r>
            <a:r>
              <a:rPr lang="en-GB" sz="2400" dirty="0" smtClean="0">
                <a:sym typeface="Symbol" panose="05050102010706020507" pitchFamily="18" charset="2"/>
              </a:rPr>
              <a:t></a:t>
            </a:r>
            <a:r>
              <a:rPr lang="el-GR" sz="2400" dirty="0" smtClean="0">
                <a:sym typeface="Symbol" panose="05050102010706020507" pitchFamily="18" charset="2"/>
              </a:rPr>
              <a:t> </a:t>
            </a:r>
            <a:r>
              <a:rPr lang="en-GB" sz="2400" dirty="0"/>
              <a:t>(</a:t>
            </a:r>
            <a:r>
              <a:rPr lang="en-US" sz="2400" dirty="0"/>
              <a:t>S</a:t>
            </a:r>
            <a:r>
              <a:rPr lang="en-GB" sz="2400" dirty="0"/>
              <a:t>).</a:t>
            </a:r>
            <a:r>
              <a:rPr lang="el-GR" sz="2400" dirty="0"/>
              <a:t>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32" name="31 - Ομάδα"/>
          <p:cNvGrpSpPr/>
          <p:nvPr/>
        </p:nvGrpSpPr>
        <p:grpSpPr>
          <a:xfrm>
            <a:off x="2987824" y="4149080"/>
            <a:ext cx="2592288" cy="2376264"/>
            <a:chOff x="2555776" y="4149080"/>
            <a:chExt cx="2592288" cy="2376264"/>
          </a:xfrm>
        </p:grpSpPr>
        <p:sp>
          <p:nvSpPr>
            <p:cNvPr id="8" name="7 - Έλλειψη"/>
            <p:cNvSpPr/>
            <p:nvPr/>
          </p:nvSpPr>
          <p:spPr>
            <a:xfrm>
              <a:off x="2555776" y="5013176"/>
              <a:ext cx="79208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S1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10 - Ευθύγραμμο βέλος σύνδεσης"/>
            <p:cNvCxnSpPr/>
            <p:nvPr/>
          </p:nvCxnSpPr>
          <p:spPr>
            <a:xfrm>
              <a:off x="3203848" y="5517232"/>
              <a:ext cx="936104" cy="57606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- Έλλειψη"/>
            <p:cNvSpPr/>
            <p:nvPr/>
          </p:nvSpPr>
          <p:spPr>
            <a:xfrm>
              <a:off x="4355976" y="4941168"/>
              <a:ext cx="79208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S3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3707904" y="494116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1F497D"/>
                  </a:solidFill>
                </a:rPr>
                <a:t>b</a:t>
              </a:r>
              <a:endParaRPr lang="el-GR" sz="2000" dirty="0">
                <a:solidFill>
                  <a:srgbClr val="1F497D"/>
                </a:solidFill>
              </a:endParaRPr>
            </a:p>
          </p:txBody>
        </p:sp>
        <p:cxnSp>
          <p:nvCxnSpPr>
            <p:cNvPr id="17" name="16 - Ευθύγραμμο βέλος σύνδεσης"/>
            <p:cNvCxnSpPr/>
            <p:nvPr/>
          </p:nvCxnSpPr>
          <p:spPr>
            <a:xfrm flipV="1">
              <a:off x="3347864" y="5301208"/>
              <a:ext cx="1008112" cy="7200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- Έλλειψη"/>
            <p:cNvSpPr/>
            <p:nvPr/>
          </p:nvSpPr>
          <p:spPr>
            <a:xfrm>
              <a:off x="3851920" y="4149080"/>
              <a:ext cx="79208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S2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3203848" y="4437112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1F497D"/>
                  </a:solidFill>
                </a:rPr>
                <a:t>a</a:t>
              </a:r>
              <a:endParaRPr lang="el-GR" sz="2000" dirty="0">
                <a:solidFill>
                  <a:srgbClr val="1F497D"/>
                </a:solidFill>
              </a:endParaRPr>
            </a:p>
          </p:txBody>
        </p:sp>
        <p:cxnSp>
          <p:nvCxnSpPr>
            <p:cNvPr id="24" name="23 - Ευθύγραμμο βέλος σύνδεσης"/>
            <p:cNvCxnSpPr>
              <a:endCxn id="21" idx="2"/>
            </p:cNvCxnSpPr>
            <p:nvPr/>
          </p:nvCxnSpPr>
          <p:spPr>
            <a:xfrm flipV="1">
              <a:off x="3131840" y="4473116"/>
              <a:ext cx="720080" cy="7560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- TextBox"/>
            <p:cNvSpPr txBox="1"/>
            <p:nvPr/>
          </p:nvSpPr>
          <p:spPr>
            <a:xfrm>
              <a:off x="3347864" y="566124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1F497D"/>
                  </a:solidFill>
                </a:rPr>
                <a:t>a</a:t>
              </a:r>
              <a:endParaRPr lang="el-GR" sz="2000" dirty="0">
                <a:solidFill>
                  <a:srgbClr val="1F497D"/>
                </a:solidFill>
              </a:endParaRPr>
            </a:p>
          </p:txBody>
        </p:sp>
        <p:sp>
          <p:nvSpPr>
            <p:cNvPr id="31" name="30 - Έλλειψη"/>
            <p:cNvSpPr/>
            <p:nvPr/>
          </p:nvSpPr>
          <p:spPr>
            <a:xfrm>
              <a:off x="4139952" y="5877272"/>
              <a:ext cx="79208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S4</a:t>
              </a:r>
              <a:endParaRPr lang="el-GR" dirty="0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29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Παράδειγμα λειτουργίας </a:t>
            </a:r>
            <a:r>
              <a:rPr lang="el-GR" dirty="0" smtClean="0"/>
              <a:t>ΜΠΑ </a:t>
            </a:r>
            <a:r>
              <a:rPr lang="el-GR" sz="3200" b="0" dirty="0" smtClean="0"/>
              <a:t>(1 από </a:t>
            </a:r>
            <a:r>
              <a:rPr lang="el-GR" sz="3200" b="0" dirty="0"/>
              <a:t>12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17340" y="3789189"/>
            <a:ext cx="7628446" cy="2132012"/>
            <a:chOff x="617340" y="3789189"/>
            <a:chExt cx="7628446" cy="2132012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150740" y="4003501"/>
              <a:ext cx="685800" cy="685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5417940" y="4003501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284340" y="4003501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836540" y="4384501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970140" y="4384501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617340" y="4384501"/>
              <a:ext cx="533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7551540" y="4003501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6256140" y="4384501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265540" y="3851101"/>
              <a:ext cx="990600" cy="990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1455540" y="4689301"/>
              <a:ext cx="6324600" cy="1231900"/>
            </a:xfrm>
            <a:custGeom>
              <a:avLst/>
              <a:gdLst>
                <a:gd name="T0" fmla="*/ 2147483647 w 3984"/>
                <a:gd name="T1" fmla="*/ 0 h 776"/>
                <a:gd name="T2" fmla="*/ 2147483647 w 3984"/>
                <a:gd name="T3" fmla="*/ 2147483647 h 776"/>
                <a:gd name="T4" fmla="*/ 2147483647 w 3984"/>
                <a:gd name="T5" fmla="*/ 2147483647 h 776"/>
                <a:gd name="T6" fmla="*/ 0 w 3984"/>
                <a:gd name="T7" fmla="*/ 0 h 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84"/>
                <a:gd name="T13" fmla="*/ 0 h 776"/>
                <a:gd name="T14" fmla="*/ 3984 w 3984"/>
                <a:gd name="T15" fmla="*/ 776 h 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" h="776">
                  <a:moveTo>
                    <a:pt x="3984" y="0"/>
                  </a:moveTo>
                  <a:cubicBezTo>
                    <a:pt x="3820" y="256"/>
                    <a:pt x="3656" y="512"/>
                    <a:pt x="3120" y="624"/>
                  </a:cubicBezTo>
                  <a:cubicBezTo>
                    <a:pt x="2584" y="736"/>
                    <a:pt x="1288" y="776"/>
                    <a:pt x="768" y="672"/>
                  </a:cubicBezTo>
                  <a:cubicBezTo>
                    <a:pt x="248" y="568"/>
                    <a:pt x="124" y="28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1142802" y="4889326"/>
              <a:ext cx="9144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4" name="29 - Ορθογώνιο"/>
            <p:cNvSpPr>
              <a:spLocks noChangeArrowheads="1"/>
            </p:cNvSpPr>
            <p:nvPr/>
          </p:nvSpPr>
          <p:spPr bwMode="auto">
            <a:xfrm>
              <a:off x="6659365" y="3789189"/>
              <a:ext cx="3946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3600" dirty="0">
                  <a:solidFill>
                    <a:srgbClr val="000099"/>
                  </a:solidFill>
                  <a:latin typeface="Calibri"/>
                </a:rPr>
                <a:t>ε</a:t>
              </a:r>
              <a:endParaRPr lang="en-US" sz="3600" dirty="0">
                <a:solidFill>
                  <a:srgbClr val="000099"/>
                </a:solidFill>
                <a:latin typeface="Calibri"/>
              </a:endParaRPr>
            </a:p>
          </p:txBody>
        </p:sp>
        <p:sp>
          <p:nvSpPr>
            <p:cNvPr id="25" name="30 - Ορθογώνιο"/>
            <p:cNvSpPr>
              <a:spLocks noChangeArrowheads="1"/>
            </p:cNvSpPr>
            <p:nvPr/>
          </p:nvSpPr>
          <p:spPr bwMode="auto">
            <a:xfrm>
              <a:off x="4284465" y="5229051"/>
              <a:ext cx="3946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3600" dirty="0">
                  <a:solidFill>
                    <a:srgbClr val="000099"/>
                  </a:solidFill>
                  <a:latin typeface="Calibri"/>
                </a:rPr>
                <a:t>ε</a:t>
              </a:r>
              <a:endParaRPr lang="en-US" sz="3600" dirty="0">
                <a:solidFill>
                  <a:srgbClr val="000099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3970" y="4078966"/>
                  <a:ext cx="7026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3970" y="4078966"/>
                  <a:ext cx="702693" cy="523220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403652" y="4114110"/>
                  <a:ext cx="7026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652" y="4114110"/>
                  <a:ext cx="702693" cy="461665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133477" y="4097941"/>
                  <a:ext cx="7026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477" y="4097941"/>
                  <a:ext cx="702693" cy="461665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543093" y="4108246"/>
                  <a:ext cx="7026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l-GR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093" y="4108246"/>
                  <a:ext cx="702693" cy="523220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2474930" y="3898807"/>
              <a:ext cx="322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alibri"/>
                  <a:ea typeface="Cambria Math" panose="02040503050406030204" pitchFamily="18" charset="0"/>
                </a:rPr>
                <a:t>a</a:t>
              </a:r>
              <a:endParaRPr lang="el-GR" sz="2800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34138" y="3896277"/>
              <a:ext cx="322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alibri"/>
                  <a:ea typeface="Cambria Math" panose="02040503050406030204" pitchFamily="18" charset="0"/>
                </a:rPr>
                <a:t>b</a:t>
              </a:r>
              <a:endParaRPr lang="el-GR" sz="2800" dirty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endParaRPr>
            </a:p>
          </p:txBody>
        </p:sp>
      </p:grp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685800" y="922492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prstClr val="black"/>
                </a:solidFill>
              </a:rPr>
              <a:t>  a      b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Παράδειγμα λειτουργίας ΜΠΑ </a:t>
            </a:r>
            <a:r>
              <a:rPr lang="el-GR" sz="3200" b="0" dirty="0" smtClean="0"/>
              <a:t>(2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220714" y="4332759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487914" y="4332759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06514" y="4713759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040114" y="471375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87314" y="471375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621514" y="4332759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326114" y="471375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335514" y="4180359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1525514" y="5018559"/>
            <a:ext cx="6324600" cy="1231900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187624" y="98072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3346376" y="4304184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270176" y="5142384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0" name="29 - Ορθογώνιο"/>
          <p:cNvSpPr>
            <a:spLocks noChangeArrowheads="1"/>
          </p:cNvSpPr>
          <p:nvPr/>
        </p:nvSpPr>
        <p:spPr bwMode="auto">
          <a:xfrm>
            <a:off x="4388493" y="5604128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52674" y="4293319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674" y="4293319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61262" y="4399072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262" y="4399072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27819" y="4416056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819" y="4416056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03418" y="4337517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418" y="4337517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407823" y="419871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60472" y="4219442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37" name="29 - Ορθογώνιο"/>
          <p:cNvSpPr>
            <a:spLocks noChangeArrowheads="1"/>
          </p:cNvSpPr>
          <p:nvPr/>
        </p:nvSpPr>
        <p:spPr bwMode="auto">
          <a:xfrm>
            <a:off x="6891987" y="4281950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3060" y="135960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77519" y="1379692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0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Παράδειγμα λειτουργίας ΜΠΑ </a:t>
            </a:r>
            <a:r>
              <a:rPr lang="el-GR" sz="3200" b="0" dirty="0" smtClean="0"/>
              <a:t>(3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763688" y="90872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1509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418646" y="4230083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3284538" y="4219575"/>
            <a:ext cx="685800" cy="6858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836738" y="4600575"/>
            <a:ext cx="1447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970338" y="46005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17538" y="4600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75517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256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265738" y="4067175"/>
            <a:ext cx="990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455738" y="4905375"/>
            <a:ext cx="6324600" cy="1231900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334000" y="5181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0" name="29 - Ορθογώνιο"/>
          <p:cNvSpPr>
            <a:spLocks noChangeArrowheads="1"/>
          </p:cNvSpPr>
          <p:nvPr/>
        </p:nvSpPr>
        <p:spPr bwMode="auto">
          <a:xfrm>
            <a:off x="4268551" y="5490944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81722" y="4230083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722" y="4230083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01753" y="4260860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53" y="4260860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16013" y="4328596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3" y="4328596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55768" y="4244207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8" y="4244207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315594" y="4143165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3968" y="4077072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37" name="29 - Ορθογώνιο"/>
          <p:cNvSpPr>
            <a:spLocks noChangeArrowheads="1"/>
          </p:cNvSpPr>
          <p:nvPr/>
        </p:nvSpPr>
        <p:spPr bwMode="auto">
          <a:xfrm>
            <a:off x="6622920" y="4005430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060" y="135960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7519" y="1379692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Πεπερασμένο </a:t>
            </a:r>
            <a:r>
              <a:rPr lang="el-GR" dirty="0">
                <a:solidFill>
                  <a:srgbClr val="004A82"/>
                </a:solidFill>
              </a:rPr>
              <a:t>αυτόματο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12776"/>
            <a:ext cx="785971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>
                <a:latin typeface="+mj-lt"/>
              </a:rPr>
              <a:t>Ένα πεπερασμένο αυτόματο (ΠΑ)  </a:t>
            </a:r>
            <a:r>
              <a:rPr lang="el-GR" sz="2800" i="1" dirty="0">
                <a:solidFill>
                  <a:srgbClr val="FF3300"/>
                </a:solidFill>
                <a:latin typeface="+mj-lt"/>
              </a:rPr>
              <a:t>Μ</a:t>
            </a:r>
            <a:r>
              <a:rPr lang="el-GR" sz="2800" dirty="0">
                <a:latin typeface="+mj-lt"/>
              </a:rPr>
              <a:t> αποτελείται από:</a:t>
            </a:r>
          </a:p>
          <a:p>
            <a:pPr lvl="1"/>
            <a:r>
              <a:rPr lang="el-GR" dirty="0">
                <a:latin typeface="+mj-lt"/>
              </a:rPr>
              <a:t>Ένα αλφάβητο Σ</a:t>
            </a:r>
          </a:p>
          <a:p>
            <a:pPr lvl="1"/>
            <a:r>
              <a:rPr lang="el-GR" dirty="0">
                <a:latin typeface="+mj-lt"/>
              </a:rPr>
              <a:t>Ένα σύνολο </a:t>
            </a:r>
            <a:r>
              <a:rPr lang="el-GR" dirty="0" smtClean="0">
                <a:latin typeface="+mj-lt"/>
              </a:rPr>
              <a:t>πεπερασμένων καταστάσεων </a:t>
            </a:r>
            <a:r>
              <a:rPr lang="en-US" dirty="0">
                <a:latin typeface="+mj-lt"/>
              </a:rPr>
              <a:t>S</a:t>
            </a:r>
            <a:endParaRPr lang="el-GR" dirty="0">
              <a:latin typeface="+mj-lt"/>
            </a:endParaRPr>
          </a:p>
          <a:p>
            <a:pPr lvl="1"/>
            <a:r>
              <a:rPr lang="el-GR" dirty="0">
                <a:latin typeface="+mj-lt"/>
              </a:rPr>
              <a:t>Μια συνάρτηση μετάβασης Τ: </a:t>
            </a:r>
            <a:r>
              <a:rPr lang="en-US" dirty="0">
                <a:latin typeface="+mj-lt"/>
              </a:rPr>
              <a:t>S </a:t>
            </a:r>
            <a:r>
              <a:rPr lang="en-US" dirty="0">
                <a:latin typeface="+mj-lt"/>
                <a:cs typeface="Arial" charset="0"/>
              </a:rPr>
              <a:t>x </a:t>
            </a:r>
            <a:r>
              <a:rPr lang="el-GR" dirty="0">
                <a:latin typeface="+mj-lt"/>
                <a:cs typeface="Arial" charset="0"/>
              </a:rPr>
              <a:t>Σ</a:t>
            </a:r>
            <a:r>
              <a:rPr lang="en-US" dirty="0">
                <a:latin typeface="+mj-lt"/>
                <a:cs typeface="Arial" charset="0"/>
              </a:rPr>
              <a:t> → S</a:t>
            </a:r>
          </a:p>
          <a:p>
            <a:pPr lvl="1"/>
            <a:r>
              <a:rPr lang="el-GR" dirty="0">
                <a:latin typeface="+mj-lt"/>
                <a:cs typeface="Arial" charset="0"/>
              </a:rPr>
              <a:t>Μια αρχική κατάσταση </a:t>
            </a:r>
            <a:r>
              <a:rPr lang="en-US" dirty="0" smtClean="0">
                <a:cs typeface="Arial" charset="0"/>
              </a:rPr>
              <a:t>so </a:t>
            </a:r>
            <a:r>
              <a:rPr lang="en-US" dirty="0" smtClean="0">
                <a:latin typeface="Symbol" pitchFamily="18" charset="2"/>
                <a:cs typeface="Arial" charset="0"/>
              </a:rPr>
              <a:t>Î </a:t>
            </a:r>
            <a:r>
              <a:rPr lang="en-US" dirty="0" smtClean="0">
                <a:cs typeface="Arial" charset="0"/>
              </a:rPr>
              <a:t>S</a:t>
            </a:r>
            <a:endParaRPr lang="en-US" dirty="0">
              <a:latin typeface="+mj-lt"/>
              <a:cs typeface="Arial" charset="0"/>
            </a:endParaRPr>
          </a:p>
          <a:p>
            <a:pPr lvl="1"/>
            <a:r>
              <a:rPr lang="el-GR" dirty="0">
                <a:latin typeface="+mj-lt"/>
                <a:cs typeface="Arial" charset="0"/>
              </a:rPr>
              <a:t>Ένα σύνολο καταστάσεων κατάληξης </a:t>
            </a:r>
            <a:r>
              <a:rPr lang="en-US" dirty="0">
                <a:latin typeface="+mj-lt"/>
                <a:cs typeface="Arial" charset="0"/>
              </a:rPr>
              <a:t>A </a:t>
            </a:r>
            <a:r>
              <a:rPr lang="en-US" dirty="0" smtClean="0">
                <a:latin typeface="+mj-lt"/>
                <a:cs typeface="Arial" charset="0"/>
                <a:sym typeface="Symbol"/>
              </a:rPr>
              <a:t></a:t>
            </a:r>
            <a:r>
              <a:rPr lang="en-US" dirty="0" smtClean="0">
                <a:latin typeface="+mj-lt"/>
                <a:cs typeface="Arial" charset="0"/>
              </a:rPr>
              <a:t>  </a:t>
            </a:r>
            <a:r>
              <a:rPr lang="en-US" dirty="0">
                <a:latin typeface="+mj-lt"/>
                <a:cs typeface="Arial" charset="0"/>
              </a:rPr>
              <a:t>S</a:t>
            </a:r>
          </a:p>
        </p:txBody>
      </p:sp>
      <p:sp>
        <p:nvSpPr>
          <p:cNvPr id="21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6516216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3" name="52 - Ομάδα"/>
          <p:cNvGrpSpPr/>
          <p:nvPr/>
        </p:nvGrpSpPr>
        <p:grpSpPr>
          <a:xfrm>
            <a:off x="1475656" y="4797152"/>
            <a:ext cx="5040560" cy="1808584"/>
            <a:chOff x="1475656" y="4797152"/>
            <a:chExt cx="5040560" cy="1808584"/>
          </a:xfrm>
        </p:grpSpPr>
        <p:sp>
          <p:nvSpPr>
            <p:cNvPr id="22" name="21 - Έλλειψη"/>
            <p:cNvSpPr/>
            <p:nvPr/>
          </p:nvSpPr>
          <p:spPr>
            <a:xfrm>
              <a:off x="2267744" y="5517232"/>
              <a:ext cx="79208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S0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3" name="22 - Έλλειψη"/>
            <p:cNvSpPr/>
            <p:nvPr/>
          </p:nvSpPr>
          <p:spPr>
            <a:xfrm>
              <a:off x="3851920" y="5517232"/>
              <a:ext cx="79208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S1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25 - Ευθύγραμμο βέλος σύνδεσης"/>
            <p:cNvCxnSpPr/>
            <p:nvPr/>
          </p:nvCxnSpPr>
          <p:spPr>
            <a:xfrm>
              <a:off x="1475656" y="5877272"/>
              <a:ext cx="7920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- TextBox"/>
            <p:cNvSpPr txBox="1"/>
            <p:nvPr/>
          </p:nvSpPr>
          <p:spPr>
            <a:xfrm>
              <a:off x="3131840" y="530120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1F497D"/>
                  </a:solidFill>
                </a:rPr>
                <a:t>a</a:t>
              </a:r>
              <a:endParaRPr lang="el-GR" sz="2000" dirty="0">
                <a:solidFill>
                  <a:srgbClr val="1F497D"/>
                </a:solidFill>
              </a:endParaRPr>
            </a:p>
          </p:txBody>
        </p:sp>
        <p:cxnSp>
          <p:nvCxnSpPr>
            <p:cNvPr id="34" name="33 - Ευθύγραμμο βέλος σύνδεσης"/>
            <p:cNvCxnSpPr/>
            <p:nvPr/>
          </p:nvCxnSpPr>
          <p:spPr>
            <a:xfrm>
              <a:off x="4644008" y="5805264"/>
              <a:ext cx="936104" cy="36004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- Ευθύγραμμο βέλος σύνδεσης"/>
            <p:cNvCxnSpPr/>
            <p:nvPr/>
          </p:nvCxnSpPr>
          <p:spPr>
            <a:xfrm>
              <a:off x="3059832" y="5805264"/>
              <a:ext cx="7920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44 - Ομάδα"/>
            <p:cNvGrpSpPr/>
            <p:nvPr/>
          </p:nvGrpSpPr>
          <p:grpSpPr>
            <a:xfrm>
              <a:off x="5580112" y="5805264"/>
              <a:ext cx="936104" cy="800472"/>
              <a:chOff x="5436096" y="5517232"/>
              <a:chExt cx="936104" cy="800472"/>
            </a:xfrm>
          </p:grpSpPr>
          <p:sp>
            <p:nvSpPr>
              <p:cNvPr id="36" name="35 - Έλλειψη"/>
              <p:cNvSpPr/>
              <p:nvPr/>
            </p:nvSpPr>
            <p:spPr>
              <a:xfrm>
                <a:off x="5436096" y="5517232"/>
                <a:ext cx="936104" cy="800472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S2</a:t>
                </a: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23 - Έλλειψη"/>
              <p:cNvSpPr/>
              <p:nvPr/>
            </p:nvSpPr>
            <p:spPr>
              <a:xfrm>
                <a:off x="5508104" y="5589240"/>
                <a:ext cx="792088" cy="64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S3</a:t>
                </a: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36 - TextBox"/>
            <p:cNvSpPr txBox="1"/>
            <p:nvPr/>
          </p:nvSpPr>
          <p:spPr>
            <a:xfrm>
              <a:off x="4860032" y="602128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1F497D"/>
                  </a:solidFill>
                </a:rPr>
                <a:t>d</a:t>
              </a:r>
              <a:endParaRPr lang="el-GR" sz="2000" dirty="0">
                <a:solidFill>
                  <a:srgbClr val="1F497D"/>
                </a:solidFill>
              </a:endParaRPr>
            </a:p>
          </p:txBody>
        </p:sp>
        <p:sp>
          <p:nvSpPr>
            <p:cNvPr id="42" name="41 - Τόξο"/>
            <p:cNvSpPr/>
            <p:nvPr/>
          </p:nvSpPr>
          <p:spPr>
            <a:xfrm>
              <a:off x="3995937" y="5157192"/>
              <a:ext cx="432048" cy="1152128"/>
            </a:xfrm>
            <a:prstGeom prst="arc">
              <a:avLst>
                <a:gd name="adj1" fmla="val 11584637"/>
                <a:gd name="adj2" fmla="val 2152507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3" name="42 - TextBox"/>
            <p:cNvSpPr txBox="1"/>
            <p:nvPr/>
          </p:nvSpPr>
          <p:spPr>
            <a:xfrm>
              <a:off x="3995936" y="4797152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1F497D"/>
                  </a:solidFill>
                </a:rPr>
                <a:t>b</a:t>
              </a:r>
              <a:endParaRPr lang="el-GR" sz="2000" dirty="0">
                <a:solidFill>
                  <a:srgbClr val="1F497D"/>
                </a:solidFill>
              </a:endParaRPr>
            </a:p>
          </p:txBody>
        </p:sp>
        <p:cxnSp>
          <p:nvCxnSpPr>
            <p:cNvPr id="46" name="45 - Ευθύγραμμο βέλος σύνδεσης"/>
            <p:cNvCxnSpPr/>
            <p:nvPr/>
          </p:nvCxnSpPr>
          <p:spPr>
            <a:xfrm flipV="1">
              <a:off x="4644008" y="5373216"/>
              <a:ext cx="936104" cy="36004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46 - Ομάδα"/>
            <p:cNvGrpSpPr/>
            <p:nvPr/>
          </p:nvGrpSpPr>
          <p:grpSpPr>
            <a:xfrm>
              <a:off x="5508104" y="4869160"/>
              <a:ext cx="936104" cy="800472"/>
              <a:chOff x="5436096" y="5517232"/>
              <a:chExt cx="936104" cy="800472"/>
            </a:xfrm>
          </p:grpSpPr>
          <p:sp>
            <p:nvSpPr>
              <p:cNvPr id="48" name="47 - Έλλειψη"/>
              <p:cNvSpPr/>
              <p:nvPr/>
            </p:nvSpPr>
            <p:spPr>
              <a:xfrm>
                <a:off x="5436096" y="5517232"/>
                <a:ext cx="936104" cy="800472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S2</a:t>
                </a: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48 - Έλλειψη"/>
              <p:cNvSpPr/>
              <p:nvPr/>
            </p:nvSpPr>
            <p:spPr>
              <a:xfrm>
                <a:off x="5508104" y="5589240"/>
                <a:ext cx="792088" cy="64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S2</a:t>
                </a: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49 - TextBox"/>
            <p:cNvSpPr txBox="1"/>
            <p:nvPr/>
          </p:nvSpPr>
          <p:spPr>
            <a:xfrm>
              <a:off x="4788024" y="5157192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1F497D"/>
                  </a:solidFill>
                </a:rPr>
                <a:t>c</a:t>
              </a:r>
              <a:endParaRPr lang="el-GR" sz="2000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0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Παράδειγμα λειτουργίας ΜΠΑ </a:t>
            </a:r>
            <a:r>
              <a:rPr lang="el-GR" sz="3200" b="0" dirty="0" smtClean="0"/>
              <a:t>(4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1763688" y="90872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11509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4" name="Oval 29"/>
          <p:cNvSpPr>
            <a:spLocks noChangeArrowheads="1"/>
          </p:cNvSpPr>
          <p:nvPr/>
        </p:nvSpPr>
        <p:spPr bwMode="auto">
          <a:xfrm>
            <a:off x="5400531" y="4219575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3284538" y="4219575"/>
            <a:ext cx="685800" cy="6858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>
            <a:off x="1836738" y="4600575"/>
            <a:ext cx="1447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>
            <a:off x="3970338" y="46005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617538" y="4600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>
            <a:off x="75517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>
            <a:off x="6256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3" name="Oval 40"/>
          <p:cNvSpPr>
            <a:spLocks noChangeArrowheads="1"/>
          </p:cNvSpPr>
          <p:nvPr/>
        </p:nvSpPr>
        <p:spPr bwMode="auto">
          <a:xfrm>
            <a:off x="5265738" y="4067175"/>
            <a:ext cx="990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25" name="Freeform 42"/>
          <p:cNvSpPr>
            <a:spLocks/>
          </p:cNvSpPr>
          <p:nvPr/>
        </p:nvSpPr>
        <p:spPr bwMode="auto">
          <a:xfrm>
            <a:off x="1455738" y="4905375"/>
            <a:ext cx="6324600" cy="1231900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5334000" y="5181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4876800" y="3429000"/>
            <a:ext cx="15466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αποδεκτό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”</a:t>
            </a:r>
          </a:p>
        </p:txBody>
      </p:sp>
      <p:sp>
        <p:nvSpPr>
          <p:cNvPr id="31" name="29 - Ορθογώνιο"/>
          <p:cNvSpPr>
            <a:spLocks noChangeArrowheads="1"/>
          </p:cNvSpPr>
          <p:nvPr/>
        </p:nvSpPr>
        <p:spPr bwMode="auto">
          <a:xfrm>
            <a:off x="4143200" y="5491445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prstClr val="black"/>
                </a:solidFill>
                <a:latin typeface="Calibri"/>
              </a:rPr>
              <a:t>ε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02796" y="4229756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6" y="4229756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83638" y="4250679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638" y="4250679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63440" y="4260859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40" y="4260859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55010" y="4230950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10" y="4230950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339752" y="414908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0530" y="4106258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38" name="29 - Ορθογώνιο"/>
          <p:cNvSpPr>
            <a:spLocks noChangeArrowheads="1"/>
          </p:cNvSpPr>
          <p:nvPr/>
        </p:nvSpPr>
        <p:spPr bwMode="auto">
          <a:xfrm>
            <a:off x="6770663" y="404364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prstClr val="black"/>
                </a:solidFill>
                <a:latin typeface="Calibri"/>
              </a:rPr>
              <a:t>ε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060" y="135960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7519" y="1379692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6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Παράδειγμα λειτουργίας ΜΠΑ </a:t>
            </a:r>
            <a:r>
              <a:rPr lang="el-GR" sz="3200" b="0" dirty="0" smtClean="0"/>
              <a:t>(5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220714" y="4770018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87914" y="47700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54314" y="47700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06514" y="515101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040114" y="515101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87314" y="5151018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621514" y="4770018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326114" y="515101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335514" y="4617618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1525514" y="5455818"/>
            <a:ext cx="6324600" cy="1231900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55576" y="1922043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288976" y="19220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1822376" y="19220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679376" y="146484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113014" y="1229553"/>
            <a:ext cx="2518575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Άλλη συμβολοσειρά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2355776" y="19220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2889176" y="19220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1136576" y="5655843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5" name="29 - Ορθογώνιο"/>
          <p:cNvSpPr>
            <a:spLocks noChangeArrowheads="1"/>
          </p:cNvSpPr>
          <p:nvPr/>
        </p:nvSpPr>
        <p:spPr bwMode="auto">
          <a:xfrm>
            <a:off x="4314897" y="6009889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56058" y="4767427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8" y="4767427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87914" y="4811549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14" y="4811549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2267" y="4811550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267" y="4811550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25837" y="4762450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37" y="4762450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354154" y="465718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4451" y="4653425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2" name="29 - Ορθογώνιο"/>
          <p:cNvSpPr>
            <a:spLocks noChangeArrowheads="1"/>
          </p:cNvSpPr>
          <p:nvPr/>
        </p:nvSpPr>
        <p:spPr bwMode="auto">
          <a:xfrm>
            <a:off x="6638470" y="4560144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9479" y="1906823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72695" y="1939682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98576" y="1927133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4610" y="1927133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2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Παράδειγμα λειτουργίας ΜΠΑ </a:t>
            </a:r>
            <a:r>
              <a:rPr lang="el-GR" sz="3200" b="0" dirty="0" smtClean="0"/>
              <a:t>(6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1509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4181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284538" y="4219575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836738" y="4600575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70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17538" y="4600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517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256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65738" y="4067175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455738" y="4905375"/>
            <a:ext cx="6324600" cy="1231900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187624" y="90872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200400" y="50292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4" name="29 - Ορθογώνιο"/>
          <p:cNvSpPr>
            <a:spLocks noChangeArrowheads="1"/>
          </p:cNvSpPr>
          <p:nvPr/>
        </p:nvSpPr>
        <p:spPr bwMode="auto">
          <a:xfrm>
            <a:off x="4129529" y="5490944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67645" y="4211350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645" y="4211350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32999" y="4255443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999" y="4255443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50938" y="4291310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8" y="4291310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55954" y="4229755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954" y="4229755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301494" y="4071598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62849" y="412482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1" name="29 - Ορθογώνιο"/>
          <p:cNvSpPr>
            <a:spLocks noChangeArrowheads="1"/>
          </p:cNvSpPr>
          <p:nvPr/>
        </p:nvSpPr>
        <p:spPr bwMode="auto">
          <a:xfrm>
            <a:off x="6639216" y="4030444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3059" y="137669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24560" y="1392847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36738" y="138731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99297" y="141108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5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29600"/>
            <a:ext cx="9144000" cy="907200"/>
          </a:xfrm>
        </p:spPr>
        <p:txBody>
          <a:bodyPr>
            <a:normAutofit/>
          </a:bodyPr>
          <a:lstStyle/>
          <a:p>
            <a:r>
              <a:rPr lang="el-GR" dirty="0"/>
              <a:t>Παράδειγμα λειτουργίας ΜΠΑ </a:t>
            </a:r>
            <a:r>
              <a:rPr lang="el-GR" sz="3200" b="0" dirty="0" smtClean="0"/>
              <a:t>(7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1509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418138" y="4219575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284538" y="4219575"/>
            <a:ext cx="685800" cy="6858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836738" y="4600575"/>
            <a:ext cx="1447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70338" y="46005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17538" y="4600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517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256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65738" y="4067175"/>
            <a:ext cx="990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455738" y="4905375"/>
            <a:ext cx="6324600" cy="1231900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763688" y="90872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334000" y="5181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4" name="29 - Ορθογώνιο"/>
          <p:cNvSpPr>
            <a:spLocks noChangeArrowheads="1"/>
          </p:cNvSpPr>
          <p:nvPr/>
        </p:nvSpPr>
        <p:spPr bwMode="auto">
          <a:xfrm>
            <a:off x="4223378" y="5486240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23261" y="4255155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61" y="4255155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09691" y="4254085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91" y="4254085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64207" y="4300785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07" y="4300785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6085" y="4230083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085" y="4230083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392253" y="4096871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52470" y="412482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1" name="29 - Ορθογώνιο"/>
          <p:cNvSpPr>
            <a:spLocks noChangeArrowheads="1"/>
          </p:cNvSpPr>
          <p:nvPr/>
        </p:nvSpPr>
        <p:spPr bwMode="auto">
          <a:xfrm>
            <a:off x="6578718" y="4035315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3059" y="137669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24560" y="1392847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6738" y="138731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9297" y="141108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4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200"/>
            <a:ext cx="9143999" cy="937536"/>
          </a:xfrm>
        </p:spPr>
        <p:txBody>
          <a:bodyPr>
            <a:normAutofit/>
          </a:bodyPr>
          <a:lstStyle/>
          <a:p>
            <a:r>
              <a:rPr lang="el-GR" dirty="0"/>
              <a:t>Παράδειγμα λειτουργίας ΜΠΑ </a:t>
            </a:r>
            <a:r>
              <a:rPr lang="el-GR" sz="3200" b="0" dirty="0" smtClean="0"/>
              <a:t>(8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1509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4181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2845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836738" y="46005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70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17538" y="4600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51738" y="4219575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256338" y="46005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65738" y="4067175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455738" y="4905375"/>
            <a:ext cx="6324600" cy="1231900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763688" y="836712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7467600" y="50292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5" name="29 - Ορθογώνιο"/>
          <p:cNvSpPr>
            <a:spLocks noChangeArrowheads="1"/>
          </p:cNvSpPr>
          <p:nvPr/>
        </p:nvSpPr>
        <p:spPr bwMode="auto">
          <a:xfrm>
            <a:off x="4025954" y="5512202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23261" y="4255155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61" y="4255155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09691" y="4254085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91" y="4254085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64207" y="4300785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07" y="4300785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66085" y="4230083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085" y="4230083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229381" y="411489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2470" y="412482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2" name="29 - Ορθογώνιο"/>
          <p:cNvSpPr>
            <a:spLocks noChangeArrowheads="1"/>
          </p:cNvSpPr>
          <p:nvPr/>
        </p:nvSpPr>
        <p:spPr bwMode="auto">
          <a:xfrm>
            <a:off x="6578718" y="4035315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C00000"/>
                </a:solidFill>
                <a:latin typeface="Calibri"/>
              </a:rPr>
              <a:t>ε</a:t>
            </a:r>
            <a:endParaRPr lang="en-US" sz="36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3059" y="137669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24560" y="1392847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36738" y="138731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99297" y="141108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200"/>
            <a:ext cx="9143999" cy="937536"/>
          </a:xfrm>
        </p:spPr>
        <p:txBody>
          <a:bodyPr>
            <a:normAutofit/>
          </a:bodyPr>
          <a:lstStyle/>
          <a:p>
            <a:r>
              <a:rPr lang="el-GR" dirty="0"/>
              <a:t>Παράδειγμα λειτουργίας ΜΠΑ </a:t>
            </a:r>
            <a:r>
              <a:rPr lang="el-GR" sz="3200" b="0" dirty="0" smtClean="0"/>
              <a:t>(8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1509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4181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2845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836738" y="46005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70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17538" y="4600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51738" y="4219575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256338" y="4600575"/>
            <a:ext cx="129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65738" y="4067175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475656" y="5229199"/>
            <a:ext cx="6304682" cy="908075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763688" y="836712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7467600" y="50292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5" name="29 - Ορθογώνιο"/>
          <p:cNvSpPr>
            <a:spLocks noChangeArrowheads="1"/>
          </p:cNvSpPr>
          <p:nvPr/>
        </p:nvSpPr>
        <p:spPr bwMode="auto">
          <a:xfrm>
            <a:off x="4025954" y="5512202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C00000"/>
                </a:solidFill>
                <a:latin typeface="Calibri"/>
              </a:rPr>
              <a:t>ε</a:t>
            </a:r>
            <a:endParaRPr lang="en-US" sz="3600" dirty="0">
              <a:solidFill>
                <a:srgbClr val="C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23261" y="4255155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61" y="4255155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09691" y="4254085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91" y="4254085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64207" y="4300785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07" y="4300785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66085" y="4230083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085" y="4230083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229381" y="411489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2470" y="412482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2" name="29 - Ορθογώνιο"/>
          <p:cNvSpPr>
            <a:spLocks noChangeArrowheads="1"/>
          </p:cNvSpPr>
          <p:nvPr/>
        </p:nvSpPr>
        <p:spPr bwMode="auto">
          <a:xfrm>
            <a:off x="6578718" y="4035315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C00000"/>
                </a:solidFill>
                <a:latin typeface="Calibri"/>
              </a:rPr>
              <a:t>ε</a:t>
            </a:r>
            <a:endParaRPr lang="en-US" sz="36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3059" y="137669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24560" y="1392847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36738" y="138731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99297" y="141108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1043608" y="5157192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3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Παράδειγμα λειτουργίας ΜΠΑ </a:t>
            </a:r>
            <a:r>
              <a:rPr lang="el-GR" sz="3200" b="0" dirty="0" smtClean="0"/>
              <a:t>(9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150938" y="4219575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4181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284538" y="4219575"/>
            <a:ext cx="685800" cy="685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836738" y="4600575"/>
            <a:ext cx="14478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70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17538" y="4600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517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256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65738" y="4067175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455738" y="4905375"/>
            <a:ext cx="6324600" cy="1231900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267744" y="90872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5" name="29 - Ορθογώνιο"/>
          <p:cNvSpPr>
            <a:spLocks noChangeArrowheads="1"/>
          </p:cNvSpPr>
          <p:nvPr/>
        </p:nvSpPr>
        <p:spPr bwMode="auto">
          <a:xfrm>
            <a:off x="4167144" y="5490944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75067" y="4195035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067" y="4195035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01184" y="4287277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184" y="4287277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35594" y="4255443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94" y="4255443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69379" y="4219575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379" y="4219575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182999" y="416308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04010" y="413978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2" name="29 - Ορθογώνιο"/>
          <p:cNvSpPr>
            <a:spLocks noChangeArrowheads="1"/>
          </p:cNvSpPr>
          <p:nvPr/>
        </p:nvSpPr>
        <p:spPr bwMode="auto">
          <a:xfrm>
            <a:off x="6533297" y="4067175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3059" y="137669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24560" y="1392847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36738" y="138731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99297" y="141108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prstClr val="black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3200400" y="50292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1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22400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Παράδειγμα λειτουργίας ΜΠΑ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</a:t>
            </a:r>
            <a:r>
              <a:rPr lang="el-GR" sz="3200" b="0" dirty="0" smtClean="0"/>
              <a:t>12)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1509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418138" y="4219575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195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284538" y="4219575"/>
            <a:ext cx="685800" cy="6858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836738" y="4600575"/>
            <a:ext cx="14478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70338" y="46005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17538" y="4600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51738" y="4219575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256338" y="460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65738" y="4067175"/>
            <a:ext cx="990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455738" y="4905375"/>
            <a:ext cx="6324600" cy="1231900"/>
          </a:xfrm>
          <a:custGeom>
            <a:avLst/>
            <a:gdLst>
              <a:gd name="T0" fmla="*/ 2147483647 w 3984"/>
              <a:gd name="T1" fmla="*/ 0 h 776"/>
              <a:gd name="T2" fmla="*/ 2147483647 w 3984"/>
              <a:gd name="T3" fmla="*/ 2147483647 h 776"/>
              <a:gd name="T4" fmla="*/ 2147483647 w 3984"/>
              <a:gd name="T5" fmla="*/ 2147483647 h 776"/>
              <a:gd name="T6" fmla="*/ 0 w 3984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776"/>
              <a:gd name="T14" fmla="*/ 3984 w 398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776">
                <a:moveTo>
                  <a:pt x="3984" y="0"/>
                </a:moveTo>
                <a:cubicBezTo>
                  <a:pt x="3820" y="256"/>
                  <a:pt x="3656" y="512"/>
                  <a:pt x="3120" y="624"/>
                </a:cubicBezTo>
                <a:cubicBezTo>
                  <a:pt x="2584" y="736"/>
                  <a:pt x="1288" y="776"/>
                  <a:pt x="768" y="672"/>
                </a:cubicBezTo>
                <a:cubicBezTo>
                  <a:pt x="248" y="568"/>
                  <a:pt x="124" y="28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843808" y="90872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334000" y="51816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4" name="29 - Ορθογώνιο"/>
          <p:cNvSpPr>
            <a:spLocks noChangeArrowheads="1"/>
          </p:cNvSpPr>
          <p:nvPr/>
        </p:nvSpPr>
        <p:spPr bwMode="auto">
          <a:xfrm>
            <a:off x="4075861" y="5457306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04626" y="4253091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26" y="4253091"/>
                <a:ext cx="702693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18138" y="4274790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138" y="4274790"/>
                <a:ext cx="702693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45823" y="4306337"/>
                <a:ext cx="70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23" y="4306337"/>
                <a:ext cx="702693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20000" y="4246674"/>
                <a:ext cx="702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246674"/>
                <a:ext cx="702693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243845" y="4124026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32337" y="4060082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1" name="29 - Ορθογώνιο"/>
          <p:cNvSpPr>
            <a:spLocks noChangeArrowheads="1"/>
          </p:cNvSpPr>
          <p:nvPr/>
        </p:nvSpPr>
        <p:spPr bwMode="auto">
          <a:xfrm>
            <a:off x="6623678" y="4106644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3600" dirty="0">
                <a:solidFill>
                  <a:srgbClr val="000099"/>
                </a:solidFill>
                <a:latin typeface="Calibri"/>
              </a:rPr>
              <a:t>ε</a:t>
            </a:r>
            <a:endParaRPr lang="en-US" sz="36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85800" y="1371600"/>
            <a:ext cx="769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1219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17526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2286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3059" y="1376690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24560" y="1392847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6738" y="138731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a</a:t>
            </a:r>
            <a:endParaRPr lang="el-GR" sz="2800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9297" y="1411084"/>
            <a:ext cx="32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/>
                <a:ea typeface="Cambria Math" panose="02040503050406030204" pitchFamily="18" charset="0"/>
              </a:rPr>
              <a:t>b</a:t>
            </a:r>
            <a:endParaRPr lang="el-GR" sz="2800" b="1" dirty="0">
              <a:solidFill>
                <a:srgbClr val="C00000"/>
              </a:solidFill>
              <a:latin typeface="Calibri"/>
              <a:ea typeface="Cambria Math" panose="02040503050406030204" pitchFamily="18" charset="0"/>
            </a:endParaRPr>
          </a:p>
        </p:txBody>
      </p:sp>
      <p:sp>
        <p:nvSpPr>
          <p:cNvPr id="42" name="Text Box 1073"/>
          <p:cNvSpPr txBox="1">
            <a:spLocks noChangeArrowheads="1"/>
          </p:cNvSpPr>
          <p:nvPr/>
        </p:nvSpPr>
        <p:spPr bwMode="auto">
          <a:xfrm>
            <a:off x="4876800" y="3429000"/>
            <a:ext cx="1421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αποδεκτό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5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ΜΠΑ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Τα μη προσδιοριστικά αυτόματα χρησιμεύουν, ως ενδιάμεση μορφή αναπαράστασης, για διενέργεια λεκτικής ανάλυσης.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Κάθε κανονική έκφραση μετατρέπεται, </a:t>
            </a:r>
            <a:r>
              <a:rPr lang="el-GR" sz="2400" b="1" dirty="0">
                <a:solidFill>
                  <a:srgbClr val="820000"/>
                </a:solidFill>
              </a:rPr>
              <a:t>από ένα κατάλληλο αλγόριθμο, </a:t>
            </a:r>
            <a:r>
              <a:rPr lang="el-GR" sz="2400" dirty="0"/>
              <a:t>σε μη προσδιοριστικό αυτόματο, που αναγνωρίζει τη γλώσσα της έκφρασης.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Το αυτόματο με τη σειρά του μετατρέπεται με τη χρήση ενός άλλου αλγορίθμου, σε προσδιοριστικό και ακολουθεί ελαχιστοποίηση του αριθμού των καταστάσεών του.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Κανονικές εκφράσεις και αντίστοιχα </a:t>
            </a:r>
            <a:r>
              <a:rPr lang="el-GR" dirty="0" smtClean="0"/>
              <a:t>ΠΠΑ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0113" y="5006638"/>
            <a:ext cx="28082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sz="2200" b="1" dirty="0">
                <a:solidFill>
                  <a:srgbClr val="820000"/>
                </a:solidFill>
                <a:latin typeface="Calibri"/>
                <a:ea typeface="Lucida Bright" panose="02040602050505020304" pitchFamily="18" charset="0"/>
                <a:cs typeface="Lucida Bright" panose="02040602050505020304" pitchFamily="18" charset="0"/>
              </a:rPr>
              <a:t>Λεκτικός Προσδιορισμός Γλώσσας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3206413"/>
            <a:ext cx="26654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sz="2200" dirty="0">
                <a:solidFill>
                  <a:prstClr val="black"/>
                </a:solidFill>
                <a:latin typeface="Calibri"/>
                <a:ea typeface="Lucida Bright" panose="02040602050505020304" pitchFamily="18" charset="0"/>
                <a:cs typeface="Lucida Bright" panose="02040602050505020304" pitchFamily="18" charset="0"/>
              </a:rPr>
              <a:t>Κανονικές Εκφράσεις</a:t>
            </a:r>
          </a:p>
          <a:p>
            <a:pPr algn="ctr" eaLnBrk="1" hangingPunct="1"/>
            <a:r>
              <a:rPr lang="el-GR" sz="2200" dirty="0">
                <a:solidFill>
                  <a:prstClr val="black"/>
                </a:solidFill>
                <a:latin typeface="Calibri"/>
                <a:ea typeface="Lucida Bright" panose="02040602050505020304" pitchFamily="18" charset="0"/>
                <a:cs typeface="Lucida Bright" panose="02040602050505020304" pitchFamily="18" charset="0"/>
              </a:rPr>
              <a:t>ΚΕ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6600" y="1406188"/>
            <a:ext cx="24479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sz="2200" dirty="0">
                <a:solidFill>
                  <a:prstClr val="black"/>
                </a:solidFill>
                <a:latin typeface="Calibri"/>
                <a:ea typeface="Lucida Bright" panose="02040602050505020304" pitchFamily="18" charset="0"/>
                <a:cs typeface="Lucida Bright" panose="02040602050505020304" pitchFamily="18" charset="0"/>
              </a:rPr>
              <a:t>Μη Προσδιοριστικό Πεπερασμένο Αυτόματο</a:t>
            </a:r>
          </a:p>
          <a:p>
            <a:pPr algn="ctr" eaLnBrk="1" hangingPunct="1"/>
            <a:r>
              <a:rPr lang="el-GR" sz="2200" dirty="0">
                <a:solidFill>
                  <a:prstClr val="black"/>
                </a:solidFill>
                <a:latin typeface="Calibri"/>
                <a:ea typeface="Lucida Bright" panose="02040602050505020304" pitchFamily="18" charset="0"/>
                <a:cs typeface="Lucida Bright" panose="02040602050505020304" pitchFamily="18" charset="0"/>
              </a:rPr>
              <a:t>ΜΠΑ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25267" y="2971495"/>
            <a:ext cx="22336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sz="2200" dirty="0">
                <a:solidFill>
                  <a:prstClr val="black"/>
                </a:solidFill>
                <a:latin typeface="Calibri"/>
                <a:ea typeface="Lucida Bright" panose="02040602050505020304" pitchFamily="18" charset="0"/>
                <a:cs typeface="Lucida Bright" panose="02040602050505020304" pitchFamily="18" charset="0"/>
              </a:rPr>
              <a:t>Προσδιοριστικό </a:t>
            </a:r>
            <a:r>
              <a:rPr lang="el-GR" sz="2200" dirty="0" smtClean="0">
                <a:solidFill>
                  <a:prstClr val="black"/>
                </a:solidFill>
                <a:latin typeface="Calibri"/>
                <a:ea typeface="Lucida Bright" panose="02040602050505020304" pitchFamily="18" charset="0"/>
                <a:cs typeface="Lucida Bright" panose="02040602050505020304" pitchFamily="18" charset="0"/>
              </a:rPr>
              <a:t>Πεπερασμένο Αυτόματο</a:t>
            </a:r>
            <a:endParaRPr lang="el-GR" sz="2200" dirty="0">
              <a:solidFill>
                <a:prstClr val="black"/>
              </a:solidFill>
              <a:latin typeface="Calibri"/>
              <a:ea typeface="Lucida Bright" panose="02040602050505020304" pitchFamily="18" charset="0"/>
              <a:cs typeface="Lucida Bright" panose="02040602050505020304" pitchFamily="18" charset="0"/>
            </a:endParaRPr>
          </a:p>
          <a:p>
            <a:pPr algn="ctr" eaLnBrk="1" hangingPunct="1"/>
            <a:r>
              <a:rPr lang="el-GR" sz="2200" dirty="0" smtClean="0">
                <a:solidFill>
                  <a:prstClr val="black"/>
                </a:solidFill>
                <a:latin typeface="Calibri"/>
                <a:ea typeface="Lucida Bright" panose="02040602050505020304" pitchFamily="18" charset="0"/>
                <a:cs typeface="Lucida Bright" panose="02040602050505020304" pitchFamily="18" charset="0"/>
              </a:rPr>
              <a:t>ΠΠΑ</a:t>
            </a:r>
            <a:endParaRPr lang="el-GR" sz="2200" dirty="0">
              <a:solidFill>
                <a:prstClr val="black"/>
              </a:solidFill>
              <a:latin typeface="Calibri"/>
              <a:ea typeface="Lucida Bright" panose="02040602050505020304" pitchFamily="18" charset="0"/>
              <a:cs typeface="Lucida Bright" panose="020406020505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52120" y="4941168"/>
            <a:ext cx="26368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sz="2200" b="1" dirty="0">
                <a:solidFill>
                  <a:srgbClr val="820000"/>
                </a:solidFill>
                <a:latin typeface="Calibri"/>
                <a:ea typeface="Lucida Bright" panose="02040602050505020304" pitchFamily="18" charset="0"/>
                <a:cs typeface="Lucida Bright" panose="02040602050505020304" pitchFamily="18" charset="0"/>
              </a:rPr>
              <a:t>Υλοποίηση Προσδιοριστικού Αυτομάτου με πίνακα μεταβάσεων</a:t>
            </a:r>
          </a:p>
        </p:txBody>
      </p:sp>
      <p:cxnSp>
        <p:nvCxnSpPr>
          <p:cNvPr id="10" name="Straight Arrow Connector 37"/>
          <p:cNvCxnSpPr/>
          <p:nvPr/>
        </p:nvCxnSpPr>
        <p:spPr>
          <a:xfrm flipV="1">
            <a:off x="2339975" y="4143038"/>
            <a:ext cx="0" cy="792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8"/>
          <p:cNvCxnSpPr/>
          <p:nvPr/>
        </p:nvCxnSpPr>
        <p:spPr>
          <a:xfrm flipV="1">
            <a:off x="2339975" y="2342813"/>
            <a:ext cx="1079500" cy="863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0"/>
          <p:cNvCxnSpPr/>
          <p:nvPr/>
        </p:nvCxnSpPr>
        <p:spPr>
          <a:xfrm>
            <a:off x="5642151" y="2176085"/>
            <a:ext cx="863600" cy="792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2"/>
          <p:cNvCxnSpPr/>
          <p:nvPr/>
        </p:nvCxnSpPr>
        <p:spPr>
          <a:xfrm>
            <a:off x="6732240" y="4293096"/>
            <a:ext cx="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252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ΠΠΑ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2123728" y="4221088"/>
            <a:ext cx="4176713" cy="2290535"/>
            <a:chOff x="841648" y="3376588"/>
            <a:chExt cx="4813300" cy="2984260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1870348" y="4911700"/>
              <a:ext cx="1003300" cy="990600"/>
            </a:xfrm>
            <a:prstGeom prst="ellipse">
              <a:avLst/>
            </a:prstGeom>
            <a:noFill/>
            <a:ln w="762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692548" y="4721200"/>
              <a:ext cx="1358900" cy="1371600"/>
            </a:xfrm>
            <a:prstGeom prst="ellipse">
              <a:avLst/>
            </a:prstGeom>
            <a:noFill/>
            <a:ln w="762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4651648" y="4911700"/>
              <a:ext cx="1003300" cy="990600"/>
            </a:xfrm>
            <a:prstGeom prst="ellipse">
              <a:avLst/>
            </a:prstGeom>
            <a:noFill/>
            <a:ln w="762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108656" y="5078389"/>
              <a:ext cx="491758" cy="5613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2200" baseline="-25000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902656" y="5103788"/>
              <a:ext cx="491758" cy="5613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220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3203848" y="5229200"/>
              <a:ext cx="12573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3229248" y="5534000"/>
              <a:ext cx="12573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985059" y="3908142"/>
              <a:ext cx="786666" cy="1054833"/>
            </a:xfrm>
            <a:custGeom>
              <a:avLst/>
              <a:gdLst>
                <a:gd name="T0" fmla="*/ 2147483647 w 21600"/>
                <a:gd name="T1" fmla="*/ 137826297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177830" y="3376588"/>
              <a:ext cx="377224" cy="561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657894" y="4071537"/>
              <a:ext cx="786666" cy="1054833"/>
            </a:xfrm>
            <a:custGeom>
              <a:avLst/>
              <a:gdLst>
                <a:gd name="T0" fmla="*/ 2147483647 w 21600"/>
                <a:gd name="T1" fmla="*/ 137826297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841936" y="3567212"/>
              <a:ext cx="377224" cy="561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841648" y="5419700"/>
              <a:ext cx="6985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689809" y="5799460"/>
              <a:ext cx="377224" cy="5613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651030" y="4671988"/>
              <a:ext cx="377224" cy="5613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sp>
        <p:nvSpPr>
          <p:cNvPr id="23" name="Ορθογώνιο 22"/>
          <p:cNvSpPr/>
          <p:nvPr/>
        </p:nvSpPr>
        <p:spPr>
          <a:xfrm>
            <a:off x="323528" y="1124744"/>
            <a:ext cx="85577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820000"/>
                </a:solidFill>
                <a:latin typeface="Calibri"/>
              </a:rPr>
              <a:t>Προσδιοριστικό (ντετερμινιστικό) πεπερασμένο αυτόματο </a:t>
            </a:r>
            <a:r>
              <a:rPr lang="el-GR" sz="2800" b="1" dirty="0" smtClean="0">
                <a:solidFill>
                  <a:srgbClr val="820000"/>
                </a:solidFill>
                <a:latin typeface="Calibri"/>
              </a:rPr>
              <a:t>(ΠΠΑ</a:t>
            </a:r>
            <a:r>
              <a:rPr lang="el-GR" sz="2800" b="1" dirty="0">
                <a:solidFill>
                  <a:srgbClr val="820000"/>
                </a:solidFill>
                <a:latin typeface="Calibri"/>
              </a:rPr>
              <a:t>):</a:t>
            </a:r>
          </a:p>
          <a:p>
            <a:r>
              <a:rPr lang="el-GR" sz="2800" dirty="0">
                <a:solidFill>
                  <a:prstClr val="black"/>
                </a:solidFill>
                <a:latin typeface="Calibri"/>
              </a:rPr>
              <a:t>είναι ένα αυτόματο του οποίου οι συναρτήσεις μετάβασης οδηγούν από μια συγκεκριμένη κατάσταση σε μια μοναδική επόμενη κατάσταση: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584" y="37890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Συνάρτηση μετάβασης: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2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5024"/>
            <a:ext cx="3108703" cy="731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2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Κανονικές εκφράσεις και αντίστοιχα </a:t>
            </a:r>
            <a:r>
              <a:rPr lang="el-GR" sz="4400" dirty="0" smtClean="0"/>
              <a:t>ΜΠΑ </a:t>
            </a:r>
            <a:r>
              <a:rPr lang="el-GR" sz="3600" b="0" dirty="0" smtClean="0"/>
              <a:t>(1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Για κάθε στοιχειώδη ΚΕ προσδιορίστε ένα αυτόματο: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l-GR" sz="2400" dirty="0"/>
              <a:t>Για </a:t>
            </a:r>
            <a:r>
              <a:rPr lang="el-GR" sz="2400" dirty="0" smtClean="0"/>
              <a:t>την ΚΕ </a:t>
            </a:r>
            <a:r>
              <a:rPr lang="el-GR" sz="2400" b="1" dirty="0" smtClean="0">
                <a:solidFill>
                  <a:srgbClr val="820000"/>
                </a:solidFill>
              </a:rPr>
              <a:t>ε </a:t>
            </a:r>
            <a:r>
              <a:rPr lang="el-GR" sz="2400" dirty="0" smtClean="0"/>
              <a:t>: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79078" y="3645024"/>
            <a:ext cx="188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Για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την ΚΕ 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a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2567119" y="3427365"/>
            <a:ext cx="2863850" cy="914400"/>
            <a:chOff x="1835696" y="3717032"/>
            <a:chExt cx="2863949" cy="913953"/>
          </a:xfrm>
        </p:grpSpPr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3851920" y="3861048"/>
              <a:ext cx="847725" cy="769937"/>
              <a:chOff x="5292725" y="4221163"/>
              <a:chExt cx="847725" cy="769937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370463" y="4270881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5292725" y="4221163"/>
                <a:ext cx="847725" cy="769937"/>
              </a:xfrm>
              <a:custGeom>
                <a:avLst/>
                <a:gdLst>
                  <a:gd name="T0" fmla="*/ 0 w 1010"/>
                  <a:gd name="T1" fmla="*/ 2147483647 h 508"/>
                  <a:gd name="T2" fmla="*/ 2147483647 w 1010"/>
                  <a:gd name="T3" fmla="*/ 2147483647 h 508"/>
                  <a:gd name="T4" fmla="*/ 2147483647 w 1010"/>
                  <a:gd name="T5" fmla="*/ 2147483647 h 508"/>
                  <a:gd name="T6" fmla="*/ 2147483647 w 1010"/>
                  <a:gd name="T7" fmla="*/ 2147483647 h 508"/>
                  <a:gd name="T8" fmla="*/ 2147483647 w 1010"/>
                  <a:gd name="T9" fmla="*/ 2147483647 h 508"/>
                  <a:gd name="T10" fmla="*/ 2147483647 w 1010"/>
                  <a:gd name="T11" fmla="*/ 2147483647 h 508"/>
                  <a:gd name="T12" fmla="*/ 2147483647 w 1010"/>
                  <a:gd name="T13" fmla="*/ 2147483647 h 508"/>
                  <a:gd name="T14" fmla="*/ 2147483647 w 1010"/>
                  <a:gd name="T15" fmla="*/ 2147483647 h 508"/>
                  <a:gd name="T16" fmla="*/ 2147483647 w 1010"/>
                  <a:gd name="T17" fmla="*/ 2147483647 h 508"/>
                  <a:gd name="T18" fmla="*/ 2147483647 w 1010"/>
                  <a:gd name="T19" fmla="*/ 2147483647 h 508"/>
                  <a:gd name="T20" fmla="*/ 2147483647 w 1010"/>
                  <a:gd name="T21" fmla="*/ 2147483647 h 508"/>
                  <a:gd name="T22" fmla="*/ 2147483647 w 1010"/>
                  <a:gd name="T23" fmla="*/ 2147483647 h 508"/>
                  <a:gd name="T24" fmla="*/ 2147483647 w 1010"/>
                  <a:gd name="T25" fmla="*/ 2147483647 h 508"/>
                  <a:gd name="T26" fmla="*/ 2147483647 w 1010"/>
                  <a:gd name="T27" fmla="*/ 2147483647 h 508"/>
                  <a:gd name="T28" fmla="*/ 2147483647 w 1010"/>
                  <a:gd name="T29" fmla="*/ 0 h 508"/>
                  <a:gd name="T30" fmla="*/ 2147483647 w 1010"/>
                  <a:gd name="T31" fmla="*/ 2147483647 h 508"/>
                  <a:gd name="T32" fmla="*/ 2147483647 w 1010"/>
                  <a:gd name="T33" fmla="*/ 2147483647 h 508"/>
                  <a:gd name="T34" fmla="*/ 2147483647 w 1010"/>
                  <a:gd name="T35" fmla="*/ 2147483647 h 508"/>
                  <a:gd name="T36" fmla="*/ 2147483647 w 1010"/>
                  <a:gd name="T37" fmla="*/ 2147483647 h 508"/>
                  <a:gd name="T38" fmla="*/ 2147483647 w 1010"/>
                  <a:gd name="T39" fmla="*/ 2147483647 h 508"/>
                  <a:gd name="T40" fmla="*/ 2147483647 w 1010"/>
                  <a:gd name="T41" fmla="*/ 2147483647 h 508"/>
                  <a:gd name="T42" fmla="*/ 2147483647 w 1010"/>
                  <a:gd name="T43" fmla="*/ 2147483647 h 508"/>
                  <a:gd name="T44" fmla="*/ 2147483647 w 1010"/>
                  <a:gd name="T45" fmla="*/ 2147483647 h 508"/>
                  <a:gd name="T46" fmla="*/ 2147483647 w 1010"/>
                  <a:gd name="T47" fmla="*/ 2147483647 h 508"/>
                  <a:gd name="T48" fmla="*/ 2147483647 w 1010"/>
                  <a:gd name="T49" fmla="*/ 2147483647 h 508"/>
                  <a:gd name="T50" fmla="*/ 2147483647 w 1010"/>
                  <a:gd name="T51" fmla="*/ 2147483647 h 508"/>
                  <a:gd name="T52" fmla="*/ 2147483647 w 1010"/>
                  <a:gd name="T53" fmla="*/ 2147483647 h 508"/>
                  <a:gd name="T54" fmla="*/ 2147483647 w 1010"/>
                  <a:gd name="T55" fmla="*/ 2147483647 h 508"/>
                  <a:gd name="T56" fmla="*/ 2147483647 w 1010"/>
                  <a:gd name="T57" fmla="*/ 2147483647 h 508"/>
                  <a:gd name="T58" fmla="*/ 2147483647 w 1010"/>
                  <a:gd name="T59" fmla="*/ 2147483647 h 508"/>
                  <a:gd name="T60" fmla="*/ 2147483647 w 1010"/>
                  <a:gd name="T61" fmla="*/ 2147483647 h 508"/>
                  <a:gd name="T62" fmla="*/ 2147483647 w 1010"/>
                  <a:gd name="T63" fmla="*/ 2147483647 h 508"/>
                  <a:gd name="T64" fmla="*/ 2147483647 w 1010"/>
                  <a:gd name="T65" fmla="*/ 2147483647 h 508"/>
                  <a:gd name="T66" fmla="*/ 2147483647 w 1010"/>
                  <a:gd name="T67" fmla="*/ 2147483647 h 508"/>
                  <a:gd name="T68" fmla="*/ 2147483647 w 1010"/>
                  <a:gd name="T69" fmla="*/ 2147483647 h 508"/>
                  <a:gd name="T70" fmla="*/ 2147483647 w 1010"/>
                  <a:gd name="T71" fmla="*/ 2147483647 h 508"/>
                  <a:gd name="T72" fmla="*/ 2147483647 w 1010"/>
                  <a:gd name="T73" fmla="*/ 2147483647 h 508"/>
                  <a:gd name="T74" fmla="*/ 2147483647 w 1010"/>
                  <a:gd name="T75" fmla="*/ 2147483647 h 508"/>
                  <a:gd name="T76" fmla="*/ 2147483647 w 1010"/>
                  <a:gd name="T77" fmla="*/ 2147483647 h 508"/>
                  <a:gd name="T78" fmla="*/ 2147483647 w 1010"/>
                  <a:gd name="T79" fmla="*/ 2147483647 h 508"/>
                  <a:gd name="T80" fmla="*/ 2147483647 w 1010"/>
                  <a:gd name="T81" fmla="*/ 2147483647 h 508"/>
                  <a:gd name="T82" fmla="*/ 2147483647 w 1010"/>
                  <a:gd name="T83" fmla="*/ 2147483647 h 508"/>
                  <a:gd name="T84" fmla="*/ 2147483647 w 1010"/>
                  <a:gd name="T85" fmla="*/ 2147483647 h 508"/>
                  <a:gd name="T86" fmla="*/ 2147483647 w 1010"/>
                  <a:gd name="T87" fmla="*/ 2147483647 h 508"/>
                  <a:gd name="T88" fmla="*/ 2147483647 w 1010"/>
                  <a:gd name="T89" fmla="*/ 2147483647 h 508"/>
                  <a:gd name="T90" fmla="*/ 2147483647 w 1010"/>
                  <a:gd name="T91" fmla="*/ 2147483647 h 508"/>
                  <a:gd name="T92" fmla="*/ 2147483647 w 1010"/>
                  <a:gd name="T93" fmla="*/ 2147483647 h 508"/>
                  <a:gd name="T94" fmla="*/ 2147483647 w 1010"/>
                  <a:gd name="T95" fmla="*/ 2147483647 h 508"/>
                  <a:gd name="T96" fmla="*/ 2147483647 w 1010"/>
                  <a:gd name="T97" fmla="*/ 2147483647 h 508"/>
                  <a:gd name="T98" fmla="*/ 2147483647 w 1010"/>
                  <a:gd name="T99" fmla="*/ 2147483647 h 508"/>
                  <a:gd name="T100" fmla="*/ 2147483647 w 1010"/>
                  <a:gd name="T101" fmla="*/ 2147483647 h 508"/>
                  <a:gd name="T102" fmla="*/ 2147483647 w 1010"/>
                  <a:gd name="T103" fmla="*/ 2147483647 h 508"/>
                  <a:gd name="T104" fmla="*/ 2147483647 w 1010"/>
                  <a:gd name="T105" fmla="*/ 2147483647 h 508"/>
                  <a:gd name="T106" fmla="*/ 2147483647 w 1010"/>
                  <a:gd name="T107" fmla="*/ 2147483647 h 508"/>
                  <a:gd name="T108" fmla="*/ 2147483647 w 1010"/>
                  <a:gd name="T109" fmla="*/ 2147483647 h 508"/>
                  <a:gd name="T110" fmla="*/ 2147483647 w 1010"/>
                  <a:gd name="T111" fmla="*/ 2147483647 h 508"/>
                  <a:gd name="T112" fmla="*/ 0 w 1010"/>
                  <a:gd name="T113" fmla="*/ 2147483647 h 5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0"/>
                  <a:gd name="T172" fmla="*/ 0 h 508"/>
                  <a:gd name="T173" fmla="*/ 1010 w 1010"/>
                  <a:gd name="T174" fmla="*/ 508 h 5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0" h="508">
                    <a:moveTo>
                      <a:pt x="0" y="254"/>
                    </a:moveTo>
                    <a:lnTo>
                      <a:pt x="3" y="225"/>
                    </a:lnTo>
                    <a:lnTo>
                      <a:pt x="13" y="196"/>
                    </a:lnTo>
                    <a:lnTo>
                      <a:pt x="29" y="169"/>
                    </a:lnTo>
                    <a:lnTo>
                      <a:pt x="50" y="143"/>
                    </a:lnTo>
                    <a:lnTo>
                      <a:pt x="77" y="119"/>
                    </a:lnTo>
                    <a:lnTo>
                      <a:pt x="110" y="95"/>
                    </a:lnTo>
                    <a:lnTo>
                      <a:pt x="147" y="74"/>
                    </a:lnTo>
                    <a:lnTo>
                      <a:pt x="190" y="55"/>
                    </a:lnTo>
                    <a:lnTo>
                      <a:pt x="237" y="39"/>
                    </a:lnTo>
                    <a:lnTo>
                      <a:pt x="286" y="25"/>
                    </a:lnTo>
                    <a:lnTo>
                      <a:pt x="337" y="13"/>
                    </a:lnTo>
                    <a:lnTo>
                      <a:pt x="392" y="7"/>
                    </a:lnTo>
                    <a:lnTo>
                      <a:pt x="448" y="2"/>
                    </a:lnTo>
                    <a:lnTo>
                      <a:pt x="505" y="0"/>
                    </a:lnTo>
                    <a:lnTo>
                      <a:pt x="561" y="2"/>
                    </a:lnTo>
                    <a:lnTo>
                      <a:pt x="617" y="7"/>
                    </a:lnTo>
                    <a:lnTo>
                      <a:pt x="671" y="13"/>
                    </a:lnTo>
                    <a:lnTo>
                      <a:pt x="724" y="25"/>
                    </a:lnTo>
                    <a:lnTo>
                      <a:pt x="773" y="39"/>
                    </a:lnTo>
                    <a:lnTo>
                      <a:pt x="820" y="55"/>
                    </a:lnTo>
                    <a:lnTo>
                      <a:pt x="861" y="74"/>
                    </a:lnTo>
                    <a:lnTo>
                      <a:pt x="900" y="95"/>
                    </a:lnTo>
                    <a:lnTo>
                      <a:pt x="932" y="119"/>
                    </a:lnTo>
                    <a:lnTo>
                      <a:pt x="959" y="143"/>
                    </a:lnTo>
                    <a:lnTo>
                      <a:pt x="981" y="169"/>
                    </a:lnTo>
                    <a:lnTo>
                      <a:pt x="997" y="196"/>
                    </a:lnTo>
                    <a:lnTo>
                      <a:pt x="1007" y="225"/>
                    </a:lnTo>
                    <a:lnTo>
                      <a:pt x="1010" y="254"/>
                    </a:lnTo>
                    <a:lnTo>
                      <a:pt x="1007" y="281"/>
                    </a:lnTo>
                    <a:lnTo>
                      <a:pt x="997" y="310"/>
                    </a:lnTo>
                    <a:lnTo>
                      <a:pt x="981" y="337"/>
                    </a:lnTo>
                    <a:lnTo>
                      <a:pt x="959" y="363"/>
                    </a:lnTo>
                    <a:lnTo>
                      <a:pt x="932" y="389"/>
                    </a:lnTo>
                    <a:lnTo>
                      <a:pt x="900" y="411"/>
                    </a:lnTo>
                    <a:lnTo>
                      <a:pt x="861" y="432"/>
                    </a:lnTo>
                    <a:lnTo>
                      <a:pt x="820" y="451"/>
                    </a:lnTo>
                    <a:lnTo>
                      <a:pt x="773" y="467"/>
                    </a:lnTo>
                    <a:lnTo>
                      <a:pt x="724" y="482"/>
                    </a:lnTo>
                    <a:lnTo>
                      <a:pt x="671" y="493"/>
                    </a:lnTo>
                    <a:lnTo>
                      <a:pt x="617" y="501"/>
                    </a:lnTo>
                    <a:lnTo>
                      <a:pt x="561" y="506"/>
                    </a:lnTo>
                    <a:lnTo>
                      <a:pt x="505" y="508"/>
                    </a:lnTo>
                    <a:lnTo>
                      <a:pt x="448" y="506"/>
                    </a:lnTo>
                    <a:lnTo>
                      <a:pt x="392" y="501"/>
                    </a:lnTo>
                    <a:lnTo>
                      <a:pt x="337" y="493"/>
                    </a:lnTo>
                    <a:lnTo>
                      <a:pt x="286" y="482"/>
                    </a:lnTo>
                    <a:lnTo>
                      <a:pt x="237" y="467"/>
                    </a:lnTo>
                    <a:lnTo>
                      <a:pt x="190" y="451"/>
                    </a:lnTo>
                    <a:lnTo>
                      <a:pt x="147" y="432"/>
                    </a:lnTo>
                    <a:lnTo>
                      <a:pt x="110" y="411"/>
                    </a:lnTo>
                    <a:lnTo>
                      <a:pt x="77" y="389"/>
                    </a:lnTo>
                    <a:lnTo>
                      <a:pt x="50" y="363"/>
                    </a:lnTo>
                    <a:lnTo>
                      <a:pt x="29" y="337"/>
                    </a:lnTo>
                    <a:lnTo>
                      <a:pt x="13" y="310"/>
                    </a:lnTo>
                    <a:lnTo>
                      <a:pt x="3" y="281"/>
                    </a:lnTo>
                    <a:lnTo>
                      <a:pt x="0" y="2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2483768" y="3933056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Arrow Connector 35"/>
            <p:cNvCxnSpPr/>
            <p:nvPr/>
          </p:nvCxnSpPr>
          <p:spPr>
            <a:xfrm>
              <a:off x="1835696" y="4221610"/>
              <a:ext cx="6477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36"/>
            <p:cNvCxnSpPr/>
            <p:nvPr/>
          </p:nvCxnSpPr>
          <p:spPr>
            <a:xfrm>
              <a:off x="3204168" y="4221610"/>
              <a:ext cx="6477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7"/>
            <p:cNvSpPr txBox="1">
              <a:spLocks noChangeArrowheads="1"/>
            </p:cNvSpPr>
            <p:nvPr/>
          </p:nvSpPr>
          <p:spPr bwMode="auto">
            <a:xfrm>
              <a:off x="3347864" y="3717032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a</a:t>
              </a:r>
              <a:endParaRPr lang="el-GR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45"/>
          <p:cNvGrpSpPr>
            <a:grpSpLocks/>
          </p:cNvGrpSpPr>
          <p:nvPr/>
        </p:nvGrpSpPr>
        <p:grpSpPr bwMode="auto">
          <a:xfrm>
            <a:off x="2555776" y="2276872"/>
            <a:ext cx="2863850" cy="912813"/>
            <a:chOff x="1907704" y="2276872"/>
            <a:chExt cx="2863949" cy="913953"/>
          </a:xfrm>
        </p:grpSpPr>
        <p:grpSp>
          <p:nvGrpSpPr>
            <p:cNvPr id="23" name="Group 38"/>
            <p:cNvGrpSpPr>
              <a:grpSpLocks/>
            </p:cNvGrpSpPr>
            <p:nvPr/>
          </p:nvGrpSpPr>
          <p:grpSpPr bwMode="auto">
            <a:xfrm>
              <a:off x="3923928" y="2420888"/>
              <a:ext cx="847725" cy="769937"/>
              <a:chOff x="5292725" y="4221163"/>
              <a:chExt cx="847725" cy="769937"/>
            </a:xfrm>
          </p:grpSpPr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5370463" y="4270881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5292725" y="4221163"/>
                <a:ext cx="847725" cy="769937"/>
              </a:xfrm>
              <a:custGeom>
                <a:avLst/>
                <a:gdLst>
                  <a:gd name="T0" fmla="*/ 0 w 1010"/>
                  <a:gd name="T1" fmla="*/ 2147483647 h 508"/>
                  <a:gd name="T2" fmla="*/ 2147483647 w 1010"/>
                  <a:gd name="T3" fmla="*/ 2147483647 h 508"/>
                  <a:gd name="T4" fmla="*/ 2147483647 w 1010"/>
                  <a:gd name="T5" fmla="*/ 2147483647 h 508"/>
                  <a:gd name="T6" fmla="*/ 2147483647 w 1010"/>
                  <a:gd name="T7" fmla="*/ 2147483647 h 508"/>
                  <a:gd name="T8" fmla="*/ 2147483647 w 1010"/>
                  <a:gd name="T9" fmla="*/ 2147483647 h 508"/>
                  <a:gd name="T10" fmla="*/ 2147483647 w 1010"/>
                  <a:gd name="T11" fmla="*/ 2147483647 h 508"/>
                  <a:gd name="T12" fmla="*/ 2147483647 w 1010"/>
                  <a:gd name="T13" fmla="*/ 2147483647 h 508"/>
                  <a:gd name="T14" fmla="*/ 2147483647 w 1010"/>
                  <a:gd name="T15" fmla="*/ 2147483647 h 508"/>
                  <a:gd name="T16" fmla="*/ 2147483647 w 1010"/>
                  <a:gd name="T17" fmla="*/ 2147483647 h 508"/>
                  <a:gd name="T18" fmla="*/ 2147483647 w 1010"/>
                  <a:gd name="T19" fmla="*/ 2147483647 h 508"/>
                  <a:gd name="T20" fmla="*/ 2147483647 w 1010"/>
                  <a:gd name="T21" fmla="*/ 2147483647 h 508"/>
                  <a:gd name="T22" fmla="*/ 2147483647 w 1010"/>
                  <a:gd name="T23" fmla="*/ 2147483647 h 508"/>
                  <a:gd name="T24" fmla="*/ 2147483647 w 1010"/>
                  <a:gd name="T25" fmla="*/ 2147483647 h 508"/>
                  <a:gd name="T26" fmla="*/ 2147483647 w 1010"/>
                  <a:gd name="T27" fmla="*/ 2147483647 h 508"/>
                  <a:gd name="T28" fmla="*/ 2147483647 w 1010"/>
                  <a:gd name="T29" fmla="*/ 0 h 508"/>
                  <a:gd name="T30" fmla="*/ 2147483647 w 1010"/>
                  <a:gd name="T31" fmla="*/ 2147483647 h 508"/>
                  <a:gd name="T32" fmla="*/ 2147483647 w 1010"/>
                  <a:gd name="T33" fmla="*/ 2147483647 h 508"/>
                  <a:gd name="T34" fmla="*/ 2147483647 w 1010"/>
                  <a:gd name="T35" fmla="*/ 2147483647 h 508"/>
                  <a:gd name="T36" fmla="*/ 2147483647 w 1010"/>
                  <a:gd name="T37" fmla="*/ 2147483647 h 508"/>
                  <a:gd name="T38" fmla="*/ 2147483647 w 1010"/>
                  <a:gd name="T39" fmla="*/ 2147483647 h 508"/>
                  <a:gd name="T40" fmla="*/ 2147483647 w 1010"/>
                  <a:gd name="T41" fmla="*/ 2147483647 h 508"/>
                  <a:gd name="T42" fmla="*/ 2147483647 w 1010"/>
                  <a:gd name="T43" fmla="*/ 2147483647 h 508"/>
                  <a:gd name="T44" fmla="*/ 2147483647 w 1010"/>
                  <a:gd name="T45" fmla="*/ 2147483647 h 508"/>
                  <a:gd name="T46" fmla="*/ 2147483647 w 1010"/>
                  <a:gd name="T47" fmla="*/ 2147483647 h 508"/>
                  <a:gd name="T48" fmla="*/ 2147483647 w 1010"/>
                  <a:gd name="T49" fmla="*/ 2147483647 h 508"/>
                  <a:gd name="T50" fmla="*/ 2147483647 w 1010"/>
                  <a:gd name="T51" fmla="*/ 2147483647 h 508"/>
                  <a:gd name="T52" fmla="*/ 2147483647 w 1010"/>
                  <a:gd name="T53" fmla="*/ 2147483647 h 508"/>
                  <a:gd name="T54" fmla="*/ 2147483647 w 1010"/>
                  <a:gd name="T55" fmla="*/ 2147483647 h 508"/>
                  <a:gd name="T56" fmla="*/ 2147483647 w 1010"/>
                  <a:gd name="T57" fmla="*/ 2147483647 h 508"/>
                  <a:gd name="T58" fmla="*/ 2147483647 w 1010"/>
                  <a:gd name="T59" fmla="*/ 2147483647 h 508"/>
                  <a:gd name="T60" fmla="*/ 2147483647 w 1010"/>
                  <a:gd name="T61" fmla="*/ 2147483647 h 508"/>
                  <a:gd name="T62" fmla="*/ 2147483647 w 1010"/>
                  <a:gd name="T63" fmla="*/ 2147483647 h 508"/>
                  <a:gd name="T64" fmla="*/ 2147483647 w 1010"/>
                  <a:gd name="T65" fmla="*/ 2147483647 h 508"/>
                  <a:gd name="T66" fmla="*/ 2147483647 w 1010"/>
                  <a:gd name="T67" fmla="*/ 2147483647 h 508"/>
                  <a:gd name="T68" fmla="*/ 2147483647 w 1010"/>
                  <a:gd name="T69" fmla="*/ 2147483647 h 508"/>
                  <a:gd name="T70" fmla="*/ 2147483647 w 1010"/>
                  <a:gd name="T71" fmla="*/ 2147483647 h 508"/>
                  <a:gd name="T72" fmla="*/ 2147483647 w 1010"/>
                  <a:gd name="T73" fmla="*/ 2147483647 h 508"/>
                  <a:gd name="T74" fmla="*/ 2147483647 w 1010"/>
                  <a:gd name="T75" fmla="*/ 2147483647 h 508"/>
                  <a:gd name="T76" fmla="*/ 2147483647 w 1010"/>
                  <a:gd name="T77" fmla="*/ 2147483647 h 508"/>
                  <a:gd name="T78" fmla="*/ 2147483647 w 1010"/>
                  <a:gd name="T79" fmla="*/ 2147483647 h 508"/>
                  <a:gd name="T80" fmla="*/ 2147483647 w 1010"/>
                  <a:gd name="T81" fmla="*/ 2147483647 h 508"/>
                  <a:gd name="T82" fmla="*/ 2147483647 w 1010"/>
                  <a:gd name="T83" fmla="*/ 2147483647 h 508"/>
                  <a:gd name="T84" fmla="*/ 2147483647 w 1010"/>
                  <a:gd name="T85" fmla="*/ 2147483647 h 508"/>
                  <a:gd name="T86" fmla="*/ 2147483647 w 1010"/>
                  <a:gd name="T87" fmla="*/ 2147483647 h 508"/>
                  <a:gd name="T88" fmla="*/ 2147483647 w 1010"/>
                  <a:gd name="T89" fmla="*/ 2147483647 h 508"/>
                  <a:gd name="T90" fmla="*/ 2147483647 w 1010"/>
                  <a:gd name="T91" fmla="*/ 2147483647 h 508"/>
                  <a:gd name="T92" fmla="*/ 2147483647 w 1010"/>
                  <a:gd name="T93" fmla="*/ 2147483647 h 508"/>
                  <a:gd name="T94" fmla="*/ 2147483647 w 1010"/>
                  <a:gd name="T95" fmla="*/ 2147483647 h 508"/>
                  <a:gd name="T96" fmla="*/ 2147483647 w 1010"/>
                  <a:gd name="T97" fmla="*/ 2147483647 h 508"/>
                  <a:gd name="T98" fmla="*/ 2147483647 w 1010"/>
                  <a:gd name="T99" fmla="*/ 2147483647 h 508"/>
                  <a:gd name="T100" fmla="*/ 2147483647 w 1010"/>
                  <a:gd name="T101" fmla="*/ 2147483647 h 508"/>
                  <a:gd name="T102" fmla="*/ 2147483647 w 1010"/>
                  <a:gd name="T103" fmla="*/ 2147483647 h 508"/>
                  <a:gd name="T104" fmla="*/ 2147483647 w 1010"/>
                  <a:gd name="T105" fmla="*/ 2147483647 h 508"/>
                  <a:gd name="T106" fmla="*/ 2147483647 w 1010"/>
                  <a:gd name="T107" fmla="*/ 2147483647 h 508"/>
                  <a:gd name="T108" fmla="*/ 2147483647 w 1010"/>
                  <a:gd name="T109" fmla="*/ 2147483647 h 508"/>
                  <a:gd name="T110" fmla="*/ 2147483647 w 1010"/>
                  <a:gd name="T111" fmla="*/ 2147483647 h 508"/>
                  <a:gd name="T112" fmla="*/ 0 w 1010"/>
                  <a:gd name="T113" fmla="*/ 2147483647 h 5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0"/>
                  <a:gd name="T172" fmla="*/ 0 h 508"/>
                  <a:gd name="T173" fmla="*/ 1010 w 1010"/>
                  <a:gd name="T174" fmla="*/ 508 h 5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0" h="508">
                    <a:moveTo>
                      <a:pt x="0" y="254"/>
                    </a:moveTo>
                    <a:lnTo>
                      <a:pt x="3" y="225"/>
                    </a:lnTo>
                    <a:lnTo>
                      <a:pt x="13" y="196"/>
                    </a:lnTo>
                    <a:lnTo>
                      <a:pt x="29" y="169"/>
                    </a:lnTo>
                    <a:lnTo>
                      <a:pt x="50" y="143"/>
                    </a:lnTo>
                    <a:lnTo>
                      <a:pt x="77" y="119"/>
                    </a:lnTo>
                    <a:lnTo>
                      <a:pt x="110" y="95"/>
                    </a:lnTo>
                    <a:lnTo>
                      <a:pt x="147" y="74"/>
                    </a:lnTo>
                    <a:lnTo>
                      <a:pt x="190" y="55"/>
                    </a:lnTo>
                    <a:lnTo>
                      <a:pt x="237" y="39"/>
                    </a:lnTo>
                    <a:lnTo>
                      <a:pt x="286" y="25"/>
                    </a:lnTo>
                    <a:lnTo>
                      <a:pt x="337" y="13"/>
                    </a:lnTo>
                    <a:lnTo>
                      <a:pt x="392" y="7"/>
                    </a:lnTo>
                    <a:lnTo>
                      <a:pt x="448" y="2"/>
                    </a:lnTo>
                    <a:lnTo>
                      <a:pt x="505" y="0"/>
                    </a:lnTo>
                    <a:lnTo>
                      <a:pt x="561" y="2"/>
                    </a:lnTo>
                    <a:lnTo>
                      <a:pt x="617" y="7"/>
                    </a:lnTo>
                    <a:lnTo>
                      <a:pt x="671" y="13"/>
                    </a:lnTo>
                    <a:lnTo>
                      <a:pt x="724" y="25"/>
                    </a:lnTo>
                    <a:lnTo>
                      <a:pt x="773" y="39"/>
                    </a:lnTo>
                    <a:lnTo>
                      <a:pt x="820" y="55"/>
                    </a:lnTo>
                    <a:lnTo>
                      <a:pt x="861" y="74"/>
                    </a:lnTo>
                    <a:lnTo>
                      <a:pt x="900" y="95"/>
                    </a:lnTo>
                    <a:lnTo>
                      <a:pt x="932" y="119"/>
                    </a:lnTo>
                    <a:lnTo>
                      <a:pt x="959" y="143"/>
                    </a:lnTo>
                    <a:lnTo>
                      <a:pt x="981" y="169"/>
                    </a:lnTo>
                    <a:lnTo>
                      <a:pt x="997" y="196"/>
                    </a:lnTo>
                    <a:lnTo>
                      <a:pt x="1007" y="225"/>
                    </a:lnTo>
                    <a:lnTo>
                      <a:pt x="1010" y="254"/>
                    </a:lnTo>
                    <a:lnTo>
                      <a:pt x="1007" y="281"/>
                    </a:lnTo>
                    <a:lnTo>
                      <a:pt x="997" y="310"/>
                    </a:lnTo>
                    <a:lnTo>
                      <a:pt x="981" y="337"/>
                    </a:lnTo>
                    <a:lnTo>
                      <a:pt x="959" y="363"/>
                    </a:lnTo>
                    <a:lnTo>
                      <a:pt x="932" y="389"/>
                    </a:lnTo>
                    <a:lnTo>
                      <a:pt x="900" y="411"/>
                    </a:lnTo>
                    <a:lnTo>
                      <a:pt x="861" y="432"/>
                    </a:lnTo>
                    <a:lnTo>
                      <a:pt x="820" y="451"/>
                    </a:lnTo>
                    <a:lnTo>
                      <a:pt x="773" y="467"/>
                    </a:lnTo>
                    <a:lnTo>
                      <a:pt x="724" y="482"/>
                    </a:lnTo>
                    <a:lnTo>
                      <a:pt x="671" y="493"/>
                    </a:lnTo>
                    <a:lnTo>
                      <a:pt x="617" y="501"/>
                    </a:lnTo>
                    <a:lnTo>
                      <a:pt x="561" y="506"/>
                    </a:lnTo>
                    <a:lnTo>
                      <a:pt x="505" y="508"/>
                    </a:lnTo>
                    <a:lnTo>
                      <a:pt x="448" y="506"/>
                    </a:lnTo>
                    <a:lnTo>
                      <a:pt x="392" y="501"/>
                    </a:lnTo>
                    <a:lnTo>
                      <a:pt x="337" y="493"/>
                    </a:lnTo>
                    <a:lnTo>
                      <a:pt x="286" y="482"/>
                    </a:lnTo>
                    <a:lnTo>
                      <a:pt x="237" y="467"/>
                    </a:lnTo>
                    <a:lnTo>
                      <a:pt x="190" y="451"/>
                    </a:lnTo>
                    <a:lnTo>
                      <a:pt x="147" y="432"/>
                    </a:lnTo>
                    <a:lnTo>
                      <a:pt x="110" y="411"/>
                    </a:lnTo>
                    <a:lnTo>
                      <a:pt x="77" y="389"/>
                    </a:lnTo>
                    <a:lnTo>
                      <a:pt x="50" y="363"/>
                    </a:lnTo>
                    <a:lnTo>
                      <a:pt x="29" y="337"/>
                    </a:lnTo>
                    <a:lnTo>
                      <a:pt x="13" y="310"/>
                    </a:lnTo>
                    <a:lnTo>
                      <a:pt x="3" y="281"/>
                    </a:lnTo>
                    <a:lnTo>
                      <a:pt x="0" y="2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555776" y="2492896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25" name="Straight Arrow Connector 42"/>
            <p:cNvCxnSpPr/>
            <p:nvPr/>
          </p:nvCxnSpPr>
          <p:spPr>
            <a:xfrm>
              <a:off x="1907704" y="2780738"/>
              <a:ext cx="6477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43"/>
            <p:cNvCxnSpPr/>
            <p:nvPr/>
          </p:nvCxnSpPr>
          <p:spPr>
            <a:xfrm>
              <a:off x="3276176" y="2780738"/>
              <a:ext cx="6477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44"/>
            <p:cNvSpPr txBox="1">
              <a:spLocks noChangeArrowheads="1"/>
            </p:cNvSpPr>
            <p:nvPr/>
          </p:nvSpPr>
          <p:spPr bwMode="auto">
            <a:xfrm>
              <a:off x="3419872" y="2276872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>
                  <a:solidFill>
                    <a:prstClr val="black"/>
                  </a:solidFill>
                </a:rPr>
                <a:t>ε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2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2928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Κανονικές εκφράσεις και αντίστοιχα </a:t>
            </a:r>
            <a:r>
              <a:rPr lang="el-GR" sz="4400" dirty="0" smtClean="0"/>
              <a:t>ΜΠΑ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8630" y="1952017"/>
            <a:ext cx="1538881" cy="648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Για </a:t>
            </a:r>
            <a:r>
              <a:rPr lang="el-GR" sz="2400" dirty="0" smtClean="0"/>
              <a:t>την ΚΕ </a:t>
            </a:r>
            <a:r>
              <a:rPr lang="en-US" sz="2400" b="1" dirty="0" err="1" smtClean="0">
                <a:solidFill>
                  <a:srgbClr val="820000"/>
                </a:solidFill>
              </a:rPr>
              <a:t>ab</a:t>
            </a:r>
            <a:endParaRPr lang="en-US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2195736" y="1772816"/>
            <a:ext cx="5594555" cy="935344"/>
            <a:chOff x="2051720" y="1556792"/>
            <a:chExt cx="5594325" cy="936513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6798320" y="1723368"/>
              <a:ext cx="847725" cy="769937"/>
              <a:chOff x="6654949" y="4243723"/>
              <a:chExt cx="847725" cy="769937"/>
            </a:xfrm>
          </p:grpSpPr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6732687" y="4293441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6654949" y="4243723"/>
                <a:ext cx="847725" cy="769937"/>
              </a:xfrm>
              <a:custGeom>
                <a:avLst/>
                <a:gdLst>
                  <a:gd name="T0" fmla="*/ 0 w 1010"/>
                  <a:gd name="T1" fmla="*/ 2147483647 h 508"/>
                  <a:gd name="T2" fmla="*/ 2147483647 w 1010"/>
                  <a:gd name="T3" fmla="*/ 2147483647 h 508"/>
                  <a:gd name="T4" fmla="*/ 2147483647 w 1010"/>
                  <a:gd name="T5" fmla="*/ 2147483647 h 508"/>
                  <a:gd name="T6" fmla="*/ 2147483647 w 1010"/>
                  <a:gd name="T7" fmla="*/ 2147483647 h 508"/>
                  <a:gd name="T8" fmla="*/ 2147483647 w 1010"/>
                  <a:gd name="T9" fmla="*/ 2147483647 h 508"/>
                  <a:gd name="T10" fmla="*/ 2147483647 w 1010"/>
                  <a:gd name="T11" fmla="*/ 2147483647 h 508"/>
                  <a:gd name="T12" fmla="*/ 2147483647 w 1010"/>
                  <a:gd name="T13" fmla="*/ 2147483647 h 508"/>
                  <a:gd name="T14" fmla="*/ 2147483647 w 1010"/>
                  <a:gd name="T15" fmla="*/ 2147483647 h 508"/>
                  <a:gd name="T16" fmla="*/ 2147483647 w 1010"/>
                  <a:gd name="T17" fmla="*/ 2147483647 h 508"/>
                  <a:gd name="T18" fmla="*/ 2147483647 w 1010"/>
                  <a:gd name="T19" fmla="*/ 2147483647 h 508"/>
                  <a:gd name="T20" fmla="*/ 2147483647 w 1010"/>
                  <a:gd name="T21" fmla="*/ 2147483647 h 508"/>
                  <a:gd name="T22" fmla="*/ 2147483647 w 1010"/>
                  <a:gd name="T23" fmla="*/ 2147483647 h 508"/>
                  <a:gd name="T24" fmla="*/ 2147483647 w 1010"/>
                  <a:gd name="T25" fmla="*/ 2147483647 h 508"/>
                  <a:gd name="T26" fmla="*/ 2147483647 w 1010"/>
                  <a:gd name="T27" fmla="*/ 2147483647 h 508"/>
                  <a:gd name="T28" fmla="*/ 2147483647 w 1010"/>
                  <a:gd name="T29" fmla="*/ 0 h 508"/>
                  <a:gd name="T30" fmla="*/ 2147483647 w 1010"/>
                  <a:gd name="T31" fmla="*/ 2147483647 h 508"/>
                  <a:gd name="T32" fmla="*/ 2147483647 w 1010"/>
                  <a:gd name="T33" fmla="*/ 2147483647 h 508"/>
                  <a:gd name="T34" fmla="*/ 2147483647 w 1010"/>
                  <a:gd name="T35" fmla="*/ 2147483647 h 508"/>
                  <a:gd name="T36" fmla="*/ 2147483647 w 1010"/>
                  <a:gd name="T37" fmla="*/ 2147483647 h 508"/>
                  <a:gd name="T38" fmla="*/ 2147483647 w 1010"/>
                  <a:gd name="T39" fmla="*/ 2147483647 h 508"/>
                  <a:gd name="T40" fmla="*/ 2147483647 w 1010"/>
                  <a:gd name="T41" fmla="*/ 2147483647 h 508"/>
                  <a:gd name="T42" fmla="*/ 2147483647 w 1010"/>
                  <a:gd name="T43" fmla="*/ 2147483647 h 508"/>
                  <a:gd name="T44" fmla="*/ 2147483647 w 1010"/>
                  <a:gd name="T45" fmla="*/ 2147483647 h 508"/>
                  <a:gd name="T46" fmla="*/ 2147483647 w 1010"/>
                  <a:gd name="T47" fmla="*/ 2147483647 h 508"/>
                  <a:gd name="T48" fmla="*/ 2147483647 w 1010"/>
                  <a:gd name="T49" fmla="*/ 2147483647 h 508"/>
                  <a:gd name="T50" fmla="*/ 2147483647 w 1010"/>
                  <a:gd name="T51" fmla="*/ 2147483647 h 508"/>
                  <a:gd name="T52" fmla="*/ 2147483647 w 1010"/>
                  <a:gd name="T53" fmla="*/ 2147483647 h 508"/>
                  <a:gd name="T54" fmla="*/ 2147483647 w 1010"/>
                  <a:gd name="T55" fmla="*/ 2147483647 h 508"/>
                  <a:gd name="T56" fmla="*/ 2147483647 w 1010"/>
                  <a:gd name="T57" fmla="*/ 2147483647 h 508"/>
                  <a:gd name="T58" fmla="*/ 2147483647 w 1010"/>
                  <a:gd name="T59" fmla="*/ 2147483647 h 508"/>
                  <a:gd name="T60" fmla="*/ 2147483647 w 1010"/>
                  <a:gd name="T61" fmla="*/ 2147483647 h 508"/>
                  <a:gd name="T62" fmla="*/ 2147483647 w 1010"/>
                  <a:gd name="T63" fmla="*/ 2147483647 h 508"/>
                  <a:gd name="T64" fmla="*/ 2147483647 w 1010"/>
                  <a:gd name="T65" fmla="*/ 2147483647 h 508"/>
                  <a:gd name="T66" fmla="*/ 2147483647 w 1010"/>
                  <a:gd name="T67" fmla="*/ 2147483647 h 508"/>
                  <a:gd name="T68" fmla="*/ 2147483647 w 1010"/>
                  <a:gd name="T69" fmla="*/ 2147483647 h 508"/>
                  <a:gd name="T70" fmla="*/ 2147483647 w 1010"/>
                  <a:gd name="T71" fmla="*/ 2147483647 h 508"/>
                  <a:gd name="T72" fmla="*/ 2147483647 w 1010"/>
                  <a:gd name="T73" fmla="*/ 2147483647 h 508"/>
                  <a:gd name="T74" fmla="*/ 2147483647 w 1010"/>
                  <a:gd name="T75" fmla="*/ 2147483647 h 508"/>
                  <a:gd name="T76" fmla="*/ 2147483647 w 1010"/>
                  <a:gd name="T77" fmla="*/ 2147483647 h 508"/>
                  <a:gd name="T78" fmla="*/ 2147483647 w 1010"/>
                  <a:gd name="T79" fmla="*/ 2147483647 h 508"/>
                  <a:gd name="T80" fmla="*/ 2147483647 w 1010"/>
                  <a:gd name="T81" fmla="*/ 2147483647 h 508"/>
                  <a:gd name="T82" fmla="*/ 2147483647 w 1010"/>
                  <a:gd name="T83" fmla="*/ 2147483647 h 508"/>
                  <a:gd name="T84" fmla="*/ 2147483647 w 1010"/>
                  <a:gd name="T85" fmla="*/ 2147483647 h 508"/>
                  <a:gd name="T86" fmla="*/ 2147483647 w 1010"/>
                  <a:gd name="T87" fmla="*/ 2147483647 h 508"/>
                  <a:gd name="T88" fmla="*/ 2147483647 w 1010"/>
                  <a:gd name="T89" fmla="*/ 2147483647 h 508"/>
                  <a:gd name="T90" fmla="*/ 2147483647 w 1010"/>
                  <a:gd name="T91" fmla="*/ 2147483647 h 508"/>
                  <a:gd name="T92" fmla="*/ 2147483647 w 1010"/>
                  <a:gd name="T93" fmla="*/ 2147483647 h 508"/>
                  <a:gd name="T94" fmla="*/ 2147483647 w 1010"/>
                  <a:gd name="T95" fmla="*/ 2147483647 h 508"/>
                  <a:gd name="T96" fmla="*/ 2147483647 w 1010"/>
                  <a:gd name="T97" fmla="*/ 2147483647 h 508"/>
                  <a:gd name="T98" fmla="*/ 2147483647 w 1010"/>
                  <a:gd name="T99" fmla="*/ 2147483647 h 508"/>
                  <a:gd name="T100" fmla="*/ 2147483647 w 1010"/>
                  <a:gd name="T101" fmla="*/ 2147483647 h 508"/>
                  <a:gd name="T102" fmla="*/ 2147483647 w 1010"/>
                  <a:gd name="T103" fmla="*/ 2147483647 h 508"/>
                  <a:gd name="T104" fmla="*/ 2147483647 w 1010"/>
                  <a:gd name="T105" fmla="*/ 2147483647 h 508"/>
                  <a:gd name="T106" fmla="*/ 2147483647 w 1010"/>
                  <a:gd name="T107" fmla="*/ 2147483647 h 508"/>
                  <a:gd name="T108" fmla="*/ 2147483647 w 1010"/>
                  <a:gd name="T109" fmla="*/ 2147483647 h 508"/>
                  <a:gd name="T110" fmla="*/ 2147483647 w 1010"/>
                  <a:gd name="T111" fmla="*/ 2147483647 h 508"/>
                  <a:gd name="T112" fmla="*/ 0 w 1010"/>
                  <a:gd name="T113" fmla="*/ 2147483647 h 5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0"/>
                  <a:gd name="T172" fmla="*/ 0 h 508"/>
                  <a:gd name="T173" fmla="*/ 1010 w 1010"/>
                  <a:gd name="T174" fmla="*/ 508 h 5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0" h="508">
                    <a:moveTo>
                      <a:pt x="0" y="254"/>
                    </a:moveTo>
                    <a:lnTo>
                      <a:pt x="3" y="225"/>
                    </a:lnTo>
                    <a:lnTo>
                      <a:pt x="13" y="196"/>
                    </a:lnTo>
                    <a:lnTo>
                      <a:pt x="29" y="169"/>
                    </a:lnTo>
                    <a:lnTo>
                      <a:pt x="50" y="143"/>
                    </a:lnTo>
                    <a:lnTo>
                      <a:pt x="77" y="119"/>
                    </a:lnTo>
                    <a:lnTo>
                      <a:pt x="110" y="95"/>
                    </a:lnTo>
                    <a:lnTo>
                      <a:pt x="147" y="74"/>
                    </a:lnTo>
                    <a:lnTo>
                      <a:pt x="190" y="55"/>
                    </a:lnTo>
                    <a:lnTo>
                      <a:pt x="237" y="39"/>
                    </a:lnTo>
                    <a:lnTo>
                      <a:pt x="286" y="25"/>
                    </a:lnTo>
                    <a:lnTo>
                      <a:pt x="337" y="13"/>
                    </a:lnTo>
                    <a:lnTo>
                      <a:pt x="392" y="7"/>
                    </a:lnTo>
                    <a:lnTo>
                      <a:pt x="448" y="2"/>
                    </a:lnTo>
                    <a:lnTo>
                      <a:pt x="505" y="0"/>
                    </a:lnTo>
                    <a:lnTo>
                      <a:pt x="561" y="2"/>
                    </a:lnTo>
                    <a:lnTo>
                      <a:pt x="617" y="7"/>
                    </a:lnTo>
                    <a:lnTo>
                      <a:pt x="671" y="13"/>
                    </a:lnTo>
                    <a:lnTo>
                      <a:pt x="724" y="25"/>
                    </a:lnTo>
                    <a:lnTo>
                      <a:pt x="773" y="39"/>
                    </a:lnTo>
                    <a:lnTo>
                      <a:pt x="820" y="55"/>
                    </a:lnTo>
                    <a:lnTo>
                      <a:pt x="861" y="74"/>
                    </a:lnTo>
                    <a:lnTo>
                      <a:pt x="900" y="95"/>
                    </a:lnTo>
                    <a:lnTo>
                      <a:pt x="932" y="119"/>
                    </a:lnTo>
                    <a:lnTo>
                      <a:pt x="959" y="143"/>
                    </a:lnTo>
                    <a:lnTo>
                      <a:pt x="981" y="169"/>
                    </a:lnTo>
                    <a:lnTo>
                      <a:pt x="997" y="196"/>
                    </a:lnTo>
                    <a:lnTo>
                      <a:pt x="1007" y="225"/>
                    </a:lnTo>
                    <a:lnTo>
                      <a:pt x="1010" y="254"/>
                    </a:lnTo>
                    <a:lnTo>
                      <a:pt x="1007" y="281"/>
                    </a:lnTo>
                    <a:lnTo>
                      <a:pt x="997" y="310"/>
                    </a:lnTo>
                    <a:lnTo>
                      <a:pt x="981" y="337"/>
                    </a:lnTo>
                    <a:lnTo>
                      <a:pt x="959" y="363"/>
                    </a:lnTo>
                    <a:lnTo>
                      <a:pt x="932" y="389"/>
                    </a:lnTo>
                    <a:lnTo>
                      <a:pt x="900" y="411"/>
                    </a:lnTo>
                    <a:lnTo>
                      <a:pt x="861" y="432"/>
                    </a:lnTo>
                    <a:lnTo>
                      <a:pt x="820" y="451"/>
                    </a:lnTo>
                    <a:lnTo>
                      <a:pt x="773" y="467"/>
                    </a:lnTo>
                    <a:lnTo>
                      <a:pt x="724" y="482"/>
                    </a:lnTo>
                    <a:lnTo>
                      <a:pt x="671" y="493"/>
                    </a:lnTo>
                    <a:lnTo>
                      <a:pt x="617" y="501"/>
                    </a:lnTo>
                    <a:lnTo>
                      <a:pt x="561" y="506"/>
                    </a:lnTo>
                    <a:lnTo>
                      <a:pt x="505" y="508"/>
                    </a:lnTo>
                    <a:lnTo>
                      <a:pt x="448" y="506"/>
                    </a:lnTo>
                    <a:lnTo>
                      <a:pt x="392" y="501"/>
                    </a:lnTo>
                    <a:lnTo>
                      <a:pt x="337" y="493"/>
                    </a:lnTo>
                    <a:lnTo>
                      <a:pt x="286" y="482"/>
                    </a:lnTo>
                    <a:lnTo>
                      <a:pt x="237" y="467"/>
                    </a:lnTo>
                    <a:lnTo>
                      <a:pt x="190" y="451"/>
                    </a:lnTo>
                    <a:lnTo>
                      <a:pt x="147" y="432"/>
                    </a:lnTo>
                    <a:lnTo>
                      <a:pt x="110" y="411"/>
                    </a:lnTo>
                    <a:lnTo>
                      <a:pt x="77" y="389"/>
                    </a:lnTo>
                    <a:lnTo>
                      <a:pt x="50" y="363"/>
                    </a:lnTo>
                    <a:lnTo>
                      <a:pt x="29" y="337"/>
                    </a:lnTo>
                    <a:lnTo>
                      <a:pt x="13" y="310"/>
                    </a:lnTo>
                    <a:lnTo>
                      <a:pt x="3" y="281"/>
                    </a:lnTo>
                    <a:lnTo>
                      <a:pt x="0" y="2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2699792" y="1772816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42"/>
            <p:cNvCxnSpPr/>
            <p:nvPr/>
          </p:nvCxnSpPr>
          <p:spPr>
            <a:xfrm>
              <a:off x="2051720" y="2060658"/>
              <a:ext cx="6476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43"/>
            <p:cNvCxnSpPr/>
            <p:nvPr/>
          </p:nvCxnSpPr>
          <p:spPr>
            <a:xfrm>
              <a:off x="3420089" y="2060658"/>
              <a:ext cx="6476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44"/>
            <p:cNvSpPr txBox="1">
              <a:spLocks noChangeArrowheads="1"/>
            </p:cNvSpPr>
            <p:nvPr/>
          </p:nvSpPr>
          <p:spPr bwMode="auto">
            <a:xfrm>
              <a:off x="3563888" y="1556792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>
                  <a:solidFill>
                    <a:prstClr val="black"/>
                  </a:solidFill>
                </a:rPr>
                <a:t>ε</a:t>
              </a:r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4067944" y="1772816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TextBox 29"/>
            <p:cNvSpPr txBox="1">
              <a:spLocks noChangeArrowheads="1"/>
            </p:cNvSpPr>
            <p:nvPr/>
          </p:nvSpPr>
          <p:spPr bwMode="auto">
            <a:xfrm>
              <a:off x="2195736" y="1556792"/>
              <a:ext cx="648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a</a:t>
              </a:r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13" name="Straight Arrow Connector 30"/>
            <p:cNvCxnSpPr/>
            <p:nvPr/>
          </p:nvCxnSpPr>
          <p:spPr>
            <a:xfrm>
              <a:off x="4788457" y="2060658"/>
              <a:ext cx="6476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1"/>
            <p:cNvSpPr txBox="1">
              <a:spLocks noChangeArrowheads="1"/>
            </p:cNvSpPr>
            <p:nvPr/>
          </p:nvSpPr>
          <p:spPr bwMode="auto">
            <a:xfrm>
              <a:off x="4932040" y="1556792"/>
              <a:ext cx="648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b</a:t>
              </a:r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17" name="Θέση περιεχομένου 2"/>
          <p:cNvSpPr txBox="1">
            <a:spLocks/>
          </p:cNvSpPr>
          <p:nvPr/>
        </p:nvSpPr>
        <p:spPr>
          <a:xfrm>
            <a:off x="323721" y="3258463"/>
            <a:ext cx="1538881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Για την ΚΕ </a:t>
            </a:r>
            <a:r>
              <a:rPr lang="en-US" sz="2400" b="1" dirty="0" err="1" smtClean="0">
                <a:solidFill>
                  <a:srgbClr val="820000"/>
                </a:solidFill>
              </a:rPr>
              <a:t>a|b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2197631" y="2889374"/>
            <a:ext cx="5527675" cy="1511300"/>
            <a:chOff x="1907704" y="3717032"/>
            <a:chExt cx="5528245" cy="1512293"/>
          </a:xfrm>
        </p:grpSpPr>
        <p:sp>
          <p:nvSpPr>
            <p:cNvPr id="19" name="TextBox 59"/>
            <p:cNvSpPr txBox="1">
              <a:spLocks noChangeArrowheads="1"/>
            </p:cNvSpPr>
            <p:nvPr/>
          </p:nvSpPr>
          <p:spPr bwMode="auto">
            <a:xfrm>
              <a:off x="4788024" y="3717032"/>
              <a:ext cx="648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a</a:t>
              </a:r>
              <a:endParaRPr lang="el-GR">
                <a:solidFill>
                  <a:prstClr val="black"/>
                </a:solidFill>
              </a:endParaRPr>
            </a:p>
          </p:txBody>
        </p:sp>
        <p:grpSp>
          <p:nvGrpSpPr>
            <p:cNvPr id="20" name="Group 72"/>
            <p:cNvGrpSpPr>
              <a:grpSpLocks/>
            </p:cNvGrpSpPr>
            <p:nvPr/>
          </p:nvGrpSpPr>
          <p:grpSpPr bwMode="auto">
            <a:xfrm>
              <a:off x="1907704" y="3789040"/>
              <a:ext cx="5528245" cy="1440285"/>
              <a:chOff x="1907704" y="3789040"/>
              <a:chExt cx="5528245" cy="1440285"/>
            </a:xfrm>
          </p:grpSpPr>
          <p:grpSp>
            <p:nvGrpSpPr>
              <p:cNvPr id="21" name="Group 29"/>
              <p:cNvGrpSpPr>
                <a:grpSpLocks/>
              </p:cNvGrpSpPr>
              <p:nvPr/>
            </p:nvGrpSpPr>
            <p:grpSpPr bwMode="auto">
              <a:xfrm>
                <a:off x="6588224" y="4077072"/>
                <a:ext cx="847725" cy="769937"/>
                <a:chOff x="5292725" y="4221163"/>
                <a:chExt cx="847725" cy="769937"/>
              </a:xfrm>
            </p:grpSpPr>
            <p:sp>
              <p:nvSpPr>
                <p:cNvPr id="39" name="Freeform 19"/>
                <p:cNvSpPr>
                  <a:spLocks/>
                </p:cNvSpPr>
                <p:nvPr/>
              </p:nvSpPr>
              <p:spPr bwMode="auto">
                <a:xfrm>
                  <a:off x="5370463" y="4270881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21"/>
                <p:cNvSpPr>
                  <a:spLocks/>
                </p:cNvSpPr>
                <p:nvPr/>
              </p:nvSpPr>
              <p:spPr bwMode="auto">
                <a:xfrm>
                  <a:off x="5292725" y="4221163"/>
                  <a:ext cx="847725" cy="769937"/>
                </a:xfrm>
                <a:custGeom>
                  <a:avLst/>
                  <a:gdLst>
                    <a:gd name="T0" fmla="*/ 0 w 1010"/>
                    <a:gd name="T1" fmla="*/ 2147483647 h 508"/>
                    <a:gd name="T2" fmla="*/ 2147483647 w 1010"/>
                    <a:gd name="T3" fmla="*/ 2147483647 h 508"/>
                    <a:gd name="T4" fmla="*/ 2147483647 w 1010"/>
                    <a:gd name="T5" fmla="*/ 2147483647 h 508"/>
                    <a:gd name="T6" fmla="*/ 2147483647 w 1010"/>
                    <a:gd name="T7" fmla="*/ 2147483647 h 508"/>
                    <a:gd name="T8" fmla="*/ 2147483647 w 1010"/>
                    <a:gd name="T9" fmla="*/ 2147483647 h 508"/>
                    <a:gd name="T10" fmla="*/ 2147483647 w 1010"/>
                    <a:gd name="T11" fmla="*/ 2147483647 h 508"/>
                    <a:gd name="T12" fmla="*/ 2147483647 w 1010"/>
                    <a:gd name="T13" fmla="*/ 2147483647 h 508"/>
                    <a:gd name="T14" fmla="*/ 2147483647 w 1010"/>
                    <a:gd name="T15" fmla="*/ 2147483647 h 508"/>
                    <a:gd name="T16" fmla="*/ 2147483647 w 1010"/>
                    <a:gd name="T17" fmla="*/ 2147483647 h 508"/>
                    <a:gd name="T18" fmla="*/ 2147483647 w 1010"/>
                    <a:gd name="T19" fmla="*/ 2147483647 h 508"/>
                    <a:gd name="T20" fmla="*/ 2147483647 w 1010"/>
                    <a:gd name="T21" fmla="*/ 2147483647 h 508"/>
                    <a:gd name="T22" fmla="*/ 2147483647 w 1010"/>
                    <a:gd name="T23" fmla="*/ 2147483647 h 508"/>
                    <a:gd name="T24" fmla="*/ 2147483647 w 1010"/>
                    <a:gd name="T25" fmla="*/ 2147483647 h 508"/>
                    <a:gd name="T26" fmla="*/ 2147483647 w 1010"/>
                    <a:gd name="T27" fmla="*/ 2147483647 h 508"/>
                    <a:gd name="T28" fmla="*/ 2147483647 w 1010"/>
                    <a:gd name="T29" fmla="*/ 0 h 508"/>
                    <a:gd name="T30" fmla="*/ 2147483647 w 1010"/>
                    <a:gd name="T31" fmla="*/ 2147483647 h 508"/>
                    <a:gd name="T32" fmla="*/ 2147483647 w 1010"/>
                    <a:gd name="T33" fmla="*/ 2147483647 h 508"/>
                    <a:gd name="T34" fmla="*/ 2147483647 w 1010"/>
                    <a:gd name="T35" fmla="*/ 2147483647 h 508"/>
                    <a:gd name="T36" fmla="*/ 2147483647 w 1010"/>
                    <a:gd name="T37" fmla="*/ 2147483647 h 508"/>
                    <a:gd name="T38" fmla="*/ 2147483647 w 1010"/>
                    <a:gd name="T39" fmla="*/ 2147483647 h 508"/>
                    <a:gd name="T40" fmla="*/ 2147483647 w 1010"/>
                    <a:gd name="T41" fmla="*/ 2147483647 h 508"/>
                    <a:gd name="T42" fmla="*/ 2147483647 w 1010"/>
                    <a:gd name="T43" fmla="*/ 2147483647 h 508"/>
                    <a:gd name="T44" fmla="*/ 2147483647 w 1010"/>
                    <a:gd name="T45" fmla="*/ 2147483647 h 508"/>
                    <a:gd name="T46" fmla="*/ 2147483647 w 1010"/>
                    <a:gd name="T47" fmla="*/ 2147483647 h 508"/>
                    <a:gd name="T48" fmla="*/ 2147483647 w 1010"/>
                    <a:gd name="T49" fmla="*/ 2147483647 h 508"/>
                    <a:gd name="T50" fmla="*/ 2147483647 w 1010"/>
                    <a:gd name="T51" fmla="*/ 2147483647 h 508"/>
                    <a:gd name="T52" fmla="*/ 2147483647 w 1010"/>
                    <a:gd name="T53" fmla="*/ 2147483647 h 508"/>
                    <a:gd name="T54" fmla="*/ 2147483647 w 1010"/>
                    <a:gd name="T55" fmla="*/ 2147483647 h 508"/>
                    <a:gd name="T56" fmla="*/ 2147483647 w 1010"/>
                    <a:gd name="T57" fmla="*/ 2147483647 h 508"/>
                    <a:gd name="T58" fmla="*/ 2147483647 w 1010"/>
                    <a:gd name="T59" fmla="*/ 2147483647 h 508"/>
                    <a:gd name="T60" fmla="*/ 2147483647 w 1010"/>
                    <a:gd name="T61" fmla="*/ 2147483647 h 508"/>
                    <a:gd name="T62" fmla="*/ 2147483647 w 1010"/>
                    <a:gd name="T63" fmla="*/ 2147483647 h 508"/>
                    <a:gd name="T64" fmla="*/ 2147483647 w 1010"/>
                    <a:gd name="T65" fmla="*/ 2147483647 h 508"/>
                    <a:gd name="T66" fmla="*/ 2147483647 w 1010"/>
                    <a:gd name="T67" fmla="*/ 2147483647 h 508"/>
                    <a:gd name="T68" fmla="*/ 2147483647 w 1010"/>
                    <a:gd name="T69" fmla="*/ 2147483647 h 508"/>
                    <a:gd name="T70" fmla="*/ 2147483647 w 1010"/>
                    <a:gd name="T71" fmla="*/ 2147483647 h 508"/>
                    <a:gd name="T72" fmla="*/ 2147483647 w 1010"/>
                    <a:gd name="T73" fmla="*/ 2147483647 h 508"/>
                    <a:gd name="T74" fmla="*/ 2147483647 w 1010"/>
                    <a:gd name="T75" fmla="*/ 2147483647 h 508"/>
                    <a:gd name="T76" fmla="*/ 2147483647 w 1010"/>
                    <a:gd name="T77" fmla="*/ 2147483647 h 508"/>
                    <a:gd name="T78" fmla="*/ 2147483647 w 1010"/>
                    <a:gd name="T79" fmla="*/ 2147483647 h 508"/>
                    <a:gd name="T80" fmla="*/ 2147483647 w 1010"/>
                    <a:gd name="T81" fmla="*/ 2147483647 h 508"/>
                    <a:gd name="T82" fmla="*/ 2147483647 w 1010"/>
                    <a:gd name="T83" fmla="*/ 2147483647 h 508"/>
                    <a:gd name="T84" fmla="*/ 2147483647 w 1010"/>
                    <a:gd name="T85" fmla="*/ 2147483647 h 508"/>
                    <a:gd name="T86" fmla="*/ 2147483647 w 1010"/>
                    <a:gd name="T87" fmla="*/ 2147483647 h 508"/>
                    <a:gd name="T88" fmla="*/ 2147483647 w 1010"/>
                    <a:gd name="T89" fmla="*/ 2147483647 h 508"/>
                    <a:gd name="T90" fmla="*/ 2147483647 w 1010"/>
                    <a:gd name="T91" fmla="*/ 2147483647 h 508"/>
                    <a:gd name="T92" fmla="*/ 2147483647 w 1010"/>
                    <a:gd name="T93" fmla="*/ 2147483647 h 508"/>
                    <a:gd name="T94" fmla="*/ 2147483647 w 1010"/>
                    <a:gd name="T95" fmla="*/ 2147483647 h 508"/>
                    <a:gd name="T96" fmla="*/ 2147483647 w 1010"/>
                    <a:gd name="T97" fmla="*/ 2147483647 h 508"/>
                    <a:gd name="T98" fmla="*/ 2147483647 w 1010"/>
                    <a:gd name="T99" fmla="*/ 2147483647 h 508"/>
                    <a:gd name="T100" fmla="*/ 2147483647 w 1010"/>
                    <a:gd name="T101" fmla="*/ 2147483647 h 508"/>
                    <a:gd name="T102" fmla="*/ 2147483647 w 1010"/>
                    <a:gd name="T103" fmla="*/ 2147483647 h 508"/>
                    <a:gd name="T104" fmla="*/ 2147483647 w 1010"/>
                    <a:gd name="T105" fmla="*/ 2147483647 h 508"/>
                    <a:gd name="T106" fmla="*/ 2147483647 w 1010"/>
                    <a:gd name="T107" fmla="*/ 2147483647 h 508"/>
                    <a:gd name="T108" fmla="*/ 2147483647 w 1010"/>
                    <a:gd name="T109" fmla="*/ 2147483647 h 508"/>
                    <a:gd name="T110" fmla="*/ 2147483647 w 1010"/>
                    <a:gd name="T111" fmla="*/ 2147483647 h 508"/>
                    <a:gd name="T112" fmla="*/ 0 w 1010"/>
                    <a:gd name="T113" fmla="*/ 2147483647 h 50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10"/>
                    <a:gd name="T172" fmla="*/ 0 h 508"/>
                    <a:gd name="T173" fmla="*/ 1010 w 1010"/>
                    <a:gd name="T174" fmla="*/ 508 h 50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10" h="508">
                      <a:moveTo>
                        <a:pt x="0" y="254"/>
                      </a:moveTo>
                      <a:lnTo>
                        <a:pt x="3" y="225"/>
                      </a:lnTo>
                      <a:lnTo>
                        <a:pt x="13" y="196"/>
                      </a:lnTo>
                      <a:lnTo>
                        <a:pt x="29" y="169"/>
                      </a:lnTo>
                      <a:lnTo>
                        <a:pt x="50" y="143"/>
                      </a:lnTo>
                      <a:lnTo>
                        <a:pt x="77" y="119"/>
                      </a:lnTo>
                      <a:lnTo>
                        <a:pt x="110" y="95"/>
                      </a:lnTo>
                      <a:lnTo>
                        <a:pt x="147" y="74"/>
                      </a:lnTo>
                      <a:lnTo>
                        <a:pt x="190" y="55"/>
                      </a:lnTo>
                      <a:lnTo>
                        <a:pt x="237" y="39"/>
                      </a:lnTo>
                      <a:lnTo>
                        <a:pt x="286" y="25"/>
                      </a:lnTo>
                      <a:lnTo>
                        <a:pt x="337" y="13"/>
                      </a:lnTo>
                      <a:lnTo>
                        <a:pt x="392" y="7"/>
                      </a:lnTo>
                      <a:lnTo>
                        <a:pt x="448" y="2"/>
                      </a:lnTo>
                      <a:lnTo>
                        <a:pt x="505" y="0"/>
                      </a:lnTo>
                      <a:lnTo>
                        <a:pt x="561" y="2"/>
                      </a:lnTo>
                      <a:lnTo>
                        <a:pt x="617" y="7"/>
                      </a:lnTo>
                      <a:lnTo>
                        <a:pt x="671" y="13"/>
                      </a:lnTo>
                      <a:lnTo>
                        <a:pt x="724" y="25"/>
                      </a:lnTo>
                      <a:lnTo>
                        <a:pt x="773" y="39"/>
                      </a:lnTo>
                      <a:lnTo>
                        <a:pt x="820" y="55"/>
                      </a:lnTo>
                      <a:lnTo>
                        <a:pt x="861" y="74"/>
                      </a:lnTo>
                      <a:lnTo>
                        <a:pt x="900" y="95"/>
                      </a:lnTo>
                      <a:lnTo>
                        <a:pt x="932" y="119"/>
                      </a:lnTo>
                      <a:lnTo>
                        <a:pt x="959" y="143"/>
                      </a:lnTo>
                      <a:lnTo>
                        <a:pt x="981" y="169"/>
                      </a:lnTo>
                      <a:lnTo>
                        <a:pt x="997" y="196"/>
                      </a:lnTo>
                      <a:lnTo>
                        <a:pt x="1007" y="225"/>
                      </a:lnTo>
                      <a:lnTo>
                        <a:pt x="1010" y="254"/>
                      </a:lnTo>
                      <a:lnTo>
                        <a:pt x="1007" y="281"/>
                      </a:lnTo>
                      <a:lnTo>
                        <a:pt x="997" y="310"/>
                      </a:lnTo>
                      <a:lnTo>
                        <a:pt x="981" y="337"/>
                      </a:lnTo>
                      <a:lnTo>
                        <a:pt x="959" y="363"/>
                      </a:lnTo>
                      <a:lnTo>
                        <a:pt x="932" y="389"/>
                      </a:lnTo>
                      <a:lnTo>
                        <a:pt x="900" y="411"/>
                      </a:lnTo>
                      <a:lnTo>
                        <a:pt x="861" y="432"/>
                      </a:lnTo>
                      <a:lnTo>
                        <a:pt x="820" y="451"/>
                      </a:lnTo>
                      <a:lnTo>
                        <a:pt x="773" y="467"/>
                      </a:lnTo>
                      <a:lnTo>
                        <a:pt x="724" y="482"/>
                      </a:lnTo>
                      <a:lnTo>
                        <a:pt x="671" y="493"/>
                      </a:lnTo>
                      <a:lnTo>
                        <a:pt x="617" y="501"/>
                      </a:lnTo>
                      <a:lnTo>
                        <a:pt x="561" y="506"/>
                      </a:lnTo>
                      <a:lnTo>
                        <a:pt x="505" y="508"/>
                      </a:lnTo>
                      <a:lnTo>
                        <a:pt x="448" y="506"/>
                      </a:lnTo>
                      <a:lnTo>
                        <a:pt x="392" y="501"/>
                      </a:lnTo>
                      <a:lnTo>
                        <a:pt x="337" y="493"/>
                      </a:lnTo>
                      <a:lnTo>
                        <a:pt x="286" y="482"/>
                      </a:lnTo>
                      <a:lnTo>
                        <a:pt x="237" y="467"/>
                      </a:lnTo>
                      <a:lnTo>
                        <a:pt x="190" y="451"/>
                      </a:lnTo>
                      <a:lnTo>
                        <a:pt x="147" y="432"/>
                      </a:lnTo>
                      <a:lnTo>
                        <a:pt x="110" y="411"/>
                      </a:lnTo>
                      <a:lnTo>
                        <a:pt x="77" y="389"/>
                      </a:lnTo>
                      <a:lnTo>
                        <a:pt x="50" y="363"/>
                      </a:lnTo>
                      <a:lnTo>
                        <a:pt x="29" y="337"/>
                      </a:lnTo>
                      <a:lnTo>
                        <a:pt x="13" y="310"/>
                      </a:lnTo>
                      <a:lnTo>
                        <a:pt x="3" y="281"/>
                      </a:lnTo>
                      <a:lnTo>
                        <a:pt x="0" y="25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2555776" y="4077072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3" name="Straight Arrow Connector 35"/>
              <p:cNvCxnSpPr/>
              <p:nvPr/>
            </p:nvCxnSpPr>
            <p:spPr>
              <a:xfrm>
                <a:off x="1907704" y="4365157"/>
                <a:ext cx="64776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36"/>
              <p:cNvCxnSpPr/>
              <p:nvPr/>
            </p:nvCxnSpPr>
            <p:spPr>
              <a:xfrm flipV="1">
                <a:off x="3276270" y="4149116"/>
                <a:ext cx="647767" cy="2160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7"/>
              <p:cNvSpPr txBox="1">
                <a:spLocks noChangeArrowheads="1"/>
              </p:cNvSpPr>
              <p:nvPr/>
            </p:nvSpPr>
            <p:spPr bwMode="auto">
              <a:xfrm>
                <a:off x="3419872" y="3861048"/>
                <a:ext cx="5760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>
                    <a:solidFill>
                      <a:prstClr val="black"/>
                    </a:solidFill>
                  </a:rPr>
                  <a:t>ε</a:t>
                </a:r>
              </a:p>
            </p:txBody>
          </p:sp>
          <p:cxnSp>
            <p:nvCxnSpPr>
              <p:cNvPr id="26" name="Straight Arrow Connector 50"/>
              <p:cNvCxnSpPr/>
              <p:nvPr/>
            </p:nvCxnSpPr>
            <p:spPr>
              <a:xfrm>
                <a:off x="6011815" y="4220600"/>
                <a:ext cx="576321" cy="2160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51"/>
              <p:cNvCxnSpPr/>
              <p:nvPr/>
            </p:nvCxnSpPr>
            <p:spPr>
              <a:xfrm flipV="1">
                <a:off x="6011815" y="4652684"/>
                <a:ext cx="576321" cy="2160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33"/>
              <p:cNvCxnSpPr/>
              <p:nvPr/>
            </p:nvCxnSpPr>
            <p:spPr>
              <a:xfrm>
                <a:off x="3276270" y="4436642"/>
                <a:ext cx="647767" cy="2875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3923928" y="4509120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3923928" y="3789040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56"/>
              <p:cNvSpPr txBox="1">
                <a:spLocks noChangeArrowheads="1"/>
              </p:cNvSpPr>
              <p:nvPr/>
            </p:nvSpPr>
            <p:spPr bwMode="auto">
              <a:xfrm>
                <a:off x="3347864" y="4509120"/>
                <a:ext cx="5760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>
                    <a:solidFill>
                      <a:prstClr val="black"/>
                    </a:solidFill>
                  </a:rPr>
                  <a:t>ε</a:t>
                </a:r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5292080" y="3861048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Straight Arrow Connector 58"/>
              <p:cNvCxnSpPr/>
              <p:nvPr/>
            </p:nvCxnSpPr>
            <p:spPr>
              <a:xfrm>
                <a:off x="4643249" y="4149116"/>
                <a:ext cx="64935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5292080" y="4581128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Arrow Connector 61"/>
              <p:cNvCxnSpPr/>
              <p:nvPr/>
            </p:nvCxnSpPr>
            <p:spPr>
              <a:xfrm>
                <a:off x="4643249" y="4868726"/>
                <a:ext cx="64935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62"/>
              <p:cNvSpPr txBox="1">
                <a:spLocks noChangeArrowheads="1"/>
              </p:cNvSpPr>
              <p:nvPr/>
            </p:nvSpPr>
            <p:spPr bwMode="auto">
              <a:xfrm>
                <a:off x="4788024" y="4365104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prstClr val="black"/>
                    </a:solidFill>
                  </a:rPr>
                  <a:t>b</a:t>
                </a:r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TextBox 70"/>
              <p:cNvSpPr txBox="1">
                <a:spLocks noChangeArrowheads="1"/>
              </p:cNvSpPr>
              <p:nvPr/>
            </p:nvSpPr>
            <p:spPr bwMode="auto">
              <a:xfrm>
                <a:off x="6156176" y="4725144"/>
                <a:ext cx="5760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>
                    <a:solidFill>
                      <a:prstClr val="black"/>
                    </a:solidFill>
                  </a:rPr>
                  <a:t>ε</a:t>
                </a:r>
              </a:p>
            </p:txBody>
          </p:sp>
          <p:sp>
            <p:nvSpPr>
              <p:cNvPr id="38" name="TextBox 71"/>
              <p:cNvSpPr txBox="1">
                <a:spLocks noChangeArrowheads="1"/>
              </p:cNvSpPr>
              <p:nvPr/>
            </p:nvSpPr>
            <p:spPr bwMode="auto">
              <a:xfrm>
                <a:off x="6084168" y="3933056"/>
                <a:ext cx="5760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>
                    <a:solidFill>
                      <a:prstClr val="black"/>
                    </a:solidFill>
                  </a:rPr>
                  <a:t>ε</a:t>
                </a:r>
              </a:p>
            </p:txBody>
          </p:sp>
        </p:grpSp>
      </p:grpSp>
      <p:sp>
        <p:nvSpPr>
          <p:cNvPr id="64" name="Θέση περιεχομένου 2"/>
          <p:cNvSpPr txBox="1">
            <a:spLocks/>
          </p:cNvSpPr>
          <p:nvPr/>
        </p:nvSpPr>
        <p:spPr>
          <a:xfrm>
            <a:off x="391750" y="5295509"/>
            <a:ext cx="1538881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Για την ΚΕ </a:t>
            </a:r>
            <a:r>
              <a:rPr lang="en-US" sz="2400" b="1" dirty="0" smtClean="0">
                <a:solidFill>
                  <a:srgbClr val="820000"/>
                </a:solidFill>
              </a:rPr>
              <a:t>a*</a:t>
            </a:r>
            <a:endParaRPr lang="en-US" sz="2400" dirty="0" smtClean="0">
              <a:solidFill>
                <a:srgbClr val="820000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65" name="Group 105"/>
          <p:cNvGrpSpPr>
            <a:grpSpLocks/>
          </p:cNvGrpSpPr>
          <p:nvPr/>
        </p:nvGrpSpPr>
        <p:grpSpPr bwMode="auto">
          <a:xfrm>
            <a:off x="2519791" y="4585099"/>
            <a:ext cx="5456238" cy="1952625"/>
            <a:chOff x="2051720" y="4581128"/>
            <a:chExt cx="5456237" cy="1953508"/>
          </a:xfrm>
        </p:grpSpPr>
        <p:sp>
          <p:nvSpPr>
            <p:cNvPr id="66" name="TextBox 75"/>
            <p:cNvSpPr txBox="1">
              <a:spLocks noChangeArrowheads="1"/>
            </p:cNvSpPr>
            <p:nvPr/>
          </p:nvSpPr>
          <p:spPr bwMode="auto">
            <a:xfrm>
              <a:off x="4932040" y="5157192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a</a:t>
              </a:r>
              <a:endParaRPr lang="el-GR">
                <a:solidFill>
                  <a:prstClr val="black"/>
                </a:solidFill>
              </a:endParaRPr>
            </a:p>
          </p:txBody>
        </p:sp>
        <p:grpSp>
          <p:nvGrpSpPr>
            <p:cNvPr id="67" name="Group 29"/>
            <p:cNvGrpSpPr>
              <a:grpSpLocks/>
            </p:cNvGrpSpPr>
            <p:nvPr/>
          </p:nvGrpSpPr>
          <p:grpSpPr bwMode="auto">
            <a:xfrm>
              <a:off x="6660232" y="5157192"/>
              <a:ext cx="847725" cy="769937"/>
              <a:chOff x="5292725" y="4221163"/>
              <a:chExt cx="847725" cy="769937"/>
            </a:xfrm>
          </p:grpSpPr>
          <p:sp>
            <p:nvSpPr>
              <p:cNvPr id="81" name="Freeform 19"/>
              <p:cNvSpPr>
                <a:spLocks/>
              </p:cNvSpPr>
              <p:nvPr/>
            </p:nvSpPr>
            <p:spPr bwMode="auto">
              <a:xfrm>
                <a:off x="5370463" y="4270881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21"/>
              <p:cNvSpPr>
                <a:spLocks/>
              </p:cNvSpPr>
              <p:nvPr/>
            </p:nvSpPr>
            <p:spPr bwMode="auto">
              <a:xfrm>
                <a:off x="5292725" y="4221163"/>
                <a:ext cx="847725" cy="769937"/>
              </a:xfrm>
              <a:custGeom>
                <a:avLst/>
                <a:gdLst>
                  <a:gd name="T0" fmla="*/ 0 w 1010"/>
                  <a:gd name="T1" fmla="*/ 2147483647 h 508"/>
                  <a:gd name="T2" fmla="*/ 2147483647 w 1010"/>
                  <a:gd name="T3" fmla="*/ 2147483647 h 508"/>
                  <a:gd name="T4" fmla="*/ 2147483647 w 1010"/>
                  <a:gd name="T5" fmla="*/ 2147483647 h 508"/>
                  <a:gd name="T6" fmla="*/ 2147483647 w 1010"/>
                  <a:gd name="T7" fmla="*/ 2147483647 h 508"/>
                  <a:gd name="T8" fmla="*/ 2147483647 w 1010"/>
                  <a:gd name="T9" fmla="*/ 2147483647 h 508"/>
                  <a:gd name="T10" fmla="*/ 2147483647 w 1010"/>
                  <a:gd name="T11" fmla="*/ 2147483647 h 508"/>
                  <a:gd name="T12" fmla="*/ 2147483647 w 1010"/>
                  <a:gd name="T13" fmla="*/ 2147483647 h 508"/>
                  <a:gd name="T14" fmla="*/ 2147483647 w 1010"/>
                  <a:gd name="T15" fmla="*/ 2147483647 h 508"/>
                  <a:gd name="T16" fmla="*/ 2147483647 w 1010"/>
                  <a:gd name="T17" fmla="*/ 2147483647 h 508"/>
                  <a:gd name="T18" fmla="*/ 2147483647 w 1010"/>
                  <a:gd name="T19" fmla="*/ 2147483647 h 508"/>
                  <a:gd name="T20" fmla="*/ 2147483647 w 1010"/>
                  <a:gd name="T21" fmla="*/ 2147483647 h 508"/>
                  <a:gd name="T22" fmla="*/ 2147483647 w 1010"/>
                  <a:gd name="T23" fmla="*/ 2147483647 h 508"/>
                  <a:gd name="T24" fmla="*/ 2147483647 w 1010"/>
                  <a:gd name="T25" fmla="*/ 2147483647 h 508"/>
                  <a:gd name="T26" fmla="*/ 2147483647 w 1010"/>
                  <a:gd name="T27" fmla="*/ 2147483647 h 508"/>
                  <a:gd name="T28" fmla="*/ 2147483647 w 1010"/>
                  <a:gd name="T29" fmla="*/ 0 h 508"/>
                  <a:gd name="T30" fmla="*/ 2147483647 w 1010"/>
                  <a:gd name="T31" fmla="*/ 2147483647 h 508"/>
                  <a:gd name="T32" fmla="*/ 2147483647 w 1010"/>
                  <a:gd name="T33" fmla="*/ 2147483647 h 508"/>
                  <a:gd name="T34" fmla="*/ 2147483647 w 1010"/>
                  <a:gd name="T35" fmla="*/ 2147483647 h 508"/>
                  <a:gd name="T36" fmla="*/ 2147483647 w 1010"/>
                  <a:gd name="T37" fmla="*/ 2147483647 h 508"/>
                  <a:gd name="T38" fmla="*/ 2147483647 w 1010"/>
                  <a:gd name="T39" fmla="*/ 2147483647 h 508"/>
                  <a:gd name="T40" fmla="*/ 2147483647 w 1010"/>
                  <a:gd name="T41" fmla="*/ 2147483647 h 508"/>
                  <a:gd name="T42" fmla="*/ 2147483647 w 1010"/>
                  <a:gd name="T43" fmla="*/ 2147483647 h 508"/>
                  <a:gd name="T44" fmla="*/ 2147483647 w 1010"/>
                  <a:gd name="T45" fmla="*/ 2147483647 h 508"/>
                  <a:gd name="T46" fmla="*/ 2147483647 w 1010"/>
                  <a:gd name="T47" fmla="*/ 2147483647 h 508"/>
                  <a:gd name="T48" fmla="*/ 2147483647 w 1010"/>
                  <a:gd name="T49" fmla="*/ 2147483647 h 508"/>
                  <a:gd name="T50" fmla="*/ 2147483647 w 1010"/>
                  <a:gd name="T51" fmla="*/ 2147483647 h 508"/>
                  <a:gd name="T52" fmla="*/ 2147483647 w 1010"/>
                  <a:gd name="T53" fmla="*/ 2147483647 h 508"/>
                  <a:gd name="T54" fmla="*/ 2147483647 w 1010"/>
                  <a:gd name="T55" fmla="*/ 2147483647 h 508"/>
                  <a:gd name="T56" fmla="*/ 2147483647 w 1010"/>
                  <a:gd name="T57" fmla="*/ 2147483647 h 508"/>
                  <a:gd name="T58" fmla="*/ 2147483647 w 1010"/>
                  <a:gd name="T59" fmla="*/ 2147483647 h 508"/>
                  <a:gd name="T60" fmla="*/ 2147483647 w 1010"/>
                  <a:gd name="T61" fmla="*/ 2147483647 h 508"/>
                  <a:gd name="T62" fmla="*/ 2147483647 w 1010"/>
                  <a:gd name="T63" fmla="*/ 2147483647 h 508"/>
                  <a:gd name="T64" fmla="*/ 2147483647 w 1010"/>
                  <a:gd name="T65" fmla="*/ 2147483647 h 508"/>
                  <a:gd name="T66" fmla="*/ 2147483647 w 1010"/>
                  <a:gd name="T67" fmla="*/ 2147483647 h 508"/>
                  <a:gd name="T68" fmla="*/ 2147483647 w 1010"/>
                  <a:gd name="T69" fmla="*/ 2147483647 h 508"/>
                  <a:gd name="T70" fmla="*/ 2147483647 w 1010"/>
                  <a:gd name="T71" fmla="*/ 2147483647 h 508"/>
                  <a:gd name="T72" fmla="*/ 2147483647 w 1010"/>
                  <a:gd name="T73" fmla="*/ 2147483647 h 508"/>
                  <a:gd name="T74" fmla="*/ 2147483647 w 1010"/>
                  <a:gd name="T75" fmla="*/ 2147483647 h 508"/>
                  <a:gd name="T76" fmla="*/ 2147483647 w 1010"/>
                  <a:gd name="T77" fmla="*/ 2147483647 h 508"/>
                  <a:gd name="T78" fmla="*/ 2147483647 w 1010"/>
                  <a:gd name="T79" fmla="*/ 2147483647 h 508"/>
                  <a:gd name="T80" fmla="*/ 2147483647 w 1010"/>
                  <a:gd name="T81" fmla="*/ 2147483647 h 508"/>
                  <a:gd name="T82" fmla="*/ 2147483647 w 1010"/>
                  <a:gd name="T83" fmla="*/ 2147483647 h 508"/>
                  <a:gd name="T84" fmla="*/ 2147483647 w 1010"/>
                  <a:gd name="T85" fmla="*/ 2147483647 h 508"/>
                  <a:gd name="T86" fmla="*/ 2147483647 w 1010"/>
                  <a:gd name="T87" fmla="*/ 2147483647 h 508"/>
                  <a:gd name="T88" fmla="*/ 2147483647 w 1010"/>
                  <a:gd name="T89" fmla="*/ 2147483647 h 508"/>
                  <a:gd name="T90" fmla="*/ 2147483647 w 1010"/>
                  <a:gd name="T91" fmla="*/ 2147483647 h 508"/>
                  <a:gd name="T92" fmla="*/ 2147483647 w 1010"/>
                  <a:gd name="T93" fmla="*/ 2147483647 h 508"/>
                  <a:gd name="T94" fmla="*/ 2147483647 w 1010"/>
                  <a:gd name="T95" fmla="*/ 2147483647 h 508"/>
                  <a:gd name="T96" fmla="*/ 2147483647 w 1010"/>
                  <a:gd name="T97" fmla="*/ 2147483647 h 508"/>
                  <a:gd name="T98" fmla="*/ 2147483647 w 1010"/>
                  <a:gd name="T99" fmla="*/ 2147483647 h 508"/>
                  <a:gd name="T100" fmla="*/ 2147483647 w 1010"/>
                  <a:gd name="T101" fmla="*/ 2147483647 h 508"/>
                  <a:gd name="T102" fmla="*/ 2147483647 w 1010"/>
                  <a:gd name="T103" fmla="*/ 2147483647 h 508"/>
                  <a:gd name="T104" fmla="*/ 2147483647 w 1010"/>
                  <a:gd name="T105" fmla="*/ 2147483647 h 508"/>
                  <a:gd name="T106" fmla="*/ 2147483647 w 1010"/>
                  <a:gd name="T107" fmla="*/ 2147483647 h 508"/>
                  <a:gd name="T108" fmla="*/ 2147483647 w 1010"/>
                  <a:gd name="T109" fmla="*/ 2147483647 h 508"/>
                  <a:gd name="T110" fmla="*/ 2147483647 w 1010"/>
                  <a:gd name="T111" fmla="*/ 2147483647 h 508"/>
                  <a:gd name="T112" fmla="*/ 0 w 1010"/>
                  <a:gd name="T113" fmla="*/ 2147483647 h 5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0"/>
                  <a:gd name="T172" fmla="*/ 0 h 508"/>
                  <a:gd name="T173" fmla="*/ 1010 w 1010"/>
                  <a:gd name="T174" fmla="*/ 508 h 5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0" h="508">
                    <a:moveTo>
                      <a:pt x="0" y="254"/>
                    </a:moveTo>
                    <a:lnTo>
                      <a:pt x="3" y="225"/>
                    </a:lnTo>
                    <a:lnTo>
                      <a:pt x="13" y="196"/>
                    </a:lnTo>
                    <a:lnTo>
                      <a:pt x="29" y="169"/>
                    </a:lnTo>
                    <a:lnTo>
                      <a:pt x="50" y="143"/>
                    </a:lnTo>
                    <a:lnTo>
                      <a:pt x="77" y="119"/>
                    </a:lnTo>
                    <a:lnTo>
                      <a:pt x="110" y="95"/>
                    </a:lnTo>
                    <a:lnTo>
                      <a:pt x="147" y="74"/>
                    </a:lnTo>
                    <a:lnTo>
                      <a:pt x="190" y="55"/>
                    </a:lnTo>
                    <a:lnTo>
                      <a:pt x="237" y="39"/>
                    </a:lnTo>
                    <a:lnTo>
                      <a:pt x="286" y="25"/>
                    </a:lnTo>
                    <a:lnTo>
                      <a:pt x="337" y="13"/>
                    </a:lnTo>
                    <a:lnTo>
                      <a:pt x="392" y="7"/>
                    </a:lnTo>
                    <a:lnTo>
                      <a:pt x="448" y="2"/>
                    </a:lnTo>
                    <a:lnTo>
                      <a:pt x="505" y="0"/>
                    </a:lnTo>
                    <a:lnTo>
                      <a:pt x="561" y="2"/>
                    </a:lnTo>
                    <a:lnTo>
                      <a:pt x="617" y="7"/>
                    </a:lnTo>
                    <a:lnTo>
                      <a:pt x="671" y="13"/>
                    </a:lnTo>
                    <a:lnTo>
                      <a:pt x="724" y="25"/>
                    </a:lnTo>
                    <a:lnTo>
                      <a:pt x="773" y="39"/>
                    </a:lnTo>
                    <a:lnTo>
                      <a:pt x="820" y="55"/>
                    </a:lnTo>
                    <a:lnTo>
                      <a:pt x="861" y="74"/>
                    </a:lnTo>
                    <a:lnTo>
                      <a:pt x="900" y="95"/>
                    </a:lnTo>
                    <a:lnTo>
                      <a:pt x="932" y="119"/>
                    </a:lnTo>
                    <a:lnTo>
                      <a:pt x="959" y="143"/>
                    </a:lnTo>
                    <a:lnTo>
                      <a:pt x="981" y="169"/>
                    </a:lnTo>
                    <a:lnTo>
                      <a:pt x="997" y="196"/>
                    </a:lnTo>
                    <a:lnTo>
                      <a:pt x="1007" y="225"/>
                    </a:lnTo>
                    <a:lnTo>
                      <a:pt x="1010" y="254"/>
                    </a:lnTo>
                    <a:lnTo>
                      <a:pt x="1007" y="281"/>
                    </a:lnTo>
                    <a:lnTo>
                      <a:pt x="997" y="310"/>
                    </a:lnTo>
                    <a:lnTo>
                      <a:pt x="981" y="337"/>
                    </a:lnTo>
                    <a:lnTo>
                      <a:pt x="959" y="363"/>
                    </a:lnTo>
                    <a:lnTo>
                      <a:pt x="932" y="389"/>
                    </a:lnTo>
                    <a:lnTo>
                      <a:pt x="900" y="411"/>
                    </a:lnTo>
                    <a:lnTo>
                      <a:pt x="861" y="432"/>
                    </a:lnTo>
                    <a:lnTo>
                      <a:pt x="820" y="451"/>
                    </a:lnTo>
                    <a:lnTo>
                      <a:pt x="773" y="467"/>
                    </a:lnTo>
                    <a:lnTo>
                      <a:pt x="724" y="482"/>
                    </a:lnTo>
                    <a:lnTo>
                      <a:pt x="671" y="493"/>
                    </a:lnTo>
                    <a:lnTo>
                      <a:pt x="617" y="501"/>
                    </a:lnTo>
                    <a:lnTo>
                      <a:pt x="561" y="506"/>
                    </a:lnTo>
                    <a:lnTo>
                      <a:pt x="505" y="508"/>
                    </a:lnTo>
                    <a:lnTo>
                      <a:pt x="448" y="506"/>
                    </a:lnTo>
                    <a:lnTo>
                      <a:pt x="392" y="501"/>
                    </a:lnTo>
                    <a:lnTo>
                      <a:pt x="337" y="493"/>
                    </a:lnTo>
                    <a:lnTo>
                      <a:pt x="286" y="482"/>
                    </a:lnTo>
                    <a:lnTo>
                      <a:pt x="237" y="467"/>
                    </a:lnTo>
                    <a:lnTo>
                      <a:pt x="190" y="451"/>
                    </a:lnTo>
                    <a:lnTo>
                      <a:pt x="147" y="432"/>
                    </a:lnTo>
                    <a:lnTo>
                      <a:pt x="110" y="411"/>
                    </a:lnTo>
                    <a:lnTo>
                      <a:pt x="77" y="389"/>
                    </a:lnTo>
                    <a:lnTo>
                      <a:pt x="50" y="363"/>
                    </a:lnTo>
                    <a:lnTo>
                      <a:pt x="29" y="337"/>
                    </a:lnTo>
                    <a:lnTo>
                      <a:pt x="13" y="310"/>
                    </a:lnTo>
                    <a:lnTo>
                      <a:pt x="3" y="281"/>
                    </a:lnTo>
                    <a:lnTo>
                      <a:pt x="0" y="2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2699792" y="5229200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Arrow Connector 79"/>
            <p:cNvCxnSpPr/>
            <p:nvPr/>
          </p:nvCxnSpPr>
          <p:spPr>
            <a:xfrm>
              <a:off x="2051720" y="5516589"/>
              <a:ext cx="6477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80"/>
            <p:cNvCxnSpPr/>
            <p:nvPr/>
          </p:nvCxnSpPr>
          <p:spPr>
            <a:xfrm>
              <a:off x="3420145" y="5516589"/>
              <a:ext cx="6477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81"/>
            <p:cNvSpPr txBox="1">
              <a:spLocks noChangeArrowheads="1"/>
            </p:cNvSpPr>
            <p:nvPr/>
          </p:nvSpPr>
          <p:spPr bwMode="auto">
            <a:xfrm>
              <a:off x="3563888" y="5085184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>
                  <a:solidFill>
                    <a:prstClr val="black"/>
                  </a:solidFill>
                </a:rPr>
                <a:t>ε</a:t>
              </a:r>
            </a:p>
          </p:txBody>
        </p:sp>
        <p:cxnSp>
          <p:nvCxnSpPr>
            <p:cNvPr id="72" name="Straight Arrow Connector 82"/>
            <p:cNvCxnSpPr/>
            <p:nvPr/>
          </p:nvCxnSpPr>
          <p:spPr>
            <a:xfrm>
              <a:off x="6155407" y="5516589"/>
              <a:ext cx="5048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4067944" y="5157192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4" name="Freeform 19"/>
            <p:cNvSpPr>
              <a:spLocks/>
            </p:cNvSpPr>
            <p:nvPr/>
          </p:nvSpPr>
          <p:spPr bwMode="auto">
            <a:xfrm>
              <a:off x="5436096" y="5229200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75" name="Straight Arrow Connector 89"/>
            <p:cNvCxnSpPr/>
            <p:nvPr/>
          </p:nvCxnSpPr>
          <p:spPr>
            <a:xfrm>
              <a:off x="4788569" y="5516589"/>
              <a:ext cx="6477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94"/>
            <p:cNvSpPr txBox="1">
              <a:spLocks noChangeArrowheads="1"/>
            </p:cNvSpPr>
            <p:nvPr/>
          </p:nvSpPr>
          <p:spPr bwMode="auto">
            <a:xfrm>
              <a:off x="6228184" y="5157192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>
                  <a:solidFill>
                    <a:prstClr val="black"/>
                  </a:solidFill>
                </a:rPr>
                <a:t>ε</a:t>
              </a:r>
            </a:p>
          </p:txBody>
        </p:sp>
        <p:sp>
          <p:nvSpPr>
            <p:cNvPr id="77" name="Arc 100"/>
            <p:cNvSpPr/>
            <p:nvPr/>
          </p:nvSpPr>
          <p:spPr>
            <a:xfrm flipV="1">
              <a:off x="2988345" y="5445119"/>
              <a:ext cx="4248149" cy="792521"/>
            </a:xfrm>
            <a:prstGeom prst="arc">
              <a:avLst>
                <a:gd name="adj1" fmla="val 10836922"/>
                <a:gd name="adj2" fmla="val 2143001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8" name="Arc 102"/>
            <p:cNvSpPr/>
            <p:nvPr/>
          </p:nvSpPr>
          <p:spPr>
            <a:xfrm rot="10800000" flipV="1">
              <a:off x="2988345" y="4941654"/>
              <a:ext cx="2879724" cy="574935"/>
            </a:xfrm>
            <a:prstGeom prst="arc">
              <a:avLst>
                <a:gd name="adj1" fmla="val 10836922"/>
                <a:gd name="adj2" fmla="val 382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9" name="TextBox 103"/>
            <p:cNvSpPr txBox="1">
              <a:spLocks noChangeArrowheads="1"/>
            </p:cNvSpPr>
            <p:nvPr/>
          </p:nvSpPr>
          <p:spPr bwMode="auto">
            <a:xfrm>
              <a:off x="4932040" y="6165304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>
                  <a:solidFill>
                    <a:prstClr val="black"/>
                  </a:solidFill>
                </a:rPr>
                <a:t>ε</a:t>
              </a:r>
            </a:p>
          </p:txBody>
        </p:sp>
        <p:sp>
          <p:nvSpPr>
            <p:cNvPr id="80" name="TextBox 104"/>
            <p:cNvSpPr txBox="1">
              <a:spLocks noChangeArrowheads="1"/>
            </p:cNvSpPr>
            <p:nvPr/>
          </p:nvSpPr>
          <p:spPr bwMode="auto">
            <a:xfrm>
              <a:off x="4283968" y="4581128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>
                  <a:solidFill>
                    <a:prstClr val="black"/>
                  </a:solidFill>
                </a:rPr>
                <a:t>ε</a:t>
              </a:r>
            </a:p>
          </p:txBody>
        </p:sp>
      </p:grpSp>
      <p:sp>
        <p:nvSpPr>
          <p:cNvPr id="61" name="TextBox 71"/>
          <p:cNvSpPr txBox="1">
            <a:spLocks noChangeArrowheads="1"/>
          </p:cNvSpPr>
          <p:nvPr/>
        </p:nvSpPr>
        <p:spPr bwMode="auto">
          <a:xfrm>
            <a:off x="6300192" y="1844824"/>
            <a:ext cx="576005" cy="36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dirty="0">
                <a:solidFill>
                  <a:prstClr val="black"/>
                </a:solidFill>
              </a:rPr>
              <a:t>ε</a:t>
            </a:r>
          </a:p>
        </p:txBody>
      </p:sp>
      <p:sp>
        <p:nvSpPr>
          <p:cNvPr id="62" name="Freeform 19"/>
          <p:cNvSpPr>
            <a:spLocks/>
          </p:cNvSpPr>
          <p:nvPr/>
        </p:nvSpPr>
        <p:spPr bwMode="auto">
          <a:xfrm>
            <a:off x="5580112" y="1916832"/>
            <a:ext cx="698054" cy="647388"/>
          </a:xfrm>
          <a:custGeom>
            <a:avLst/>
            <a:gdLst>
              <a:gd name="T0" fmla="*/ 0 w 810"/>
              <a:gd name="T1" fmla="*/ 2147483647 h 406"/>
              <a:gd name="T2" fmla="*/ 2147483647 w 810"/>
              <a:gd name="T3" fmla="*/ 2147483647 h 406"/>
              <a:gd name="T4" fmla="*/ 2147483647 w 810"/>
              <a:gd name="T5" fmla="*/ 2147483647 h 406"/>
              <a:gd name="T6" fmla="*/ 2147483647 w 810"/>
              <a:gd name="T7" fmla="*/ 2147483647 h 406"/>
              <a:gd name="T8" fmla="*/ 2147483647 w 810"/>
              <a:gd name="T9" fmla="*/ 2147483647 h 406"/>
              <a:gd name="T10" fmla="*/ 2147483647 w 810"/>
              <a:gd name="T11" fmla="*/ 2147483647 h 406"/>
              <a:gd name="T12" fmla="*/ 2147483647 w 810"/>
              <a:gd name="T13" fmla="*/ 2147483647 h 406"/>
              <a:gd name="T14" fmla="*/ 2147483647 w 810"/>
              <a:gd name="T15" fmla="*/ 2147483647 h 406"/>
              <a:gd name="T16" fmla="*/ 2147483647 w 810"/>
              <a:gd name="T17" fmla="*/ 2147483647 h 406"/>
              <a:gd name="T18" fmla="*/ 2147483647 w 810"/>
              <a:gd name="T19" fmla="*/ 2147483647 h 406"/>
              <a:gd name="T20" fmla="*/ 2147483647 w 810"/>
              <a:gd name="T21" fmla="*/ 2147483647 h 406"/>
              <a:gd name="T22" fmla="*/ 2147483647 w 810"/>
              <a:gd name="T23" fmla="*/ 2147483647 h 406"/>
              <a:gd name="T24" fmla="*/ 2147483647 w 810"/>
              <a:gd name="T25" fmla="*/ 2147483647 h 406"/>
              <a:gd name="T26" fmla="*/ 2147483647 w 810"/>
              <a:gd name="T27" fmla="*/ 0 h 406"/>
              <a:gd name="T28" fmla="*/ 2147483647 w 810"/>
              <a:gd name="T29" fmla="*/ 2147483647 h 406"/>
              <a:gd name="T30" fmla="*/ 2147483647 w 810"/>
              <a:gd name="T31" fmla="*/ 2147483647 h 406"/>
              <a:gd name="T32" fmla="*/ 2147483647 w 810"/>
              <a:gd name="T33" fmla="*/ 2147483647 h 406"/>
              <a:gd name="T34" fmla="*/ 2147483647 w 810"/>
              <a:gd name="T35" fmla="*/ 2147483647 h 406"/>
              <a:gd name="T36" fmla="*/ 2147483647 w 810"/>
              <a:gd name="T37" fmla="*/ 2147483647 h 406"/>
              <a:gd name="T38" fmla="*/ 2147483647 w 810"/>
              <a:gd name="T39" fmla="*/ 2147483647 h 406"/>
              <a:gd name="T40" fmla="*/ 2147483647 w 810"/>
              <a:gd name="T41" fmla="*/ 2147483647 h 406"/>
              <a:gd name="T42" fmla="*/ 2147483647 w 810"/>
              <a:gd name="T43" fmla="*/ 2147483647 h 406"/>
              <a:gd name="T44" fmla="*/ 2147483647 w 810"/>
              <a:gd name="T45" fmla="*/ 2147483647 h 406"/>
              <a:gd name="T46" fmla="*/ 2147483647 w 810"/>
              <a:gd name="T47" fmla="*/ 2147483647 h 406"/>
              <a:gd name="T48" fmla="*/ 2147483647 w 810"/>
              <a:gd name="T49" fmla="*/ 2147483647 h 406"/>
              <a:gd name="T50" fmla="*/ 2147483647 w 810"/>
              <a:gd name="T51" fmla="*/ 2147483647 h 406"/>
              <a:gd name="T52" fmla="*/ 2147483647 w 810"/>
              <a:gd name="T53" fmla="*/ 2147483647 h 406"/>
              <a:gd name="T54" fmla="*/ 2147483647 w 810"/>
              <a:gd name="T55" fmla="*/ 2147483647 h 406"/>
              <a:gd name="T56" fmla="*/ 2147483647 w 810"/>
              <a:gd name="T57" fmla="*/ 2147483647 h 406"/>
              <a:gd name="T58" fmla="*/ 2147483647 w 810"/>
              <a:gd name="T59" fmla="*/ 2147483647 h 406"/>
              <a:gd name="T60" fmla="*/ 2147483647 w 810"/>
              <a:gd name="T61" fmla="*/ 2147483647 h 406"/>
              <a:gd name="T62" fmla="*/ 2147483647 w 810"/>
              <a:gd name="T63" fmla="*/ 2147483647 h 406"/>
              <a:gd name="T64" fmla="*/ 2147483647 w 810"/>
              <a:gd name="T65" fmla="*/ 2147483647 h 406"/>
              <a:gd name="T66" fmla="*/ 2147483647 w 810"/>
              <a:gd name="T67" fmla="*/ 2147483647 h 406"/>
              <a:gd name="T68" fmla="*/ 2147483647 w 810"/>
              <a:gd name="T69" fmla="*/ 2147483647 h 406"/>
              <a:gd name="T70" fmla="*/ 2147483647 w 810"/>
              <a:gd name="T71" fmla="*/ 2147483647 h 406"/>
              <a:gd name="T72" fmla="*/ 2147483647 w 810"/>
              <a:gd name="T73" fmla="*/ 2147483647 h 406"/>
              <a:gd name="T74" fmla="*/ 2147483647 w 810"/>
              <a:gd name="T75" fmla="*/ 2147483647 h 406"/>
              <a:gd name="T76" fmla="*/ 2147483647 w 810"/>
              <a:gd name="T77" fmla="*/ 2147483647 h 406"/>
              <a:gd name="T78" fmla="*/ 2147483647 w 810"/>
              <a:gd name="T79" fmla="*/ 2147483647 h 406"/>
              <a:gd name="T80" fmla="*/ 2147483647 w 810"/>
              <a:gd name="T81" fmla="*/ 2147483647 h 406"/>
              <a:gd name="T82" fmla="*/ 2147483647 w 810"/>
              <a:gd name="T83" fmla="*/ 2147483647 h 406"/>
              <a:gd name="T84" fmla="*/ 2147483647 w 810"/>
              <a:gd name="T85" fmla="*/ 2147483647 h 406"/>
              <a:gd name="T86" fmla="*/ 2147483647 w 810"/>
              <a:gd name="T87" fmla="*/ 2147483647 h 406"/>
              <a:gd name="T88" fmla="*/ 2147483647 w 810"/>
              <a:gd name="T89" fmla="*/ 2147483647 h 406"/>
              <a:gd name="T90" fmla="*/ 2147483647 w 810"/>
              <a:gd name="T91" fmla="*/ 2147483647 h 406"/>
              <a:gd name="T92" fmla="*/ 2147483647 w 810"/>
              <a:gd name="T93" fmla="*/ 2147483647 h 406"/>
              <a:gd name="T94" fmla="*/ 2147483647 w 810"/>
              <a:gd name="T95" fmla="*/ 2147483647 h 406"/>
              <a:gd name="T96" fmla="*/ 2147483647 w 810"/>
              <a:gd name="T97" fmla="*/ 2147483647 h 406"/>
              <a:gd name="T98" fmla="*/ 2147483647 w 810"/>
              <a:gd name="T99" fmla="*/ 2147483647 h 406"/>
              <a:gd name="T100" fmla="*/ 2147483647 w 810"/>
              <a:gd name="T101" fmla="*/ 2147483647 h 406"/>
              <a:gd name="T102" fmla="*/ 2147483647 w 810"/>
              <a:gd name="T103" fmla="*/ 2147483647 h 406"/>
              <a:gd name="T104" fmla="*/ 0 w 810"/>
              <a:gd name="T105" fmla="*/ 2147483647 h 4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10"/>
              <a:gd name="T160" fmla="*/ 0 h 406"/>
              <a:gd name="T161" fmla="*/ 810 w 810"/>
              <a:gd name="T162" fmla="*/ 406 h 4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10" h="406">
                <a:moveTo>
                  <a:pt x="0" y="204"/>
                </a:moveTo>
                <a:lnTo>
                  <a:pt x="3" y="178"/>
                </a:lnTo>
                <a:lnTo>
                  <a:pt x="11" y="154"/>
                </a:lnTo>
                <a:lnTo>
                  <a:pt x="27" y="132"/>
                </a:lnTo>
                <a:lnTo>
                  <a:pt x="47" y="109"/>
                </a:lnTo>
                <a:lnTo>
                  <a:pt x="72" y="87"/>
                </a:lnTo>
                <a:lnTo>
                  <a:pt x="102" y="68"/>
                </a:lnTo>
                <a:lnTo>
                  <a:pt x="138" y="52"/>
                </a:lnTo>
                <a:lnTo>
                  <a:pt x="176" y="36"/>
                </a:lnTo>
                <a:lnTo>
                  <a:pt x="218" y="23"/>
                </a:lnTo>
                <a:lnTo>
                  <a:pt x="262" y="13"/>
                </a:lnTo>
                <a:lnTo>
                  <a:pt x="309" y="5"/>
                </a:lnTo>
                <a:lnTo>
                  <a:pt x="357" y="2"/>
                </a:lnTo>
                <a:lnTo>
                  <a:pt x="406" y="0"/>
                </a:lnTo>
                <a:lnTo>
                  <a:pt x="454" y="2"/>
                </a:lnTo>
                <a:lnTo>
                  <a:pt x="502" y="5"/>
                </a:lnTo>
                <a:lnTo>
                  <a:pt x="550" y="13"/>
                </a:lnTo>
                <a:lnTo>
                  <a:pt x="595" y="23"/>
                </a:lnTo>
                <a:lnTo>
                  <a:pt x="636" y="36"/>
                </a:lnTo>
                <a:lnTo>
                  <a:pt x="674" y="52"/>
                </a:lnTo>
                <a:lnTo>
                  <a:pt x="710" y="68"/>
                </a:lnTo>
                <a:lnTo>
                  <a:pt x="740" y="87"/>
                </a:lnTo>
                <a:lnTo>
                  <a:pt x="764" y="109"/>
                </a:lnTo>
                <a:lnTo>
                  <a:pt x="785" y="132"/>
                </a:lnTo>
                <a:lnTo>
                  <a:pt x="799" y="154"/>
                </a:lnTo>
                <a:lnTo>
                  <a:pt x="809" y="178"/>
                </a:lnTo>
                <a:lnTo>
                  <a:pt x="810" y="204"/>
                </a:lnTo>
                <a:lnTo>
                  <a:pt x="809" y="228"/>
                </a:lnTo>
                <a:lnTo>
                  <a:pt x="799" y="252"/>
                </a:lnTo>
                <a:lnTo>
                  <a:pt x="785" y="276"/>
                </a:lnTo>
                <a:lnTo>
                  <a:pt x="764" y="297"/>
                </a:lnTo>
                <a:lnTo>
                  <a:pt x="740" y="320"/>
                </a:lnTo>
                <a:lnTo>
                  <a:pt x="710" y="339"/>
                </a:lnTo>
                <a:lnTo>
                  <a:pt x="674" y="355"/>
                </a:lnTo>
                <a:lnTo>
                  <a:pt x="636" y="371"/>
                </a:lnTo>
                <a:lnTo>
                  <a:pt x="595" y="384"/>
                </a:lnTo>
                <a:lnTo>
                  <a:pt x="550" y="393"/>
                </a:lnTo>
                <a:lnTo>
                  <a:pt x="502" y="401"/>
                </a:lnTo>
                <a:lnTo>
                  <a:pt x="454" y="405"/>
                </a:lnTo>
                <a:lnTo>
                  <a:pt x="406" y="406"/>
                </a:lnTo>
                <a:lnTo>
                  <a:pt x="357" y="405"/>
                </a:lnTo>
                <a:lnTo>
                  <a:pt x="309" y="401"/>
                </a:lnTo>
                <a:lnTo>
                  <a:pt x="262" y="393"/>
                </a:lnTo>
                <a:lnTo>
                  <a:pt x="218" y="384"/>
                </a:lnTo>
                <a:lnTo>
                  <a:pt x="176" y="371"/>
                </a:lnTo>
                <a:lnTo>
                  <a:pt x="138" y="355"/>
                </a:lnTo>
                <a:lnTo>
                  <a:pt x="102" y="339"/>
                </a:lnTo>
                <a:lnTo>
                  <a:pt x="72" y="320"/>
                </a:lnTo>
                <a:lnTo>
                  <a:pt x="47" y="297"/>
                </a:lnTo>
                <a:lnTo>
                  <a:pt x="27" y="276"/>
                </a:lnTo>
                <a:lnTo>
                  <a:pt x="11" y="252"/>
                </a:lnTo>
                <a:lnTo>
                  <a:pt x="3" y="228"/>
                </a:lnTo>
                <a:lnTo>
                  <a:pt x="0" y="2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3" name="Straight Arrow Connector 30"/>
          <p:cNvCxnSpPr/>
          <p:nvPr/>
        </p:nvCxnSpPr>
        <p:spPr bwMode="auto">
          <a:xfrm>
            <a:off x="6300192" y="2276872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665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460432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Κανονικές εκφράσεις και αντίστοιχα </a:t>
            </a:r>
            <a:r>
              <a:rPr lang="el-GR" sz="4400" dirty="0" smtClean="0"/>
              <a:t>ΜΠΑ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03848" y="1844824"/>
            <a:ext cx="3178696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C00000"/>
                </a:solidFill>
              </a:rPr>
              <a:t>Παράδειγμα:</a:t>
            </a:r>
            <a:r>
              <a:rPr lang="el-GR" sz="2400" dirty="0"/>
              <a:t> </a:t>
            </a:r>
            <a:r>
              <a:rPr lang="en-US" sz="2400" dirty="0" smtClean="0"/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(</a:t>
            </a:r>
            <a:r>
              <a:rPr lang="el-GR" sz="2800" b="1" dirty="0">
                <a:solidFill>
                  <a:srgbClr val="C00000"/>
                </a:solidFill>
              </a:rPr>
              <a:t>1|0)*</a:t>
            </a:r>
            <a:r>
              <a:rPr lang="el-GR" sz="2800" b="1" dirty="0" smtClean="0">
                <a:solidFill>
                  <a:srgbClr val="C00000"/>
                </a:solidFill>
              </a:rPr>
              <a:t>1 </a:t>
            </a:r>
            <a:endParaRPr lang="el-GR" sz="2800" b="1" dirty="0">
              <a:solidFill>
                <a:srgbClr val="C0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539552" y="2780928"/>
            <a:ext cx="19657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Βήμα1: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(1|0)</a:t>
            </a:r>
            <a:r>
              <a:rPr lang="el-GR" sz="2400" b="1" dirty="0" smtClean="0">
                <a:solidFill>
                  <a:srgbClr val="C00000"/>
                </a:solidFill>
                <a:latin typeface="Calibri"/>
              </a:rPr>
              <a:t>*</a:t>
            </a:r>
            <a:endParaRPr lang="el-GR" sz="2400" b="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70" name="Group 121"/>
          <p:cNvGrpSpPr>
            <a:grpSpLocks/>
          </p:cNvGrpSpPr>
          <p:nvPr/>
        </p:nvGrpSpPr>
        <p:grpSpPr bwMode="auto">
          <a:xfrm>
            <a:off x="2195736" y="2492896"/>
            <a:ext cx="5456237" cy="1983570"/>
            <a:chOff x="2555776" y="3429000"/>
            <a:chExt cx="5456237" cy="1984467"/>
          </a:xfrm>
        </p:grpSpPr>
        <p:sp>
          <p:nvSpPr>
            <p:cNvPr id="71" name="TextBox 75"/>
            <p:cNvSpPr txBox="1">
              <a:spLocks noChangeArrowheads="1"/>
            </p:cNvSpPr>
            <p:nvPr/>
          </p:nvSpPr>
          <p:spPr bwMode="auto">
            <a:xfrm>
              <a:off x="5220072" y="4005064"/>
              <a:ext cx="864096" cy="40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b="1" i="1" dirty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..1|0..</a:t>
              </a:r>
            </a:p>
          </p:txBody>
        </p:sp>
        <p:grpSp>
          <p:nvGrpSpPr>
            <p:cNvPr id="72" name="Group 29"/>
            <p:cNvGrpSpPr>
              <a:grpSpLocks/>
            </p:cNvGrpSpPr>
            <p:nvPr/>
          </p:nvGrpSpPr>
          <p:grpSpPr bwMode="auto">
            <a:xfrm>
              <a:off x="7164288" y="4005064"/>
              <a:ext cx="847725" cy="769937"/>
              <a:chOff x="5292725" y="4221163"/>
              <a:chExt cx="847725" cy="769937"/>
            </a:xfrm>
          </p:grpSpPr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5370463" y="4282033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21"/>
              <p:cNvSpPr>
                <a:spLocks/>
              </p:cNvSpPr>
              <p:nvPr/>
            </p:nvSpPr>
            <p:spPr bwMode="auto">
              <a:xfrm>
                <a:off x="5292725" y="4221163"/>
                <a:ext cx="847725" cy="769937"/>
              </a:xfrm>
              <a:custGeom>
                <a:avLst/>
                <a:gdLst>
                  <a:gd name="T0" fmla="*/ 0 w 1010"/>
                  <a:gd name="T1" fmla="*/ 2147483647 h 508"/>
                  <a:gd name="T2" fmla="*/ 2147483647 w 1010"/>
                  <a:gd name="T3" fmla="*/ 2147483647 h 508"/>
                  <a:gd name="T4" fmla="*/ 2147483647 w 1010"/>
                  <a:gd name="T5" fmla="*/ 2147483647 h 508"/>
                  <a:gd name="T6" fmla="*/ 2147483647 w 1010"/>
                  <a:gd name="T7" fmla="*/ 2147483647 h 508"/>
                  <a:gd name="T8" fmla="*/ 2147483647 w 1010"/>
                  <a:gd name="T9" fmla="*/ 2147483647 h 508"/>
                  <a:gd name="T10" fmla="*/ 2147483647 w 1010"/>
                  <a:gd name="T11" fmla="*/ 2147483647 h 508"/>
                  <a:gd name="T12" fmla="*/ 2147483647 w 1010"/>
                  <a:gd name="T13" fmla="*/ 2147483647 h 508"/>
                  <a:gd name="T14" fmla="*/ 2147483647 w 1010"/>
                  <a:gd name="T15" fmla="*/ 2147483647 h 508"/>
                  <a:gd name="T16" fmla="*/ 2147483647 w 1010"/>
                  <a:gd name="T17" fmla="*/ 2147483647 h 508"/>
                  <a:gd name="T18" fmla="*/ 2147483647 w 1010"/>
                  <a:gd name="T19" fmla="*/ 2147483647 h 508"/>
                  <a:gd name="T20" fmla="*/ 2147483647 w 1010"/>
                  <a:gd name="T21" fmla="*/ 2147483647 h 508"/>
                  <a:gd name="T22" fmla="*/ 2147483647 w 1010"/>
                  <a:gd name="T23" fmla="*/ 2147483647 h 508"/>
                  <a:gd name="T24" fmla="*/ 2147483647 w 1010"/>
                  <a:gd name="T25" fmla="*/ 2147483647 h 508"/>
                  <a:gd name="T26" fmla="*/ 2147483647 w 1010"/>
                  <a:gd name="T27" fmla="*/ 2147483647 h 508"/>
                  <a:gd name="T28" fmla="*/ 2147483647 w 1010"/>
                  <a:gd name="T29" fmla="*/ 0 h 508"/>
                  <a:gd name="T30" fmla="*/ 2147483647 w 1010"/>
                  <a:gd name="T31" fmla="*/ 2147483647 h 508"/>
                  <a:gd name="T32" fmla="*/ 2147483647 w 1010"/>
                  <a:gd name="T33" fmla="*/ 2147483647 h 508"/>
                  <a:gd name="T34" fmla="*/ 2147483647 w 1010"/>
                  <a:gd name="T35" fmla="*/ 2147483647 h 508"/>
                  <a:gd name="T36" fmla="*/ 2147483647 w 1010"/>
                  <a:gd name="T37" fmla="*/ 2147483647 h 508"/>
                  <a:gd name="T38" fmla="*/ 2147483647 w 1010"/>
                  <a:gd name="T39" fmla="*/ 2147483647 h 508"/>
                  <a:gd name="T40" fmla="*/ 2147483647 w 1010"/>
                  <a:gd name="T41" fmla="*/ 2147483647 h 508"/>
                  <a:gd name="T42" fmla="*/ 2147483647 w 1010"/>
                  <a:gd name="T43" fmla="*/ 2147483647 h 508"/>
                  <a:gd name="T44" fmla="*/ 2147483647 w 1010"/>
                  <a:gd name="T45" fmla="*/ 2147483647 h 508"/>
                  <a:gd name="T46" fmla="*/ 2147483647 w 1010"/>
                  <a:gd name="T47" fmla="*/ 2147483647 h 508"/>
                  <a:gd name="T48" fmla="*/ 2147483647 w 1010"/>
                  <a:gd name="T49" fmla="*/ 2147483647 h 508"/>
                  <a:gd name="T50" fmla="*/ 2147483647 w 1010"/>
                  <a:gd name="T51" fmla="*/ 2147483647 h 508"/>
                  <a:gd name="T52" fmla="*/ 2147483647 w 1010"/>
                  <a:gd name="T53" fmla="*/ 2147483647 h 508"/>
                  <a:gd name="T54" fmla="*/ 2147483647 w 1010"/>
                  <a:gd name="T55" fmla="*/ 2147483647 h 508"/>
                  <a:gd name="T56" fmla="*/ 2147483647 w 1010"/>
                  <a:gd name="T57" fmla="*/ 2147483647 h 508"/>
                  <a:gd name="T58" fmla="*/ 2147483647 w 1010"/>
                  <a:gd name="T59" fmla="*/ 2147483647 h 508"/>
                  <a:gd name="T60" fmla="*/ 2147483647 w 1010"/>
                  <a:gd name="T61" fmla="*/ 2147483647 h 508"/>
                  <a:gd name="T62" fmla="*/ 2147483647 w 1010"/>
                  <a:gd name="T63" fmla="*/ 2147483647 h 508"/>
                  <a:gd name="T64" fmla="*/ 2147483647 w 1010"/>
                  <a:gd name="T65" fmla="*/ 2147483647 h 508"/>
                  <a:gd name="T66" fmla="*/ 2147483647 w 1010"/>
                  <a:gd name="T67" fmla="*/ 2147483647 h 508"/>
                  <a:gd name="T68" fmla="*/ 2147483647 w 1010"/>
                  <a:gd name="T69" fmla="*/ 2147483647 h 508"/>
                  <a:gd name="T70" fmla="*/ 2147483647 w 1010"/>
                  <a:gd name="T71" fmla="*/ 2147483647 h 508"/>
                  <a:gd name="T72" fmla="*/ 2147483647 w 1010"/>
                  <a:gd name="T73" fmla="*/ 2147483647 h 508"/>
                  <a:gd name="T74" fmla="*/ 2147483647 w 1010"/>
                  <a:gd name="T75" fmla="*/ 2147483647 h 508"/>
                  <a:gd name="T76" fmla="*/ 2147483647 w 1010"/>
                  <a:gd name="T77" fmla="*/ 2147483647 h 508"/>
                  <a:gd name="T78" fmla="*/ 2147483647 w 1010"/>
                  <a:gd name="T79" fmla="*/ 2147483647 h 508"/>
                  <a:gd name="T80" fmla="*/ 2147483647 w 1010"/>
                  <a:gd name="T81" fmla="*/ 2147483647 h 508"/>
                  <a:gd name="T82" fmla="*/ 2147483647 w 1010"/>
                  <a:gd name="T83" fmla="*/ 2147483647 h 508"/>
                  <a:gd name="T84" fmla="*/ 2147483647 w 1010"/>
                  <a:gd name="T85" fmla="*/ 2147483647 h 508"/>
                  <a:gd name="T86" fmla="*/ 2147483647 w 1010"/>
                  <a:gd name="T87" fmla="*/ 2147483647 h 508"/>
                  <a:gd name="T88" fmla="*/ 2147483647 w 1010"/>
                  <a:gd name="T89" fmla="*/ 2147483647 h 508"/>
                  <a:gd name="T90" fmla="*/ 2147483647 w 1010"/>
                  <a:gd name="T91" fmla="*/ 2147483647 h 508"/>
                  <a:gd name="T92" fmla="*/ 2147483647 w 1010"/>
                  <a:gd name="T93" fmla="*/ 2147483647 h 508"/>
                  <a:gd name="T94" fmla="*/ 2147483647 w 1010"/>
                  <a:gd name="T95" fmla="*/ 2147483647 h 508"/>
                  <a:gd name="T96" fmla="*/ 2147483647 w 1010"/>
                  <a:gd name="T97" fmla="*/ 2147483647 h 508"/>
                  <a:gd name="T98" fmla="*/ 2147483647 w 1010"/>
                  <a:gd name="T99" fmla="*/ 2147483647 h 508"/>
                  <a:gd name="T100" fmla="*/ 2147483647 w 1010"/>
                  <a:gd name="T101" fmla="*/ 2147483647 h 508"/>
                  <a:gd name="T102" fmla="*/ 2147483647 w 1010"/>
                  <a:gd name="T103" fmla="*/ 2147483647 h 508"/>
                  <a:gd name="T104" fmla="*/ 2147483647 w 1010"/>
                  <a:gd name="T105" fmla="*/ 2147483647 h 508"/>
                  <a:gd name="T106" fmla="*/ 2147483647 w 1010"/>
                  <a:gd name="T107" fmla="*/ 2147483647 h 508"/>
                  <a:gd name="T108" fmla="*/ 2147483647 w 1010"/>
                  <a:gd name="T109" fmla="*/ 2147483647 h 508"/>
                  <a:gd name="T110" fmla="*/ 2147483647 w 1010"/>
                  <a:gd name="T111" fmla="*/ 2147483647 h 508"/>
                  <a:gd name="T112" fmla="*/ 0 w 1010"/>
                  <a:gd name="T113" fmla="*/ 2147483647 h 5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0"/>
                  <a:gd name="T172" fmla="*/ 0 h 508"/>
                  <a:gd name="T173" fmla="*/ 1010 w 1010"/>
                  <a:gd name="T174" fmla="*/ 508 h 5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0" h="508">
                    <a:moveTo>
                      <a:pt x="0" y="254"/>
                    </a:moveTo>
                    <a:lnTo>
                      <a:pt x="3" y="225"/>
                    </a:lnTo>
                    <a:lnTo>
                      <a:pt x="13" y="196"/>
                    </a:lnTo>
                    <a:lnTo>
                      <a:pt x="29" y="169"/>
                    </a:lnTo>
                    <a:lnTo>
                      <a:pt x="50" y="143"/>
                    </a:lnTo>
                    <a:lnTo>
                      <a:pt x="77" y="119"/>
                    </a:lnTo>
                    <a:lnTo>
                      <a:pt x="110" y="95"/>
                    </a:lnTo>
                    <a:lnTo>
                      <a:pt x="147" y="74"/>
                    </a:lnTo>
                    <a:lnTo>
                      <a:pt x="190" y="55"/>
                    </a:lnTo>
                    <a:lnTo>
                      <a:pt x="237" y="39"/>
                    </a:lnTo>
                    <a:lnTo>
                      <a:pt x="286" y="25"/>
                    </a:lnTo>
                    <a:lnTo>
                      <a:pt x="337" y="13"/>
                    </a:lnTo>
                    <a:lnTo>
                      <a:pt x="392" y="7"/>
                    </a:lnTo>
                    <a:lnTo>
                      <a:pt x="448" y="2"/>
                    </a:lnTo>
                    <a:lnTo>
                      <a:pt x="505" y="0"/>
                    </a:lnTo>
                    <a:lnTo>
                      <a:pt x="561" y="2"/>
                    </a:lnTo>
                    <a:lnTo>
                      <a:pt x="617" y="7"/>
                    </a:lnTo>
                    <a:lnTo>
                      <a:pt x="671" y="13"/>
                    </a:lnTo>
                    <a:lnTo>
                      <a:pt x="724" y="25"/>
                    </a:lnTo>
                    <a:lnTo>
                      <a:pt x="773" y="39"/>
                    </a:lnTo>
                    <a:lnTo>
                      <a:pt x="820" y="55"/>
                    </a:lnTo>
                    <a:lnTo>
                      <a:pt x="861" y="74"/>
                    </a:lnTo>
                    <a:lnTo>
                      <a:pt x="900" y="95"/>
                    </a:lnTo>
                    <a:lnTo>
                      <a:pt x="932" y="119"/>
                    </a:lnTo>
                    <a:lnTo>
                      <a:pt x="959" y="143"/>
                    </a:lnTo>
                    <a:lnTo>
                      <a:pt x="981" y="169"/>
                    </a:lnTo>
                    <a:lnTo>
                      <a:pt x="997" y="196"/>
                    </a:lnTo>
                    <a:lnTo>
                      <a:pt x="1007" y="225"/>
                    </a:lnTo>
                    <a:lnTo>
                      <a:pt x="1010" y="254"/>
                    </a:lnTo>
                    <a:lnTo>
                      <a:pt x="1007" y="281"/>
                    </a:lnTo>
                    <a:lnTo>
                      <a:pt x="997" y="310"/>
                    </a:lnTo>
                    <a:lnTo>
                      <a:pt x="981" y="337"/>
                    </a:lnTo>
                    <a:lnTo>
                      <a:pt x="959" y="363"/>
                    </a:lnTo>
                    <a:lnTo>
                      <a:pt x="932" y="389"/>
                    </a:lnTo>
                    <a:lnTo>
                      <a:pt x="900" y="411"/>
                    </a:lnTo>
                    <a:lnTo>
                      <a:pt x="861" y="432"/>
                    </a:lnTo>
                    <a:lnTo>
                      <a:pt x="820" y="451"/>
                    </a:lnTo>
                    <a:lnTo>
                      <a:pt x="773" y="467"/>
                    </a:lnTo>
                    <a:lnTo>
                      <a:pt x="724" y="482"/>
                    </a:lnTo>
                    <a:lnTo>
                      <a:pt x="671" y="493"/>
                    </a:lnTo>
                    <a:lnTo>
                      <a:pt x="617" y="501"/>
                    </a:lnTo>
                    <a:lnTo>
                      <a:pt x="561" y="506"/>
                    </a:lnTo>
                    <a:lnTo>
                      <a:pt x="505" y="508"/>
                    </a:lnTo>
                    <a:lnTo>
                      <a:pt x="448" y="506"/>
                    </a:lnTo>
                    <a:lnTo>
                      <a:pt x="392" y="501"/>
                    </a:lnTo>
                    <a:lnTo>
                      <a:pt x="337" y="493"/>
                    </a:lnTo>
                    <a:lnTo>
                      <a:pt x="286" y="482"/>
                    </a:lnTo>
                    <a:lnTo>
                      <a:pt x="237" y="467"/>
                    </a:lnTo>
                    <a:lnTo>
                      <a:pt x="190" y="451"/>
                    </a:lnTo>
                    <a:lnTo>
                      <a:pt x="147" y="432"/>
                    </a:lnTo>
                    <a:lnTo>
                      <a:pt x="110" y="411"/>
                    </a:lnTo>
                    <a:lnTo>
                      <a:pt x="77" y="389"/>
                    </a:lnTo>
                    <a:lnTo>
                      <a:pt x="50" y="363"/>
                    </a:lnTo>
                    <a:lnTo>
                      <a:pt x="29" y="337"/>
                    </a:lnTo>
                    <a:lnTo>
                      <a:pt x="13" y="310"/>
                    </a:lnTo>
                    <a:lnTo>
                      <a:pt x="3" y="281"/>
                    </a:lnTo>
                    <a:lnTo>
                      <a:pt x="0" y="2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3203848" y="4077072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74" name="Straight Arrow Connector 79"/>
            <p:cNvCxnSpPr/>
            <p:nvPr/>
          </p:nvCxnSpPr>
          <p:spPr>
            <a:xfrm>
              <a:off x="2555776" y="4364461"/>
              <a:ext cx="6477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80"/>
            <p:cNvCxnSpPr/>
            <p:nvPr/>
          </p:nvCxnSpPr>
          <p:spPr>
            <a:xfrm>
              <a:off x="3924201" y="4364461"/>
              <a:ext cx="6477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81"/>
            <p:cNvSpPr txBox="1">
              <a:spLocks noChangeArrowheads="1"/>
            </p:cNvSpPr>
            <p:nvPr/>
          </p:nvSpPr>
          <p:spPr bwMode="auto">
            <a:xfrm>
              <a:off x="4067944" y="3933056"/>
              <a:ext cx="576064" cy="40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</a:t>
              </a:r>
            </a:p>
          </p:txBody>
        </p:sp>
        <p:cxnSp>
          <p:nvCxnSpPr>
            <p:cNvPr id="77" name="Straight Arrow Connector 82"/>
            <p:cNvCxnSpPr/>
            <p:nvPr/>
          </p:nvCxnSpPr>
          <p:spPr>
            <a:xfrm>
              <a:off x="6659463" y="4364461"/>
              <a:ext cx="5048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19"/>
            <p:cNvSpPr>
              <a:spLocks/>
            </p:cNvSpPr>
            <p:nvPr/>
          </p:nvSpPr>
          <p:spPr bwMode="auto">
            <a:xfrm>
              <a:off x="4572000" y="4005064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5940326" y="4076993"/>
              <a:ext cx="698500" cy="647993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80" name="Straight Arrow Connector 89"/>
            <p:cNvCxnSpPr/>
            <p:nvPr/>
          </p:nvCxnSpPr>
          <p:spPr>
            <a:xfrm>
              <a:off x="5292626" y="4364461"/>
              <a:ext cx="6477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94"/>
            <p:cNvSpPr txBox="1">
              <a:spLocks noChangeArrowheads="1"/>
            </p:cNvSpPr>
            <p:nvPr/>
          </p:nvSpPr>
          <p:spPr bwMode="auto">
            <a:xfrm>
              <a:off x="6732240" y="4005064"/>
              <a:ext cx="576064" cy="40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</a:t>
              </a:r>
            </a:p>
          </p:txBody>
        </p:sp>
        <p:sp>
          <p:nvSpPr>
            <p:cNvPr id="82" name="Arc 100"/>
            <p:cNvSpPr/>
            <p:nvPr/>
          </p:nvSpPr>
          <p:spPr>
            <a:xfrm flipV="1">
              <a:off x="3492401" y="4292991"/>
              <a:ext cx="4248150" cy="792521"/>
            </a:xfrm>
            <a:prstGeom prst="arc">
              <a:avLst>
                <a:gd name="adj1" fmla="val 10836922"/>
                <a:gd name="adj2" fmla="val 2143001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3" name="Arc 102"/>
            <p:cNvSpPr/>
            <p:nvPr/>
          </p:nvSpPr>
          <p:spPr>
            <a:xfrm rot="10800000" flipV="1">
              <a:off x="3492401" y="3789526"/>
              <a:ext cx="2879725" cy="574935"/>
            </a:xfrm>
            <a:prstGeom prst="arc">
              <a:avLst>
                <a:gd name="adj1" fmla="val 10836922"/>
                <a:gd name="adj2" fmla="val 382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4" name="TextBox 103"/>
            <p:cNvSpPr txBox="1">
              <a:spLocks noChangeArrowheads="1"/>
            </p:cNvSpPr>
            <p:nvPr/>
          </p:nvSpPr>
          <p:spPr bwMode="auto">
            <a:xfrm>
              <a:off x="5436096" y="5013176"/>
              <a:ext cx="576064" cy="40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</a:t>
              </a:r>
            </a:p>
          </p:txBody>
        </p:sp>
        <p:sp>
          <p:nvSpPr>
            <p:cNvPr id="85" name="TextBox 104"/>
            <p:cNvSpPr txBox="1">
              <a:spLocks noChangeArrowheads="1"/>
            </p:cNvSpPr>
            <p:nvPr/>
          </p:nvSpPr>
          <p:spPr bwMode="auto">
            <a:xfrm>
              <a:off x="4788024" y="3429000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>
                  <a:solidFill>
                    <a:prstClr val="black"/>
                  </a:solidFill>
                </a:rPr>
                <a:t>ε</a:t>
              </a:r>
            </a:p>
          </p:txBody>
        </p:sp>
      </p:grpSp>
      <p:grpSp>
        <p:nvGrpSpPr>
          <p:cNvPr id="88" name="Group 126"/>
          <p:cNvGrpSpPr>
            <a:grpSpLocks/>
          </p:cNvGrpSpPr>
          <p:nvPr/>
        </p:nvGrpSpPr>
        <p:grpSpPr bwMode="auto">
          <a:xfrm>
            <a:off x="1403648" y="4509120"/>
            <a:ext cx="7112000" cy="1655762"/>
            <a:chOff x="1115616" y="4904492"/>
            <a:chExt cx="7112421" cy="1656184"/>
          </a:xfrm>
        </p:grpSpPr>
        <p:grpSp>
          <p:nvGrpSpPr>
            <p:cNvPr id="89" name="Group 73"/>
            <p:cNvGrpSpPr>
              <a:grpSpLocks/>
            </p:cNvGrpSpPr>
            <p:nvPr/>
          </p:nvGrpSpPr>
          <p:grpSpPr bwMode="auto">
            <a:xfrm>
              <a:off x="2484122" y="5301208"/>
              <a:ext cx="3816377" cy="1197985"/>
              <a:chOff x="1908150" y="3717032"/>
              <a:chExt cx="4824477" cy="1513851"/>
            </a:xfrm>
          </p:grpSpPr>
          <p:sp>
            <p:nvSpPr>
              <p:cNvPr id="102" name="TextBox 59"/>
              <p:cNvSpPr txBox="1">
                <a:spLocks noChangeArrowheads="1"/>
              </p:cNvSpPr>
              <p:nvPr/>
            </p:nvSpPr>
            <p:spPr bwMode="auto">
              <a:xfrm>
                <a:off x="4788024" y="3717032"/>
                <a:ext cx="648073" cy="505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srgbClr val="820000"/>
                    </a:solidFill>
                    <a:latin typeface="Calibri"/>
                  </a:rPr>
                  <a:t>1</a:t>
                </a:r>
              </a:p>
            </p:txBody>
          </p:sp>
          <p:grpSp>
            <p:nvGrpSpPr>
              <p:cNvPr id="103" name="Group 72"/>
              <p:cNvGrpSpPr>
                <a:grpSpLocks/>
              </p:cNvGrpSpPr>
              <p:nvPr/>
            </p:nvGrpSpPr>
            <p:grpSpPr bwMode="auto">
              <a:xfrm>
                <a:off x="1908150" y="3789040"/>
                <a:ext cx="4824477" cy="1441843"/>
                <a:chOff x="1908150" y="3789040"/>
                <a:chExt cx="4824477" cy="1441843"/>
              </a:xfrm>
            </p:grpSpPr>
            <p:sp>
              <p:nvSpPr>
                <p:cNvPr id="104" name="Freeform 19"/>
                <p:cNvSpPr>
                  <a:spLocks/>
                </p:cNvSpPr>
                <p:nvPr/>
              </p:nvSpPr>
              <p:spPr bwMode="auto">
                <a:xfrm>
                  <a:off x="2556397" y="4078545"/>
                  <a:ext cx="698422" cy="648124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05" name="Straight Arrow Connector 35"/>
                <p:cNvCxnSpPr/>
                <p:nvPr/>
              </p:nvCxnSpPr>
              <p:spPr>
                <a:xfrm>
                  <a:off x="1908150" y="4365485"/>
                  <a:ext cx="648247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36"/>
                <p:cNvCxnSpPr/>
                <p:nvPr/>
              </p:nvCxnSpPr>
              <p:spPr>
                <a:xfrm flipV="1">
                  <a:off x="3276896" y="4148774"/>
                  <a:ext cx="648247" cy="21671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3419874" y="3861049"/>
                  <a:ext cx="576063" cy="505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2000" b="1" dirty="0">
                      <a:solidFill>
                        <a:srgbClr val="820000"/>
                      </a:solidFill>
                      <a:latin typeface="Calibri"/>
                    </a:rPr>
                    <a:t>ε</a:t>
                  </a:r>
                </a:p>
              </p:txBody>
            </p:sp>
            <p:cxnSp>
              <p:nvCxnSpPr>
                <p:cNvPr id="108" name="Straight Arrow Connector 50"/>
                <p:cNvCxnSpPr/>
                <p:nvPr/>
              </p:nvCxnSpPr>
              <p:spPr>
                <a:xfrm>
                  <a:off x="6012380" y="4221011"/>
                  <a:ext cx="720247" cy="26894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51"/>
                <p:cNvCxnSpPr/>
                <p:nvPr/>
              </p:nvCxnSpPr>
              <p:spPr>
                <a:xfrm flipV="1">
                  <a:off x="6012380" y="4580973"/>
                  <a:ext cx="720247" cy="28816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33"/>
                <p:cNvCxnSpPr/>
                <p:nvPr/>
              </p:nvCxnSpPr>
              <p:spPr>
                <a:xfrm>
                  <a:off x="3276896" y="4437722"/>
                  <a:ext cx="648247" cy="28894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Freeform 19"/>
                <p:cNvSpPr>
                  <a:spLocks/>
                </p:cNvSpPr>
                <p:nvPr/>
              </p:nvSpPr>
              <p:spPr bwMode="auto">
                <a:xfrm>
                  <a:off x="3923928" y="4509120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19"/>
                <p:cNvSpPr>
                  <a:spLocks/>
                </p:cNvSpPr>
                <p:nvPr/>
              </p:nvSpPr>
              <p:spPr bwMode="auto">
                <a:xfrm>
                  <a:off x="3923928" y="3789040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3455195" y="4580626"/>
                  <a:ext cx="468732" cy="505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2000" b="1" dirty="0">
                      <a:solidFill>
                        <a:srgbClr val="820000"/>
                      </a:solidFill>
                      <a:latin typeface="Calibri"/>
                    </a:rPr>
                    <a:t>ε</a:t>
                  </a:r>
                </a:p>
              </p:txBody>
            </p:sp>
            <p:sp>
              <p:nvSpPr>
                <p:cNvPr id="114" name="Freeform 19"/>
                <p:cNvSpPr>
                  <a:spLocks/>
                </p:cNvSpPr>
                <p:nvPr/>
              </p:nvSpPr>
              <p:spPr bwMode="auto">
                <a:xfrm>
                  <a:off x="5292080" y="3861048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5" name="Straight Arrow Connector 58"/>
                <p:cNvCxnSpPr/>
                <p:nvPr/>
              </p:nvCxnSpPr>
              <p:spPr>
                <a:xfrm>
                  <a:off x="4643634" y="4148774"/>
                  <a:ext cx="648248" cy="0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Freeform 19"/>
                <p:cNvSpPr>
                  <a:spLocks/>
                </p:cNvSpPr>
                <p:nvPr/>
              </p:nvSpPr>
              <p:spPr bwMode="auto">
                <a:xfrm>
                  <a:off x="5292080" y="4581128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7" name="Straight Arrow Connector 61"/>
                <p:cNvCxnSpPr/>
                <p:nvPr/>
              </p:nvCxnSpPr>
              <p:spPr>
                <a:xfrm>
                  <a:off x="4643634" y="4869137"/>
                  <a:ext cx="648248" cy="0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4788024" y="4365104"/>
                  <a:ext cx="648073" cy="505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2000" b="1" dirty="0">
                      <a:solidFill>
                        <a:srgbClr val="820000"/>
                      </a:solidFill>
                      <a:latin typeface="Calibri"/>
                    </a:rPr>
                    <a:t>0</a:t>
                  </a:r>
                </a:p>
              </p:txBody>
            </p:sp>
            <p:sp>
              <p:nvSpPr>
                <p:cNvPr id="119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6156177" y="4725149"/>
                  <a:ext cx="576064" cy="505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2000" b="1" dirty="0">
                      <a:solidFill>
                        <a:srgbClr val="820000"/>
                      </a:solidFill>
                      <a:latin typeface="Calibri"/>
                    </a:rPr>
                    <a:t>ε</a:t>
                  </a:r>
                </a:p>
              </p:txBody>
            </p:sp>
            <p:sp>
              <p:nvSpPr>
                <p:cNvPr id="120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6084167" y="3933056"/>
                  <a:ext cx="576063" cy="505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2000" b="1" dirty="0">
                      <a:solidFill>
                        <a:srgbClr val="820000"/>
                      </a:solidFill>
                      <a:latin typeface="Calibri"/>
                    </a:rPr>
                    <a:t>ε</a:t>
                  </a:r>
                </a:p>
              </p:txBody>
            </p:sp>
          </p:grpSp>
        </p:grpSp>
        <p:grpSp>
          <p:nvGrpSpPr>
            <p:cNvPr id="90" name="Group 29"/>
            <p:cNvGrpSpPr>
              <a:grpSpLocks/>
            </p:cNvGrpSpPr>
            <p:nvPr/>
          </p:nvGrpSpPr>
          <p:grpSpPr bwMode="auto">
            <a:xfrm>
              <a:off x="7380312" y="5445224"/>
              <a:ext cx="847725" cy="769937"/>
              <a:chOff x="5292725" y="4221163"/>
              <a:chExt cx="847725" cy="769937"/>
            </a:xfrm>
          </p:grpSpPr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5370420" y="4267230"/>
                <a:ext cx="698025" cy="648197"/>
              </a:xfrm>
              <a:custGeom>
                <a:avLst/>
                <a:gdLst>
                  <a:gd name="T0" fmla="*/ 0 w 810"/>
                  <a:gd name="T1" fmla="*/ 2147483647 h 406"/>
                  <a:gd name="T2" fmla="*/ 2147483647 w 810"/>
                  <a:gd name="T3" fmla="*/ 2147483647 h 406"/>
                  <a:gd name="T4" fmla="*/ 2147483647 w 810"/>
                  <a:gd name="T5" fmla="*/ 2147483647 h 406"/>
                  <a:gd name="T6" fmla="*/ 2147483647 w 810"/>
                  <a:gd name="T7" fmla="*/ 2147483647 h 406"/>
                  <a:gd name="T8" fmla="*/ 2147483647 w 810"/>
                  <a:gd name="T9" fmla="*/ 2147483647 h 406"/>
                  <a:gd name="T10" fmla="*/ 2147483647 w 810"/>
                  <a:gd name="T11" fmla="*/ 2147483647 h 406"/>
                  <a:gd name="T12" fmla="*/ 2147483647 w 810"/>
                  <a:gd name="T13" fmla="*/ 2147483647 h 406"/>
                  <a:gd name="T14" fmla="*/ 2147483647 w 810"/>
                  <a:gd name="T15" fmla="*/ 2147483647 h 406"/>
                  <a:gd name="T16" fmla="*/ 2147483647 w 810"/>
                  <a:gd name="T17" fmla="*/ 2147483647 h 406"/>
                  <a:gd name="T18" fmla="*/ 2147483647 w 810"/>
                  <a:gd name="T19" fmla="*/ 2147483647 h 406"/>
                  <a:gd name="T20" fmla="*/ 2147483647 w 810"/>
                  <a:gd name="T21" fmla="*/ 2147483647 h 406"/>
                  <a:gd name="T22" fmla="*/ 2147483647 w 810"/>
                  <a:gd name="T23" fmla="*/ 2147483647 h 406"/>
                  <a:gd name="T24" fmla="*/ 2147483647 w 810"/>
                  <a:gd name="T25" fmla="*/ 2147483647 h 406"/>
                  <a:gd name="T26" fmla="*/ 2147483647 w 810"/>
                  <a:gd name="T27" fmla="*/ 0 h 406"/>
                  <a:gd name="T28" fmla="*/ 2147483647 w 810"/>
                  <a:gd name="T29" fmla="*/ 2147483647 h 406"/>
                  <a:gd name="T30" fmla="*/ 2147483647 w 810"/>
                  <a:gd name="T31" fmla="*/ 2147483647 h 406"/>
                  <a:gd name="T32" fmla="*/ 2147483647 w 810"/>
                  <a:gd name="T33" fmla="*/ 2147483647 h 406"/>
                  <a:gd name="T34" fmla="*/ 2147483647 w 810"/>
                  <a:gd name="T35" fmla="*/ 2147483647 h 406"/>
                  <a:gd name="T36" fmla="*/ 2147483647 w 810"/>
                  <a:gd name="T37" fmla="*/ 2147483647 h 406"/>
                  <a:gd name="T38" fmla="*/ 2147483647 w 810"/>
                  <a:gd name="T39" fmla="*/ 2147483647 h 406"/>
                  <a:gd name="T40" fmla="*/ 2147483647 w 810"/>
                  <a:gd name="T41" fmla="*/ 2147483647 h 406"/>
                  <a:gd name="T42" fmla="*/ 2147483647 w 810"/>
                  <a:gd name="T43" fmla="*/ 2147483647 h 406"/>
                  <a:gd name="T44" fmla="*/ 2147483647 w 810"/>
                  <a:gd name="T45" fmla="*/ 2147483647 h 406"/>
                  <a:gd name="T46" fmla="*/ 2147483647 w 810"/>
                  <a:gd name="T47" fmla="*/ 2147483647 h 406"/>
                  <a:gd name="T48" fmla="*/ 2147483647 w 810"/>
                  <a:gd name="T49" fmla="*/ 2147483647 h 406"/>
                  <a:gd name="T50" fmla="*/ 2147483647 w 810"/>
                  <a:gd name="T51" fmla="*/ 2147483647 h 406"/>
                  <a:gd name="T52" fmla="*/ 2147483647 w 810"/>
                  <a:gd name="T53" fmla="*/ 2147483647 h 406"/>
                  <a:gd name="T54" fmla="*/ 2147483647 w 810"/>
                  <a:gd name="T55" fmla="*/ 2147483647 h 406"/>
                  <a:gd name="T56" fmla="*/ 2147483647 w 810"/>
                  <a:gd name="T57" fmla="*/ 2147483647 h 406"/>
                  <a:gd name="T58" fmla="*/ 2147483647 w 810"/>
                  <a:gd name="T59" fmla="*/ 2147483647 h 406"/>
                  <a:gd name="T60" fmla="*/ 2147483647 w 810"/>
                  <a:gd name="T61" fmla="*/ 2147483647 h 406"/>
                  <a:gd name="T62" fmla="*/ 2147483647 w 810"/>
                  <a:gd name="T63" fmla="*/ 2147483647 h 406"/>
                  <a:gd name="T64" fmla="*/ 2147483647 w 810"/>
                  <a:gd name="T65" fmla="*/ 2147483647 h 406"/>
                  <a:gd name="T66" fmla="*/ 2147483647 w 810"/>
                  <a:gd name="T67" fmla="*/ 2147483647 h 406"/>
                  <a:gd name="T68" fmla="*/ 2147483647 w 810"/>
                  <a:gd name="T69" fmla="*/ 2147483647 h 406"/>
                  <a:gd name="T70" fmla="*/ 2147483647 w 810"/>
                  <a:gd name="T71" fmla="*/ 2147483647 h 406"/>
                  <a:gd name="T72" fmla="*/ 2147483647 w 810"/>
                  <a:gd name="T73" fmla="*/ 2147483647 h 406"/>
                  <a:gd name="T74" fmla="*/ 2147483647 w 810"/>
                  <a:gd name="T75" fmla="*/ 2147483647 h 406"/>
                  <a:gd name="T76" fmla="*/ 2147483647 w 810"/>
                  <a:gd name="T77" fmla="*/ 2147483647 h 406"/>
                  <a:gd name="T78" fmla="*/ 2147483647 w 810"/>
                  <a:gd name="T79" fmla="*/ 2147483647 h 406"/>
                  <a:gd name="T80" fmla="*/ 2147483647 w 810"/>
                  <a:gd name="T81" fmla="*/ 2147483647 h 406"/>
                  <a:gd name="T82" fmla="*/ 2147483647 w 810"/>
                  <a:gd name="T83" fmla="*/ 2147483647 h 406"/>
                  <a:gd name="T84" fmla="*/ 2147483647 w 810"/>
                  <a:gd name="T85" fmla="*/ 2147483647 h 406"/>
                  <a:gd name="T86" fmla="*/ 2147483647 w 810"/>
                  <a:gd name="T87" fmla="*/ 2147483647 h 406"/>
                  <a:gd name="T88" fmla="*/ 2147483647 w 810"/>
                  <a:gd name="T89" fmla="*/ 2147483647 h 406"/>
                  <a:gd name="T90" fmla="*/ 2147483647 w 810"/>
                  <a:gd name="T91" fmla="*/ 2147483647 h 406"/>
                  <a:gd name="T92" fmla="*/ 2147483647 w 810"/>
                  <a:gd name="T93" fmla="*/ 2147483647 h 406"/>
                  <a:gd name="T94" fmla="*/ 2147483647 w 810"/>
                  <a:gd name="T95" fmla="*/ 2147483647 h 406"/>
                  <a:gd name="T96" fmla="*/ 2147483647 w 810"/>
                  <a:gd name="T97" fmla="*/ 2147483647 h 406"/>
                  <a:gd name="T98" fmla="*/ 2147483647 w 810"/>
                  <a:gd name="T99" fmla="*/ 2147483647 h 406"/>
                  <a:gd name="T100" fmla="*/ 2147483647 w 810"/>
                  <a:gd name="T101" fmla="*/ 2147483647 h 406"/>
                  <a:gd name="T102" fmla="*/ 2147483647 w 810"/>
                  <a:gd name="T103" fmla="*/ 2147483647 h 406"/>
                  <a:gd name="T104" fmla="*/ 0 w 810"/>
                  <a:gd name="T105" fmla="*/ 2147483647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0"/>
                  <a:gd name="T160" fmla="*/ 0 h 406"/>
                  <a:gd name="T161" fmla="*/ 810 w 810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0" h="406">
                    <a:moveTo>
                      <a:pt x="0" y="204"/>
                    </a:moveTo>
                    <a:lnTo>
                      <a:pt x="3" y="178"/>
                    </a:lnTo>
                    <a:lnTo>
                      <a:pt x="11" y="154"/>
                    </a:lnTo>
                    <a:lnTo>
                      <a:pt x="27" y="132"/>
                    </a:lnTo>
                    <a:lnTo>
                      <a:pt x="47" y="109"/>
                    </a:lnTo>
                    <a:lnTo>
                      <a:pt x="72" y="87"/>
                    </a:lnTo>
                    <a:lnTo>
                      <a:pt x="102" y="68"/>
                    </a:lnTo>
                    <a:lnTo>
                      <a:pt x="138" y="52"/>
                    </a:lnTo>
                    <a:lnTo>
                      <a:pt x="176" y="36"/>
                    </a:lnTo>
                    <a:lnTo>
                      <a:pt x="218" y="23"/>
                    </a:lnTo>
                    <a:lnTo>
                      <a:pt x="262" y="13"/>
                    </a:lnTo>
                    <a:lnTo>
                      <a:pt x="309" y="5"/>
                    </a:lnTo>
                    <a:lnTo>
                      <a:pt x="357" y="2"/>
                    </a:lnTo>
                    <a:lnTo>
                      <a:pt x="406" y="0"/>
                    </a:lnTo>
                    <a:lnTo>
                      <a:pt x="454" y="2"/>
                    </a:lnTo>
                    <a:lnTo>
                      <a:pt x="502" y="5"/>
                    </a:lnTo>
                    <a:lnTo>
                      <a:pt x="550" y="13"/>
                    </a:lnTo>
                    <a:lnTo>
                      <a:pt x="595" y="23"/>
                    </a:lnTo>
                    <a:lnTo>
                      <a:pt x="636" y="36"/>
                    </a:lnTo>
                    <a:lnTo>
                      <a:pt x="674" y="52"/>
                    </a:lnTo>
                    <a:lnTo>
                      <a:pt x="710" y="68"/>
                    </a:lnTo>
                    <a:lnTo>
                      <a:pt x="740" y="87"/>
                    </a:lnTo>
                    <a:lnTo>
                      <a:pt x="764" y="109"/>
                    </a:lnTo>
                    <a:lnTo>
                      <a:pt x="785" y="132"/>
                    </a:lnTo>
                    <a:lnTo>
                      <a:pt x="799" y="154"/>
                    </a:lnTo>
                    <a:lnTo>
                      <a:pt x="809" y="178"/>
                    </a:lnTo>
                    <a:lnTo>
                      <a:pt x="810" y="204"/>
                    </a:lnTo>
                    <a:lnTo>
                      <a:pt x="809" y="228"/>
                    </a:lnTo>
                    <a:lnTo>
                      <a:pt x="799" y="252"/>
                    </a:lnTo>
                    <a:lnTo>
                      <a:pt x="785" y="276"/>
                    </a:lnTo>
                    <a:lnTo>
                      <a:pt x="764" y="297"/>
                    </a:lnTo>
                    <a:lnTo>
                      <a:pt x="740" y="320"/>
                    </a:lnTo>
                    <a:lnTo>
                      <a:pt x="710" y="339"/>
                    </a:lnTo>
                    <a:lnTo>
                      <a:pt x="674" y="355"/>
                    </a:lnTo>
                    <a:lnTo>
                      <a:pt x="636" y="371"/>
                    </a:lnTo>
                    <a:lnTo>
                      <a:pt x="595" y="384"/>
                    </a:lnTo>
                    <a:lnTo>
                      <a:pt x="550" y="393"/>
                    </a:lnTo>
                    <a:lnTo>
                      <a:pt x="502" y="401"/>
                    </a:lnTo>
                    <a:lnTo>
                      <a:pt x="454" y="405"/>
                    </a:lnTo>
                    <a:lnTo>
                      <a:pt x="406" y="406"/>
                    </a:lnTo>
                    <a:lnTo>
                      <a:pt x="357" y="405"/>
                    </a:lnTo>
                    <a:lnTo>
                      <a:pt x="309" y="401"/>
                    </a:lnTo>
                    <a:lnTo>
                      <a:pt x="262" y="393"/>
                    </a:lnTo>
                    <a:lnTo>
                      <a:pt x="218" y="384"/>
                    </a:lnTo>
                    <a:lnTo>
                      <a:pt x="176" y="371"/>
                    </a:lnTo>
                    <a:lnTo>
                      <a:pt x="138" y="355"/>
                    </a:lnTo>
                    <a:lnTo>
                      <a:pt x="102" y="339"/>
                    </a:lnTo>
                    <a:lnTo>
                      <a:pt x="72" y="320"/>
                    </a:lnTo>
                    <a:lnTo>
                      <a:pt x="47" y="297"/>
                    </a:lnTo>
                    <a:lnTo>
                      <a:pt x="27" y="276"/>
                    </a:lnTo>
                    <a:lnTo>
                      <a:pt x="11" y="252"/>
                    </a:lnTo>
                    <a:lnTo>
                      <a:pt x="3" y="22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5292725" y="4221163"/>
                <a:ext cx="847725" cy="769937"/>
              </a:xfrm>
              <a:custGeom>
                <a:avLst/>
                <a:gdLst>
                  <a:gd name="T0" fmla="*/ 0 w 1010"/>
                  <a:gd name="T1" fmla="*/ 2147483647 h 508"/>
                  <a:gd name="T2" fmla="*/ 2147483647 w 1010"/>
                  <a:gd name="T3" fmla="*/ 2147483647 h 508"/>
                  <a:gd name="T4" fmla="*/ 2147483647 w 1010"/>
                  <a:gd name="T5" fmla="*/ 2147483647 h 508"/>
                  <a:gd name="T6" fmla="*/ 2147483647 w 1010"/>
                  <a:gd name="T7" fmla="*/ 2147483647 h 508"/>
                  <a:gd name="T8" fmla="*/ 2147483647 w 1010"/>
                  <a:gd name="T9" fmla="*/ 2147483647 h 508"/>
                  <a:gd name="T10" fmla="*/ 2147483647 w 1010"/>
                  <a:gd name="T11" fmla="*/ 2147483647 h 508"/>
                  <a:gd name="T12" fmla="*/ 2147483647 w 1010"/>
                  <a:gd name="T13" fmla="*/ 2147483647 h 508"/>
                  <a:gd name="T14" fmla="*/ 2147483647 w 1010"/>
                  <a:gd name="T15" fmla="*/ 2147483647 h 508"/>
                  <a:gd name="T16" fmla="*/ 2147483647 w 1010"/>
                  <a:gd name="T17" fmla="*/ 2147483647 h 508"/>
                  <a:gd name="T18" fmla="*/ 2147483647 w 1010"/>
                  <a:gd name="T19" fmla="*/ 2147483647 h 508"/>
                  <a:gd name="T20" fmla="*/ 2147483647 w 1010"/>
                  <a:gd name="T21" fmla="*/ 2147483647 h 508"/>
                  <a:gd name="T22" fmla="*/ 2147483647 w 1010"/>
                  <a:gd name="T23" fmla="*/ 2147483647 h 508"/>
                  <a:gd name="T24" fmla="*/ 2147483647 w 1010"/>
                  <a:gd name="T25" fmla="*/ 2147483647 h 508"/>
                  <a:gd name="T26" fmla="*/ 2147483647 w 1010"/>
                  <a:gd name="T27" fmla="*/ 2147483647 h 508"/>
                  <a:gd name="T28" fmla="*/ 2147483647 w 1010"/>
                  <a:gd name="T29" fmla="*/ 0 h 508"/>
                  <a:gd name="T30" fmla="*/ 2147483647 w 1010"/>
                  <a:gd name="T31" fmla="*/ 2147483647 h 508"/>
                  <a:gd name="T32" fmla="*/ 2147483647 w 1010"/>
                  <a:gd name="T33" fmla="*/ 2147483647 h 508"/>
                  <a:gd name="T34" fmla="*/ 2147483647 w 1010"/>
                  <a:gd name="T35" fmla="*/ 2147483647 h 508"/>
                  <a:gd name="T36" fmla="*/ 2147483647 w 1010"/>
                  <a:gd name="T37" fmla="*/ 2147483647 h 508"/>
                  <a:gd name="T38" fmla="*/ 2147483647 w 1010"/>
                  <a:gd name="T39" fmla="*/ 2147483647 h 508"/>
                  <a:gd name="T40" fmla="*/ 2147483647 w 1010"/>
                  <a:gd name="T41" fmla="*/ 2147483647 h 508"/>
                  <a:gd name="T42" fmla="*/ 2147483647 w 1010"/>
                  <a:gd name="T43" fmla="*/ 2147483647 h 508"/>
                  <a:gd name="T44" fmla="*/ 2147483647 w 1010"/>
                  <a:gd name="T45" fmla="*/ 2147483647 h 508"/>
                  <a:gd name="T46" fmla="*/ 2147483647 w 1010"/>
                  <a:gd name="T47" fmla="*/ 2147483647 h 508"/>
                  <a:gd name="T48" fmla="*/ 2147483647 w 1010"/>
                  <a:gd name="T49" fmla="*/ 2147483647 h 508"/>
                  <a:gd name="T50" fmla="*/ 2147483647 w 1010"/>
                  <a:gd name="T51" fmla="*/ 2147483647 h 508"/>
                  <a:gd name="T52" fmla="*/ 2147483647 w 1010"/>
                  <a:gd name="T53" fmla="*/ 2147483647 h 508"/>
                  <a:gd name="T54" fmla="*/ 2147483647 w 1010"/>
                  <a:gd name="T55" fmla="*/ 2147483647 h 508"/>
                  <a:gd name="T56" fmla="*/ 2147483647 w 1010"/>
                  <a:gd name="T57" fmla="*/ 2147483647 h 508"/>
                  <a:gd name="T58" fmla="*/ 2147483647 w 1010"/>
                  <a:gd name="T59" fmla="*/ 2147483647 h 508"/>
                  <a:gd name="T60" fmla="*/ 2147483647 w 1010"/>
                  <a:gd name="T61" fmla="*/ 2147483647 h 508"/>
                  <a:gd name="T62" fmla="*/ 2147483647 w 1010"/>
                  <a:gd name="T63" fmla="*/ 2147483647 h 508"/>
                  <a:gd name="T64" fmla="*/ 2147483647 w 1010"/>
                  <a:gd name="T65" fmla="*/ 2147483647 h 508"/>
                  <a:gd name="T66" fmla="*/ 2147483647 w 1010"/>
                  <a:gd name="T67" fmla="*/ 2147483647 h 508"/>
                  <a:gd name="T68" fmla="*/ 2147483647 w 1010"/>
                  <a:gd name="T69" fmla="*/ 2147483647 h 508"/>
                  <a:gd name="T70" fmla="*/ 2147483647 w 1010"/>
                  <a:gd name="T71" fmla="*/ 2147483647 h 508"/>
                  <a:gd name="T72" fmla="*/ 2147483647 w 1010"/>
                  <a:gd name="T73" fmla="*/ 2147483647 h 508"/>
                  <a:gd name="T74" fmla="*/ 2147483647 w 1010"/>
                  <a:gd name="T75" fmla="*/ 2147483647 h 508"/>
                  <a:gd name="T76" fmla="*/ 2147483647 w 1010"/>
                  <a:gd name="T77" fmla="*/ 2147483647 h 508"/>
                  <a:gd name="T78" fmla="*/ 2147483647 w 1010"/>
                  <a:gd name="T79" fmla="*/ 2147483647 h 508"/>
                  <a:gd name="T80" fmla="*/ 2147483647 w 1010"/>
                  <a:gd name="T81" fmla="*/ 2147483647 h 508"/>
                  <a:gd name="T82" fmla="*/ 2147483647 w 1010"/>
                  <a:gd name="T83" fmla="*/ 2147483647 h 508"/>
                  <a:gd name="T84" fmla="*/ 2147483647 w 1010"/>
                  <a:gd name="T85" fmla="*/ 2147483647 h 508"/>
                  <a:gd name="T86" fmla="*/ 2147483647 w 1010"/>
                  <a:gd name="T87" fmla="*/ 2147483647 h 508"/>
                  <a:gd name="T88" fmla="*/ 2147483647 w 1010"/>
                  <a:gd name="T89" fmla="*/ 2147483647 h 508"/>
                  <a:gd name="T90" fmla="*/ 2147483647 w 1010"/>
                  <a:gd name="T91" fmla="*/ 2147483647 h 508"/>
                  <a:gd name="T92" fmla="*/ 2147483647 w 1010"/>
                  <a:gd name="T93" fmla="*/ 2147483647 h 508"/>
                  <a:gd name="T94" fmla="*/ 2147483647 w 1010"/>
                  <a:gd name="T95" fmla="*/ 2147483647 h 508"/>
                  <a:gd name="T96" fmla="*/ 2147483647 w 1010"/>
                  <a:gd name="T97" fmla="*/ 2147483647 h 508"/>
                  <a:gd name="T98" fmla="*/ 2147483647 w 1010"/>
                  <a:gd name="T99" fmla="*/ 2147483647 h 508"/>
                  <a:gd name="T100" fmla="*/ 2147483647 w 1010"/>
                  <a:gd name="T101" fmla="*/ 2147483647 h 508"/>
                  <a:gd name="T102" fmla="*/ 2147483647 w 1010"/>
                  <a:gd name="T103" fmla="*/ 2147483647 h 508"/>
                  <a:gd name="T104" fmla="*/ 2147483647 w 1010"/>
                  <a:gd name="T105" fmla="*/ 2147483647 h 508"/>
                  <a:gd name="T106" fmla="*/ 2147483647 w 1010"/>
                  <a:gd name="T107" fmla="*/ 2147483647 h 508"/>
                  <a:gd name="T108" fmla="*/ 2147483647 w 1010"/>
                  <a:gd name="T109" fmla="*/ 2147483647 h 508"/>
                  <a:gd name="T110" fmla="*/ 2147483647 w 1010"/>
                  <a:gd name="T111" fmla="*/ 2147483647 h 508"/>
                  <a:gd name="T112" fmla="*/ 0 w 1010"/>
                  <a:gd name="T113" fmla="*/ 2147483647 h 5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0"/>
                  <a:gd name="T172" fmla="*/ 0 h 508"/>
                  <a:gd name="T173" fmla="*/ 1010 w 1010"/>
                  <a:gd name="T174" fmla="*/ 508 h 5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0" h="508">
                    <a:moveTo>
                      <a:pt x="0" y="254"/>
                    </a:moveTo>
                    <a:lnTo>
                      <a:pt x="3" y="225"/>
                    </a:lnTo>
                    <a:lnTo>
                      <a:pt x="13" y="196"/>
                    </a:lnTo>
                    <a:lnTo>
                      <a:pt x="29" y="169"/>
                    </a:lnTo>
                    <a:lnTo>
                      <a:pt x="50" y="143"/>
                    </a:lnTo>
                    <a:lnTo>
                      <a:pt x="77" y="119"/>
                    </a:lnTo>
                    <a:lnTo>
                      <a:pt x="110" y="95"/>
                    </a:lnTo>
                    <a:lnTo>
                      <a:pt x="147" y="74"/>
                    </a:lnTo>
                    <a:lnTo>
                      <a:pt x="190" y="55"/>
                    </a:lnTo>
                    <a:lnTo>
                      <a:pt x="237" y="39"/>
                    </a:lnTo>
                    <a:lnTo>
                      <a:pt x="286" y="25"/>
                    </a:lnTo>
                    <a:lnTo>
                      <a:pt x="337" y="13"/>
                    </a:lnTo>
                    <a:lnTo>
                      <a:pt x="392" y="7"/>
                    </a:lnTo>
                    <a:lnTo>
                      <a:pt x="448" y="2"/>
                    </a:lnTo>
                    <a:lnTo>
                      <a:pt x="505" y="0"/>
                    </a:lnTo>
                    <a:lnTo>
                      <a:pt x="561" y="2"/>
                    </a:lnTo>
                    <a:lnTo>
                      <a:pt x="617" y="7"/>
                    </a:lnTo>
                    <a:lnTo>
                      <a:pt x="671" y="13"/>
                    </a:lnTo>
                    <a:lnTo>
                      <a:pt x="724" y="25"/>
                    </a:lnTo>
                    <a:lnTo>
                      <a:pt x="773" y="39"/>
                    </a:lnTo>
                    <a:lnTo>
                      <a:pt x="820" y="55"/>
                    </a:lnTo>
                    <a:lnTo>
                      <a:pt x="861" y="74"/>
                    </a:lnTo>
                    <a:lnTo>
                      <a:pt x="900" y="95"/>
                    </a:lnTo>
                    <a:lnTo>
                      <a:pt x="932" y="119"/>
                    </a:lnTo>
                    <a:lnTo>
                      <a:pt x="959" y="143"/>
                    </a:lnTo>
                    <a:lnTo>
                      <a:pt x="981" y="169"/>
                    </a:lnTo>
                    <a:lnTo>
                      <a:pt x="997" y="196"/>
                    </a:lnTo>
                    <a:lnTo>
                      <a:pt x="1007" y="225"/>
                    </a:lnTo>
                    <a:lnTo>
                      <a:pt x="1010" y="254"/>
                    </a:lnTo>
                    <a:lnTo>
                      <a:pt x="1007" y="281"/>
                    </a:lnTo>
                    <a:lnTo>
                      <a:pt x="997" y="310"/>
                    </a:lnTo>
                    <a:lnTo>
                      <a:pt x="981" y="337"/>
                    </a:lnTo>
                    <a:lnTo>
                      <a:pt x="959" y="363"/>
                    </a:lnTo>
                    <a:lnTo>
                      <a:pt x="932" y="389"/>
                    </a:lnTo>
                    <a:lnTo>
                      <a:pt x="900" y="411"/>
                    </a:lnTo>
                    <a:lnTo>
                      <a:pt x="861" y="432"/>
                    </a:lnTo>
                    <a:lnTo>
                      <a:pt x="820" y="451"/>
                    </a:lnTo>
                    <a:lnTo>
                      <a:pt x="773" y="467"/>
                    </a:lnTo>
                    <a:lnTo>
                      <a:pt x="724" y="482"/>
                    </a:lnTo>
                    <a:lnTo>
                      <a:pt x="671" y="493"/>
                    </a:lnTo>
                    <a:lnTo>
                      <a:pt x="617" y="501"/>
                    </a:lnTo>
                    <a:lnTo>
                      <a:pt x="561" y="506"/>
                    </a:lnTo>
                    <a:lnTo>
                      <a:pt x="505" y="508"/>
                    </a:lnTo>
                    <a:lnTo>
                      <a:pt x="448" y="506"/>
                    </a:lnTo>
                    <a:lnTo>
                      <a:pt x="392" y="501"/>
                    </a:lnTo>
                    <a:lnTo>
                      <a:pt x="337" y="493"/>
                    </a:lnTo>
                    <a:lnTo>
                      <a:pt x="286" y="482"/>
                    </a:lnTo>
                    <a:lnTo>
                      <a:pt x="237" y="467"/>
                    </a:lnTo>
                    <a:lnTo>
                      <a:pt x="190" y="451"/>
                    </a:lnTo>
                    <a:lnTo>
                      <a:pt x="147" y="432"/>
                    </a:lnTo>
                    <a:lnTo>
                      <a:pt x="110" y="411"/>
                    </a:lnTo>
                    <a:lnTo>
                      <a:pt x="77" y="389"/>
                    </a:lnTo>
                    <a:lnTo>
                      <a:pt x="50" y="363"/>
                    </a:lnTo>
                    <a:lnTo>
                      <a:pt x="29" y="337"/>
                    </a:lnTo>
                    <a:lnTo>
                      <a:pt x="13" y="310"/>
                    </a:lnTo>
                    <a:lnTo>
                      <a:pt x="3" y="281"/>
                    </a:lnTo>
                    <a:lnTo>
                      <a:pt x="0" y="2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1763688" y="5517232"/>
              <a:ext cx="698025" cy="648197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92" name="Straight Arrow Connector 68"/>
            <p:cNvCxnSpPr/>
            <p:nvPr/>
          </p:nvCxnSpPr>
          <p:spPr>
            <a:xfrm>
              <a:off x="1115616" y="5877877"/>
              <a:ext cx="6477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72"/>
            <p:cNvSpPr txBox="1">
              <a:spLocks noChangeArrowheads="1"/>
            </p:cNvSpPr>
            <p:nvPr/>
          </p:nvSpPr>
          <p:spPr bwMode="auto">
            <a:xfrm>
              <a:off x="2555776" y="5445224"/>
              <a:ext cx="576064" cy="4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</a:t>
              </a:r>
            </a:p>
          </p:txBody>
        </p:sp>
        <p:cxnSp>
          <p:nvCxnSpPr>
            <p:cNvPr id="94" name="Straight Arrow Connector 73"/>
            <p:cNvCxnSpPr/>
            <p:nvPr/>
          </p:nvCxnSpPr>
          <p:spPr>
            <a:xfrm>
              <a:off x="6876994" y="5804833"/>
              <a:ext cx="5032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19"/>
            <p:cNvSpPr>
              <a:spLocks/>
            </p:cNvSpPr>
            <p:nvPr/>
          </p:nvSpPr>
          <p:spPr bwMode="auto">
            <a:xfrm>
              <a:off x="6300499" y="5624756"/>
              <a:ext cx="576346" cy="504185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6" name="TextBox 83"/>
            <p:cNvSpPr txBox="1">
              <a:spLocks noChangeArrowheads="1"/>
            </p:cNvSpPr>
            <p:nvPr/>
          </p:nvSpPr>
          <p:spPr bwMode="auto">
            <a:xfrm>
              <a:off x="6948264" y="5445224"/>
              <a:ext cx="576064" cy="4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</a:t>
              </a:r>
            </a:p>
          </p:txBody>
        </p:sp>
        <p:sp>
          <p:nvSpPr>
            <p:cNvPr id="97" name="Arc 84"/>
            <p:cNvSpPr/>
            <p:nvPr/>
          </p:nvSpPr>
          <p:spPr>
            <a:xfrm flipV="1">
              <a:off x="2123738" y="5661922"/>
              <a:ext cx="5832820" cy="898754"/>
            </a:xfrm>
            <a:prstGeom prst="arc">
              <a:avLst>
                <a:gd name="adj1" fmla="val 10836922"/>
                <a:gd name="adj2" fmla="val 2143001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8" name="Arc 85"/>
            <p:cNvSpPr/>
            <p:nvPr/>
          </p:nvSpPr>
          <p:spPr>
            <a:xfrm rot="10800000" flipV="1">
              <a:off x="2052296" y="5012470"/>
              <a:ext cx="4464314" cy="1008319"/>
            </a:xfrm>
            <a:prstGeom prst="arc">
              <a:avLst>
                <a:gd name="adj1" fmla="val 10865485"/>
                <a:gd name="adj2" fmla="val 6225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9" name="TextBox 90"/>
            <p:cNvSpPr txBox="1">
              <a:spLocks noChangeArrowheads="1"/>
            </p:cNvSpPr>
            <p:nvPr/>
          </p:nvSpPr>
          <p:spPr bwMode="auto">
            <a:xfrm>
              <a:off x="2339752" y="4904492"/>
              <a:ext cx="576064" cy="4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</a:t>
              </a:r>
            </a:p>
          </p:txBody>
        </p:sp>
      </p:grpSp>
      <p:sp>
        <p:nvSpPr>
          <p:cNvPr id="121" name="Ορθογώνιο 27"/>
          <p:cNvSpPr/>
          <p:nvPr/>
        </p:nvSpPr>
        <p:spPr>
          <a:xfrm>
            <a:off x="395536" y="4365104"/>
            <a:ext cx="20346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Βήμα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l-GR" sz="2400" b="1" dirty="0" smtClean="0">
                <a:solidFill>
                  <a:srgbClr val="C00000"/>
                </a:solidFill>
                <a:latin typeface="Calibri"/>
              </a:rPr>
              <a:t>1|0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)*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TextBox 103"/>
          <p:cNvSpPr txBox="1">
            <a:spLocks noChangeArrowheads="1"/>
          </p:cNvSpPr>
          <p:nvPr/>
        </p:nvSpPr>
        <p:spPr bwMode="auto">
          <a:xfrm>
            <a:off x="4932040" y="6093296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2000" dirty="0">
                <a:solidFill>
                  <a:prstClr val="black"/>
                </a:solidFill>
                <a:latin typeface="Calibri"/>
              </a:rPr>
              <a:t>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0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04448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Κανονικές εκφράσεις και αντίστοιχα </a:t>
            </a:r>
            <a:r>
              <a:rPr lang="el-GR" sz="4400" dirty="0" smtClean="0"/>
              <a:t>ΜΠΑ 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endParaRPr lang="el-GR" sz="2400" dirty="0" smtClean="0"/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 sz="2400" dirty="0" smtClean="0"/>
              <a:t>Βήμα3:   </a:t>
            </a:r>
            <a:r>
              <a:rPr lang="el-GR" sz="2400" dirty="0"/>
              <a:t>(1|0)*</a:t>
            </a:r>
            <a:r>
              <a:rPr lang="el-GR" sz="2400" b="1" dirty="0">
                <a:solidFill>
                  <a:srgbClr val="820000"/>
                </a:solidFill>
              </a:rPr>
              <a:t>1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95536" y="2852936"/>
            <a:ext cx="8289372" cy="2663460"/>
            <a:chOff x="539552" y="2924944"/>
            <a:chExt cx="8289372" cy="2663460"/>
          </a:xfrm>
        </p:grpSpPr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1907977" y="3537691"/>
              <a:ext cx="3816137" cy="1197890"/>
              <a:chOff x="1908053" y="3717032"/>
              <a:chExt cx="4824187" cy="1513709"/>
            </a:xfrm>
          </p:grpSpPr>
          <p:sp>
            <p:nvSpPr>
              <p:cNvPr id="19" name="TextBox 59"/>
              <p:cNvSpPr txBox="1">
                <a:spLocks noChangeArrowheads="1"/>
              </p:cNvSpPr>
              <p:nvPr/>
            </p:nvSpPr>
            <p:spPr bwMode="auto">
              <a:xfrm>
                <a:off x="4788023" y="3717032"/>
                <a:ext cx="648073" cy="50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sz="2000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grpSp>
            <p:nvGrpSpPr>
              <p:cNvPr id="20" name="Group 72"/>
              <p:cNvGrpSpPr>
                <a:grpSpLocks/>
              </p:cNvGrpSpPr>
              <p:nvPr/>
            </p:nvGrpSpPr>
            <p:grpSpPr bwMode="auto">
              <a:xfrm>
                <a:off x="1908053" y="3789040"/>
                <a:ext cx="4824187" cy="1441701"/>
                <a:chOff x="1908053" y="3789040"/>
                <a:chExt cx="4824187" cy="1441701"/>
              </a:xfrm>
            </p:grpSpPr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2555776" y="4077072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2" name="Straight Arrow Connector 35"/>
                <p:cNvCxnSpPr/>
                <p:nvPr/>
              </p:nvCxnSpPr>
              <p:spPr>
                <a:xfrm>
                  <a:off x="1908053" y="4365177"/>
                  <a:ext cx="648212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36"/>
                <p:cNvCxnSpPr/>
                <p:nvPr/>
              </p:nvCxnSpPr>
              <p:spPr>
                <a:xfrm flipV="1">
                  <a:off x="3276721" y="4148525"/>
                  <a:ext cx="648212" cy="21665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3419872" y="3861048"/>
                  <a:ext cx="576064" cy="505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2000" dirty="0">
                      <a:solidFill>
                        <a:prstClr val="black"/>
                      </a:solidFill>
                      <a:latin typeface="Calibri"/>
                    </a:rPr>
                    <a:t>ε</a:t>
                  </a:r>
                </a:p>
              </p:txBody>
            </p:sp>
            <p:cxnSp>
              <p:nvCxnSpPr>
                <p:cNvPr id="25" name="Straight Arrow Connector 50"/>
                <p:cNvCxnSpPr/>
                <p:nvPr/>
              </p:nvCxnSpPr>
              <p:spPr>
                <a:xfrm>
                  <a:off x="6012052" y="4220742"/>
                  <a:ext cx="575964" cy="21665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51"/>
                <p:cNvCxnSpPr/>
                <p:nvPr/>
              </p:nvCxnSpPr>
              <p:spPr>
                <a:xfrm flipV="1">
                  <a:off x="6012052" y="4617902"/>
                  <a:ext cx="538129" cy="25078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33"/>
                <p:cNvCxnSpPr/>
                <p:nvPr/>
              </p:nvCxnSpPr>
              <p:spPr>
                <a:xfrm>
                  <a:off x="3276721" y="4437394"/>
                  <a:ext cx="648212" cy="28887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reeform 19"/>
                <p:cNvSpPr>
                  <a:spLocks/>
                </p:cNvSpPr>
                <p:nvPr/>
              </p:nvSpPr>
              <p:spPr bwMode="auto">
                <a:xfrm>
                  <a:off x="3923928" y="4509120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" name="Freeform 19"/>
                <p:cNvSpPr>
                  <a:spLocks/>
                </p:cNvSpPr>
                <p:nvPr/>
              </p:nvSpPr>
              <p:spPr bwMode="auto">
                <a:xfrm>
                  <a:off x="3923928" y="3789040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Freeform 19"/>
                <p:cNvSpPr>
                  <a:spLocks/>
                </p:cNvSpPr>
                <p:nvPr/>
              </p:nvSpPr>
              <p:spPr bwMode="auto">
                <a:xfrm>
                  <a:off x="5292080" y="3861048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31" name="Straight Arrow Connector 58"/>
                <p:cNvCxnSpPr/>
                <p:nvPr/>
              </p:nvCxnSpPr>
              <p:spPr>
                <a:xfrm>
                  <a:off x="4643384" y="4148525"/>
                  <a:ext cx="64821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Freeform 19"/>
                <p:cNvSpPr>
                  <a:spLocks/>
                </p:cNvSpPr>
                <p:nvPr/>
              </p:nvSpPr>
              <p:spPr bwMode="auto">
                <a:xfrm>
                  <a:off x="5292080" y="4581128"/>
                  <a:ext cx="698025" cy="648197"/>
                </a:xfrm>
                <a:custGeom>
                  <a:avLst/>
                  <a:gdLst>
                    <a:gd name="T0" fmla="*/ 0 w 810"/>
                    <a:gd name="T1" fmla="*/ 2147483647 h 406"/>
                    <a:gd name="T2" fmla="*/ 2147483647 w 810"/>
                    <a:gd name="T3" fmla="*/ 2147483647 h 406"/>
                    <a:gd name="T4" fmla="*/ 2147483647 w 810"/>
                    <a:gd name="T5" fmla="*/ 2147483647 h 406"/>
                    <a:gd name="T6" fmla="*/ 2147483647 w 810"/>
                    <a:gd name="T7" fmla="*/ 2147483647 h 406"/>
                    <a:gd name="T8" fmla="*/ 2147483647 w 810"/>
                    <a:gd name="T9" fmla="*/ 2147483647 h 406"/>
                    <a:gd name="T10" fmla="*/ 2147483647 w 810"/>
                    <a:gd name="T11" fmla="*/ 2147483647 h 406"/>
                    <a:gd name="T12" fmla="*/ 2147483647 w 810"/>
                    <a:gd name="T13" fmla="*/ 2147483647 h 406"/>
                    <a:gd name="T14" fmla="*/ 2147483647 w 810"/>
                    <a:gd name="T15" fmla="*/ 2147483647 h 406"/>
                    <a:gd name="T16" fmla="*/ 2147483647 w 810"/>
                    <a:gd name="T17" fmla="*/ 2147483647 h 406"/>
                    <a:gd name="T18" fmla="*/ 2147483647 w 810"/>
                    <a:gd name="T19" fmla="*/ 2147483647 h 406"/>
                    <a:gd name="T20" fmla="*/ 2147483647 w 810"/>
                    <a:gd name="T21" fmla="*/ 2147483647 h 406"/>
                    <a:gd name="T22" fmla="*/ 2147483647 w 810"/>
                    <a:gd name="T23" fmla="*/ 2147483647 h 406"/>
                    <a:gd name="T24" fmla="*/ 2147483647 w 810"/>
                    <a:gd name="T25" fmla="*/ 2147483647 h 406"/>
                    <a:gd name="T26" fmla="*/ 2147483647 w 810"/>
                    <a:gd name="T27" fmla="*/ 0 h 406"/>
                    <a:gd name="T28" fmla="*/ 2147483647 w 810"/>
                    <a:gd name="T29" fmla="*/ 2147483647 h 406"/>
                    <a:gd name="T30" fmla="*/ 2147483647 w 810"/>
                    <a:gd name="T31" fmla="*/ 2147483647 h 406"/>
                    <a:gd name="T32" fmla="*/ 2147483647 w 810"/>
                    <a:gd name="T33" fmla="*/ 2147483647 h 406"/>
                    <a:gd name="T34" fmla="*/ 2147483647 w 810"/>
                    <a:gd name="T35" fmla="*/ 2147483647 h 406"/>
                    <a:gd name="T36" fmla="*/ 2147483647 w 810"/>
                    <a:gd name="T37" fmla="*/ 2147483647 h 406"/>
                    <a:gd name="T38" fmla="*/ 2147483647 w 810"/>
                    <a:gd name="T39" fmla="*/ 2147483647 h 406"/>
                    <a:gd name="T40" fmla="*/ 2147483647 w 810"/>
                    <a:gd name="T41" fmla="*/ 2147483647 h 406"/>
                    <a:gd name="T42" fmla="*/ 2147483647 w 810"/>
                    <a:gd name="T43" fmla="*/ 2147483647 h 406"/>
                    <a:gd name="T44" fmla="*/ 2147483647 w 810"/>
                    <a:gd name="T45" fmla="*/ 2147483647 h 406"/>
                    <a:gd name="T46" fmla="*/ 2147483647 w 810"/>
                    <a:gd name="T47" fmla="*/ 2147483647 h 406"/>
                    <a:gd name="T48" fmla="*/ 2147483647 w 810"/>
                    <a:gd name="T49" fmla="*/ 2147483647 h 406"/>
                    <a:gd name="T50" fmla="*/ 2147483647 w 810"/>
                    <a:gd name="T51" fmla="*/ 2147483647 h 406"/>
                    <a:gd name="T52" fmla="*/ 2147483647 w 810"/>
                    <a:gd name="T53" fmla="*/ 2147483647 h 406"/>
                    <a:gd name="T54" fmla="*/ 2147483647 w 810"/>
                    <a:gd name="T55" fmla="*/ 2147483647 h 406"/>
                    <a:gd name="T56" fmla="*/ 2147483647 w 810"/>
                    <a:gd name="T57" fmla="*/ 2147483647 h 406"/>
                    <a:gd name="T58" fmla="*/ 2147483647 w 810"/>
                    <a:gd name="T59" fmla="*/ 2147483647 h 406"/>
                    <a:gd name="T60" fmla="*/ 2147483647 w 810"/>
                    <a:gd name="T61" fmla="*/ 2147483647 h 406"/>
                    <a:gd name="T62" fmla="*/ 2147483647 w 810"/>
                    <a:gd name="T63" fmla="*/ 2147483647 h 406"/>
                    <a:gd name="T64" fmla="*/ 2147483647 w 810"/>
                    <a:gd name="T65" fmla="*/ 2147483647 h 406"/>
                    <a:gd name="T66" fmla="*/ 2147483647 w 810"/>
                    <a:gd name="T67" fmla="*/ 2147483647 h 406"/>
                    <a:gd name="T68" fmla="*/ 2147483647 w 810"/>
                    <a:gd name="T69" fmla="*/ 2147483647 h 406"/>
                    <a:gd name="T70" fmla="*/ 2147483647 w 810"/>
                    <a:gd name="T71" fmla="*/ 2147483647 h 406"/>
                    <a:gd name="T72" fmla="*/ 2147483647 w 810"/>
                    <a:gd name="T73" fmla="*/ 2147483647 h 406"/>
                    <a:gd name="T74" fmla="*/ 2147483647 w 810"/>
                    <a:gd name="T75" fmla="*/ 2147483647 h 406"/>
                    <a:gd name="T76" fmla="*/ 2147483647 w 810"/>
                    <a:gd name="T77" fmla="*/ 2147483647 h 406"/>
                    <a:gd name="T78" fmla="*/ 2147483647 w 810"/>
                    <a:gd name="T79" fmla="*/ 2147483647 h 406"/>
                    <a:gd name="T80" fmla="*/ 2147483647 w 810"/>
                    <a:gd name="T81" fmla="*/ 2147483647 h 406"/>
                    <a:gd name="T82" fmla="*/ 2147483647 w 810"/>
                    <a:gd name="T83" fmla="*/ 2147483647 h 406"/>
                    <a:gd name="T84" fmla="*/ 2147483647 w 810"/>
                    <a:gd name="T85" fmla="*/ 2147483647 h 406"/>
                    <a:gd name="T86" fmla="*/ 2147483647 w 810"/>
                    <a:gd name="T87" fmla="*/ 2147483647 h 406"/>
                    <a:gd name="T88" fmla="*/ 2147483647 w 810"/>
                    <a:gd name="T89" fmla="*/ 2147483647 h 406"/>
                    <a:gd name="T90" fmla="*/ 2147483647 w 810"/>
                    <a:gd name="T91" fmla="*/ 2147483647 h 406"/>
                    <a:gd name="T92" fmla="*/ 2147483647 w 810"/>
                    <a:gd name="T93" fmla="*/ 2147483647 h 406"/>
                    <a:gd name="T94" fmla="*/ 2147483647 w 810"/>
                    <a:gd name="T95" fmla="*/ 2147483647 h 406"/>
                    <a:gd name="T96" fmla="*/ 2147483647 w 810"/>
                    <a:gd name="T97" fmla="*/ 2147483647 h 406"/>
                    <a:gd name="T98" fmla="*/ 2147483647 w 810"/>
                    <a:gd name="T99" fmla="*/ 2147483647 h 406"/>
                    <a:gd name="T100" fmla="*/ 2147483647 w 810"/>
                    <a:gd name="T101" fmla="*/ 2147483647 h 406"/>
                    <a:gd name="T102" fmla="*/ 2147483647 w 810"/>
                    <a:gd name="T103" fmla="*/ 2147483647 h 406"/>
                    <a:gd name="T104" fmla="*/ 0 w 810"/>
                    <a:gd name="T105" fmla="*/ 2147483647 h 4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0"/>
                    <a:gd name="T160" fmla="*/ 0 h 406"/>
                    <a:gd name="T161" fmla="*/ 810 w 810"/>
                    <a:gd name="T162" fmla="*/ 406 h 4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0" h="406">
                      <a:moveTo>
                        <a:pt x="0" y="204"/>
                      </a:moveTo>
                      <a:lnTo>
                        <a:pt x="3" y="178"/>
                      </a:lnTo>
                      <a:lnTo>
                        <a:pt x="11" y="154"/>
                      </a:lnTo>
                      <a:lnTo>
                        <a:pt x="27" y="132"/>
                      </a:lnTo>
                      <a:lnTo>
                        <a:pt x="47" y="109"/>
                      </a:lnTo>
                      <a:lnTo>
                        <a:pt x="72" y="87"/>
                      </a:lnTo>
                      <a:lnTo>
                        <a:pt x="102" y="68"/>
                      </a:lnTo>
                      <a:lnTo>
                        <a:pt x="138" y="52"/>
                      </a:lnTo>
                      <a:lnTo>
                        <a:pt x="176" y="36"/>
                      </a:lnTo>
                      <a:lnTo>
                        <a:pt x="218" y="23"/>
                      </a:lnTo>
                      <a:lnTo>
                        <a:pt x="262" y="13"/>
                      </a:lnTo>
                      <a:lnTo>
                        <a:pt x="309" y="5"/>
                      </a:lnTo>
                      <a:lnTo>
                        <a:pt x="357" y="2"/>
                      </a:lnTo>
                      <a:lnTo>
                        <a:pt x="406" y="0"/>
                      </a:lnTo>
                      <a:lnTo>
                        <a:pt x="454" y="2"/>
                      </a:lnTo>
                      <a:lnTo>
                        <a:pt x="502" y="5"/>
                      </a:lnTo>
                      <a:lnTo>
                        <a:pt x="550" y="13"/>
                      </a:lnTo>
                      <a:lnTo>
                        <a:pt x="595" y="23"/>
                      </a:lnTo>
                      <a:lnTo>
                        <a:pt x="636" y="36"/>
                      </a:lnTo>
                      <a:lnTo>
                        <a:pt x="674" y="52"/>
                      </a:lnTo>
                      <a:lnTo>
                        <a:pt x="710" y="68"/>
                      </a:lnTo>
                      <a:lnTo>
                        <a:pt x="740" y="87"/>
                      </a:lnTo>
                      <a:lnTo>
                        <a:pt x="764" y="109"/>
                      </a:lnTo>
                      <a:lnTo>
                        <a:pt x="785" y="132"/>
                      </a:lnTo>
                      <a:lnTo>
                        <a:pt x="799" y="154"/>
                      </a:lnTo>
                      <a:lnTo>
                        <a:pt x="809" y="178"/>
                      </a:lnTo>
                      <a:lnTo>
                        <a:pt x="810" y="204"/>
                      </a:lnTo>
                      <a:lnTo>
                        <a:pt x="809" y="228"/>
                      </a:lnTo>
                      <a:lnTo>
                        <a:pt x="799" y="252"/>
                      </a:lnTo>
                      <a:lnTo>
                        <a:pt x="785" y="276"/>
                      </a:lnTo>
                      <a:lnTo>
                        <a:pt x="764" y="297"/>
                      </a:lnTo>
                      <a:lnTo>
                        <a:pt x="740" y="320"/>
                      </a:lnTo>
                      <a:lnTo>
                        <a:pt x="710" y="339"/>
                      </a:lnTo>
                      <a:lnTo>
                        <a:pt x="674" y="355"/>
                      </a:lnTo>
                      <a:lnTo>
                        <a:pt x="636" y="371"/>
                      </a:lnTo>
                      <a:lnTo>
                        <a:pt x="595" y="384"/>
                      </a:lnTo>
                      <a:lnTo>
                        <a:pt x="550" y="393"/>
                      </a:lnTo>
                      <a:lnTo>
                        <a:pt x="502" y="401"/>
                      </a:lnTo>
                      <a:lnTo>
                        <a:pt x="454" y="405"/>
                      </a:lnTo>
                      <a:lnTo>
                        <a:pt x="406" y="406"/>
                      </a:lnTo>
                      <a:lnTo>
                        <a:pt x="357" y="405"/>
                      </a:lnTo>
                      <a:lnTo>
                        <a:pt x="309" y="401"/>
                      </a:lnTo>
                      <a:lnTo>
                        <a:pt x="262" y="393"/>
                      </a:lnTo>
                      <a:lnTo>
                        <a:pt x="218" y="384"/>
                      </a:lnTo>
                      <a:lnTo>
                        <a:pt x="176" y="371"/>
                      </a:lnTo>
                      <a:lnTo>
                        <a:pt x="138" y="355"/>
                      </a:lnTo>
                      <a:lnTo>
                        <a:pt x="102" y="339"/>
                      </a:lnTo>
                      <a:lnTo>
                        <a:pt x="72" y="320"/>
                      </a:lnTo>
                      <a:lnTo>
                        <a:pt x="47" y="297"/>
                      </a:lnTo>
                      <a:lnTo>
                        <a:pt x="27" y="276"/>
                      </a:lnTo>
                      <a:lnTo>
                        <a:pt x="11" y="252"/>
                      </a:lnTo>
                      <a:lnTo>
                        <a:pt x="3" y="228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33" name="Straight Arrow Connector 61"/>
                <p:cNvCxnSpPr/>
                <p:nvPr/>
              </p:nvCxnSpPr>
              <p:spPr>
                <a:xfrm>
                  <a:off x="4643384" y="4868692"/>
                  <a:ext cx="64821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4788023" y="4365103"/>
                  <a:ext cx="648073" cy="505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2000" dirty="0">
                      <a:solidFill>
                        <a:prstClr val="black"/>
                      </a:solidFill>
                      <a:latin typeface="Calibri"/>
                    </a:rPr>
                    <a:t>0</a:t>
                  </a:r>
                </a:p>
              </p:txBody>
            </p:sp>
            <p:sp>
              <p:nvSpPr>
                <p:cNvPr id="35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6156176" y="4725144"/>
                  <a:ext cx="576064" cy="505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2000">
                      <a:solidFill>
                        <a:prstClr val="black"/>
                      </a:solidFill>
                      <a:latin typeface="Calibri"/>
                    </a:rPr>
                    <a:t>ε</a:t>
                  </a:r>
                </a:p>
              </p:txBody>
            </p:sp>
            <p:sp>
              <p:nvSpPr>
                <p:cNvPr id="36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6084167" y="3933056"/>
                  <a:ext cx="576064" cy="505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2000">
                      <a:solidFill>
                        <a:prstClr val="black"/>
                      </a:solidFill>
                      <a:latin typeface="Calibri"/>
                    </a:rPr>
                    <a:t>ε</a:t>
                  </a:r>
                </a:p>
              </p:txBody>
            </p:sp>
          </p:grpSp>
        </p:grp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6804230" y="3789049"/>
              <a:ext cx="698023" cy="648206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1187622" y="3753717"/>
              <a:ext cx="698023" cy="648206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9" name="Straight Arrow Connector 68"/>
            <p:cNvCxnSpPr/>
            <p:nvPr/>
          </p:nvCxnSpPr>
          <p:spPr bwMode="auto">
            <a:xfrm>
              <a:off x="539552" y="4114106"/>
              <a:ext cx="6477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72"/>
            <p:cNvSpPr txBox="1">
              <a:spLocks noChangeArrowheads="1"/>
            </p:cNvSpPr>
            <p:nvPr/>
          </p:nvSpPr>
          <p:spPr bwMode="auto">
            <a:xfrm>
              <a:off x="1979708" y="3681708"/>
              <a:ext cx="5760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</a:t>
              </a:r>
            </a:p>
          </p:txBody>
        </p:sp>
        <p:cxnSp>
          <p:nvCxnSpPr>
            <p:cNvPr id="11" name="Straight Arrow Connector 73"/>
            <p:cNvCxnSpPr/>
            <p:nvPr/>
          </p:nvCxnSpPr>
          <p:spPr bwMode="auto">
            <a:xfrm>
              <a:off x="6300590" y="4041081"/>
              <a:ext cx="5032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5580098" y="3753717"/>
              <a:ext cx="698023" cy="648206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83"/>
            <p:cNvSpPr txBox="1">
              <a:spLocks noChangeArrowheads="1"/>
            </p:cNvSpPr>
            <p:nvPr/>
          </p:nvSpPr>
          <p:spPr bwMode="auto">
            <a:xfrm>
              <a:off x="6372183" y="3681708"/>
              <a:ext cx="5760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</a:t>
              </a:r>
            </a:p>
          </p:txBody>
        </p:sp>
        <p:sp>
          <p:nvSpPr>
            <p:cNvPr id="14" name="Arc 84"/>
            <p:cNvSpPr/>
            <p:nvPr/>
          </p:nvSpPr>
          <p:spPr bwMode="auto">
            <a:xfrm flipV="1">
              <a:off x="1619052" y="3861693"/>
              <a:ext cx="5689601" cy="1079500"/>
            </a:xfrm>
            <a:prstGeom prst="arc">
              <a:avLst>
                <a:gd name="adj1" fmla="val 10836922"/>
                <a:gd name="adj2" fmla="val 2143001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2000">
                <a:solidFill>
                  <a:prstClr val="black"/>
                </a:solidFill>
              </a:endParaRPr>
            </a:p>
          </p:txBody>
        </p:sp>
        <p:sp>
          <p:nvSpPr>
            <p:cNvPr id="15" name="Arc 85"/>
            <p:cNvSpPr/>
            <p:nvPr/>
          </p:nvSpPr>
          <p:spPr bwMode="auto">
            <a:xfrm rot="10800000" flipV="1">
              <a:off x="1476177" y="3248918"/>
              <a:ext cx="4464050" cy="1009650"/>
            </a:xfrm>
            <a:prstGeom prst="arc">
              <a:avLst>
                <a:gd name="adj1" fmla="val 10865485"/>
                <a:gd name="adj2" fmla="val 6225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2000">
                <a:solidFill>
                  <a:prstClr val="black"/>
                </a:solidFill>
              </a:endParaRPr>
            </a:p>
          </p:txBody>
        </p:sp>
        <p:sp>
          <p:nvSpPr>
            <p:cNvPr id="16" name="TextBox 90"/>
            <p:cNvSpPr txBox="1">
              <a:spLocks noChangeArrowheads="1"/>
            </p:cNvSpPr>
            <p:nvPr/>
          </p:nvSpPr>
          <p:spPr bwMode="auto">
            <a:xfrm>
              <a:off x="3563888" y="2924944"/>
              <a:ext cx="5760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</a:t>
              </a: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8028384" y="4941168"/>
              <a:ext cx="697826" cy="647236"/>
            </a:xfrm>
            <a:custGeom>
              <a:avLst/>
              <a:gdLst>
                <a:gd name="T0" fmla="*/ 0 w 810"/>
                <a:gd name="T1" fmla="*/ 2147483647 h 406"/>
                <a:gd name="T2" fmla="*/ 2147483647 w 810"/>
                <a:gd name="T3" fmla="*/ 2147483647 h 406"/>
                <a:gd name="T4" fmla="*/ 2147483647 w 810"/>
                <a:gd name="T5" fmla="*/ 2147483647 h 406"/>
                <a:gd name="T6" fmla="*/ 2147483647 w 810"/>
                <a:gd name="T7" fmla="*/ 2147483647 h 406"/>
                <a:gd name="T8" fmla="*/ 2147483647 w 810"/>
                <a:gd name="T9" fmla="*/ 2147483647 h 406"/>
                <a:gd name="T10" fmla="*/ 2147483647 w 810"/>
                <a:gd name="T11" fmla="*/ 2147483647 h 406"/>
                <a:gd name="T12" fmla="*/ 2147483647 w 810"/>
                <a:gd name="T13" fmla="*/ 2147483647 h 406"/>
                <a:gd name="T14" fmla="*/ 2147483647 w 810"/>
                <a:gd name="T15" fmla="*/ 2147483647 h 406"/>
                <a:gd name="T16" fmla="*/ 2147483647 w 810"/>
                <a:gd name="T17" fmla="*/ 2147483647 h 406"/>
                <a:gd name="T18" fmla="*/ 2147483647 w 810"/>
                <a:gd name="T19" fmla="*/ 2147483647 h 406"/>
                <a:gd name="T20" fmla="*/ 2147483647 w 810"/>
                <a:gd name="T21" fmla="*/ 2147483647 h 406"/>
                <a:gd name="T22" fmla="*/ 2147483647 w 810"/>
                <a:gd name="T23" fmla="*/ 2147483647 h 406"/>
                <a:gd name="T24" fmla="*/ 2147483647 w 810"/>
                <a:gd name="T25" fmla="*/ 2147483647 h 406"/>
                <a:gd name="T26" fmla="*/ 2147483647 w 810"/>
                <a:gd name="T27" fmla="*/ 0 h 406"/>
                <a:gd name="T28" fmla="*/ 2147483647 w 810"/>
                <a:gd name="T29" fmla="*/ 2147483647 h 406"/>
                <a:gd name="T30" fmla="*/ 2147483647 w 810"/>
                <a:gd name="T31" fmla="*/ 2147483647 h 406"/>
                <a:gd name="T32" fmla="*/ 2147483647 w 810"/>
                <a:gd name="T33" fmla="*/ 2147483647 h 406"/>
                <a:gd name="T34" fmla="*/ 2147483647 w 810"/>
                <a:gd name="T35" fmla="*/ 2147483647 h 406"/>
                <a:gd name="T36" fmla="*/ 2147483647 w 810"/>
                <a:gd name="T37" fmla="*/ 2147483647 h 406"/>
                <a:gd name="T38" fmla="*/ 2147483647 w 810"/>
                <a:gd name="T39" fmla="*/ 2147483647 h 406"/>
                <a:gd name="T40" fmla="*/ 2147483647 w 810"/>
                <a:gd name="T41" fmla="*/ 2147483647 h 406"/>
                <a:gd name="T42" fmla="*/ 2147483647 w 810"/>
                <a:gd name="T43" fmla="*/ 2147483647 h 406"/>
                <a:gd name="T44" fmla="*/ 2147483647 w 810"/>
                <a:gd name="T45" fmla="*/ 2147483647 h 406"/>
                <a:gd name="T46" fmla="*/ 2147483647 w 810"/>
                <a:gd name="T47" fmla="*/ 2147483647 h 406"/>
                <a:gd name="T48" fmla="*/ 2147483647 w 810"/>
                <a:gd name="T49" fmla="*/ 2147483647 h 406"/>
                <a:gd name="T50" fmla="*/ 2147483647 w 810"/>
                <a:gd name="T51" fmla="*/ 2147483647 h 406"/>
                <a:gd name="T52" fmla="*/ 2147483647 w 810"/>
                <a:gd name="T53" fmla="*/ 2147483647 h 406"/>
                <a:gd name="T54" fmla="*/ 2147483647 w 810"/>
                <a:gd name="T55" fmla="*/ 2147483647 h 406"/>
                <a:gd name="T56" fmla="*/ 2147483647 w 810"/>
                <a:gd name="T57" fmla="*/ 2147483647 h 406"/>
                <a:gd name="T58" fmla="*/ 2147483647 w 810"/>
                <a:gd name="T59" fmla="*/ 2147483647 h 406"/>
                <a:gd name="T60" fmla="*/ 2147483647 w 810"/>
                <a:gd name="T61" fmla="*/ 2147483647 h 406"/>
                <a:gd name="T62" fmla="*/ 2147483647 w 810"/>
                <a:gd name="T63" fmla="*/ 2147483647 h 406"/>
                <a:gd name="T64" fmla="*/ 2147483647 w 810"/>
                <a:gd name="T65" fmla="*/ 2147483647 h 406"/>
                <a:gd name="T66" fmla="*/ 2147483647 w 810"/>
                <a:gd name="T67" fmla="*/ 2147483647 h 406"/>
                <a:gd name="T68" fmla="*/ 2147483647 w 810"/>
                <a:gd name="T69" fmla="*/ 2147483647 h 406"/>
                <a:gd name="T70" fmla="*/ 2147483647 w 810"/>
                <a:gd name="T71" fmla="*/ 2147483647 h 406"/>
                <a:gd name="T72" fmla="*/ 2147483647 w 810"/>
                <a:gd name="T73" fmla="*/ 2147483647 h 406"/>
                <a:gd name="T74" fmla="*/ 2147483647 w 810"/>
                <a:gd name="T75" fmla="*/ 2147483647 h 406"/>
                <a:gd name="T76" fmla="*/ 2147483647 w 810"/>
                <a:gd name="T77" fmla="*/ 2147483647 h 406"/>
                <a:gd name="T78" fmla="*/ 2147483647 w 810"/>
                <a:gd name="T79" fmla="*/ 2147483647 h 406"/>
                <a:gd name="T80" fmla="*/ 2147483647 w 810"/>
                <a:gd name="T81" fmla="*/ 2147483647 h 406"/>
                <a:gd name="T82" fmla="*/ 2147483647 w 810"/>
                <a:gd name="T83" fmla="*/ 2147483647 h 406"/>
                <a:gd name="T84" fmla="*/ 2147483647 w 810"/>
                <a:gd name="T85" fmla="*/ 2147483647 h 406"/>
                <a:gd name="T86" fmla="*/ 2147483647 w 810"/>
                <a:gd name="T87" fmla="*/ 2147483647 h 406"/>
                <a:gd name="T88" fmla="*/ 2147483647 w 810"/>
                <a:gd name="T89" fmla="*/ 2147483647 h 406"/>
                <a:gd name="T90" fmla="*/ 2147483647 w 810"/>
                <a:gd name="T91" fmla="*/ 2147483647 h 406"/>
                <a:gd name="T92" fmla="*/ 2147483647 w 810"/>
                <a:gd name="T93" fmla="*/ 2147483647 h 406"/>
                <a:gd name="T94" fmla="*/ 2147483647 w 810"/>
                <a:gd name="T95" fmla="*/ 2147483647 h 406"/>
                <a:gd name="T96" fmla="*/ 2147483647 w 810"/>
                <a:gd name="T97" fmla="*/ 2147483647 h 406"/>
                <a:gd name="T98" fmla="*/ 2147483647 w 810"/>
                <a:gd name="T99" fmla="*/ 2147483647 h 406"/>
                <a:gd name="T100" fmla="*/ 2147483647 w 810"/>
                <a:gd name="T101" fmla="*/ 2147483647 h 406"/>
                <a:gd name="T102" fmla="*/ 2147483647 w 810"/>
                <a:gd name="T103" fmla="*/ 2147483647 h 406"/>
                <a:gd name="T104" fmla="*/ 0 w 810"/>
                <a:gd name="T105" fmla="*/ 2147483647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0"/>
                <a:gd name="T160" fmla="*/ 0 h 406"/>
                <a:gd name="T161" fmla="*/ 810 w 810"/>
                <a:gd name="T162" fmla="*/ 406 h 4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0" h="406">
                  <a:moveTo>
                    <a:pt x="0" y="204"/>
                  </a:moveTo>
                  <a:lnTo>
                    <a:pt x="3" y="178"/>
                  </a:lnTo>
                  <a:lnTo>
                    <a:pt x="11" y="154"/>
                  </a:lnTo>
                  <a:lnTo>
                    <a:pt x="27" y="132"/>
                  </a:lnTo>
                  <a:lnTo>
                    <a:pt x="47" y="109"/>
                  </a:lnTo>
                  <a:lnTo>
                    <a:pt x="72" y="87"/>
                  </a:lnTo>
                  <a:lnTo>
                    <a:pt x="102" y="68"/>
                  </a:lnTo>
                  <a:lnTo>
                    <a:pt x="138" y="52"/>
                  </a:lnTo>
                  <a:lnTo>
                    <a:pt x="176" y="36"/>
                  </a:lnTo>
                  <a:lnTo>
                    <a:pt x="218" y="23"/>
                  </a:lnTo>
                  <a:lnTo>
                    <a:pt x="262" y="13"/>
                  </a:lnTo>
                  <a:lnTo>
                    <a:pt x="309" y="5"/>
                  </a:lnTo>
                  <a:lnTo>
                    <a:pt x="357" y="2"/>
                  </a:lnTo>
                  <a:lnTo>
                    <a:pt x="406" y="0"/>
                  </a:lnTo>
                  <a:lnTo>
                    <a:pt x="454" y="2"/>
                  </a:lnTo>
                  <a:lnTo>
                    <a:pt x="502" y="5"/>
                  </a:lnTo>
                  <a:lnTo>
                    <a:pt x="550" y="13"/>
                  </a:lnTo>
                  <a:lnTo>
                    <a:pt x="595" y="23"/>
                  </a:lnTo>
                  <a:lnTo>
                    <a:pt x="636" y="36"/>
                  </a:lnTo>
                  <a:lnTo>
                    <a:pt x="674" y="52"/>
                  </a:lnTo>
                  <a:lnTo>
                    <a:pt x="710" y="68"/>
                  </a:lnTo>
                  <a:lnTo>
                    <a:pt x="740" y="87"/>
                  </a:lnTo>
                  <a:lnTo>
                    <a:pt x="764" y="109"/>
                  </a:lnTo>
                  <a:lnTo>
                    <a:pt x="785" y="132"/>
                  </a:lnTo>
                  <a:lnTo>
                    <a:pt x="799" y="154"/>
                  </a:lnTo>
                  <a:lnTo>
                    <a:pt x="809" y="178"/>
                  </a:lnTo>
                  <a:lnTo>
                    <a:pt x="810" y="204"/>
                  </a:lnTo>
                  <a:lnTo>
                    <a:pt x="809" y="228"/>
                  </a:lnTo>
                  <a:lnTo>
                    <a:pt x="799" y="252"/>
                  </a:lnTo>
                  <a:lnTo>
                    <a:pt x="785" y="276"/>
                  </a:lnTo>
                  <a:lnTo>
                    <a:pt x="764" y="297"/>
                  </a:lnTo>
                  <a:lnTo>
                    <a:pt x="740" y="320"/>
                  </a:lnTo>
                  <a:lnTo>
                    <a:pt x="710" y="339"/>
                  </a:lnTo>
                  <a:lnTo>
                    <a:pt x="674" y="355"/>
                  </a:lnTo>
                  <a:lnTo>
                    <a:pt x="636" y="371"/>
                  </a:lnTo>
                  <a:lnTo>
                    <a:pt x="595" y="384"/>
                  </a:lnTo>
                  <a:lnTo>
                    <a:pt x="550" y="393"/>
                  </a:lnTo>
                  <a:lnTo>
                    <a:pt x="502" y="401"/>
                  </a:lnTo>
                  <a:lnTo>
                    <a:pt x="454" y="405"/>
                  </a:lnTo>
                  <a:lnTo>
                    <a:pt x="406" y="406"/>
                  </a:lnTo>
                  <a:lnTo>
                    <a:pt x="357" y="405"/>
                  </a:lnTo>
                  <a:lnTo>
                    <a:pt x="309" y="401"/>
                  </a:lnTo>
                  <a:lnTo>
                    <a:pt x="262" y="393"/>
                  </a:lnTo>
                  <a:lnTo>
                    <a:pt x="218" y="384"/>
                  </a:lnTo>
                  <a:lnTo>
                    <a:pt x="176" y="371"/>
                  </a:lnTo>
                  <a:lnTo>
                    <a:pt x="138" y="355"/>
                  </a:lnTo>
                  <a:lnTo>
                    <a:pt x="102" y="339"/>
                  </a:lnTo>
                  <a:lnTo>
                    <a:pt x="72" y="320"/>
                  </a:lnTo>
                  <a:lnTo>
                    <a:pt x="47" y="297"/>
                  </a:lnTo>
                  <a:lnTo>
                    <a:pt x="27" y="276"/>
                  </a:lnTo>
                  <a:lnTo>
                    <a:pt x="11" y="252"/>
                  </a:lnTo>
                  <a:lnTo>
                    <a:pt x="3" y="22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9" name="TextBox 93"/>
            <p:cNvSpPr txBox="1">
              <a:spLocks noChangeArrowheads="1"/>
            </p:cNvSpPr>
            <p:nvPr/>
          </p:nvSpPr>
          <p:spPr bwMode="auto">
            <a:xfrm>
              <a:off x="8316416" y="4509120"/>
              <a:ext cx="512508" cy="36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 smtClean="0">
                  <a:solidFill>
                    <a:srgbClr val="C00000"/>
                  </a:solidFill>
                  <a:latin typeface="Arial" charset="0"/>
                </a:rPr>
                <a:t>ε</a:t>
              </a:r>
              <a:endParaRPr lang="el-GR" altLang="el-GR" sz="18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7502253" y="4071244"/>
              <a:ext cx="512763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21"/>
          <p:cNvSpPr>
            <a:spLocks/>
          </p:cNvSpPr>
          <p:nvPr/>
        </p:nvSpPr>
        <p:spPr bwMode="auto">
          <a:xfrm>
            <a:off x="7812360" y="4797152"/>
            <a:ext cx="847675" cy="769741"/>
          </a:xfrm>
          <a:custGeom>
            <a:avLst/>
            <a:gdLst>
              <a:gd name="T0" fmla="*/ 0 w 1010"/>
              <a:gd name="T1" fmla="*/ 2147483647 h 508"/>
              <a:gd name="T2" fmla="*/ 2147483647 w 1010"/>
              <a:gd name="T3" fmla="*/ 2147483647 h 508"/>
              <a:gd name="T4" fmla="*/ 2147483647 w 1010"/>
              <a:gd name="T5" fmla="*/ 2147483647 h 508"/>
              <a:gd name="T6" fmla="*/ 2147483647 w 1010"/>
              <a:gd name="T7" fmla="*/ 2147483647 h 508"/>
              <a:gd name="T8" fmla="*/ 2147483647 w 1010"/>
              <a:gd name="T9" fmla="*/ 2147483647 h 508"/>
              <a:gd name="T10" fmla="*/ 2147483647 w 1010"/>
              <a:gd name="T11" fmla="*/ 2147483647 h 508"/>
              <a:gd name="T12" fmla="*/ 2147483647 w 1010"/>
              <a:gd name="T13" fmla="*/ 2147483647 h 508"/>
              <a:gd name="T14" fmla="*/ 2147483647 w 1010"/>
              <a:gd name="T15" fmla="*/ 2147483647 h 508"/>
              <a:gd name="T16" fmla="*/ 2147483647 w 1010"/>
              <a:gd name="T17" fmla="*/ 2147483647 h 508"/>
              <a:gd name="T18" fmla="*/ 2147483647 w 1010"/>
              <a:gd name="T19" fmla="*/ 2147483647 h 508"/>
              <a:gd name="T20" fmla="*/ 2147483647 w 1010"/>
              <a:gd name="T21" fmla="*/ 2147483647 h 508"/>
              <a:gd name="T22" fmla="*/ 2147483647 w 1010"/>
              <a:gd name="T23" fmla="*/ 2147483647 h 508"/>
              <a:gd name="T24" fmla="*/ 2147483647 w 1010"/>
              <a:gd name="T25" fmla="*/ 2147483647 h 508"/>
              <a:gd name="T26" fmla="*/ 2147483647 w 1010"/>
              <a:gd name="T27" fmla="*/ 2147483647 h 508"/>
              <a:gd name="T28" fmla="*/ 2147483647 w 1010"/>
              <a:gd name="T29" fmla="*/ 0 h 508"/>
              <a:gd name="T30" fmla="*/ 2147483647 w 1010"/>
              <a:gd name="T31" fmla="*/ 2147483647 h 508"/>
              <a:gd name="T32" fmla="*/ 2147483647 w 1010"/>
              <a:gd name="T33" fmla="*/ 2147483647 h 508"/>
              <a:gd name="T34" fmla="*/ 2147483647 w 1010"/>
              <a:gd name="T35" fmla="*/ 2147483647 h 508"/>
              <a:gd name="T36" fmla="*/ 2147483647 w 1010"/>
              <a:gd name="T37" fmla="*/ 2147483647 h 508"/>
              <a:gd name="T38" fmla="*/ 2147483647 w 1010"/>
              <a:gd name="T39" fmla="*/ 2147483647 h 508"/>
              <a:gd name="T40" fmla="*/ 2147483647 w 1010"/>
              <a:gd name="T41" fmla="*/ 2147483647 h 508"/>
              <a:gd name="T42" fmla="*/ 2147483647 w 1010"/>
              <a:gd name="T43" fmla="*/ 2147483647 h 508"/>
              <a:gd name="T44" fmla="*/ 2147483647 w 1010"/>
              <a:gd name="T45" fmla="*/ 2147483647 h 508"/>
              <a:gd name="T46" fmla="*/ 2147483647 w 1010"/>
              <a:gd name="T47" fmla="*/ 2147483647 h 508"/>
              <a:gd name="T48" fmla="*/ 2147483647 w 1010"/>
              <a:gd name="T49" fmla="*/ 2147483647 h 508"/>
              <a:gd name="T50" fmla="*/ 2147483647 w 1010"/>
              <a:gd name="T51" fmla="*/ 2147483647 h 508"/>
              <a:gd name="T52" fmla="*/ 2147483647 w 1010"/>
              <a:gd name="T53" fmla="*/ 2147483647 h 508"/>
              <a:gd name="T54" fmla="*/ 2147483647 w 1010"/>
              <a:gd name="T55" fmla="*/ 2147483647 h 508"/>
              <a:gd name="T56" fmla="*/ 2147483647 w 1010"/>
              <a:gd name="T57" fmla="*/ 2147483647 h 508"/>
              <a:gd name="T58" fmla="*/ 2147483647 w 1010"/>
              <a:gd name="T59" fmla="*/ 2147483647 h 508"/>
              <a:gd name="T60" fmla="*/ 2147483647 w 1010"/>
              <a:gd name="T61" fmla="*/ 2147483647 h 508"/>
              <a:gd name="T62" fmla="*/ 2147483647 w 1010"/>
              <a:gd name="T63" fmla="*/ 2147483647 h 508"/>
              <a:gd name="T64" fmla="*/ 2147483647 w 1010"/>
              <a:gd name="T65" fmla="*/ 2147483647 h 508"/>
              <a:gd name="T66" fmla="*/ 2147483647 w 1010"/>
              <a:gd name="T67" fmla="*/ 2147483647 h 508"/>
              <a:gd name="T68" fmla="*/ 2147483647 w 1010"/>
              <a:gd name="T69" fmla="*/ 2147483647 h 508"/>
              <a:gd name="T70" fmla="*/ 2147483647 w 1010"/>
              <a:gd name="T71" fmla="*/ 2147483647 h 508"/>
              <a:gd name="T72" fmla="*/ 2147483647 w 1010"/>
              <a:gd name="T73" fmla="*/ 2147483647 h 508"/>
              <a:gd name="T74" fmla="*/ 2147483647 w 1010"/>
              <a:gd name="T75" fmla="*/ 2147483647 h 508"/>
              <a:gd name="T76" fmla="*/ 2147483647 w 1010"/>
              <a:gd name="T77" fmla="*/ 2147483647 h 508"/>
              <a:gd name="T78" fmla="*/ 2147483647 w 1010"/>
              <a:gd name="T79" fmla="*/ 2147483647 h 508"/>
              <a:gd name="T80" fmla="*/ 2147483647 w 1010"/>
              <a:gd name="T81" fmla="*/ 2147483647 h 508"/>
              <a:gd name="T82" fmla="*/ 2147483647 w 1010"/>
              <a:gd name="T83" fmla="*/ 2147483647 h 508"/>
              <a:gd name="T84" fmla="*/ 2147483647 w 1010"/>
              <a:gd name="T85" fmla="*/ 2147483647 h 508"/>
              <a:gd name="T86" fmla="*/ 2147483647 w 1010"/>
              <a:gd name="T87" fmla="*/ 2147483647 h 508"/>
              <a:gd name="T88" fmla="*/ 2147483647 w 1010"/>
              <a:gd name="T89" fmla="*/ 2147483647 h 508"/>
              <a:gd name="T90" fmla="*/ 2147483647 w 1010"/>
              <a:gd name="T91" fmla="*/ 2147483647 h 508"/>
              <a:gd name="T92" fmla="*/ 2147483647 w 1010"/>
              <a:gd name="T93" fmla="*/ 2147483647 h 508"/>
              <a:gd name="T94" fmla="*/ 2147483647 w 1010"/>
              <a:gd name="T95" fmla="*/ 2147483647 h 508"/>
              <a:gd name="T96" fmla="*/ 2147483647 w 1010"/>
              <a:gd name="T97" fmla="*/ 2147483647 h 508"/>
              <a:gd name="T98" fmla="*/ 2147483647 w 1010"/>
              <a:gd name="T99" fmla="*/ 2147483647 h 508"/>
              <a:gd name="T100" fmla="*/ 2147483647 w 1010"/>
              <a:gd name="T101" fmla="*/ 2147483647 h 508"/>
              <a:gd name="T102" fmla="*/ 2147483647 w 1010"/>
              <a:gd name="T103" fmla="*/ 2147483647 h 508"/>
              <a:gd name="T104" fmla="*/ 2147483647 w 1010"/>
              <a:gd name="T105" fmla="*/ 2147483647 h 508"/>
              <a:gd name="T106" fmla="*/ 2147483647 w 1010"/>
              <a:gd name="T107" fmla="*/ 2147483647 h 508"/>
              <a:gd name="T108" fmla="*/ 2147483647 w 1010"/>
              <a:gd name="T109" fmla="*/ 2147483647 h 508"/>
              <a:gd name="T110" fmla="*/ 2147483647 w 1010"/>
              <a:gd name="T111" fmla="*/ 2147483647 h 508"/>
              <a:gd name="T112" fmla="*/ 0 w 1010"/>
              <a:gd name="T113" fmla="*/ 2147483647 h 5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10"/>
              <a:gd name="T172" fmla="*/ 0 h 508"/>
              <a:gd name="T173" fmla="*/ 1010 w 1010"/>
              <a:gd name="T174" fmla="*/ 508 h 5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10" h="508">
                <a:moveTo>
                  <a:pt x="0" y="254"/>
                </a:moveTo>
                <a:lnTo>
                  <a:pt x="3" y="225"/>
                </a:lnTo>
                <a:lnTo>
                  <a:pt x="13" y="196"/>
                </a:lnTo>
                <a:lnTo>
                  <a:pt x="29" y="169"/>
                </a:lnTo>
                <a:lnTo>
                  <a:pt x="50" y="143"/>
                </a:lnTo>
                <a:lnTo>
                  <a:pt x="77" y="119"/>
                </a:lnTo>
                <a:lnTo>
                  <a:pt x="110" y="95"/>
                </a:lnTo>
                <a:lnTo>
                  <a:pt x="147" y="74"/>
                </a:lnTo>
                <a:lnTo>
                  <a:pt x="190" y="55"/>
                </a:lnTo>
                <a:lnTo>
                  <a:pt x="237" y="39"/>
                </a:lnTo>
                <a:lnTo>
                  <a:pt x="286" y="25"/>
                </a:lnTo>
                <a:lnTo>
                  <a:pt x="337" y="13"/>
                </a:lnTo>
                <a:lnTo>
                  <a:pt x="392" y="7"/>
                </a:lnTo>
                <a:lnTo>
                  <a:pt x="448" y="2"/>
                </a:lnTo>
                <a:lnTo>
                  <a:pt x="505" y="0"/>
                </a:lnTo>
                <a:lnTo>
                  <a:pt x="561" y="2"/>
                </a:lnTo>
                <a:lnTo>
                  <a:pt x="617" y="7"/>
                </a:lnTo>
                <a:lnTo>
                  <a:pt x="671" y="13"/>
                </a:lnTo>
                <a:lnTo>
                  <a:pt x="724" y="25"/>
                </a:lnTo>
                <a:lnTo>
                  <a:pt x="773" y="39"/>
                </a:lnTo>
                <a:lnTo>
                  <a:pt x="820" y="55"/>
                </a:lnTo>
                <a:lnTo>
                  <a:pt x="861" y="74"/>
                </a:lnTo>
                <a:lnTo>
                  <a:pt x="900" y="95"/>
                </a:lnTo>
                <a:lnTo>
                  <a:pt x="932" y="119"/>
                </a:lnTo>
                <a:lnTo>
                  <a:pt x="959" y="143"/>
                </a:lnTo>
                <a:lnTo>
                  <a:pt x="981" y="169"/>
                </a:lnTo>
                <a:lnTo>
                  <a:pt x="997" y="196"/>
                </a:lnTo>
                <a:lnTo>
                  <a:pt x="1007" y="225"/>
                </a:lnTo>
                <a:lnTo>
                  <a:pt x="1010" y="254"/>
                </a:lnTo>
                <a:lnTo>
                  <a:pt x="1007" y="281"/>
                </a:lnTo>
                <a:lnTo>
                  <a:pt x="997" y="310"/>
                </a:lnTo>
                <a:lnTo>
                  <a:pt x="981" y="337"/>
                </a:lnTo>
                <a:lnTo>
                  <a:pt x="959" y="363"/>
                </a:lnTo>
                <a:lnTo>
                  <a:pt x="932" y="389"/>
                </a:lnTo>
                <a:lnTo>
                  <a:pt x="900" y="411"/>
                </a:lnTo>
                <a:lnTo>
                  <a:pt x="861" y="432"/>
                </a:lnTo>
                <a:lnTo>
                  <a:pt x="820" y="451"/>
                </a:lnTo>
                <a:lnTo>
                  <a:pt x="773" y="467"/>
                </a:lnTo>
                <a:lnTo>
                  <a:pt x="724" y="482"/>
                </a:lnTo>
                <a:lnTo>
                  <a:pt x="671" y="493"/>
                </a:lnTo>
                <a:lnTo>
                  <a:pt x="617" y="501"/>
                </a:lnTo>
                <a:lnTo>
                  <a:pt x="561" y="506"/>
                </a:lnTo>
                <a:lnTo>
                  <a:pt x="505" y="508"/>
                </a:lnTo>
                <a:lnTo>
                  <a:pt x="448" y="506"/>
                </a:lnTo>
                <a:lnTo>
                  <a:pt x="392" y="501"/>
                </a:lnTo>
                <a:lnTo>
                  <a:pt x="337" y="493"/>
                </a:lnTo>
                <a:lnTo>
                  <a:pt x="286" y="482"/>
                </a:lnTo>
                <a:lnTo>
                  <a:pt x="237" y="467"/>
                </a:lnTo>
                <a:lnTo>
                  <a:pt x="190" y="451"/>
                </a:lnTo>
                <a:lnTo>
                  <a:pt x="147" y="432"/>
                </a:lnTo>
                <a:lnTo>
                  <a:pt x="110" y="411"/>
                </a:lnTo>
                <a:lnTo>
                  <a:pt x="77" y="389"/>
                </a:lnTo>
                <a:lnTo>
                  <a:pt x="50" y="363"/>
                </a:lnTo>
                <a:lnTo>
                  <a:pt x="29" y="337"/>
                </a:lnTo>
                <a:lnTo>
                  <a:pt x="13" y="310"/>
                </a:lnTo>
                <a:lnTo>
                  <a:pt x="3" y="281"/>
                </a:lnTo>
                <a:lnTo>
                  <a:pt x="0" y="25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3" name="TextBox 103"/>
          <p:cNvSpPr txBox="1">
            <a:spLocks noChangeArrowheads="1"/>
          </p:cNvSpPr>
          <p:nvPr/>
        </p:nvSpPr>
        <p:spPr bwMode="auto">
          <a:xfrm>
            <a:off x="3312368" y="4797152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2000" dirty="0">
                <a:solidFill>
                  <a:prstClr val="black"/>
                </a:solidFill>
                <a:latin typeface="Calibri"/>
              </a:rPr>
              <a:t>ε</a:t>
            </a:r>
          </a:p>
        </p:txBody>
      </p:sp>
      <p:sp>
        <p:nvSpPr>
          <p:cNvPr id="44" name="Θέση περιεχομένου 2"/>
          <p:cNvSpPr txBox="1">
            <a:spLocks/>
          </p:cNvSpPr>
          <p:nvPr/>
        </p:nvSpPr>
        <p:spPr>
          <a:xfrm>
            <a:off x="3203848" y="1844824"/>
            <a:ext cx="3178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C00000"/>
                </a:solidFill>
                <a:latin typeface="Calibri"/>
              </a:rPr>
              <a:t>Παράδειγμα: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</a:rPr>
              <a:t>(1|0)*1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Freeform 19"/>
          <p:cNvSpPr>
            <a:spLocks/>
          </p:cNvSpPr>
          <p:nvPr/>
        </p:nvSpPr>
        <p:spPr bwMode="auto">
          <a:xfrm>
            <a:off x="7884368" y="3645024"/>
            <a:ext cx="720080" cy="720080"/>
          </a:xfrm>
          <a:custGeom>
            <a:avLst/>
            <a:gdLst>
              <a:gd name="T0" fmla="*/ 0 w 810"/>
              <a:gd name="T1" fmla="*/ 2147483647 h 406"/>
              <a:gd name="T2" fmla="*/ 2147483647 w 810"/>
              <a:gd name="T3" fmla="*/ 2147483647 h 406"/>
              <a:gd name="T4" fmla="*/ 2147483647 w 810"/>
              <a:gd name="T5" fmla="*/ 2147483647 h 406"/>
              <a:gd name="T6" fmla="*/ 2147483647 w 810"/>
              <a:gd name="T7" fmla="*/ 2147483647 h 406"/>
              <a:gd name="T8" fmla="*/ 2147483647 w 810"/>
              <a:gd name="T9" fmla="*/ 2147483647 h 406"/>
              <a:gd name="T10" fmla="*/ 2147483647 w 810"/>
              <a:gd name="T11" fmla="*/ 2147483647 h 406"/>
              <a:gd name="T12" fmla="*/ 2147483647 w 810"/>
              <a:gd name="T13" fmla="*/ 2147483647 h 406"/>
              <a:gd name="T14" fmla="*/ 2147483647 w 810"/>
              <a:gd name="T15" fmla="*/ 2147483647 h 406"/>
              <a:gd name="T16" fmla="*/ 2147483647 w 810"/>
              <a:gd name="T17" fmla="*/ 2147483647 h 406"/>
              <a:gd name="T18" fmla="*/ 2147483647 w 810"/>
              <a:gd name="T19" fmla="*/ 2147483647 h 406"/>
              <a:gd name="T20" fmla="*/ 2147483647 w 810"/>
              <a:gd name="T21" fmla="*/ 2147483647 h 406"/>
              <a:gd name="T22" fmla="*/ 2147483647 w 810"/>
              <a:gd name="T23" fmla="*/ 2147483647 h 406"/>
              <a:gd name="T24" fmla="*/ 2147483647 w 810"/>
              <a:gd name="T25" fmla="*/ 2147483647 h 406"/>
              <a:gd name="T26" fmla="*/ 2147483647 w 810"/>
              <a:gd name="T27" fmla="*/ 0 h 406"/>
              <a:gd name="T28" fmla="*/ 2147483647 w 810"/>
              <a:gd name="T29" fmla="*/ 2147483647 h 406"/>
              <a:gd name="T30" fmla="*/ 2147483647 w 810"/>
              <a:gd name="T31" fmla="*/ 2147483647 h 406"/>
              <a:gd name="T32" fmla="*/ 2147483647 w 810"/>
              <a:gd name="T33" fmla="*/ 2147483647 h 406"/>
              <a:gd name="T34" fmla="*/ 2147483647 w 810"/>
              <a:gd name="T35" fmla="*/ 2147483647 h 406"/>
              <a:gd name="T36" fmla="*/ 2147483647 w 810"/>
              <a:gd name="T37" fmla="*/ 2147483647 h 406"/>
              <a:gd name="T38" fmla="*/ 2147483647 w 810"/>
              <a:gd name="T39" fmla="*/ 2147483647 h 406"/>
              <a:gd name="T40" fmla="*/ 2147483647 w 810"/>
              <a:gd name="T41" fmla="*/ 2147483647 h 406"/>
              <a:gd name="T42" fmla="*/ 2147483647 w 810"/>
              <a:gd name="T43" fmla="*/ 2147483647 h 406"/>
              <a:gd name="T44" fmla="*/ 2147483647 w 810"/>
              <a:gd name="T45" fmla="*/ 2147483647 h 406"/>
              <a:gd name="T46" fmla="*/ 2147483647 w 810"/>
              <a:gd name="T47" fmla="*/ 2147483647 h 406"/>
              <a:gd name="T48" fmla="*/ 2147483647 w 810"/>
              <a:gd name="T49" fmla="*/ 2147483647 h 406"/>
              <a:gd name="T50" fmla="*/ 2147483647 w 810"/>
              <a:gd name="T51" fmla="*/ 2147483647 h 406"/>
              <a:gd name="T52" fmla="*/ 2147483647 w 810"/>
              <a:gd name="T53" fmla="*/ 2147483647 h 406"/>
              <a:gd name="T54" fmla="*/ 2147483647 w 810"/>
              <a:gd name="T55" fmla="*/ 2147483647 h 406"/>
              <a:gd name="T56" fmla="*/ 2147483647 w 810"/>
              <a:gd name="T57" fmla="*/ 2147483647 h 406"/>
              <a:gd name="T58" fmla="*/ 2147483647 w 810"/>
              <a:gd name="T59" fmla="*/ 2147483647 h 406"/>
              <a:gd name="T60" fmla="*/ 2147483647 w 810"/>
              <a:gd name="T61" fmla="*/ 2147483647 h 406"/>
              <a:gd name="T62" fmla="*/ 2147483647 w 810"/>
              <a:gd name="T63" fmla="*/ 2147483647 h 406"/>
              <a:gd name="T64" fmla="*/ 2147483647 w 810"/>
              <a:gd name="T65" fmla="*/ 2147483647 h 406"/>
              <a:gd name="T66" fmla="*/ 2147483647 w 810"/>
              <a:gd name="T67" fmla="*/ 2147483647 h 406"/>
              <a:gd name="T68" fmla="*/ 2147483647 w 810"/>
              <a:gd name="T69" fmla="*/ 2147483647 h 406"/>
              <a:gd name="T70" fmla="*/ 2147483647 w 810"/>
              <a:gd name="T71" fmla="*/ 2147483647 h 406"/>
              <a:gd name="T72" fmla="*/ 2147483647 w 810"/>
              <a:gd name="T73" fmla="*/ 2147483647 h 406"/>
              <a:gd name="T74" fmla="*/ 2147483647 w 810"/>
              <a:gd name="T75" fmla="*/ 2147483647 h 406"/>
              <a:gd name="T76" fmla="*/ 2147483647 w 810"/>
              <a:gd name="T77" fmla="*/ 2147483647 h 406"/>
              <a:gd name="T78" fmla="*/ 2147483647 w 810"/>
              <a:gd name="T79" fmla="*/ 2147483647 h 406"/>
              <a:gd name="T80" fmla="*/ 2147483647 w 810"/>
              <a:gd name="T81" fmla="*/ 2147483647 h 406"/>
              <a:gd name="T82" fmla="*/ 2147483647 w 810"/>
              <a:gd name="T83" fmla="*/ 2147483647 h 406"/>
              <a:gd name="T84" fmla="*/ 2147483647 w 810"/>
              <a:gd name="T85" fmla="*/ 2147483647 h 406"/>
              <a:gd name="T86" fmla="*/ 2147483647 w 810"/>
              <a:gd name="T87" fmla="*/ 2147483647 h 406"/>
              <a:gd name="T88" fmla="*/ 2147483647 w 810"/>
              <a:gd name="T89" fmla="*/ 2147483647 h 406"/>
              <a:gd name="T90" fmla="*/ 2147483647 w 810"/>
              <a:gd name="T91" fmla="*/ 2147483647 h 406"/>
              <a:gd name="T92" fmla="*/ 2147483647 w 810"/>
              <a:gd name="T93" fmla="*/ 2147483647 h 406"/>
              <a:gd name="T94" fmla="*/ 2147483647 w 810"/>
              <a:gd name="T95" fmla="*/ 2147483647 h 406"/>
              <a:gd name="T96" fmla="*/ 2147483647 w 810"/>
              <a:gd name="T97" fmla="*/ 2147483647 h 406"/>
              <a:gd name="T98" fmla="*/ 2147483647 w 810"/>
              <a:gd name="T99" fmla="*/ 2147483647 h 406"/>
              <a:gd name="T100" fmla="*/ 2147483647 w 810"/>
              <a:gd name="T101" fmla="*/ 2147483647 h 406"/>
              <a:gd name="T102" fmla="*/ 2147483647 w 810"/>
              <a:gd name="T103" fmla="*/ 2147483647 h 406"/>
              <a:gd name="T104" fmla="*/ 0 w 810"/>
              <a:gd name="T105" fmla="*/ 2147483647 h 4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10"/>
              <a:gd name="T160" fmla="*/ 0 h 406"/>
              <a:gd name="T161" fmla="*/ 810 w 810"/>
              <a:gd name="T162" fmla="*/ 406 h 4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10" h="406">
                <a:moveTo>
                  <a:pt x="0" y="204"/>
                </a:moveTo>
                <a:lnTo>
                  <a:pt x="3" y="178"/>
                </a:lnTo>
                <a:lnTo>
                  <a:pt x="11" y="154"/>
                </a:lnTo>
                <a:lnTo>
                  <a:pt x="27" y="132"/>
                </a:lnTo>
                <a:lnTo>
                  <a:pt x="47" y="109"/>
                </a:lnTo>
                <a:lnTo>
                  <a:pt x="72" y="87"/>
                </a:lnTo>
                <a:lnTo>
                  <a:pt x="102" y="68"/>
                </a:lnTo>
                <a:lnTo>
                  <a:pt x="138" y="52"/>
                </a:lnTo>
                <a:lnTo>
                  <a:pt x="176" y="36"/>
                </a:lnTo>
                <a:lnTo>
                  <a:pt x="218" y="23"/>
                </a:lnTo>
                <a:lnTo>
                  <a:pt x="262" y="13"/>
                </a:lnTo>
                <a:lnTo>
                  <a:pt x="309" y="5"/>
                </a:lnTo>
                <a:lnTo>
                  <a:pt x="357" y="2"/>
                </a:lnTo>
                <a:lnTo>
                  <a:pt x="406" y="0"/>
                </a:lnTo>
                <a:lnTo>
                  <a:pt x="454" y="2"/>
                </a:lnTo>
                <a:lnTo>
                  <a:pt x="502" y="5"/>
                </a:lnTo>
                <a:lnTo>
                  <a:pt x="550" y="13"/>
                </a:lnTo>
                <a:lnTo>
                  <a:pt x="595" y="23"/>
                </a:lnTo>
                <a:lnTo>
                  <a:pt x="636" y="36"/>
                </a:lnTo>
                <a:lnTo>
                  <a:pt x="674" y="52"/>
                </a:lnTo>
                <a:lnTo>
                  <a:pt x="710" y="68"/>
                </a:lnTo>
                <a:lnTo>
                  <a:pt x="740" y="87"/>
                </a:lnTo>
                <a:lnTo>
                  <a:pt x="764" y="109"/>
                </a:lnTo>
                <a:lnTo>
                  <a:pt x="785" y="132"/>
                </a:lnTo>
                <a:lnTo>
                  <a:pt x="799" y="154"/>
                </a:lnTo>
                <a:lnTo>
                  <a:pt x="809" y="178"/>
                </a:lnTo>
                <a:lnTo>
                  <a:pt x="810" y="204"/>
                </a:lnTo>
                <a:lnTo>
                  <a:pt x="809" y="228"/>
                </a:lnTo>
                <a:lnTo>
                  <a:pt x="799" y="252"/>
                </a:lnTo>
                <a:lnTo>
                  <a:pt x="785" y="276"/>
                </a:lnTo>
                <a:lnTo>
                  <a:pt x="764" y="297"/>
                </a:lnTo>
                <a:lnTo>
                  <a:pt x="740" y="320"/>
                </a:lnTo>
                <a:lnTo>
                  <a:pt x="710" y="339"/>
                </a:lnTo>
                <a:lnTo>
                  <a:pt x="674" y="355"/>
                </a:lnTo>
                <a:lnTo>
                  <a:pt x="636" y="371"/>
                </a:lnTo>
                <a:lnTo>
                  <a:pt x="595" y="384"/>
                </a:lnTo>
                <a:lnTo>
                  <a:pt x="550" y="393"/>
                </a:lnTo>
                <a:lnTo>
                  <a:pt x="502" y="401"/>
                </a:lnTo>
                <a:lnTo>
                  <a:pt x="454" y="405"/>
                </a:lnTo>
                <a:lnTo>
                  <a:pt x="406" y="406"/>
                </a:lnTo>
                <a:lnTo>
                  <a:pt x="357" y="405"/>
                </a:lnTo>
                <a:lnTo>
                  <a:pt x="309" y="401"/>
                </a:lnTo>
                <a:lnTo>
                  <a:pt x="262" y="393"/>
                </a:lnTo>
                <a:lnTo>
                  <a:pt x="218" y="384"/>
                </a:lnTo>
                <a:lnTo>
                  <a:pt x="176" y="371"/>
                </a:lnTo>
                <a:lnTo>
                  <a:pt x="138" y="355"/>
                </a:lnTo>
                <a:lnTo>
                  <a:pt x="102" y="339"/>
                </a:lnTo>
                <a:lnTo>
                  <a:pt x="72" y="320"/>
                </a:lnTo>
                <a:lnTo>
                  <a:pt x="47" y="297"/>
                </a:lnTo>
                <a:lnTo>
                  <a:pt x="27" y="276"/>
                </a:lnTo>
                <a:lnTo>
                  <a:pt x="11" y="252"/>
                </a:lnTo>
                <a:lnTo>
                  <a:pt x="3" y="228"/>
                </a:lnTo>
                <a:lnTo>
                  <a:pt x="0" y="2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 b="1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8244408" y="4365104"/>
            <a:ext cx="0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83"/>
          <p:cNvSpPr txBox="1">
            <a:spLocks noChangeArrowheads="1"/>
          </p:cNvSpPr>
          <p:nvPr/>
        </p:nvSpPr>
        <p:spPr bwMode="auto">
          <a:xfrm>
            <a:off x="7380312" y="3717032"/>
            <a:ext cx="576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2000" b="1" dirty="0" smtClean="0">
                <a:solidFill>
                  <a:srgbClr val="C00000"/>
                </a:solidFill>
                <a:latin typeface="Calibri"/>
              </a:rPr>
              <a:t>1</a:t>
            </a:r>
            <a:endParaRPr lang="el-GR" sz="2000" b="1" dirty="0">
              <a:solidFill>
                <a:srgbClr val="C0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2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Ε-</a:t>
            </a:r>
            <a:r>
              <a:rPr lang="en-US" dirty="0" smtClean="0"/>
              <a:t>closure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>
                <a:solidFill>
                  <a:srgbClr val="820000"/>
                </a:solidFill>
              </a:rPr>
              <a:t>Η έννοια του Ε-</a:t>
            </a:r>
            <a:r>
              <a:rPr lang="el-GR" sz="2800" b="1" dirty="0" err="1">
                <a:solidFill>
                  <a:srgbClr val="820000"/>
                </a:solidFill>
              </a:rPr>
              <a:t>closure</a:t>
            </a:r>
            <a:r>
              <a:rPr lang="el-GR" sz="2800" b="1" dirty="0">
                <a:solidFill>
                  <a:srgbClr val="820000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400" dirty="0"/>
              <a:t>Το σύνολο των καταστάσεων στις οποίες βρίσκεται ή μπορεί να μεταβεί στο επόμενο βήμα το </a:t>
            </a:r>
            <a:r>
              <a:rPr lang="el-GR" sz="2400" dirty="0" smtClean="0"/>
              <a:t>αυτόματο</a:t>
            </a:r>
            <a:r>
              <a:rPr lang="en-US" sz="2400" dirty="0" smtClean="0"/>
              <a:t> </a:t>
            </a:r>
            <a:r>
              <a:rPr lang="el-GR" sz="2400" dirty="0" smtClean="0"/>
              <a:t>χωρίς να καταναλώσει χαρακτήρα.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67544" y="4293097"/>
            <a:ext cx="46805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Ε-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closure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(Α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)={A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B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H}</a:t>
            </a:r>
          </a:p>
          <a:p>
            <a:pPr>
              <a:spcBef>
                <a:spcPts val="1200"/>
              </a:spcBef>
            </a:pP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Ε-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closure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B)={B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D}</a:t>
            </a:r>
            <a:endParaRPr lang="el-GR" sz="2200" i="1" dirty="0" smtClean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Ε-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closure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E)={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Ε,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G,H,A,B,C,D}</a:t>
            </a:r>
          </a:p>
          <a:p>
            <a:pPr>
              <a:spcBef>
                <a:spcPts val="1200"/>
              </a:spcBef>
            </a:pP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Ε-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closure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F)={F,G,H, A,B,C,D}</a:t>
            </a:r>
            <a:endParaRPr lang="el-GR" sz="2200" i="1" dirty="0" smtClean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l-GR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Ε-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closure(G)={G,H,A,B,C,D}</a:t>
            </a:r>
            <a:endParaRPr lang="en-US" sz="2200" i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grpSp>
        <p:nvGrpSpPr>
          <p:cNvPr id="67" name="Ομάδα 66"/>
          <p:cNvGrpSpPr/>
          <p:nvPr/>
        </p:nvGrpSpPr>
        <p:grpSpPr>
          <a:xfrm>
            <a:off x="611560" y="2348880"/>
            <a:ext cx="8110804" cy="1954786"/>
            <a:chOff x="643997" y="2521980"/>
            <a:chExt cx="8110804" cy="1954786"/>
          </a:xfrm>
        </p:grpSpPr>
        <p:sp>
          <p:nvSpPr>
            <p:cNvPr id="7" name="Έλλειψη 6"/>
            <p:cNvSpPr/>
            <p:nvPr/>
          </p:nvSpPr>
          <p:spPr>
            <a:xfrm>
              <a:off x="899592" y="3428999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2051720" y="3420721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3131840" y="3204121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3170309" y="3666706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4150296" y="3211270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4163275" y="3683481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5230416" y="3499638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Έλλειψη 13"/>
            <p:cNvSpPr/>
            <p:nvPr/>
          </p:nvSpPr>
          <p:spPr>
            <a:xfrm>
              <a:off x="6256889" y="3494964"/>
              <a:ext cx="432048" cy="343483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7255820" y="3511739"/>
              <a:ext cx="432048" cy="343483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8254751" y="3511740"/>
              <a:ext cx="432048" cy="371174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Έλλειψη 16"/>
            <p:cNvSpPr/>
            <p:nvPr/>
          </p:nvSpPr>
          <p:spPr>
            <a:xfrm>
              <a:off x="8294282" y="3554753"/>
              <a:ext cx="330173" cy="260745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643997" y="3666706"/>
              <a:ext cx="288032" cy="105776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 flipV="1">
              <a:off x="1336231" y="3600740"/>
              <a:ext cx="770727" cy="6901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/>
            <p:nvPr/>
          </p:nvCxnSpPr>
          <p:spPr>
            <a:xfrm flipV="1">
              <a:off x="2465512" y="3428999"/>
              <a:ext cx="653349" cy="99959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>
              <a:endCxn id="10" idx="2"/>
            </p:cNvCxnSpPr>
            <p:nvPr/>
          </p:nvCxnSpPr>
          <p:spPr>
            <a:xfrm>
              <a:off x="2454019" y="3666705"/>
              <a:ext cx="716290" cy="171743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 flipV="1">
              <a:off x="3606800" y="3383011"/>
              <a:ext cx="543496" cy="17219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/>
            <p:nvPr/>
          </p:nvCxnSpPr>
          <p:spPr>
            <a:xfrm flipV="1">
              <a:off x="3616698" y="3849001"/>
              <a:ext cx="533598" cy="19385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>
              <a:endCxn id="13" idx="1"/>
            </p:cNvCxnSpPr>
            <p:nvPr/>
          </p:nvCxnSpPr>
          <p:spPr>
            <a:xfrm>
              <a:off x="4618348" y="3391620"/>
              <a:ext cx="675340" cy="158320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/>
            <p:nvPr/>
          </p:nvCxnSpPr>
          <p:spPr>
            <a:xfrm flipV="1">
              <a:off x="4592863" y="3752576"/>
              <a:ext cx="614528" cy="48213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ύγραμμο βέλος σύνδεσης 34"/>
            <p:cNvCxnSpPr/>
            <p:nvPr/>
          </p:nvCxnSpPr>
          <p:spPr>
            <a:xfrm>
              <a:off x="5657873" y="3665735"/>
              <a:ext cx="599015" cy="1774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ύγραμμο βέλος σύνδεσης 37"/>
            <p:cNvCxnSpPr>
              <a:endCxn id="15" idx="2"/>
            </p:cNvCxnSpPr>
            <p:nvPr/>
          </p:nvCxnSpPr>
          <p:spPr>
            <a:xfrm>
              <a:off x="6684345" y="3665735"/>
              <a:ext cx="571475" cy="1774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ύγραμμο βέλος σύνδεσης 39"/>
            <p:cNvCxnSpPr>
              <a:endCxn id="16" idx="2"/>
            </p:cNvCxnSpPr>
            <p:nvPr/>
          </p:nvCxnSpPr>
          <p:spPr>
            <a:xfrm>
              <a:off x="7678687" y="3683571"/>
              <a:ext cx="576064" cy="1375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Ελεύθερη σχεδίαση 41"/>
            <p:cNvSpPr/>
            <p:nvPr/>
          </p:nvSpPr>
          <p:spPr>
            <a:xfrm>
              <a:off x="1264466" y="2925655"/>
              <a:ext cx="4588897" cy="587566"/>
            </a:xfrm>
            <a:custGeom>
              <a:avLst/>
              <a:gdLst>
                <a:gd name="connsiteX0" fmla="*/ 4298936 w 4588897"/>
                <a:gd name="connsiteY0" fmla="*/ 587566 h 587566"/>
                <a:gd name="connsiteX1" fmla="*/ 4491441 w 4588897"/>
                <a:gd name="connsiteY1" fmla="*/ 500939 h 587566"/>
                <a:gd name="connsiteX2" fmla="*/ 4587694 w 4588897"/>
                <a:gd name="connsiteY2" fmla="*/ 423937 h 587566"/>
                <a:gd name="connsiteX3" fmla="*/ 4529942 w 4588897"/>
                <a:gd name="connsiteY3" fmla="*/ 269932 h 587566"/>
                <a:gd name="connsiteX4" fmla="*/ 4318187 w 4588897"/>
                <a:gd name="connsiteY4" fmla="*/ 96678 h 587566"/>
                <a:gd name="connsiteX5" fmla="*/ 3779172 w 4588897"/>
                <a:gd name="connsiteY5" fmla="*/ 38926 h 587566"/>
                <a:gd name="connsiteX6" fmla="*/ 2191003 w 4588897"/>
                <a:gd name="connsiteY6" fmla="*/ 425 h 587566"/>
                <a:gd name="connsiteX7" fmla="*/ 997471 w 4588897"/>
                <a:gd name="connsiteY7" fmla="*/ 29301 h 587566"/>
                <a:gd name="connsiteX8" fmla="*/ 400705 w 4588897"/>
                <a:gd name="connsiteY8" fmla="*/ 173680 h 587566"/>
                <a:gd name="connsiteX9" fmla="*/ 54195 w 4588897"/>
                <a:gd name="connsiteY9" fmla="*/ 462438 h 587566"/>
                <a:gd name="connsiteX10" fmla="*/ 6069 w 4588897"/>
                <a:gd name="connsiteY10" fmla="*/ 491313 h 58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8897" h="587566">
                  <a:moveTo>
                    <a:pt x="4298936" y="587566"/>
                  </a:moveTo>
                  <a:cubicBezTo>
                    <a:pt x="4371125" y="557888"/>
                    <a:pt x="4443315" y="528210"/>
                    <a:pt x="4491441" y="500939"/>
                  </a:cubicBezTo>
                  <a:cubicBezTo>
                    <a:pt x="4539567" y="473668"/>
                    <a:pt x="4581277" y="462438"/>
                    <a:pt x="4587694" y="423937"/>
                  </a:cubicBezTo>
                  <a:cubicBezTo>
                    <a:pt x="4594111" y="385436"/>
                    <a:pt x="4574860" y="324475"/>
                    <a:pt x="4529942" y="269932"/>
                  </a:cubicBezTo>
                  <a:cubicBezTo>
                    <a:pt x="4485024" y="215389"/>
                    <a:pt x="4443315" y="135179"/>
                    <a:pt x="4318187" y="96678"/>
                  </a:cubicBezTo>
                  <a:cubicBezTo>
                    <a:pt x="4193059" y="58177"/>
                    <a:pt x="4133703" y="54968"/>
                    <a:pt x="3779172" y="38926"/>
                  </a:cubicBezTo>
                  <a:cubicBezTo>
                    <a:pt x="3424641" y="22884"/>
                    <a:pt x="2654620" y="2029"/>
                    <a:pt x="2191003" y="425"/>
                  </a:cubicBezTo>
                  <a:cubicBezTo>
                    <a:pt x="1727386" y="-1179"/>
                    <a:pt x="1295854" y="425"/>
                    <a:pt x="997471" y="29301"/>
                  </a:cubicBezTo>
                  <a:cubicBezTo>
                    <a:pt x="699088" y="58177"/>
                    <a:pt x="557918" y="101490"/>
                    <a:pt x="400705" y="173680"/>
                  </a:cubicBezTo>
                  <a:cubicBezTo>
                    <a:pt x="243492" y="245869"/>
                    <a:pt x="119968" y="409499"/>
                    <a:pt x="54195" y="462438"/>
                  </a:cubicBezTo>
                  <a:cubicBezTo>
                    <a:pt x="-11578" y="515377"/>
                    <a:pt x="-2755" y="503345"/>
                    <a:pt x="6069" y="491313"/>
                  </a:cubicBezTo>
                </a:path>
              </a:pathLst>
            </a:custGeom>
            <a:noFill/>
            <a:ln>
              <a:solidFill>
                <a:srgbClr val="82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3" name="Ελεύθερη σχεδίαση 42"/>
            <p:cNvSpPr/>
            <p:nvPr/>
          </p:nvSpPr>
          <p:spPr>
            <a:xfrm>
              <a:off x="1260909" y="3734602"/>
              <a:ext cx="5149516" cy="705731"/>
            </a:xfrm>
            <a:custGeom>
              <a:avLst/>
              <a:gdLst>
                <a:gd name="connsiteX0" fmla="*/ 0 w 5149516"/>
                <a:gd name="connsiteY0" fmla="*/ 0 h 705731"/>
                <a:gd name="connsiteX1" fmla="*/ 231007 w 5149516"/>
                <a:gd name="connsiteY1" fmla="*/ 231006 h 705731"/>
                <a:gd name="connsiteX2" fmla="*/ 452388 w 5149516"/>
                <a:gd name="connsiteY2" fmla="*/ 404261 h 705731"/>
                <a:gd name="connsiteX3" fmla="*/ 789272 w 5149516"/>
                <a:gd name="connsiteY3" fmla="*/ 577516 h 705731"/>
                <a:gd name="connsiteX4" fmla="*/ 1212784 w 5149516"/>
                <a:gd name="connsiteY4" fmla="*/ 635267 h 705731"/>
                <a:gd name="connsiteX5" fmla="*/ 2194560 w 5149516"/>
                <a:gd name="connsiteY5" fmla="*/ 702644 h 705731"/>
                <a:gd name="connsiteX6" fmla="*/ 3522847 w 5149516"/>
                <a:gd name="connsiteY6" fmla="*/ 683394 h 705731"/>
                <a:gd name="connsiteX7" fmla="*/ 4360245 w 5149516"/>
                <a:gd name="connsiteY7" fmla="*/ 587141 h 705731"/>
                <a:gd name="connsiteX8" fmla="*/ 4812632 w 5149516"/>
                <a:gd name="connsiteY8" fmla="*/ 413886 h 705731"/>
                <a:gd name="connsiteX9" fmla="*/ 5149516 w 5149516"/>
                <a:gd name="connsiteY9" fmla="*/ 125129 h 70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9516" h="705731">
                  <a:moveTo>
                    <a:pt x="0" y="0"/>
                  </a:moveTo>
                  <a:cubicBezTo>
                    <a:pt x="77804" y="81814"/>
                    <a:pt x="155609" y="163629"/>
                    <a:pt x="231007" y="231006"/>
                  </a:cubicBezTo>
                  <a:cubicBezTo>
                    <a:pt x="306405" y="298383"/>
                    <a:pt x="359344" y="346509"/>
                    <a:pt x="452388" y="404261"/>
                  </a:cubicBezTo>
                  <a:cubicBezTo>
                    <a:pt x="545432" y="462013"/>
                    <a:pt x="662539" y="539015"/>
                    <a:pt x="789272" y="577516"/>
                  </a:cubicBezTo>
                  <a:cubicBezTo>
                    <a:pt x="916005" y="616017"/>
                    <a:pt x="978569" y="614412"/>
                    <a:pt x="1212784" y="635267"/>
                  </a:cubicBezTo>
                  <a:cubicBezTo>
                    <a:pt x="1446999" y="656122"/>
                    <a:pt x="2194560" y="702644"/>
                    <a:pt x="2194560" y="702644"/>
                  </a:cubicBezTo>
                  <a:cubicBezTo>
                    <a:pt x="2579570" y="710665"/>
                    <a:pt x="3161900" y="702644"/>
                    <a:pt x="3522847" y="683394"/>
                  </a:cubicBezTo>
                  <a:cubicBezTo>
                    <a:pt x="3883794" y="664144"/>
                    <a:pt x="4145281" y="632059"/>
                    <a:pt x="4360245" y="587141"/>
                  </a:cubicBezTo>
                  <a:cubicBezTo>
                    <a:pt x="4575209" y="542223"/>
                    <a:pt x="4681087" y="490888"/>
                    <a:pt x="4812632" y="413886"/>
                  </a:cubicBezTo>
                  <a:cubicBezTo>
                    <a:pt x="4944177" y="336884"/>
                    <a:pt x="5046846" y="231006"/>
                    <a:pt x="5149516" y="125129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54517" y="2521980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11570" y="4045879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42" y="3729573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96469" y="3134549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42490" y="3607641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68331" y="3623003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1</a:t>
              </a:r>
              <a:endParaRPr lang="el-GR" sz="2200" b="1" dirty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44970" y="3144614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12915" y="3682827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69576" y="3539739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37518" y="3377018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Α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10304" y="3385220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Β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69721" y="3134548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820000"/>
                  </a:solidFill>
                  <a:latin typeface="Calibri"/>
                </a:rPr>
                <a:t>C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88658" y="3635569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D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05731" y="3174396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E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27183" y="3615564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F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70146" y="3449025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G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67931" y="3452026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H</a:t>
              </a:r>
              <a:endParaRPr lang="el-GR" sz="2200" b="1" dirty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07809" y="3466359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I</a:t>
              </a:r>
              <a:endParaRPr lang="el-GR" sz="2200" b="1" dirty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21578" y="3471773"/>
              <a:ext cx="43322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J</a:t>
              </a:r>
              <a:endParaRPr lang="el-GR" sz="2200" b="1" dirty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20165" y="3067266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1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772789" y="3674108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97549" y="3499082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0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</p:grpSp>
      <p:sp>
        <p:nvSpPr>
          <p:cNvPr id="64" name="Θέση περιεχομένου 2"/>
          <p:cNvSpPr txBox="1">
            <a:spLocks/>
          </p:cNvSpPr>
          <p:nvPr/>
        </p:nvSpPr>
        <p:spPr>
          <a:xfrm>
            <a:off x="5148064" y="1124744"/>
            <a:ext cx="3178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C00000"/>
                </a:solidFill>
                <a:latin typeface="Calibri"/>
              </a:rPr>
              <a:t>Παράδειγμα: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</a:rPr>
              <a:t>(1|0)*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Μετατροπή  </a:t>
            </a:r>
            <a:r>
              <a:rPr lang="el-GR" dirty="0"/>
              <a:t>ΜΠΑ σε </a:t>
            </a:r>
            <a:r>
              <a:rPr lang="el-GR" dirty="0" smtClean="0"/>
              <a:t>ΠΠΑ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cs typeface="Times New Roman" panose="02020603050405020304" pitchFamily="18" charset="0"/>
              </a:rPr>
              <a:t>Ένα ΜΠΑ μπορεί να </a:t>
            </a:r>
            <a:r>
              <a:rPr lang="el-GR" sz="2400" dirty="0" smtClean="0">
                <a:cs typeface="Times New Roman" panose="02020603050405020304" pitchFamily="18" charset="0"/>
              </a:rPr>
              <a:t>βρεθεί σε </a:t>
            </a:r>
            <a:r>
              <a:rPr lang="el-GR" sz="2400" dirty="0">
                <a:cs typeface="Times New Roman" panose="02020603050405020304" pitchFamily="18" charset="0"/>
              </a:rPr>
              <a:t>πολλές </a:t>
            </a:r>
            <a:r>
              <a:rPr lang="el-GR" sz="2400" dirty="0" smtClean="0">
                <a:cs typeface="Times New Roman" panose="02020603050405020304" pitchFamily="18" charset="0"/>
              </a:rPr>
              <a:t>διαφορετικές Ν </a:t>
            </a:r>
            <a:r>
              <a:rPr lang="el-GR" sz="2400" dirty="0">
                <a:cs typeface="Times New Roman" panose="02020603050405020304" pitchFamily="18" charset="0"/>
              </a:rPr>
              <a:t>καταστάσεις σε μια δεδομένη στιγμή ανάλογα της πορείας αναγνώρισης που θα επιλεγεί</a:t>
            </a:r>
            <a:r>
              <a:rPr lang="el-GR" sz="2400" dirty="0" smtClean="0">
                <a:cs typeface="Times New Roman" panose="02020603050405020304" pitchFamily="18" charset="0"/>
              </a:rPr>
              <a:t>.</a:t>
            </a:r>
            <a:endParaRPr lang="el-GR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cs typeface="Times New Roman" panose="02020603050405020304" pitchFamily="18" charset="0"/>
              </a:rPr>
              <a:t>Για το 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ΜΠΑ</a:t>
            </a:r>
            <a:r>
              <a:rPr lang="el-GR" sz="2400" dirty="0">
                <a:solidFill>
                  <a:srgbClr val="82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cs typeface="Times New Roman" panose="02020603050405020304" pitchFamily="18" charset="0"/>
              </a:rPr>
              <a:t>ορίζουμε τα: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l-GR" sz="2400" dirty="0">
                <a:cs typeface="Times New Roman" panose="02020603050405020304" pitchFamily="18" charset="0"/>
              </a:rPr>
              <a:t>τις καταστάσεις </a:t>
            </a:r>
            <a:r>
              <a:rPr lang="en-US" sz="2400" dirty="0">
                <a:cs typeface="Times New Roman" panose="02020603050405020304" pitchFamily="18" charset="0"/>
              </a:rPr>
              <a:t>S, </a:t>
            </a:r>
            <a:r>
              <a:rPr lang="el-GR" sz="2400" dirty="0">
                <a:cs typeface="Times New Roman" panose="02020603050405020304" pitchFamily="18" charset="0"/>
              </a:rPr>
              <a:t>την αρχική κατάσταση </a:t>
            </a:r>
            <a:r>
              <a:rPr lang="en-US" sz="2400" dirty="0">
                <a:cs typeface="Times New Roman" panose="02020603050405020304" pitchFamily="18" charset="0"/>
              </a:rPr>
              <a:t>s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sz="2400" dirty="0">
                <a:cs typeface="Times New Roman" panose="02020603050405020304" pitchFamily="18" charset="0"/>
              </a:rPr>
              <a:t>S</a:t>
            </a:r>
            <a:r>
              <a:rPr lang="el-GR" sz="2400" dirty="0">
                <a:cs typeface="Times New Roman" panose="02020603050405020304" pitchFamily="18" charset="0"/>
              </a:rPr>
              <a:t>, τις τελικές καταστάσεις </a:t>
            </a:r>
            <a:r>
              <a:rPr lang="en-US" sz="2400" dirty="0">
                <a:cs typeface="Times New Roman" panose="02020603050405020304" pitchFamily="18" charset="0"/>
              </a:rPr>
              <a:t>F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 </a:t>
            </a:r>
            <a:r>
              <a:rPr lang="en-US" sz="2400" dirty="0">
                <a:cs typeface="Times New Roman" panose="02020603050405020304" pitchFamily="18" charset="0"/>
              </a:rPr>
              <a:t>S</a:t>
            </a:r>
            <a:r>
              <a:rPr lang="el-GR" sz="2400" dirty="0">
                <a:cs typeface="Times New Roman" panose="02020603050405020304" pitchFamily="18" charset="0"/>
              </a:rPr>
              <a:t>, τις Ε-</a:t>
            </a:r>
            <a:r>
              <a:rPr lang="en-US" sz="2400" dirty="0" smtClean="0">
                <a:cs typeface="Times New Roman" panose="02020603050405020304" pitchFamily="18" charset="0"/>
              </a:rPr>
              <a:t>closures</a:t>
            </a:r>
            <a:r>
              <a:rPr lang="el-GR" sz="2400" dirty="0" smtClean="0">
                <a:cs typeface="Times New Roman" panose="02020603050405020304" pitchFamily="18" charset="0"/>
              </a:rPr>
              <a:t> </a:t>
            </a:r>
            <a:r>
              <a:rPr lang="el-GR" sz="2400" dirty="0">
                <a:cs typeface="Times New Roman" panose="02020603050405020304" pitchFamily="18" charset="0"/>
              </a:rPr>
              <a:t>και όλες τις μεταβάσεις </a:t>
            </a:r>
            <a:r>
              <a:rPr lang="en-US" sz="2400" dirty="0">
                <a:cs typeface="Times New Roman" panose="02020603050405020304" pitchFamily="18" charset="0"/>
              </a:rPr>
              <a:t>a</a:t>
            </a:r>
            <a:r>
              <a:rPr lang="el-GR" sz="2400" dirty="0">
                <a:cs typeface="Times New Roman" panose="02020603050405020304" pitchFamily="18" charset="0"/>
              </a:rPr>
              <a:t>(Χ): Χ </a:t>
            </a:r>
            <a:r>
              <a:rPr lang="el-GR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l-GR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000" i="1" dirty="0"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28371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550" y="3140968"/>
            <a:ext cx="6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Y.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03352" y="3832591"/>
            <a:ext cx="8250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Για το 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ΠΠΑ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πρέπει να ορίσουμε αντίστοιχα: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τις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καταστάσεις ως υποσύνολο του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την αρχική κατάσταση ως ένα σύνολο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καταστάσεων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από το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E-closure (s),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τις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τελικές καταστάσεις ως ένα σύνολο καταστάσεων που να περιέχει τουλάχιστον μια από τις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F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και τις μεταβάσεις Χ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1900" y="513860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012637" y="5309918"/>
            <a:ext cx="3105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Symbol" panose="05050102010706020507" pitchFamily="18" charset="2"/>
              </a:rPr>
              <a:t>Υ, εάν Υ=Ε-</a:t>
            </a:r>
            <a:r>
              <a:rPr lang="en-US" sz="2400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Symbol" panose="05050102010706020507" pitchFamily="18" charset="2"/>
              </a:rPr>
              <a:t>closure(a(X))</a:t>
            </a:r>
            <a:endParaRPr lang="el-GR" sz="2400" i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8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 ΜΠΑ σε </a:t>
            </a:r>
            <a:r>
              <a:rPr lang="el-GR" dirty="0" smtClean="0"/>
              <a:t>ΠΠΑ </a:t>
            </a:r>
            <a:r>
              <a:rPr lang="el-GR" sz="3200" b="0" dirty="0" smtClean="0"/>
              <a:t>(παραδείγματα)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2483768" y="3645023"/>
            <a:ext cx="5184576" cy="1446681"/>
            <a:chOff x="1043608" y="4431806"/>
            <a:chExt cx="5184576" cy="1446681"/>
          </a:xfrm>
        </p:grpSpPr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1043608" y="4431806"/>
              <a:ext cx="5184576" cy="894230"/>
              <a:chOff x="171149" y="4204247"/>
              <a:chExt cx="5183966" cy="894524"/>
            </a:xfrm>
          </p:grpSpPr>
          <p:cxnSp>
            <p:nvCxnSpPr>
              <p:cNvPr id="12" name="Straight Arrow Connector 10"/>
              <p:cNvCxnSpPr>
                <a:stCxn id="13" idx="6"/>
              </p:cNvCxnSpPr>
              <p:nvPr/>
            </p:nvCxnSpPr>
            <p:spPr>
              <a:xfrm flipV="1">
                <a:off x="2062644" y="4633481"/>
                <a:ext cx="647624" cy="23677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171149" y="4641747"/>
                <a:ext cx="1891494" cy="4570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A</a:t>
                </a:r>
                <a:r>
                  <a:rPr lang="el-GR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,</a:t>
                </a:r>
                <a:r>
                  <a:rPr lang="en-US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B</a:t>
                </a:r>
                <a:r>
                  <a:rPr lang="el-GR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,</a:t>
                </a:r>
                <a:r>
                  <a:rPr lang="en-US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C</a:t>
                </a:r>
                <a:r>
                  <a:rPr lang="el-GR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,</a:t>
                </a:r>
                <a:r>
                  <a:rPr lang="en-US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D</a:t>
                </a:r>
                <a:r>
                  <a:rPr lang="el-GR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,</a:t>
                </a:r>
                <a:r>
                  <a:rPr lang="en-US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H</a:t>
                </a:r>
                <a:r>
                  <a:rPr lang="el-GR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,</a:t>
                </a:r>
                <a:r>
                  <a:rPr lang="en-US" sz="2000" i="1" dirty="0" smtClean="0">
                    <a:solidFill>
                      <a:prstClr val="black"/>
                    </a:solidFill>
                    <a:cs typeface="Times New Roman" pitchFamily="18" charset="0"/>
                  </a:rPr>
                  <a:t>I</a:t>
                </a: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TextBox 18"/>
              <p:cNvSpPr txBox="1">
                <a:spLocks noChangeArrowheads="1"/>
              </p:cNvSpPr>
              <p:nvPr/>
            </p:nvSpPr>
            <p:spPr bwMode="auto">
              <a:xfrm>
                <a:off x="2051720" y="4509120"/>
                <a:ext cx="5760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prstClr val="black"/>
                    </a:solidFill>
                  </a:rPr>
                  <a:t>1</a:t>
                </a:r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9"/>
              <p:cNvSpPr/>
              <p:nvPr/>
            </p:nvSpPr>
            <p:spPr>
              <a:xfrm>
                <a:off x="2627727" y="4204247"/>
                <a:ext cx="2727388" cy="55468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l-GR" sz="2000" i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Ε,</a:t>
                </a:r>
                <a:r>
                  <a:rPr lang="en-US" sz="2000" i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G,H,A,B,C,D</a:t>
                </a:r>
                <a:endParaRPr lang="el-GR" sz="2000" i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2924213" y="5076800"/>
              <a:ext cx="3097213" cy="801687"/>
              <a:chOff x="2123728" y="4869160"/>
              <a:chExt cx="3096714" cy="801380"/>
            </a:xfrm>
          </p:grpSpPr>
          <p:cxnSp>
            <p:nvCxnSpPr>
              <p:cNvPr id="19" name="Straight Arrow Connector 25"/>
              <p:cNvCxnSpPr/>
              <p:nvPr/>
            </p:nvCxnSpPr>
            <p:spPr>
              <a:xfrm>
                <a:off x="2123728" y="4869160"/>
                <a:ext cx="720609" cy="5236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6"/>
              <p:cNvSpPr txBox="1">
                <a:spLocks noChangeArrowheads="1"/>
              </p:cNvSpPr>
              <p:nvPr/>
            </p:nvSpPr>
            <p:spPr bwMode="auto">
              <a:xfrm>
                <a:off x="2195736" y="5301208"/>
                <a:ext cx="5040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prstClr val="black"/>
                    </a:solidFill>
                  </a:rPr>
                  <a:t>0</a:t>
                </a:r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27"/>
              <p:cNvSpPr/>
              <p:nvPr/>
            </p:nvSpPr>
            <p:spPr>
              <a:xfrm>
                <a:off x="2844337" y="5157974"/>
                <a:ext cx="2376105" cy="50304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i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F</a:t>
                </a:r>
                <a:r>
                  <a:rPr lang="el-GR" sz="2000" i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sz="2000" i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G,H,A,B,C,D</a:t>
                </a: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Ομάδα 23"/>
          <p:cNvGrpSpPr/>
          <p:nvPr/>
        </p:nvGrpSpPr>
        <p:grpSpPr>
          <a:xfrm>
            <a:off x="539552" y="1628800"/>
            <a:ext cx="7416824" cy="1954786"/>
            <a:chOff x="643997" y="2521980"/>
            <a:chExt cx="7416824" cy="1954786"/>
          </a:xfrm>
        </p:grpSpPr>
        <p:sp>
          <p:nvSpPr>
            <p:cNvPr id="25" name="Έλλειψη 24"/>
            <p:cNvSpPr/>
            <p:nvPr/>
          </p:nvSpPr>
          <p:spPr>
            <a:xfrm>
              <a:off x="899592" y="3428999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6" name="Έλλειψη 25"/>
            <p:cNvSpPr/>
            <p:nvPr/>
          </p:nvSpPr>
          <p:spPr>
            <a:xfrm>
              <a:off x="2051720" y="3420721"/>
              <a:ext cx="432048" cy="34348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7" name="Έλλειψη 26"/>
            <p:cNvSpPr/>
            <p:nvPr/>
          </p:nvSpPr>
          <p:spPr>
            <a:xfrm>
              <a:off x="3131840" y="3204121"/>
              <a:ext cx="432048" cy="34348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8" name="Έλλειψη 27"/>
            <p:cNvSpPr/>
            <p:nvPr/>
          </p:nvSpPr>
          <p:spPr>
            <a:xfrm>
              <a:off x="3170309" y="3666706"/>
              <a:ext cx="432048" cy="34348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29" name="Έλλειψη 28"/>
            <p:cNvSpPr/>
            <p:nvPr/>
          </p:nvSpPr>
          <p:spPr>
            <a:xfrm>
              <a:off x="4150296" y="3211270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0" name="Έλλειψη 29"/>
            <p:cNvSpPr/>
            <p:nvPr/>
          </p:nvSpPr>
          <p:spPr>
            <a:xfrm>
              <a:off x="4163275" y="3683481"/>
              <a:ext cx="432048" cy="343483"/>
            </a:xfrm>
            <a:prstGeom prst="ellipse">
              <a:avLst/>
            </a:prstGeom>
            <a:noFill/>
            <a:ln w="63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1" name="Έλλειψη 30"/>
            <p:cNvSpPr/>
            <p:nvPr/>
          </p:nvSpPr>
          <p:spPr>
            <a:xfrm>
              <a:off x="5230416" y="3499638"/>
              <a:ext cx="432048" cy="34348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2" name="Έλλειψη 31"/>
            <p:cNvSpPr/>
            <p:nvPr/>
          </p:nvSpPr>
          <p:spPr>
            <a:xfrm>
              <a:off x="6256889" y="3494964"/>
              <a:ext cx="432048" cy="343483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6" name="Ευθύγραμμο βέλος σύνδεσης 35"/>
            <p:cNvCxnSpPr/>
            <p:nvPr/>
          </p:nvCxnSpPr>
          <p:spPr>
            <a:xfrm flipV="1">
              <a:off x="643997" y="3666706"/>
              <a:ext cx="288032" cy="105776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ύγραμμο βέλος σύνδεσης 36"/>
            <p:cNvCxnSpPr/>
            <p:nvPr/>
          </p:nvCxnSpPr>
          <p:spPr>
            <a:xfrm flipV="1">
              <a:off x="1336231" y="3600740"/>
              <a:ext cx="770727" cy="6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ύγραμμο βέλος σύνδεσης 37"/>
            <p:cNvCxnSpPr/>
            <p:nvPr/>
          </p:nvCxnSpPr>
          <p:spPr>
            <a:xfrm flipV="1">
              <a:off x="2465512" y="3428999"/>
              <a:ext cx="653349" cy="999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ύγραμμο βέλος σύνδεσης 38"/>
            <p:cNvCxnSpPr>
              <a:endCxn id="28" idx="2"/>
            </p:cNvCxnSpPr>
            <p:nvPr/>
          </p:nvCxnSpPr>
          <p:spPr>
            <a:xfrm>
              <a:off x="2454019" y="3666705"/>
              <a:ext cx="716290" cy="1717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ύγραμμο βέλος σύνδεσης 39"/>
            <p:cNvCxnSpPr/>
            <p:nvPr/>
          </p:nvCxnSpPr>
          <p:spPr>
            <a:xfrm flipV="1">
              <a:off x="3606800" y="3383011"/>
              <a:ext cx="543496" cy="17219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ύγραμμο βέλος σύνδεσης 40"/>
            <p:cNvCxnSpPr/>
            <p:nvPr/>
          </p:nvCxnSpPr>
          <p:spPr>
            <a:xfrm flipV="1">
              <a:off x="3616698" y="3849001"/>
              <a:ext cx="533598" cy="19385"/>
            </a:xfrm>
            <a:prstGeom prst="straightConnector1">
              <a:avLst/>
            </a:prstGeom>
            <a:ln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ύγραμμο βέλος σύνδεσης 41"/>
            <p:cNvCxnSpPr>
              <a:endCxn id="31" idx="1"/>
            </p:cNvCxnSpPr>
            <p:nvPr/>
          </p:nvCxnSpPr>
          <p:spPr>
            <a:xfrm>
              <a:off x="4618348" y="3391620"/>
              <a:ext cx="675340" cy="158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 flipV="1">
              <a:off x="4592863" y="3752576"/>
              <a:ext cx="614528" cy="482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ύγραμμο βέλος σύνδεσης 43"/>
            <p:cNvCxnSpPr/>
            <p:nvPr/>
          </p:nvCxnSpPr>
          <p:spPr>
            <a:xfrm>
              <a:off x="5657873" y="3665735"/>
              <a:ext cx="599015" cy="1774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/>
            <p:nvPr/>
          </p:nvCxnSpPr>
          <p:spPr>
            <a:xfrm>
              <a:off x="6684345" y="3665735"/>
              <a:ext cx="571475" cy="1774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Ελεύθερη σχεδίαση 46"/>
            <p:cNvSpPr/>
            <p:nvPr/>
          </p:nvSpPr>
          <p:spPr>
            <a:xfrm>
              <a:off x="1264466" y="2925655"/>
              <a:ext cx="4588897" cy="587566"/>
            </a:xfrm>
            <a:custGeom>
              <a:avLst/>
              <a:gdLst>
                <a:gd name="connsiteX0" fmla="*/ 4298936 w 4588897"/>
                <a:gd name="connsiteY0" fmla="*/ 587566 h 587566"/>
                <a:gd name="connsiteX1" fmla="*/ 4491441 w 4588897"/>
                <a:gd name="connsiteY1" fmla="*/ 500939 h 587566"/>
                <a:gd name="connsiteX2" fmla="*/ 4587694 w 4588897"/>
                <a:gd name="connsiteY2" fmla="*/ 423937 h 587566"/>
                <a:gd name="connsiteX3" fmla="*/ 4529942 w 4588897"/>
                <a:gd name="connsiteY3" fmla="*/ 269932 h 587566"/>
                <a:gd name="connsiteX4" fmla="*/ 4318187 w 4588897"/>
                <a:gd name="connsiteY4" fmla="*/ 96678 h 587566"/>
                <a:gd name="connsiteX5" fmla="*/ 3779172 w 4588897"/>
                <a:gd name="connsiteY5" fmla="*/ 38926 h 587566"/>
                <a:gd name="connsiteX6" fmla="*/ 2191003 w 4588897"/>
                <a:gd name="connsiteY6" fmla="*/ 425 h 587566"/>
                <a:gd name="connsiteX7" fmla="*/ 997471 w 4588897"/>
                <a:gd name="connsiteY7" fmla="*/ 29301 h 587566"/>
                <a:gd name="connsiteX8" fmla="*/ 400705 w 4588897"/>
                <a:gd name="connsiteY8" fmla="*/ 173680 h 587566"/>
                <a:gd name="connsiteX9" fmla="*/ 54195 w 4588897"/>
                <a:gd name="connsiteY9" fmla="*/ 462438 h 587566"/>
                <a:gd name="connsiteX10" fmla="*/ 6069 w 4588897"/>
                <a:gd name="connsiteY10" fmla="*/ 491313 h 58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8897" h="587566">
                  <a:moveTo>
                    <a:pt x="4298936" y="587566"/>
                  </a:moveTo>
                  <a:cubicBezTo>
                    <a:pt x="4371125" y="557888"/>
                    <a:pt x="4443315" y="528210"/>
                    <a:pt x="4491441" y="500939"/>
                  </a:cubicBezTo>
                  <a:cubicBezTo>
                    <a:pt x="4539567" y="473668"/>
                    <a:pt x="4581277" y="462438"/>
                    <a:pt x="4587694" y="423937"/>
                  </a:cubicBezTo>
                  <a:cubicBezTo>
                    <a:pt x="4594111" y="385436"/>
                    <a:pt x="4574860" y="324475"/>
                    <a:pt x="4529942" y="269932"/>
                  </a:cubicBezTo>
                  <a:cubicBezTo>
                    <a:pt x="4485024" y="215389"/>
                    <a:pt x="4443315" y="135179"/>
                    <a:pt x="4318187" y="96678"/>
                  </a:cubicBezTo>
                  <a:cubicBezTo>
                    <a:pt x="4193059" y="58177"/>
                    <a:pt x="4133703" y="54968"/>
                    <a:pt x="3779172" y="38926"/>
                  </a:cubicBezTo>
                  <a:cubicBezTo>
                    <a:pt x="3424641" y="22884"/>
                    <a:pt x="2654620" y="2029"/>
                    <a:pt x="2191003" y="425"/>
                  </a:cubicBezTo>
                  <a:cubicBezTo>
                    <a:pt x="1727386" y="-1179"/>
                    <a:pt x="1295854" y="425"/>
                    <a:pt x="997471" y="29301"/>
                  </a:cubicBezTo>
                  <a:cubicBezTo>
                    <a:pt x="699088" y="58177"/>
                    <a:pt x="557918" y="101490"/>
                    <a:pt x="400705" y="173680"/>
                  </a:cubicBezTo>
                  <a:cubicBezTo>
                    <a:pt x="243492" y="245869"/>
                    <a:pt x="119968" y="409499"/>
                    <a:pt x="54195" y="462438"/>
                  </a:cubicBezTo>
                  <a:cubicBezTo>
                    <a:pt x="-11578" y="515377"/>
                    <a:pt x="-2755" y="503345"/>
                    <a:pt x="6069" y="49131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8" name="Ελεύθερη σχεδίαση 47"/>
            <p:cNvSpPr/>
            <p:nvPr/>
          </p:nvSpPr>
          <p:spPr>
            <a:xfrm>
              <a:off x="1260909" y="3734602"/>
              <a:ext cx="5149516" cy="705731"/>
            </a:xfrm>
            <a:custGeom>
              <a:avLst/>
              <a:gdLst>
                <a:gd name="connsiteX0" fmla="*/ 0 w 5149516"/>
                <a:gd name="connsiteY0" fmla="*/ 0 h 705731"/>
                <a:gd name="connsiteX1" fmla="*/ 231007 w 5149516"/>
                <a:gd name="connsiteY1" fmla="*/ 231006 h 705731"/>
                <a:gd name="connsiteX2" fmla="*/ 452388 w 5149516"/>
                <a:gd name="connsiteY2" fmla="*/ 404261 h 705731"/>
                <a:gd name="connsiteX3" fmla="*/ 789272 w 5149516"/>
                <a:gd name="connsiteY3" fmla="*/ 577516 h 705731"/>
                <a:gd name="connsiteX4" fmla="*/ 1212784 w 5149516"/>
                <a:gd name="connsiteY4" fmla="*/ 635267 h 705731"/>
                <a:gd name="connsiteX5" fmla="*/ 2194560 w 5149516"/>
                <a:gd name="connsiteY5" fmla="*/ 702644 h 705731"/>
                <a:gd name="connsiteX6" fmla="*/ 3522847 w 5149516"/>
                <a:gd name="connsiteY6" fmla="*/ 683394 h 705731"/>
                <a:gd name="connsiteX7" fmla="*/ 4360245 w 5149516"/>
                <a:gd name="connsiteY7" fmla="*/ 587141 h 705731"/>
                <a:gd name="connsiteX8" fmla="*/ 4812632 w 5149516"/>
                <a:gd name="connsiteY8" fmla="*/ 413886 h 705731"/>
                <a:gd name="connsiteX9" fmla="*/ 5149516 w 5149516"/>
                <a:gd name="connsiteY9" fmla="*/ 125129 h 70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9516" h="705731">
                  <a:moveTo>
                    <a:pt x="0" y="0"/>
                  </a:moveTo>
                  <a:cubicBezTo>
                    <a:pt x="77804" y="81814"/>
                    <a:pt x="155609" y="163629"/>
                    <a:pt x="231007" y="231006"/>
                  </a:cubicBezTo>
                  <a:cubicBezTo>
                    <a:pt x="306405" y="298383"/>
                    <a:pt x="359344" y="346509"/>
                    <a:pt x="452388" y="404261"/>
                  </a:cubicBezTo>
                  <a:cubicBezTo>
                    <a:pt x="545432" y="462013"/>
                    <a:pt x="662539" y="539015"/>
                    <a:pt x="789272" y="577516"/>
                  </a:cubicBezTo>
                  <a:cubicBezTo>
                    <a:pt x="916005" y="616017"/>
                    <a:pt x="978569" y="614412"/>
                    <a:pt x="1212784" y="635267"/>
                  </a:cubicBezTo>
                  <a:cubicBezTo>
                    <a:pt x="1446999" y="656122"/>
                    <a:pt x="2194560" y="702644"/>
                    <a:pt x="2194560" y="702644"/>
                  </a:cubicBezTo>
                  <a:cubicBezTo>
                    <a:pt x="2579570" y="710665"/>
                    <a:pt x="3161900" y="702644"/>
                    <a:pt x="3522847" y="683394"/>
                  </a:cubicBezTo>
                  <a:cubicBezTo>
                    <a:pt x="3883794" y="664144"/>
                    <a:pt x="4145281" y="632059"/>
                    <a:pt x="4360245" y="587141"/>
                  </a:cubicBezTo>
                  <a:cubicBezTo>
                    <a:pt x="4575209" y="542223"/>
                    <a:pt x="4681087" y="490888"/>
                    <a:pt x="4812632" y="413886"/>
                  </a:cubicBezTo>
                  <a:cubicBezTo>
                    <a:pt x="4944177" y="336884"/>
                    <a:pt x="5046846" y="231006"/>
                    <a:pt x="5149516" y="125129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54517" y="2521980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11570" y="4045879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white">
                      <a:lumMod val="75000"/>
                    </a:prstClr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white">
                    <a:lumMod val="75000"/>
                  </a:prstClr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14842" y="3729573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96469" y="3134549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42490" y="3607641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68733" y="3458084"/>
              <a:ext cx="7920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. . .</a:t>
              </a:r>
              <a:endParaRPr lang="el-GR" sz="2200" b="1" dirty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4970" y="3144614"/>
              <a:ext cx="43322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12915" y="3682827"/>
              <a:ext cx="43322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69576" y="3539739"/>
              <a:ext cx="43322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37518" y="3377018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Α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10304" y="3385220"/>
              <a:ext cx="43322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200" b="1" dirty="0" smtClean="0">
                  <a:solidFill>
                    <a:prstClr val="black"/>
                  </a:solidFill>
                  <a:latin typeface="Calibri"/>
                </a:rPr>
                <a:t>Β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69721" y="3134548"/>
              <a:ext cx="43322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88658" y="3635569"/>
              <a:ext cx="43322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205731" y="3174396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E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27183" y="3615564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F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70146" y="3449025"/>
              <a:ext cx="43322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prstClr val="black"/>
                  </a:solidFill>
                  <a:latin typeface="Calibri"/>
                </a:rPr>
                <a:t>G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67931" y="3452026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H</a:t>
              </a:r>
              <a:endParaRPr lang="el-GR" sz="2200" b="1" dirty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20165" y="3067266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1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97549" y="3499082"/>
              <a:ext cx="433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0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</p:grpSp>
      <p:grpSp>
        <p:nvGrpSpPr>
          <p:cNvPr id="71" name="Group 37"/>
          <p:cNvGrpSpPr>
            <a:grpSpLocks/>
          </p:cNvGrpSpPr>
          <p:nvPr/>
        </p:nvGrpSpPr>
        <p:grpSpPr bwMode="auto">
          <a:xfrm>
            <a:off x="5580112" y="3717030"/>
            <a:ext cx="1584325" cy="1208907"/>
            <a:chOff x="3329069" y="4487746"/>
            <a:chExt cx="1458955" cy="987987"/>
          </a:xfrm>
        </p:grpSpPr>
        <p:sp>
          <p:nvSpPr>
            <p:cNvPr id="72" name="Arc 71"/>
            <p:cNvSpPr/>
            <p:nvPr/>
          </p:nvSpPr>
          <p:spPr>
            <a:xfrm>
              <a:off x="4191098" y="4899690"/>
              <a:ext cx="143264" cy="576043"/>
            </a:xfrm>
            <a:prstGeom prst="arc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3" name="Arc 72"/>
            <p:cNvSpPr/>
            <p:nvPr/>
          </p:nvSpPr>
          <p:spPr>
            <a:xfrm rot="15829200" flipH="1">
              <a:off x="3362589" y="4653042"/>
              <a:ext cx="690214" cy="359622"/>
            </a:xfrm>
            <a:prstGeom prst="arc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grpSp>
          <p:nvGrpSpPr>
            <p:cNvPr id="74" name="Group 36"/>
            <p:cNvGrpSpPr>
              <a:grpSpLocks/>
            </p:cNvGrpSpPr>
            <p:nvPr/>
          </p:nvGrpSpPr>
          <p:grpSpPr bwMode="auto">
            <a:xfrm>
              <a:off x="3329069" y="4899680"/>
              <a:ext cx="1458955" cy="369331"/>
              <a:chOff x="3329069" y="4899680"/>
              <a:chExt cx="1458955" cy="369331"/>
            </a:xfrm>
          </p:grpSpPr>
          <p:sp>
            <p:nvSpPr>
              <p:cNvPr id="75" name="TextBox 32"/>
              <p:cNvSpPr txBox="1">
                <a:spLocks noChangeArrowheads="1"/>
              </p:cNvSpPr>
              <p:nvPr/>
            </p:nvSpPr>
            <p:spPr bwMode="auto">
              <a:xfrm>
                <a:off x="3329069" y="4899680"/>
                <a:ext cx="504056" cy="369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 dirty="0" smtClean="0">
                    <a:solidFill>
                      <a:prstClr val="black"/>
                    </a:solidFill>
                    <a:latin typeface="Arial" charset="0"/>
                  </a:rPr>
                  <a:t>1</a:t>
                </a:r>
                <a:endParaRPr lang="el-GR" altLang="el-GR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TextBox 34"/>
              <p:cNvSpPr txBox="1">
                <a:spLocks noChangeArrowheads="1"/>
              </p:cNvSpPr>
              <p:nvPr/>
            </p:nvSpPr>
            <p:spPr bwMode="auto">
              <a:xfrm>
                <a:off x="4283968" y="4899690"/>
                <a:ext cx="504056" cy="301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 dirty="0">
                    <a:solidFill>
                      <a:prstClr val="black"/>
                    </a:solidFill>
                    <a:latin typeface="Arial" charset="0"/>
                  </a:rPr>
                  <a:t>0</a:t>
                </a:r>
                <a:endParaRPr lang="el-GR" altLang="el-GR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9" name="Ορθογώνιο 5"/>
          <p:cNvSpPr/>
          <p:nvPr/>
        </p:nvSpPr>
        <p:spPr>
          <a:xfrm>
            <a:off x="395536" y="4653136"/>
            <a:ext cx="4680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Ε-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closure</a:t>
            </a: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(Α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)={A</a:t>
            </a: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</a:t>
            </a: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</a:t>
            </a: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H}</a:t>
            </a:r>
          </a:p>
          <a:p>
            <a:pPr>
              <a:spcBef>
                <a:spcPts val="1200"/>
              </a:spcBef>
            </a:pP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Ε-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closure</a:t>
            </a: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E)={</a:t>
            </a: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Ε,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G,H,A,B,C,D}</a:t>
            </a:r>
          </a:p>
          <a:p>
            <a:pPr>
              <a:spcBef>
                <a:spcPts val="1200"/>
              </a:spcBef>
            </a:pP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Ε-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closure</a:t>
            </a: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F)={F,G,H, A,B,C,D}</a:t>
            </a:r>
            <a:endParaRPr lang="el-GR" sz="2000" i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l-GR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Ε-</a:t>
            </a:r>
            <a:r>
              <a:rPr 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closure(G)={G,H,A,B,C,D}</a:t>
            </a:r>
            <a:endParaRPr lang="en-US" sz="20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0" name="Arc 20"/>
          <p:cNvSpPr/>
          <p:nvPr/>
        </p:nvSpPr>
        <p:spPr bwMode="auto">
          <a:xfrm>
            <a:off x="7452320" y="3789040"/>
            <a:ext cx="1069975" cy="280986"/>
          </a:xfrm>
          <a:prstGeom prst="arc">
            <a:avLst>
              <a:gd name="adj1" fmla="val 11988963"/>
              <a:gd name="adj2" fmla="val 979176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81" name="TextBox 22"/>
          <p:cNvSpPr txBox="1">
            <a:spLocks noChangeArrowheads="1"/>
          </p:cNvSpPr>
          <p:nvPr/>
        </p:nvSpPr>
        <p:spPr bwMode="auto">
          <a:xfrm>
            <a:off x="8316416" y="4005064"/>
            <a:ext cx="576132" cy="3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1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2" name="Arc 28"/>
          <p:cNvSpPr/>
          <p:nvPr/>
        </p:nvSpPr>
        <p:spPr bwMode="auto">
          <a:xfrm>
            <a:off x="7357374" y="4706171"/>
            <a:ext cx="935038" cy="360363"/>
          </a:xfrm>
          <a:prstGeom prst="arc">
            <a:avLst>
              <a:gd name="adj1" fmla="val 11988963"/>
              <a:gd name="adj2" fmla="val 979176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83" name="TextBox 29"/>
          <p:cNvSpPr txBox="1">
            <a:spLocks noChangeArrowheads="1"/>
          </p:cNvSpPr>
          <p:nvPr/>
        </p:nvSpPr>
        <p:spPr bwMode="auto">
          <a:xfrm>
            <a:off x="8293100" y="4633951"/>
            <a:ext cx="504137" cy="36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0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7" name="Θέση περιεχομένου 2"/>
          <p:cNvSpPr txBox="1">
            <a:spLocks/>
          </p:cNvSpPr>
          <p:nvPr/>
        </p:nvSpPr>
        <p:spPr>
          <a:xfrm>
            <a:off x="5004048" y="1268760"/>
            <a:ext cx="3178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C00000"/>
                </a:solidFill>
                <a:latin typeface="Calibri"/>
              </a:rPr>
              <a:t>Παράδειγμα: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</a:rPr>
              <a:t>(1|0)*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6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Περιβάλλοντα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spcBef>
                <a:spcPts val="24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Συγγραφής Κανονικών Εκφράσεων στο </a:t>
            </a:r>
            <a:r>
              <a:rPr lang="el-GR" sz="2400" b="1" dirty="0" smtClean="0">
                <a:solidFill>
                  <a:srgbClr val="004A82"/>
                </a:solidFill>
              </a:rPr>
              <a:t>διαδίκτυο</a:t>
            </a:r>
            <a:endParaRPr lang="en-US" sz="2400" b="1" dirty="0" smtClean="0">
              <a:solidFill>
                <a:srgbClr val="004A82"/>
              </a:solidFill>
              <a:hlinkClick r:id="rId3"/>
            </a:endParaRPr>
          </a:p>
          <a:p>
            <a:pPr lvl="1">
              <a:spcBef>
                <a:spcPts val="2400"/>
              </a:spcBef>
            </a:pPr>
            <a:r>
              <a:rPr lang="en-US" sz="2000" dirty="0" smtClean="0">
                <a:hlinkClick r:id="rId3"/>
              </a:rPr>
              <a:t>Rubular</a:t>
            </a:r>
            <a:endParaRPr lang="el-GR" sz="2000" dirty="0" smtClean="0"/>
          </a:p>
          <a:p>
            <a:pPr lvl="1">
              <a:spcBef>
                <a:spcPts val="2400"/>
              </a:spcBef>
            </a:pPr>
            <a:r>
              <a:rPr lang="en-US" sz="2000" dirty="0">
                <a:hlinkClick r:id="rId4"/>
              </a:rPr>
              <a:t>R</a:t>
            </a:r>
            <a:r>
              <a:rPr lang="en-US" sz="2000" dirty="0" smtClean="0">
                <a:hlinkClick r:id="rId4"/>
              </a:rPr>
              <a:t>egexpal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7544" y="335699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2400" b="1" dirty="0" smtClean="0">
                <a:solidFill>
                  <a:srgbClr val="004A82"/>
                </a:solidFill>
              </a:rPr>
              <a:t>Μετατροπής Κανονικών εκφράσεων σε Αυτόματα και αντίστροφα</a:t>
            </a:r>
            <a:endParaRPr lang="el-GR" sz="2400" dirty="0" smtClean="0">
              <a:solidFill>
                <a:prstClr val="black"/>
              </a:solidFill>
            </a:endParaRPr>
          </a:p>
          <a:p>
            <a:pPr lvl="1" fontAlgn="auto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hlinkClick r:id="rId5"/>
              </a:rPr>
              <a:t>JFLAP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0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>
            <a:normAutofit/>
          </a:bodyPr>
          <a:lstStyle/>
          <a:p>
            <a:r>
              <a:rPr lang="el-GR" sz="2400" dirty="0"/>
              <a:t>Σχεδιάστε αυτόματα για τις γλώσσες που παράγονται από τις ακόλουθες κανονικές εκφράσεις:</a:t>
            </a:r>
            <a:endParaRPr lang="en-GB" sz="2400" dirty="0"/>
          </a:p>
          <a:p>
            <a:pPr>
              <a:spcBef>
                <a:spcPts val="1800"/>
              </a:spcBef>
              <a:buNone/>
            </a:pPr>
            <a:r>
              <a:rPr lang="el-GR" sz="2400" dirty="0" smtClean="0"/>
              <a:t>			0*1(0</a:t>
            </a:r>
            <a:r>
              <a:rPr lang="en-GB" sz="2400" dirty="0"/>
              <a:t>|</a:t>
            </a:r>
            <a:r>
              <a:rPr lang="el-GR" sz="2400" dirty="0"/>
              <a:t>1</a:t>
            </a:r>
            <a:r>
              <a:rPr lang="el-GR" sz="2400" dirty="0" smtClean="0"/>
              <a:t>)* , (</a:t>
            </a:r>
            <a:r>
              <a:rPr lang="el-GR" sz="2400" dirty="0"/>
              <a:t>00</a:t>
            </a:r>
            <a:r>
              <a:rPr lang="en-GB" sz="2400" dirty="0"/>
              <a:t>|01|10|11</a:t>
            </a:r>
            <a:r>
              <a:rPr lang="en-GB" sz="2400" dirty="0" smtClean="0"/>
              <a:t>)</a:t>
            </a:r>
            <a:r>
              <a:rPr lang="en-GB" sz="2400" baseline="30000" dirty="0" smtClean="0"/>
              <a:t>+</a:t>
            </a:r>
            <a:r>
              <a:rPr lang="el-GR" sz="2400" dirty="0" smtClean="0"/>
              <a:t>, </a:t>
            </a:r>
            <a:r>
              <a:rPr lang="en-GB" sz="2400" dirty="0" smtClean="0"/>
              <a:t>(</a:t>
            </a:r>
            <a:r>
              <a:rPr lang="en-GB" sz="2400" dirty="0"/>
              <a:t>0|01</a:t>
            </a:r>
            <a:r>
              <a:rPr lang="en-GB" sz="2400" dirty="0" smtClean="0"/>
              <a:t>)</a:t>
            </a:r>
            <a:r>
              <a:rPr lang="en-GB" sz="2400" baseline="30000" dirty="0" smtClean="0"/>
              <a:t>+</a:t>
            </a:r>
            <a:endParaRPr lang="el-GR" sz="2400" baseline="30000" dirty="0" smtClean="0"/>
          </a:p>
          <a:p>
            <a:pPr marL="363538" indent="-363538"/>
            <a:r>
              <a:rPr lang="el-GR" sz="2400" dirty="0" smtClean="0">
                <a:cs typeface="Times New Roman" panose="02020603050405020304" pitchFamily="18" charset="0"/>
              </a:rPr>
              <a:t>Από την παρακάτω κανονική έκφραση για προσημασμένους ακέραιους, σχεδιάστε βήμα-βήμα το ΜΠΑ που αντιστοιχεί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cs typeface="Times New Roman" panose="02020603050405020304" pitchFamily="18" charset="0"/>
              </a:rPr>
              <a:t>στην κανονική έκφραση:  </a:t>
            </a:r>
          </a:p>
          <a:p>
            <a:pPr marL="0" indent="0">
              <a:buNone/>
            </a:pPr>
            <a:r>
              <a:rPr lang="el-GR" sz="2400" dirty="0" smtClean="0">
                <a:cs typeface="Times New Roman" panose="02020603050405020304" pitchFamily="18" charset="0"/>
              </a:rPr>
              <a:t>		 </a:t>
            </a:r>
            <a:r>
              <a:rPr lang="el-GR" sz="2400" i="1" dirty="0" smtClean="0">
                <a:cs typeface="Times New Roman" panose="02020603050405020304" pitchFamily="18" charset="0"/>
              </a:rPr>
              <a:t>ακέραιος</a:t>
            </a:r>
            <a:r>
              <a:rPr lang="el-GR" sz="2400" dirty="0" smtClean="0"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sz="2400" dirty="0" smtClean="0"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cs typeface="Times New Roman" panose="02020603050405020304" pitchFamily="18" charset="0"/>
              </a:rPr>
              <a:t>(+ | -)</a:t>
            </a:r>
            <a:r>
              <a:rPr lang="el-GR" sz="2400" dirty="0" smtClean="0">
                <a:cs typeface="Times New Roman" panose="02020603050405020304" pitchFamily="18" charset="0"/>
              </a:rPr>
              <a:t> [0-9]*</a:t>
            </a:r>
            <a:endParaRPr lang="el-GR" sz="2400" b="1" dirty="0" smtClean="0">
              <a:cs typeface="Times New Roman" panose="02020603050405020304" pitchFamily="18" charset="0"/>
            </a:endParaRPr>
          </a:p>
          <a:p>
            <a:pPr>
              <a:spcBef>
                <a:spcPts val="3600"/>
              </a:spcBef>
            </a:pPr>
            <a:r>
              <a:rPr lang="el-GR" sz="2400" dirty="0" smtClean="0"/>
              <a:t>Περιγράψτε </a:t>
            </a:r>
            <a:r>
              <a:rPr lang="el-GR" sz="2400" dirty="0"/>
              <a:t>την κανονική έκφραση που περιγράφει τη γλώσσα που αναγνωρίζεται από το παρακάτω αυτόματο: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75856" y="5288768"/>
            <a:ext cx="2305050" cy="1008063"/>
            <a:chOff x="1927" y="2976"/>
            <a:chExt cx="1452" cy="635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27" y="3157"/>
              <a:ext cx="454" cy="4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73" y="3203"/>
              <a:ext cx="363" cy="3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Α</a:t>
              </a:r>
              <a:endParaRPr lang="en-GB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834" y="3248"/>
              <a:ext cx="363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Β</a:t>
              </a:r>
              <a:endParaRPr lang="en-GB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81" y="3339"/>
              <a:ext cx="454" cy="45"/>
            </a:xfrm>
            <a:custGeom>
              <a:avLst/>
              <a:gdLst>
                <a:gd name="T0" fmla="*/ 0 w 454"/>
                <a:gd name="T1" fmla="*/ 1 h 72"/>
                <a:gd name="T2" fmla="*/ 100 w 454"/>
                <a:gd name="T3" fmla="*/ 1 h 72"/>
                <a:gd name="T4" fmla="*/ 217 w 454"/>
                <a:gd name="T5" fmla="*/ 0 h 72"/>
                <a:gd name="T6" fmla="*/ 333 w 454"/>
                <a:gd name="T7" fmla="*/ 1 h 72"/>
                <a:gd name="T8" fmla="*/ 454 w 454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72"/>
                <a:gd name="T17" fmla="*/ 454 w 454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72">
                  <a:moveTo>
                    <a:pt x="0" y="71"/>
                  </a:moveTo>
                  <a:lnTo>
                    <a:pt x="100" y="25"/>
                  </a:lnTo>
                  <a:lnTo>
                    <a:pt x="217" y="0"/>
                  </a:lnTo>
                  <a:lnTo>
                    <a:pt x="333" y="25"/>
                  </a:lnTo>
                  <a:lnTo>
                    <a:pt x="454" y="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517" y="3112"/>
              <a:ext cx="3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n-GB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154" y="2976"/>
              <a:ext cx="236" cy="256"/>
            </a:xfrm>
            <a:custGeom>
              <a:avLst/>
              <a:gdLst>
                <a:gd name="T0" fmla="*/ 1 w 471"/>
                <a:gd name="T1" fmla="*/ 1 h 512"/>
                <a:gd name="T2" fmla="*/ 0 w 471"/>
                <a:gd name="T3" fmla="*/ 1 h 512"/>
                <a:gd name="T4" fmla="*/ 0 w 471"/>
                <a:gd name="T5" fmla="*/ 1 h 512"/>
                <a:gd name="T6" fmla="*/ 1 w 471"/>
                <a:gd name="T7" fmla="*/ 1 h 512"/>
                <a:gd name="T8" fmla="*/ 1 w 471"/>
                <a:gd name="T9" fmla="*/ 1 h 512"/>
                <a:gd name="T10" fmla="*/ 1 w 471"/>
                <a:gd name="T11" fmla="*/ 1 h 512"/>
                <a:gd name="T12" fmla="*/ 1 w 471"/>
                <a:gd name="T13" fmla="*/ 1 h 512"/>
                <a:gd name="T14" fmla="*/ 1 w 471"/>
                <a:gd name="T15" fmla="*/ 1 h 512"/>
                <a:gd name="T16" fmla="*/ 1 w 471"/>
                <a:gd name="T17" fmla="*/ 1 h 512"/>
                <a:gd name="T18" fmla="*/ 1 w 471"/>
                <a:gd name="T19" fmla="*/ 1 h 512"/>
                <a:gd name="T20" fmla="*/ 1 w 471"/>
                <a:gd name="T21" fmla="*/ 1 h 512"/>
                <a:gd name="T22" fmla="*/ 1 w 471"/>
                <a:gd name="T23" fmla="*/ 1 h 512"/>
                <a:gd name="T24" fmla="*/ 1 w 471"/>
                <a:gd name="T25" fmla="*/ 1 h 512"/>
                <a:gd name="T26" fmla="*/ 1 w 471"/>
                <a:gd name="T27" fmla="*/ 0 h 512"/>
                <a:gd name="T28" fmla="*/ 1 w 471"/>
                <a:gd name="T29" fmla="*/ 1 h 512"/>
                <a:gd name="T30" fmla="*/ 1 w 471"/>
                <a:gd name="T31" fmla="*/ 1 h 512"/>
                <a:gd name="T32" fmla="*/ 1 w 471"/>
                <a:gd name="T33" fmla="*/ 1 h 512"/>
                <a:gd name="T34" fmla="*/ 1 w 471"/>
                <a:gd name="T35" fmla="*/ 1 h 512"/>
                <a:gd name="T36" fmla="*/ 1 w 471"/>
                <a:gd name="T37" fmla="*/ 1 h 512"/>
                <a:gd name="T38" fmla="*/ 1 w 471"/>
                <a:gd name="T39" fmla="*/ 1 h 512"/>
                <a:gd name="T40" fmla="*/ 1 w 471"/>
                <a:gd name="T41" fmla="*/ 1 h 512"/>
                <a:gd name="T42" fmla="*/ 1 w 471"/>
                <a:gd name="T43" fmla="*/ 1 h 512"/>
                <a:gd name="T44" fmla="*/ 1 w 471"/>
                <a:gd name="T45" fmla="*/ 1 h 512"/>
                <a:gd name="T46" fmla="*/ 1 w 471"/>
                <a:gd name="T47" fmla="*/ 1 h 512"/>
                <a:gd name="T48" fmla="*/ 1 w 471"/>
                <a:gd name="T49" fmla="*/ 1 h 512"/>
                <a:gd name="T50" fmla="*/ 1 w 471"/>
                <a:gd name="T51" fmla="*/ 1 h 512"/>
                <a:gd name="T52" fmla="*/ 1 w 471"/>
                <a:gd name="T53" fmla="*/ 1 h 512"/>
                <a:gd name="T54" fmla="*/ 1 w 471"/>
                <a:gd name="T55" fmla="*/ 1 h 512"/>
                <a:gd name="T56" fmla="*/ 1 w 471"/>
                <a:gd name="T57" fmla="*/ 1 h 512"/>
                <a:gd name="T58" fmla="*/ 1 w 471"/>
                <a:gd name="T59" fmla="*/ 1 h 512"/>
                <a:gd name="T60" fmla="*/ 1 w 471"/>
                <a:gd name="T61" fmla="*/ 1 h 512"/>
                <a:gd name="T62" fmla="*/ 1 w 471"/>
                <a:gd name="T63" fmla="*/ 1 h 512"/>
                <a:gd name="T64" fmla="*/ 1 w 471"/>
                <a:gd name="T65" fmla="*/ 1 h 512"/>
                <a:gd name="T66" fmla="*/ 1 w 471"/>
                <a:gd name="T67" fmla="*/ 1 h 512"/>
                <a:gd name="T68" fmla="*/ 1 w 471"/>
                <a:gd name="T69" fmla="*/ 1 h 5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1"/>
                <a:gd name="T106" fmla="*/ 0 h 512"/>
                <a:gd name="T107" fmla="*/ 471 w 471"/>
                <a:gd name="T108" fmla="*/ 512 h 5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1" h="512">
                  <a:moveTo>
                    <a:pt x="19" y="398"/>
                  </a:moveTo>
                  <a:lnTo>
                    <a:pt x="9" y="374"/>
                  </a:lnTo>
                  <a:lnTo>
                    <a:pt x="5" y="350"/>
                  </a:lnTo>
                  <a:lnTo>
                    <a:pt x="0" y="325"/>
                  </a:lnTo>
                  <a:lnTo>
                    <a:pt x="0" y="303"/>
                  </a:lnTo>
                  <a:lnTo>
                    <a:pt x="0" y="281"/>
                  </a:lnTo>
                  <a:lnTo>
                    <a:pt x="3" y="258"/>
                  </a:lnTo>
                  <a:lnTo>
                    <a:pt x="9" y="237"/>
                  </a:lnTo>
                  <a:lnTo>
                    <a:pt x="16" y="216"/>
                  </a:lnTo>
                  <a:lnTo>
                    <a:pt x="25" y="195"/>
                  </a:lnTo>
                  <a:lnTo>
                    <a:pt x="35" y="176"/>
                  </a:lnTo>
                  <a:lnTo>
                    <a:pt x="48" y="159"/>
                  </a:lnTo>
                  <a:lnTo>
                    <a:pt x="60" y="139"/>
                  </a:lnTo>
                  <a:lnTo>
                    <a:pt x="75" y="123"/>
                  </a:lnTo>
                  <a:lnTo>
                    <a:pt x="91" y="107"/>
                  </a:lnTo>
                  <a:lnTo>
                    <a:pt x="107" y="93"/>
                  </a:lnTo>
                  <a:lnTo>
                    <a:pt x="124" y="78"/>
                  </a:lnTo>
                  <a:lnTo>
                    <a:pt x="144" y="65"/>
                  </a:lnTo>
                  <a:lnTo>
                    <a:pt x="161" y="53"/>
                  </a:lnTo>
                  <a:lnTo>
                    <a:pt x="180" y="41"/>
                  </a:lnTo>
                  <a:lnTo>
                    <a:pt x="201" y="32"/>
                  </a:lnTo>
                  <a:lnTo>
                    <a:pt x="220" y="24"/>
                  </a:lnTo>
                  <a:lnTo>
                    <a:pt x="239" y="16"/>
                  </a:lnTo>
                  <a:lnTo>
                    <a:pt x="260" y="11"/>
                  </a:lnTo>
                  <a:lnTo>
                    <a:pt x="279" y="6"/>
                  </a:lnTo>
                  <a:lnTo>
                    <a:pt x="298" y="3"/>
                  </a:lnTo>
                  <a:lnTo>
                    <a:pt x="318" y="1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4"/>
                  </a:lnTo>
                  <a:lnTo>
                    <a:pt x="386" y="8"/>
                  </a:lnTo>
                  <a:lnTo>
                    <a:pt x="402" y="14"/>
                  </a:lnTo>
                  <a:lnTo>
                    <a:pt x="415" y="22"/>
                  </a:lnTo>
                  <a:lnTo>
                    <a:pt x="428" y="32"/>
                  </a:lnTo>
                  <a:lnTo>
                    <a:pt x="439" y="43"/>
                  </a:lnTo>
                  <a:lnTo>
                    <a:pt x="449" y="56"/>
                  </a:lnTo>
                  <a:lnTo>
                    <a:pt x="453" y="65"/>
                  </a:lnTo>
                  <a:lnTo>
                    <a:pt x="458" y="75"/>
                  </a:lnTo>
                  <a:lnTo>
                    <a:pt x="461" y="86"/>
                  </a:lnTo>
                  <a:lnTo>
                    <a:pt x="465" y="98"/>
                  </a:lnTo>
                  <a:lnTo>
                    <a:pt x="468" y="109"/>
                  </a:lnTo>
                  <a:lnTo>
                    <a:pt x="469" y="122"/>
                  </a:lnTo>
                  <a:lnTo>
                    <a:pt x="471" y="136"/>
                  </a:lnTo>
                  <a:lnTo>
                    <a:pt x="471" y="149"/>
                  </a:lnTo>
                  <a:lnTo>
                    <a:pt x="471" y="163"/>
                  </a:lnTo>
                  <a:lnTo>
                    <a:pt x="471" y="178"/>
                  </a:lnTo>
                  <a:lnTo>
                    <a:pt x="469" y="192"/>
                  </a:lnTo>
                  <a:lnTo>
                    <a:pt x="468" y="208"/>
                  </a:lnTo>
                  <a:lnTo>
                    <a:pt x="466" y="223"/>
                  </a:lnTo>
                  <a:lnTo>
                    <a:pt x="463" y="239"/>
                  </a:lnTo>
                  <a:lnTo>
                    <a:pt x="460" y="253"/>
                  </a:lnTo>
                  <a:lnTo>
                    <a:pt x="457" y="269"/>
                  </a:lnTo>
                  <a:lnTo>
                    <a:pt x="452" y="285"/>
                  </a:lnTo>
                  <a:lnTo>
                    <a:pt x="449" y="300"/>
                  </a:lnTo>
                  <a:lnTo>
                    <a:pt x="444" y="316"/>
                  </a:lnTo>
                  <a:lnTo>
                    <a:pt x="437" y="332"/>
                  </a:lnTo>
                  <a:lnTo>
                    <a:pt x="433" y="346"/>
                  </a:lnTo>
                  <a:lnTo>
                    <a:pt x="426" y="361"/>
                  </a:lnTo>
                  <a:lnTo>
                    <a:pt x="420" y="375"/>
                  </a:lnTo>
                  <a:lnTo>
                    <a:pt x="413" y="390"/>
                  </a:lnTo>
                  <a:lnTo>
                    <a:pt x="407" y="404"/>
                  </a:lnTo>
                  <a:lnTo>
                    <a:pt x="401" y="417"/>
                  </a:lnTo>
                  <a:lnTo>
                    <a:pt x="393" y="431"/>
                  </a:lnTo>
                  <a:lnTo>
                    <a:pt x="385" y="443"/>
                  </a:lnTo>
                  <a:lnTo>
                    <a:pt x="377" y="455"/>
                  </a:lnTo>
                  <a:lnTo>
                    <a:pt x="369" y="467"/>
                  </a:lnTo>
                  <a:lnTo>
                    <a:pt x="361" y="478"/>
                  </a:lnTo>
                  <a:lnTo>
                    <a:pt x="353" y="488"/>
                  </a:lnTo>
                  <a:lnTo>
                    <a:pt x="345" y="496"/>
                  </a:lnTo>
                  <a:lnTo>
                    <a:pt x="337" y="505"/>
                  </a:lnTo>
                  <a:lnTo>
                    <a:pt x="327" y="5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35" y="3021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1</a:t>
              </a:r>
              <a:endParaRPr lang="en-GB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580">
              <a:off x="2970" y="3021"/>
              <a:ext cx="236" cy="256"/>
            </a:xfrm>
            <a:custGeom>
              <a:avLst/>
              <a:gdLst>
                <a:gd name="T0" fmla="*/ 1 w 471"/>
                <a:gd name="T1" fmla="*/ 1 h 512"/>
                <a:gd name="T2" fmla="*/ 0 w 471"/>
                <a:gd name="T3" fmla="*/ 1 h 512"/>
                <a:gd name="T4" fmla="*/ 0 w 471"/>
                <a:gd name="T5" fmla="*/ 1 h 512"/>
                <a:gd name="T6" fmla="*/ 1 w 471"/>
                <a:gd name="T7" fmla="*/ 1 h 512"/>
                <a:gd name="T8" fmla="*/ 1 w 471"/>
                <a:gd name="T9" fmla="*/ 1 h 512"/>
                <a:gd name="T10" fmla="*/ 1 w 471"/>
                <a:gd name="T11" fmla="*/ 1 h 512"/>
                <a:gd name="T12" fmla="*/ 1 w 471"/>
                <a:gd name="T13" fmla="*/ 1 h 512"/>
                <a:gd name="T14" fmla="*/ 1 w 471"/>
                <a:gd name="T15" fmla="*/ 1 h 512"/>
                <a:gd name="T16" fmla="*/ 1 w 471"/>
                <a:gd name="T17" fmla="*/ 1 h 512"/>
                <a:gd name="T18" fmla="*/ 1 w 471"/>
                <a:gd name="T19" fmla="*/ 1 h 512"/>
                <a:gd name="T20" fmla="*/ 1 w 471"/>
                <a:gd name="T21" fmla="*/ 1 h 512"/>
                <a:gd name="T22" fmla="*/ 1 w 471"/>
                <a:gd name="T23" fmla="*/ 1 h 512"/>
                <a:gd name="T24" fmla="*/ 1 w 471"/>
                <a:gd name="T25" fmla="*/ 1 h 512"/>
                <a:gd name="T26" fmla="*/ 1 w 471"/>
                <a:gd name="T27" fmla="*/ 0 h 512"/>
                <a:gd name="T28" fmla="*/ 1 w 471"/>
                <a:gd name="T29" fmla="*/ 1 h 512"/>
                <a:gd name="T30" fmla="*/ 1 w 471"/>
                <a:gd name="T31" fmla="*/ 1 h 512"/>
                <a:gd name="T32" fmla="*/ 1 w 471"/>
                <a:gd name="T33" fmla="*/ 1 h 512"/>
                <a:gd name="T34" fmla="*/ 1 w 471"/>
                <a:gd name="T35" fmla="*/ 1 h 512"/>
                <a:gd name="T36" fmla="*/ 1 w 471"/>
                <a:gd name="T37" fmla="*/ 1 h 512"/>
                <a:gd name="T38" fmla="*/ 1 w 471"/>
                <a:gd name="T39" fmla="*/ 1 h 512"/>
                <a:gd name="T40" fmla="*/ 1 w 471"/>
                <a:gd name="T41" fmla="*/ 1 h 512"/>
                <a:gd name="T42" fmla="*/ 1 w 471"/>
                <a:gd name="T43" fmla="*/ 1 h 512"/>
                <a:gd name="T44" fmla="*/ 1 w 471"/>
                <a:gd name="T45" fmla="*/ 1 h 512"/>
                <a:gd name="T46" fmla="*/ 1 w 471"/>
                <a:gd name="T47" fmla="*/ 1 h 512"/>
                <a:gd name="T48" fmla="*/ 1 w 471"/>
                <a:gd name="T49" fmla="*/ 1 h 512"/>
                <a:gd name="T50" fmla="*/ 1 w 471"/>
                <a:gd name="T51" fmla="*/ 1 h 512"/>
                <a:gd name="T52" fmla="*/ 1 w 471"/>
                <a:gd name="T53" fmla="*/ 1 h 512"/>
                <a:gd name="T54" fmla="*/ 1 w 471"/>
                <a:gd name="T55" fmla="*/ 1 h 512"/>
                <a:gd name="T56" fmla="*/ 1 w 471"/>
                <a:gd name="T57" fmla="*/ 1 h 512"/>
                <a:gd name="T58" fmla="*/ 1 w 471"/>
                <a:gd name="T59" fmla="*/ 1 h 512"/>
                <a:gd name="T60" fmla="*/ 1 w 471"/>
                <a:gd name="T61" fmla="*/ 1 h 512"/>
                <a:gd name="T62" fmla="*/ 1 w 471"/>
                <a:gd name="T63" fmla="*/ 1 h 512"/>
                <a:gd name="T64" fmla="*/ 1 w 471"/>
                <a:gd name="T65" fmla="*/ 1 h 512"/>
                <a:gd name="T66" fmla="*/ 1 w 471"/>
                <a:gd name="T67" fmla="*/ 1 h 512"/>
                <a:gd name="T68" fmla="*/ 1 w 471"/>
                <a:gd name="T69" fmla="*/ 1 h 5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1"/>
                <a:gd name="T106" fmla="*/ 0 h 512"/>
                <a:gd name="T107" fmla="*/ 471 w 471"/>
                <a:gd name="T108" fmla="*/ 512 h 5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1" h="512">
                  <a:moveTo>
                    <a:pt x="19" y="398"/>
                  </a:moveTo>
                  <a:lnTo>
                    <a:pt x="9" y="374"/>
                  </a:lnTo>
                  <a:lnTo>
                    <a:pt x="5" y="350"/>
                  </a:lnTo>
                  <a:lnTo>
                    <a:pt x="0" y="325"/>
                  </a:lnTo>
                  <a:lnTo>
                    <a:pt x="0" y="303"/>
                  </a:lnTo>
                  <a:lnTo>
                    <a:pt x="0" y="281"/>
                  </a:lnTo>
                  <a:lnTo>
                    <a:pt x="3" y="258"/>
                  </a:lnTo>
                  <a:lnTo>
                    <a:pt x="9" y="237"/>
                  </a:lnTo>
                  <a:lnTo>
                    <a:pt x="16" y="216"/>
                  </a:lnTo>
                  <a:lnTo>
                    <a:pt x="25" y="195"/>
                  </a:lnTo>
                  <a:lnTo>
                    <a:pt x="35" y="176"/>
                  </a:lnTo>
                  <a:lnTo>
                    <a:pt x="48" y="159"/>
                  </a:lnTo>
                  <a:lnTo>
                    <a:pt x="60" y="139"/>
                  </a:lnTo>
                  <a:lnTo>
                    <a:pt x="75" y="123"/>
                  </a:lnTo>
                  <a:lnTo>
                    <a:pt x="91" y="107"/>
                  </a:lnTo>
                  <a:lnTo>
                    <a:pt x="107" y="93"/>
                  </a:lnTo>
                  <a:lnTo>
                    <a:pt x="124" y="78"/>
                  </a:lnTo>
                  <a:lnTo>
                    <a:pt x="144" y="65"/>
                  </a:lnTo>
                  <a:lnTo>
                    <a:pt x="161" y="53"/>
                  </a:lnTo>
                  <a:lnTo>
                    <a:pt x="180" y="41"/>
                  </a:lnTo>
                  <a:lnTo>
                    <a:pt x="201" y="32"/>
                  </a:lnTo>
                  <a:lnTo>
                    <a:pt x="220" y="24"/>
                  </a:lnTo>
                  <a:lnTo>
                    <a:pt x="239" y="16"/>
                  </a:lnTo>
                  <a:lnTo>
                    <a:pt x="260" y="11"/>
                  </a:lnTo>
                  <a:lnTo>
                    <a:pt x="279" y="6"/>
                  </a:lnTo>
                  <a:lnTo>
                    <a:pt x="298" y="3"/>
                  </a:lnTo>
                  <a:lnTo>
                    <a:pt x="318" y="1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4"/>
                  </a:lnTo>
                  <a:lnTo>
                    <a:pt x="386" y="8"/>
                  </a:lnTo>
                  <a:lnTo>
                    <a:pt x="402" y="14"/>
                  </a:lnTo>
                  <a:lnTo>
                    <a:pt x="415" y="22"/>
                  </a:lnTo>
                  <a:lnTo>
                    <a:pt x="428" y="32"/>
                  </a:lnTo>
                  <a:lnTo>
                    <a:pt x="439" y="43"/>
                  </a:lnTo>
                  <a:lnTo>
                    <a:pt x="449" y="56"/>
                  </a:lnTo>
                  <a:lnTo>
                    <a:pt x="453" y="65"/>
                  </a:lnTo>
                  <a:lnTo>
                    <a:pt x="458" y="75"/>
                  </a:lnTo>
                  <a:lnTo>
                    <a:pt x="461" y="86"/>
                  </a:lnTo>
                  <a:lnTo>
                    <a:pt x="465" y="98"/>
                  </a:lnTo>
                  <a:lnTo>
                    <a:pt x="468" y="109"/>
                  </a:lnTo>
                  <a:lnTo>
                    <a:pt x="469" y="122"/>
                  </a:lnTo>
                  <a:lnTo>
                    <a:pt x="471" y="136"/>
                  </a:lnTo>
                  <a:lnTo>
                    <a:pt x="471" y="149"/>
                  </a:lnTo>
                  <a:lnTo>
                    <a:pt x="471" y="163"/>
                  </a:lnTo>
                  <a:lnTo>
                    <a:pt x="471" y="178"/>
                  </a:lnTo>
                  <a:lnTo>
                    <a:pt x="469" y="192"/>
                  </a:lnTo>
                  <a:lnTo>
                    <a:pt x="468" y="208"/>
                  </a:lnTo>
                  <a:lnTo>
                    <a:pt x="466" y="223"/>
                  </a:lnTo>
                  <a:lnTo>
                    <a:pt x="463" y="239"/>
                  </a:lnTo>
                  <a:lnTo>
                    <a:pt x="460" y="253"/>
                  </a:lnTo>
                  <a:lnTo>
                    <a:pt x="457" y="269"/>
                  </a:lnTo>
                  <a:lnTo>
                    <a:pt x="452" y="285"/>
                  </a:lnTo>
                  <a:lnTo>
                    <a:pt x="449" y="300"/>
                  </a:lnTo>
                  <a:lnTo>
                    <a:pt x="444" y="316"/>
                  </a:lnTo>
                  <a:lnTo>
                    <a:pt x="437" y="332"/>
                  </a:lnTo>
                  <a:lnTo>
                    <a:pt x="433" y="346"/>
                  </a:lnTo>
                  <a:lnTo>
                    <a:pt x="426" y="361"/>
                  </a:lnTo>
                  <a:lnTo>
                    <a:pt x="420" y="375"/>
                  </a:lnTo>
                  <a:lnTo>
                    <a:pt x="413" y="390"/>
                  </a:lnTo>
                  <a:lnTo>
                    <a:pt x="407" y="404"/>
                  </a:lnTo>
                  <a:lnTo>
                    <a:pt x="401" y="417"/>
                  </a:lnTo>
                  <a:lnTo>
                    <a:pt x="393" y="431"/>
                  </a:lnTo>
                  <a:lnTo>
                    <a:pt x="385" y="443"/>
                  </a:lnTo>
                  <a:lnTo>
                    <a:pt x="377" y="455"/>
                  </a:lnTo>
                  <a:lnTo>
                    <a:pt x="369" y="467"/>
                  </a:lnTo>
                  <a:lnTo>
                    <a:pt x="361" y="478"/>
                  </a:lnTo>
                  <a:lnTo>
                    <a:pt x="353" y="488"/>
                  </a:lnTo>
                  <a:lnTo>
                    <a:pt x="345" y="496"/>
                  </a:lnTo>
                  <a:lnTo>
                    <a:pt x="337" y="505"/>
                  </a:lnTo>
                  <a:lnTo>
                    <a:pt x="327" y="5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152" y="3066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1</a:t>
              </a:r>
              <a:endParaRPr lang="en-GB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10800000">
              <a:off x="2335" y="3475"/>
              <a:ext cx="499" cy="45"/>
            </a:xfrm>
            <a:custGeom>
              <a:avLst/>
              <a:gdLst>
                <a:gd name="T0" fmla="*/ 0 w 454"/>
                <a:gd name="T1" fmla="*/ 1 h 72"/>
                <a:gd name="T2" fmla="*/ 411 w 454"/>
                <a:gd name="T3" fmla="*/ 1 h 72"/>
                <a:gd name="T4" fmla="*/ 901 w 454"/>
                <a:gd name="T5" fmla="*/ 0 h 72"/>
                <a:gd name="T6" fmla="*/ 1373 w 454"/>
                <a:gd name="T7" fmla="*/ 1 h 72"/>
                <a:gd name="T8" fmla="*/ 1873 w 454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72"/>
                <a:gd name="T17" fmla="*/ 454 w 454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72">
                  <a:moveTo>
                    <a:pt x="0" y="71"/>
                  </a:moveTo>
                  <a:lnTo>
                    <a:pt x="100" y="25"/>
                  </a:lnTo>
                  <a:lnTo>
                    <a:pt x="217" y="0"/>
                  </a:lnTo>
                  <a:lnTo>
                    <a:pt x="333" y="25"/>
                  </a:lnTo>
                  <a:lnTo>
                    <a:pt x="454" y="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68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JFLAP </a:t>
            </a:r>
            <a:r>
              <a:rPr lang="el-GR" dirty="0" smtClean="0"/>
              <a:t>περιβάλλον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hlinkClick r:id="rId3"/>
              </a:rPr>
              <a:t>JFLAP</a:t>
            </a:r>
            <a:endParaRPr lang="en-US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5" name="Picture 11" descr="jflap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1905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2" t="20987" r="53451" b="53534"/>
          <a:stretch/>
        </p:blipFill>
        <p:spPr bwMode="auto">
          <a:xfrm>
            <a:off x="3923928" y="1700808"/>
            <a:ext cx="4469147" cy="38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0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 μετάβασης </a:t>
            </a:r>
            <a:r>
              <a:rPr lang="el-GR" dirty="0" smtClean="0"/>
              <a:t>ΠΠΑ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1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Προφανώς, σε 1 βήμα </a:t>
            </a:r>
            <a:r>
              <a:rPr lang="el-GR" sz="2400" dirty="0" smtClean="0"/>
              <a:t>υπολογισμού, το </a:t>
            </a:r>
            <a:r>
              <a:rPr lang="el-GR" sz="2400" dirty="0"/>
              <a:t>αυτόματο</a:t>
            </a:r>
            <a:r>
              <a:rPr lang="el-GR" sz="2400" dirty="0" smtClean="0"/>
              <a:t>: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(α)</a:t>
            </a:r>
            <a:r>
              <a:rPr lang="el-GR" sz="2400" dirty="0"/>
              <a:t> πηγαίνει σε μία νέα </a:t>
            </a:r>
            <a:r>
              <a:rPr lang="el-GR" sz="2400" dirty="0" smtClean="0"/>
              <a:t>κατάσταση, 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(β)</a:t>
            </a:r>
            <a:r>
              <a:rPr lang="el-GR" sz="2400" dirty="0"/>
              <a:t> λιγοστεύει κατά 1 σύμβολο </a:t>
            </a:r>
            <a:r>
              <a:rPr lang="el-GR" sz="2400" dirty="0" smtClean="0"/>
              <a:t>που έχει </a:t>
            </a:r>
            <a:r>
              <a:rPr lang="el-GR" sz="2400" dirty="0"/>
              <a:t>να </a:t>
            </a:r>
            <a:r>
              <a:rPr lang="el-GR" sz="2400" dirty="0" smtClean="0"/>
              <a:t>διαβάσει,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(γ) </a:t>
            </a:r>
            <a:r>
              <a:rPr lang="el-GR" sz="2400" dirty="0"/>
              <a:t>αλλάζει την μνήμη του </a:t>
            </a:r>
            <a:endParaRPr lang="el-GR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>
                <a:solidFill>
                  <a:srgbClr val="004A82"/>
                </a:solidFill>
                <a:sym typeface="Wingdings 3"/>
              </a:rPr>
              <a:t></a:t>
            </a:r>
            <a:r>
              <a:rPr lang="el-GR" sz="2400" dirty="0" smtClean="0">
                <a:sym typeface="Wingdings 3"/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παράγει </a:t>
            </a:r>
            <a:r>
              <a:rPr lang="el-GR" sz="2400" b="1" dirty="0">
                <a:solidFill>
                  <a:srgbClr val="820000"/>
                </a:solidFill>
              </a:rPr>
              <a:t>ένα νέο στιγμιότυπο.</a:t>
            </a:r>
            <a:r>
              <a:rPr lang="el-GR" sz="2400" dirty="0"/>
              <a:t> </a:t>
            </a:r>
          </a:p>
          <a:p>
            <a:pPr>
              <a:spcBef>
                <a:spcPts val="3000"/>
              </a:spcBef>
            </a:pP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9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JFLAP </a:t>
            </a:r>
            <a:r>
              <a:rPr lang="el-GR" dirty="0"/>
              <a:t>περιβάλλον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844722"/>
              </p:ext>
            </p:extLst>
          </p:nvPr>
        </p:nvGraphicFramePr>
        <p:xfrm>
          <a:off x="457200" y="1196975"/>
          <a:ext cx="8229600" cy="4536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520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Regular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languages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create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DFA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NFA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regular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grammar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regular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expression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Regular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languages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conversions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NFA -&gt; DFA -&gt;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Minimal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DFA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NFA &lt;-&gt;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regular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expression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NFA &lt;-&gt;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regular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grammar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2878220" cy="224496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7974"/>
            <a:ext cx="2374164" cy="1700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JFLAP </a:t>
            </a:r>
            <a:r>
              <a:rPr lang="el-GR" dirty="0"/>
              <a:t>περιβάλλον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3460" y="1340768"/>
            <a:ext cx="4258816" cy="16561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Context-free languages – </a:t>
            </a:r>
            <a:r>
              <a:rPr lang="en-US" sz="2400" dirty="0" smtClean="0"/>
              <a:t>create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push-down automaton </a:t>
            </a:r>
          </a:p>
          <a:p>
            <a:r>
              <a:rPr lang="en-US" sz="2400" dirty="0"/>
              <a:t>context-free grammar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5" name="Picture 12" descr="indexp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53" y="1196752"/>
            <a:ext cx="398272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53460" y="3491924"/>
            <a:ext cx="4866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Context-free languages - transform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PDA -&gt; CFG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CFG -&gt; PDA (LL parser)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CFG -&gt; PDA (SLR parser)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CFG -&gt; CNF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CFG -&gt; LL parse table and parser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CFG -&gt; SLR parse table and parser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CFG -&gt; Brute force parser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28147"/>
            <a:ext cx="3885797" cy="3330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34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22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«Μεταγλωττιστές. Ενότητα </a:t>
            </a:r>
            <a:r>
              <a:rPr lang="el-GR" sz="2000" dirty="0" smtClean="0"/>
              <a:t>3α: </a:t>
            </a:r>
            <a:r>
              <a:rPr lang="el-GR" sz="2000" dirty="0"/>
              <a:t>Αυτόματα </a:t>
            </a:r>
            <a:r>
              <a:rPr lang="el-GR" sz="2000" dirty="0" smtClean="0"/>
              <a:t>Αναγνώρισης».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808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9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6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 μετάβασης ΝΠΑ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800" dirty="0"/>
              <a:t>Όταν τελειώσει η ανάγνωση εισόδου, το αυτόματο θα τερματίσει.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800" dirty="0" smtClean="0"/>
              <a:t>Αυτό </a:t>
            </a:r>
            <a:r>
              <a:rPr lang="el-GR" sz="2800" dirty="0"/>
              <a:t>μπορεί να χρειαστεί πολλά βήματα.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800" b="1" dirty="0">
                <a:solidFill>
                  <a:srgbClr val="004A82"/>
                </a:solidFill>
              </a:rPr>
              <a:t>Ορισμός:</a:t>
            </a:r>
            <a:r>
              <a:rPr lang="el-GR" sz="2800" dirty="0"/>
              <a:t> </a:t>
            </a:r>
            <a:r>
              <a:rPr lang="el-GR" sz="2400" dirty="0"/>
              <a:t>Έστω ότι η λέξη εισόδου είναι </a:t>
            </a:r>
            <a:r>
              <a:rPr lang="el-GR" sz="2400" dirty="0" smtClean="0"/>
              <a:t>αρχικά </a:t>
            </a:r>
            <a:r>
              <a:rPr lang="el-GR" sz="2400" dirty="0"/>
              <a:t>η w</a:t>
            </a:r>
            <a:r>
              <a:rPr lang="el-GR" sz="2400" dirty="0" smtClean="0"/>
              <a:t>.</a:t>
            </a:r>
            <a:endParaRPr lang="el-GR" sz="2400" dirty="0"/>
          </a:p>
          <a:p>
            <a:pPr marL="536575" indent="0">
              <a:spcBef>
                <a:spcPts val="1800"/>
              </a:spcBef>
              <a:buNone/>
            </a:pPr>
            <a:r>
              <a:rPr lang="el-GR" sz="2400" i="1" dirty="0"/>
              <a:t>Έστω ότι το αυτόματο τερματίζει και η τελική </a:t>
            </a:r>
            <a:r>
              <a:rPr lang="el-GR" sz="2400" i="1" dirty="0" smtClean="0"/>
              <a:t>του </a:t>
            </a:r>
            <a:r>
              <a:rPr lang="el-GR" sz="2400" i="1" dirty="0"/>
              <a:t>κατάσταση ανήκει στο σύνολο F </a:t>
            </a:r>
            <a:r>
              <a:rPr lang="el-GR" sz="2400" i="1" dirty="0" smtClean="0"/>
              <a:t>των </a:t>
            </a:r>
            <a:r>
              <a:rPr lang="el-GR" sz="2400" i="1" dirty="0"/>
              <a:t>«αποδεκτών καταστάσεων</a:t>
            </a:r>
            <a:r>
              <a:rPr lang="el-GR" sz="2400" i="1" dirty="0" smtClean="0"/>
              <a:t>». Τότε </a:t>
            </a:r>
            <a:r>
              <a:rPr lang="el-GR" sz="2400" i="1" dirty="0"/>
              <a:t>λέγουμε ότι το αυτόματο </a:t>
            </a:r>
            <a:r>
              <a:rPr lang="el-GR" sz="2400" b="1" i="1" dirty="0">
                <a:solidFill>
                  <a:srgbClr val="820000"/>
                </a:solidFill>
              </a:rPr>
              <a:t>«δέχεται» </a:t>
            </a:r>
            <a:r>
              <a:rPr lang="el-GR" sz="2400" i="1" dirty="0"/>
              <a:t>την </a:t>
            </a:r>
            <a:r>
              <a:rPr lang="el-GR" sz="2400" i="1" dirty="0" smtClean="0"/>
              <a:t>λέξη </a:t>
            </a:r>
            <a:r>
              <a:rPr lang="el-GR" sz="2400" i="1" dirty="0"/>
              <a:t>w.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9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Συμβάσεις σχεδιασμού αυτομάτων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800" b="1" dirty="0"/>
              <a:t>ΣΥΜΒΑΣΕΙΣ:</a:t>
            </a:r>
          </a:p>
          <a:p>
            <a:pPr>
              <a:spcBef>
                <a:spcPts val="2400"/>
              </a:spcBef>
            </a:pPr>
            <a:r>
              <a:rPr lang="el-GR" sz="2800" dirty="0"/>
              <a:t>Δεν απεικονίζουμε τις καταστάσεις λάθους.</a:t>
            </a:r>
          </a:p>
          <a:p>
            <a:pPr>
              <a:spcBef>
                <a:spcPts val="2400"/>
              </a:spcBef>
            </a:pPr>
            <a:r>
              <a:rPr lang="el-GR" sz="2800" dirty="0"/>
              <a:t>Χρησιμοποιούμε διπλό κύκλο για τις καταστάσεις κατάληξης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pPr indent="20638">
              <a:spcBef>
                <a:spcPts val="2400"/>
              </a:spcBef>
              <a:buNone/>
            </a:pPr>
            <a:r>
              <a:rPr lang="el-GR" sz="2800" dirty="0" smtClean="0"/>
              <a:t>π.χ.</a:t>
            </a:r>
            <a:endParaRPr lang="en-US" sz="2800" dirty="0" smtClean="0"/>
          </a:p>
          <a:p>
            <a:pPr>
              <a:spcBef>
                <a:spcPts val="2400"/>
              </a:spcBef>
            </a:pPr>
            <a:endParaRPr lang="en-US" sz="2800" dirty="0" smtClean="0"/>
          </a:p>
          <a:p>
            <a:pPr>
              <a:spcBef>
                <a:spcPts val="2400"/>
              </a:spcBef>
            </a:pPr>
            <a:endParaRPr lang="en-US" sz="2800" dirty="0"/>
          </a:p>
          <a:p>
            <a:pPr>
              <a:spcBef>
                <a:spcPts val="2400"/>
              </a:spcBef>
              <a:buNone/>
            </a:pPr>
            <a:r>
              <a:rPr lang="en-US" sz="2800" dirty="0" smtClean="0"/>
              <a:t>L</a:t>
            </a:r>
            <a:r>
              <a:rPr lang="en-US" sz="2800" dirty="0"/>
              <a:t>= (</a:t>
            </a:r>
            <a:r>
              <a:rPr lang="en-US" sz="2800" dirty="0" err="1"/>
              <a:t>a|b</a:t>
            </a:r>
            <a:r>
              <a:rPr lang="en-US" sz="2800" dirty="0"/>
              <a:t>)*b</a:t>
            </a:r>
            <a:endParaRPr lang="el-GR" sz="2800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Picture 9" descr="http://www.csd.uwo.ca/%7Emoreno/CS447/Lectures/Lexical.html/img17.png"/>
          <p:cNvPicPr>
            <a:picLocks noChangeAspect="1" noChangeArrowheads="1"/>
          </p:cNvPicPr>
          <p:nvPr/>
        </p:nvPicPr>
        <p:blipFill>
          <a:blip r:embed="rId3" cstate="print"/>
          <a:srcRect t="36099"/>
          <a:stretch>
            <a:fillRect/>
          </a:stretch>
        </p:blipFill>
        <p:spPr bwMode="auto">
          <a:xfrm>
            <a:off x="2051720" y="3717032"/>
            <a:ext cx="593407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7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σχεδιασμού </a:t>
            </a:r>
            <a:r>
              <a:rPr lang="el-GR" dirty="0" smtClean="0"/>
              <a:t>ΠΠΑ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Αυτόματο για τα σχόλια στη C: </a:t>
            </a:r>
          </a:p>
          <a:p>
            <a:pPr>
              <a:buNone/>
            </a:pPr>
            <a:r>
              <a:rPr lang="el-GR" sz="2800" dirty="0" smtClean="0">
                <a:solidFill>
                  <a:srgbClr val="C00000"/>
                </a:solidFill>
              </a:rPr>
              <a:t>Κανονική  Έκφραση: </a:t>
            </a:r>
            <a:r>
              <a:rPr lang="el-GR" sz="2800" b="1" dirty="0" smtClean="0">
                <a:ea typeface="Calibri"/>
                <a:cs typeface="Times New Roman"/>
              </a:rPr>
              <a:t>//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[.]*</a:t>
            </a:r>
            <a:r>
              <a:rPr lang="el-GR" sz="4000" dirty="0" smtClean="0">
                <a:solidFill>
                  <a:srgbClr val="FF0000"/>
                </a:solidFill>
                <a:ea typeface="Calibri"/>
                <a:cs typeface="Times New Roman"/>
              </a:rPr>
              <a:t>|</a:t>
            </a:r>
            <a:r>
              <a:rPr lang="el-GR" sz="2400" b="1" dirty="0" smtClean="0">
                <a:ea typeface="Calibri"/>
                <a:cs typeface="Times New Roman"/>
              </a:rPr>
              <a:t>/*</a:t>
            </a:r>
            <a:r>
              <a:rPr lang="el-GR" sz="2400" dirty="0" smtClean="0">
                <a:solidFill>
                  <a:srgbClr val="FF0000"/>
                </a:solidFill>
                <a:ea typeface="Calibri"/>
                <a:cs typeface="Times New Roman"/>
              </a:rPr>
              <a:t>[.</a:t>
            </a:r>
            <a:r>
              <a:rPr lang="el-GR" sz="2400" dirty="0" smtClean="0">
                <a:solidFill>
                  <a:srgbClr val="FF0000"/>
                </a:solidFill>
              </a:rPr>
              <a:t> \</a:t>
            </a:r>
            <a:r>
              <a:rPr lang="en-US" sz="2400" dirty="0" smtClean="0">
                <a:solidFill>
                  <a:srgbClr val="FF0000"/>
                </a:solidFill>
              </a:rPr>
              <a:t>n </a:t>
            </a:r>
            <a:r>
              <a:rPr lang="el-GR" sz="2400" dirty="0" smtClean="0">
                <a:solidFill>
                  <a:srgbClr val="FF0000"/>
                </a:solidFill>
                <a:ea typeface="Calibri"/>
                <a:cs typeface="Times New Roman"/>
              </a:rPr>
              <a:t>]</a:t>
            </a:r>
            <a:r>
              <a:rPr lang="el-GR" sz="2400" b="1" dirty="0" smtClean="0">
                <a:ea typeface="Calibri"/>
                <a:cs typeface="Times New Roman"/>
              </a:rPr>
              <a:t>*/</a:t>
            </a:r>
          </a:p>
          <a:p>
            <a:pPr>
              <a:buNone/>
            </a:pPr>
            <a:r>
              <a:rPr lang="el-GR" sz="2400" dirty="0" smtClean="0">
                <a:solidFill>
                  <a:srgbClr val="0070C0"/>
                </a:solidFill>
                <a:ea typeface="Calibri"/>
                <a:cs typeface="Times New Roman"/>
              </a:rPr>
              <a:t>			ή</a:t>
            </a:r>
            <a:r>
              <a:rPr lang="el-GR" sz="2400" dirty="0" smtClean="0">
                <a:solidFill>
                  <a:srgbClr val="FF0000"/>
                </a:solidFill>
                <a:ea typeface="Calibri"/>
                <a:cs typeface="Times New Roman"/>
              </a:rPr>
              <a:t> 	</a:t>
            </a:r>
            <a:r>
              <a:rPr lang="el-GR" sz="2800" b="1" dirty="0" smtClean="0">
                <a:ea typeface="Calibri"/>
                <a:cs typeface="Times New Roman"/>
              </a:rPr>
              <a:t> /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(</a:t>
            </a:r>
            <a:r>
              <a:rPr lang="el-GR" sz="2800" b="1" dirty="0" smtClean="0">
                <a:ea typeface="Calibri"/>
                <a:cs typeface="Times New Roman"/>
              </a:rPr>
              <a:t>/</a:t>
            </a:r>
            <a:r>
              <a:rPr lang="el-GR" sz="28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[.]*</a:t>
            </a:r>
            <a:r>
              <a:rPr lang="el-GR" sz="4000" dirty="0" smtClean="0">
                <a:solidFill>
                  <a:srgbClr val="FF0000"/>
                </a:solidFill>
                <a:ea typeface="Calibri"/>
                <a:cs typeface="Times New Roman"/>
              </a:rPr>
              <a:t>|</a:t>
            </a:r>
            <a:r>
              <a:rPr lang="el-GR" sz="2400" b="1" dirty="0" smtClean="0">
                <a:ea typeface="Calibri"/>
                <a:cs typeface="Times New Roman"/>
              </a:rPr>
              <a:t>*</a:t>
            </a:r>
            <a:r>
              <a:rPr lang="el-GR" sz="2400" dirty="0" smtClean="0">
                <a:solidFill>
                  <a:srgbClr val="FF0000"/>
                </a:solidFill>
                <a:ea typeface="Calibri"/>
                <a:cs typeface="Times New Roman"/>
              </a:rPr>
              <a:t>[.</a:t>
            </a:r>
            <a:r>
              <a:rPr lang="el-GR" sz="2400" dirty="0" smtClean="0">
                <a:solidFill>
                  <a:srgbClr val="FF0000"/>
                </a:solidFill>
              </a:rPr>
              <a:t> \</a:t>
            </a:r>
            <a:r>
              <a:rPr lang="en-US" sz="2400" dirty="0" smtClean="0">
                <a:solidFill>
                  <a:srgbClr val="FF0000"/>
                </a:solidFill>
              </a:rPr>
              <a:t>n </a:t>
            </a:r>
            <a:r>
              <a:rPr lang="el-GR" sz="2400" dirty="0" smtClean="0">
                <a:solidFill>
                  <a:srgbClr val="FF0000"/>
                </a:solidFill>
                <a:ea typeface="Calibri"/>
                <a:cs typeface="Times New Roman"/>
              </a:rPr>
              <a:t>]</a:t>
            </a:r>
            <a:r>
              <a:rPr lang="el-GR" sz="2400" b="1" dirty="0" smtClean="0">
                <a:ea typeface="Calibri"/>
                <a:cs typeface="Times New Roman"/>
              </a:rPr>
              <a:t>*/</a:t>
            </a:r>
            <a:r>
              <a:rPr lang="el-GR" sz="24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ea typeface="Calibri"/>
                <a:cs typeface="Times New Roman"/>
              </a:rPr>
              <a:t>)	</a:t>
            </a:r>
            <a:endParaRPr lang="el-G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σχεδιασμού </a:t>
            </a:r>
            <a:r>
              <a:rPr lang="el-GR" dirty="0" smtClean="0"/>
              <a:t>ΠΠΑ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Αυτόματο για τα σχόλια στη C: </a:t>
            </a:r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  <a:ea typeface="Calibri"/>
                <a:cs typeface="Times New Roman"/>
              </a:rPr>
              <a:t>	</a:t>
            </a:r>
            <a:r>
              <a:rPr lang="el-GR" sz="2800" b="1" dirty="0" smtClean="0">
                <a:ea typeface="Calibri"/>
                <a:cs typeface="Times New Roman"/>
              </a:rPr>
              <a:t> </a:t>
            </a:r>
          </a:p>
          <a:p>
            <a:pPr>
              <a:buNone/>
            </a:pPr>
            <a:r>
              <a:rPr lang="el-GR" sz="2800" b="1" dirty="0" smtClean="0">
                <a:ea typeface="Calibri"/>
                <a:cs typeface="Times New Roman"/>
              </a:rPr>
              <a:t>/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(</a:t>
            </a:r>
            <a:r>
              <a:rPr lang="el-GR" sz="2800" dirty="0" smtClean="0">
                <a:ea typeface="Calibri"/>
                <a:cs typeface="Times New Roman"/>
              </a:rPr>
              <a:t>/</a:t>
            </a:r>
            <a:r>
              <a:rPr lang="el-GR" sz="28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[.]*</a:t>
            </a:r>
            <a:r>
              <a:rPr lang="el-GR" sz="4400" dirty="0" smtClean="0">
                <a:solidFill>
                  <a:srgbClr val="FF0000"/>
                </a:solidFill>
                <a:ea typeface="Calibri"/>
                <a:cs typeface="Times New Roman"/>
              </a:rPr>
              <a:t>|</a:t>
            </a:r>
            <a:r>
              <a:rPr lang="el-GR" sz="2800" b="1" dirty="0" smtClean="0">
                <a:ea typeface="Calibri"/>
                <a:cs typeface="Times New Roman"/>
              </a:rPr>
              <a:t>*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[.</a:t>
            </a:r>
            <a:r>
              <a:rPr lang="el-GR" sz="2800" dirty="0" smtClean="0">
                <a:solidFill>
                  <a:srgbClr val="FF0000"/>
                </a:solidFill>
              </a:rPr>
              <a:t> \</a:t>
            </a:r>
            <a:r>
              <a:rPr lang="en-US" sz="2800" dirty="0" smtClean="0">
                <a:solidFill>
                  <a:srgbClr val="FF0000"/>
                </a:solidFill>
              </a:rPr>
              <a:t>n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]</a:t>
            </a:r>
            <a:r>
              <a:rPr lang="el-GR" sz="2800" b="1" dirty="0" smtClean="0">
                <a:ea typeface="Calibri"/>
                <a:cs typeface="Times New Roman"/>
              </a:rPr>
              <a:t>*</a:t>
            </a:r>
            <a:r>
              <a:rPr lang="el-GR" sz="2800" dirty="0" smtClean="0">
                <a:ea typeface="Calibri"/>
                <a:cs typeface="Times New Roman"/>
              </a:rPr>
              <a:t>/</a:t>
            </a:r>
            <a:r>
              <a:rPr lang="el-GR" sz="28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ea typeface="Calibri"/>
                <a:cs typeface="Times New Roman"/>
              </a:rPr>
              <a:t>)	</a:t>
            </a:r>
            <a:r>
              <a:rPr lang="el-GR" sz="2400" dirty="0" smtClean="0">
                <a:solidFill>
                  <a:srgbClr val="FF0000"/>
                </a:solidFill>
                <a:ea typeface="Calibri"/>
                <a:cs typeface="Times New Roman"/>
              </a:rPr>
              <a:t>	</a:t>
            </a:r>
            <a:endParaRPr lang="el-G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52"/>
          <p:cNvGrpSpPr/>
          <p:nvPr/>
        </p:nvGrpSpPr>
        <p:grpSpPr>
          <a:xfrm>
            <a:off x="1329152" y="3582412"/>
            <a:ext cx="3290203" cy="608797"/>
            <a:chOff x="971600" y="3540283"/>
            <a:chExt cx="3290203" cy="608797"/>
          </a:xfrm>
        </p:grpSpPr>
        <p:sp>
          <p:nvSpPr>
            <p:cNvPr id="8" name="Έλλειψη 7"/>
            <p:cNvSpPr/>
            <p:nvPr/>
          </p:nvSpPr>
          <p:spPr>
            <a:xfrm>
              <a:off x="3563169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015357" y="3645024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Ευθύγραμμο βέλος σύνδεσης 12"/>
            <p:cNvCxnSpPr>
              <a:endCxn id="9" idx="2"/>
            </p:cNvCxnSpPr>
            <p:nvPr/>
          </p:nvCxnSpPr>
          <p:spPr>
            <a:xfrm>
              <a:off x="971600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2519412" y="3897052"/>
              <a:ext cx="10437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982200" y="3674903"/>
              <a:ext cx="72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none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09668" y="3700496"/>
              <a:ext cx="752135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slash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29961" y="3540283"/>
              <a:ext cx="623079" cy="3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66" name="Ευθεία γραμμή σύνδεσης 32"/>
          <p:cNvCxnSpPr/>
          <p:nvPr/>
        </p:nvCxnSpPr>
        <p:spPr>
          <a:xfrm flipH="1">
            <a:off x="3275856" y="3645024"/>
            <a:ext cx="83850" cy="231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1560" y="2636912"/>
            <a:ext cx="2664296" cy="64807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5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0"/>
  <p:tag name="ISPRING_RESOURCE_PATHS_HASH_2" val="3280b118b36c043629cb844bce8f8e565c5dfec"/>
  <p:tag name="ARTICULATE_PROJECT_OPEN" val="0"/>
  <p:tag name="ISPRING_RESOURCE_PATHS_HASH_PRESENTER" val="59faf018ed2db646b47375f4be13e5df46ab2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C_template_updated">
  <a:themeElements>
    <a:clrScheme name="Προσαρμοσμένο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 cstate="print"/>
          <a:stretch>
            <a:fillRect/>
          </a:stretch>
        </a:blipFill>
      </a:spPr>
      <a:bodyPr vert="horz" lIns="91440" tIns="45720" rIns="91440" bIns="45720" rtlCol="0">
        <a:norm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3200" b="0" i="0" u="none" strike="noStrike" kern="1200" cap="none" spc="0" normalizeH="0" baseline="0" noProof="0" dirty="0" err="1" smtClean="0">
            <a:ln>
              <a:noFill/>
            </a:ln>
            <a:noFill/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 cstate="print"/>
          <a:stretch>
            <a:fillRect/>
          </a:stretch>
        </a:blipFill>
      </a:spPr>
      <a:bodyPr vert="horz" lIns="91440" tIns="45720" rIns="91440" bIns="45720" rtlCol="0">
        <a:norm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3200" b="0" i="0" u="none" strike="noStrike" kern="1200" cap="none" spc="0" normalizeH="0" baseline="0" noProof="0" dirty="0" err="1" smtClean="0">
            <a:ln>
              <a:noFill/>
            </a:ln>
            <a:noFill/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848</TotalTime>
  <Words>2711</Words>
  <Application>Microsoft Office PowerPoint</Application>
  <PresentationFormat>On-screen Show (4:3)</PresentationFormat>
  <Paragraphs>701</Paragraphs>
  <Slides>58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OC_template_updated</vt:lpstr>
      <vt:lpstr>1_OC_template_updated</vt:lpstr>
      <vt:lpstr>Visio</vt:lpstr>
      <vt:lpstr>Μεταγλωττιστές (Compilers) (Θ)</vt:lpstr>
      <vt:lpstr>Περιεχόμενα Μαθήματος</vt:lpstr>
      <vt:lpstr>Πεπερασμένο αυτόματο</vt:lpstr>
      <vt:lpstr>Ορισμός ΠΠΑ</vt:lpstr>
      <vt:lpstr>Συναρτήσεις μετάβασης ΠΠΑ (1 από 2)</vt:lpstr>
      <vt:lpstr>Συναρτήσεις μετάβασης ΝΠΑ (2 από 2)</vt:lpstr>
      <vt:lpstr>Συμβάσεις σχεδιασμού αυτομάτων</vt:lpstr>
      <vt:lpstr>Παραδείγματα σχεδιασμού ΠΠΑ</vt:lpstr>
      <vt:lpstr>Παραδείγματα σχεδιασμού ΠΠΑ</vt:lpstr>
      <vt:lpstr>Παραδείγματα σχεδιασμού ΠΠΑ</vt:lpstr>
      <vt:lpstr>Παραδείγματα σχεδιασμού ΠΠΑ</vt:lpstr>
      <vt:lpstr>Παραδείγματα σχεδιασμού ΠΠΑ</vt:lpstr>
      <vt:lpstr>Παραδείγματα σχεδιασμού ΠΠΑ</vt:lpstr>
      <vt:lpstr>Παραδείγματα σχεδιασμού ΠΠΑ</vt:lpstr>
      <vt:lpstr>Προσομοίωση ΠΠΑ</vt:lpstr>
      <vt:lpstr>Πίνακας Μετάβασης</vt:lpstr>
      <vt:lpstr>Προσομοίωση ΠΠΑ – Παράδειγμα 1</vt:lpstr>
      <vt:lpstr>Προσομοίωση ΠΠΑ – Παράδειγμα 2</vt:lpstr>
      <vt:lpstr>Αλγόριθμος Προσομοίωσης ΠΠΑ</vt:lpstr>
      <vt:lpstr>Διάγραμμα Μετάβασης</vt:lpstr>
      <vt:lpstr>‘Ασκηση</vt:lpstr>
      <vt:lpstr>Μη Προσδιοριστικά Πεπερασμένα Αυτόματα (1 από 3)</vt:lpstr>
      <vt:lpstr>Μη Προσδιοριστικά Πεπερασμένα Αυτόματα (2 από 3)</vt:lpstr>
      <vt:lpstr>Μη Προσδιοριστικά Πεπερασμένα Αυτόματα  (3 από 3)</vt:lpstr>
      <vt:lpstr>Μετάβαση-ε</vt:lpstr>
      <vt:lpstr>Συνάρτηση μετάβασης Τ</vt:lpstr>
      <vt:lpstr>Παράδειγμα λειτουργίας ΜΠΑ (1 από 12)</vt:lpstr>
      <vt:lpstr>Παράδειγμα λειτουργίας ΜΠΑ (2 από 12)</vt:lpstr>
      <vt:lpstr>Παράδειγμα λειτουργίας ΜΠΑ (3 από 12)</vt:lpstr>
      <vt:lpstr>Παράδειγμα λειτουργίας ΜΠΑ (4 από 12)</vt:lpstr>
      <vt:lpstr>Παράδειγμα λειτουργίας ΜΠΑ (5 από 12)</vt:lpstr>
      <vt:lpstr>Παράδειγμα λειτουργίας ΜΠΑ (6 από 12)</vt:lpstr>
      <vt:lpstr>Παράδειγμα λειτουργίας ΜΠΑ (7 από 12)</vt:lpstr>
      <vt:lpstr>Παράδειγμα λειτουργίας ΜΠΑ (8 από 12)</vt:lpstr>
      <vt:lpstr>Παράδειγμα λειτουργίας ΜΠΑ (8 από 12)</vt:lpstr>
      <vt:lpstr>Παράδειγμα λειτουργίας ΜΠΑ (9 από 12)</vt:lpstr>
      <vt:lpstr>Παράδειγμα λειτουργίας ΜΠΑ (11 από 12)</vt:lpstr>
      <vt:lpstr>Χρήση ΜΠΑ</vt:lpstr>
      <vt:lpstr>Κανονικές εκφράσεις και αντίστοιχα ΠΠΑ</vt:lpstr>
      <vt:lpstr>Κανονικές εκφράσεις και αντίστοιχα ΜΠΑ (1 από 4)</vt:lpstr>
      <vt:lpstr>Κανονικές εκφράσεις και αντίστοιχα ΜΠΑ (2 από 4)</vt:lpstr>
      <vt:lpstr>Κανονικές εκφράσεις και αντίστοιχα ΜΠΑ (3 από 4)</vt:lpstr>
      <vt:lpstr>Κανονικές εκφράσεις και αντίστοιχα ΜΠΑ  (4 από 4)</vt:lpstr>
      <vt:lpstr>Ε-closure</vt:lpstr>
      <vt:lpstr>Μετατροπή  ΜΠΑ σε ΠΠΑ</vt:lpstr>
      <vt:lpstr>Από ΜΠΑ σε ΠΠΑ (παραδείγματα)</vt:lpstr>
      <vt:lpstr>Περιβάλλοντα</vt:lpstr>
      <vt:lpstr>Ασκήσεις</vt:lpstr>
      <vt:lpstr>JFLAP περιβάλλον (1 από 3)</vt:lpstr>
      <vt:lpstr>JFLAP περιβάλλον (2 από 3)</vt:lpstr>
      <vt:lpstr>JFLAP περιβάλλον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101</cp:revision>
  <dcterms:created xsi:type="dcterms:W3CDTF">2014-01-22T07:18:58Z</dcterms:created>
  <dcterms:modified xsi:type="dcterms:W3CDTF">2015-12-14T08:00:03Z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A0E2CADA-464B-41CE-B222-CD0ED24C016A</vt:lpwstr>
  </property>
  <property fmtid="{D5CDD505-2E9C-101B-9397-08002B2CF9AE}" pid="3" name="ArticulatePath">
    <vt:lpwstr>_Όύω___ύύ_ίύ__ 3a 22.1.14 e</vt:lpwstr>
  </property>
</Properties>
</file>