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684" r:id="rId1"/>
    <p:sldMasterId id="2147483696" r:id="rId2"/>
    <p:sldMasterId id="2147483708" r:id="rId3"/>
    <p:sldMasterId id="2147483719" r:id="rId4"/>
  </p:sldMasterIdLst>
  <p:notesMasterIdLst>
    <p:notesMasterId r:id="rId59"/>
  </p:notesMasterIdLst>
  <p:handoutMasterIdLst>
    <p:handoutMasterId r:id="rId60"/>
  </p:handoutMasterIdLst>
  <p:sldIdLst>
    <p:sldId id="304"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2" r:id="rId29"/>
    <p:sldId id="284" r:id="rId30"/>
    <p:sldId id="283" r:id="rId31"/>
    <p:sldId id="281" r:id="rId32"/>
    <p:sldId id="285" r:id="rId33"/>
    <p:sldId id="286" r:id="rId34"/>
    <p:sldId id="287" r:id="rId35"/>
    <p:sldId id="288" r:id="rId36"/>
    <p:sldId id="290" r:id="rId37"/>
    <p:sldId id="289"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5" r:id="rId52"/>
    <p:sldId id="306" r:id="rId53"/>
    <p:sldId id="307" r:id="rId54"/>
    <p:sldId id="311" r:id="rId55"/>
    <p:sldId id="312" r:id="rId56"/>
    <p:sldId id="309" r:id="rId57"/>
    <p:sldId id="310" r:id="rId58"/>
  </p:sldIdLst>
  <p:sldSz cx="9144000" cy="6858000" type="screen4x3"/>
  <p:notesSz cx="7104063" cy="10234613"/>
  <p:custDataLst>
    <p:tags r:id="rId6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FA2"/>
    <a:srgbClr val="004A82"/>
    <a:srgbClr val="4B8BD1"/>
    <a:srgbClr val="52766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tags" Target="tags/tag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47</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48</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49</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50</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52</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53</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6" name="Picture 14" descr=" photo chemistry-background-thumb17527359.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a14:imgEffect>
                  </a14:imgLayer>
                </a14:imgProps>
              </a:ext>
              <a:ext uri="{28A0092B-C50C-407E-A947-70E740481C1C}">
                <a14:useLocalDpi xmlns:a14="http://schemas.microsoft.com/office/drawing/2010/main" val="0"/>
              </a:ext>
            </a:extLst>
          </a:blip>
          <a:srcRect r="92471"/>
          <a:stretch/>
        </p:blipFill>
        <p:spPr bwMode="auto">
          <a:xfrm>
            <a:off x="0" y="3543"/>
            <a:ext cx="467544" cy="6869792"/>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Ορθογώνιο 8"/>
          <p:cNvSpPr/>
          <p:nvPr userDrawn="1"/>
        </p:nvSpPr>
        <p:spPr>
          <a:xfrm>
            <a:off x="467544" y="3542"/>
            <a:ext cx="8676456" cy="686979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a:xfrm>
            <a:off x="467544" y="116632"/>
            <a:ext cx="8676456" cy="908720"/>
          </a:xfrm>
        </p:spPr>
        <p:txBody>
          <a:bodyPr>
            <a:normAutofit/>
          </a:bodyPr>
          <a:lstStyle>
            <a:lvl1pPr>
              <a:defRPr sz="3600">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611560" y="1268760"/>
            <a:ext cx="8352928" cy="4968552"/>
          </a:xfrm>
        </p:spPr>
        <p:txBody>
          <a:bodyPr/>
          <a:lstStyle>
            <a:lvl1pPr>
              <a:lnSpc>
                <a:spcPct val="114000"/>
              </a:lnSpc>
              <a:spcBef>
                <a:spcPts val="1200"/>
              </a:spcBef>
              <a:defRPr sz="2400"/>
            </a:lvl1pPr>
            <a:lvl2pPr marL="742950" indent="-285750">
              <a:lnSpc>
                <a:spcPct val="114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a:xfrm>
            <a:off x="6758880" y="6356350"/>
            <a:ext cx="2133600" cy="365125"/>
          </a:xfrm>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079D9CB1-5C92-4166-882A-6C7A49FF3425}"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165901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1169589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40752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657069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44304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461191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252053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761643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259624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9226063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0603297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7850153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1393103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5230817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6780816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1180113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8588194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901589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986921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8238414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526342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439301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2736318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commons.wikimedia.org/wiki/File:L-Homocysteine-3D-balls.png"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commons.wikimedia.org/wiki/User:Jynto"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152128"/>
          </a:xfrm>
        </p:spPr>
        <p:txBody>
          <a:bodyPr/>
          <a:lstStyle/>
          <a:p>
            <a:pPr lvl="1" algn="ctr"/>
            <a:r>
              <a:rPr lang="el-GR" sz="4400" b="1" dirty="0" smtClean="0">
                <a:solidFill>
                  <a:schemeClr val="tx1"/>
                </a:solidFill>
                <a:latin typeface="+mn-lt"/>
              </a:rPr>
              <a:t>Βιοχημεία (Θ) </a:t>
            </a:r>
            <a:endParaRPr lang="el-GR" b="1" dirty="0">
              <a:solidFill>
                <a:schemeClr val="tx1"/>
              </a:solidFill>
              <a:latin typeface="+mn-lt"/>
            </a:endParaRPr>
          </a:p>
        </p:txBody>
      </p:sp>
      <p:sp>
        <p:nvSpPr>
          <p:cNvPr id="3" name="Υπότιτλος 2"/>
          <p:cNvSpPr>
            <a:spLocks noGrp="1"/>
          </p:cNvSpPr>
          <p:nvPr>
            <p:ph type="subTitle" idx="1"/>
          </p:nvPr>
        </p:nvSpPr>
        <p:spPr>
          <a:xfrm>
            <a:off x="0" y="2708920"/>
            <a:ext cx="9144000" cy="1752600"/>
          </a:xfrm>
        </p:spPr>
        <p:txBody>
          <a:bodyPr>
            <a:noAutofit/>
          </a:bodyPr>
          <a:lstStyle/>
          <a:p>
            <a:r>
              <a:rPr lang="el-GR" sz="2400" b="1" dirty="0" smtClean="0"/>
              <a:t>Ενότητα 9</a:t>
            </a:r>
            <a:r>
              <a:rPr lang="el-GR" sz="2400" dirty="0" smtClean="0"/>
              <a:t>:</a:t>
            </a:r>
            <a:r>
              <a:rPr lang="en-US" sz="2400" dirty="0" smtClean="0"/>
              <a:t> </a:t>
            </a:r>
            <a:r>
              <a:rPr lang="el-GR" sz="2400" dirty="0" smtClean="0"/>
              <a:t>Βιοχημεία Βιταμινών</a:t>
            </a:r>
          </a:p>
          <a:p>
            <a:endParaRPr lang="en-US" sz="2400" dirty="0" smtClean="0"/>
          </a:p>
          <a:p>
            <a:r>
              <a:rPr lang="el-GR" sz="2400" dirty="0" smtClean="0"/>
              <a:t>Γεώργιος Καρίκας</a:t>
            </a:r>
            <a:endParaRPr lang="en-US" sz="2400" dirty="0" smtClean="0"/>
          </a:p>
          <a:p>
            <a:r>
              <a:rPr lang="el-GR" sz="2400" dirty="0" smtClean="0"/>
              <a:t>Διδάκτωρ Πανεπιστημίου Αθηνών, PhD Manchester University,</a:t>
            </a:r>
          </a:p>
          <a:p>
            <a:r>
              <a:rPr lang="el-GR" sz="2400" dirty="0" smtClean="0"/>
              <a:t>Καθηγητής Βιοχημείας-Κλινικής Χημείας, Τμήμα Ιατρικών Εργαστηρίων</a:t>
            </a:r>
          </a:p>
          <a:p>
            <a:endParaRPr lang="el-GR" sz="2400" dirty="0" smtClean="0"/>
          </a:p>
        </p:txBody>
      </p:sp>
      <p:pic>
        <p:nvPicPr>
          <p:cNvPr id="11"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14" name="Table 3"/>
          <p:cNvGraphicFramePr>
            <a:graphicFrameLocks noGrp="1"/>
          </p:cNvGraphicFramePr>
          <p:nvPr>
            <p:extLst>
              <p:ext uri="{D42A27DB-BD31-4B8C-83A1-F6EECF244321}">
                <p14:modId xmlns:p14="http://schemas.microsoft.com/office/powerpoint/2010/main" val="5560056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25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Βιταμίνη Α (Ρετινόλη) </a:t>
            </a:r>
            <a:r>
              <a:rPr lang="el-GR" sz="3000" b="0" dirty="0" smtClean="0">
                <a:solidFill>
                  <a:prstClr val="black"/>
                </a:solidFill>
              </a:rPr>
              <a:t>2/5</a:t>
            </a:r>
            <a:endParaRPr lang="el-GR" dirty="0"/>
          </a:p>
        </p:txBody>
      </p:sp>
      <p:sp>
        <p:nvSpPr>
          <p:cNvPr id="3" name="Θέση περιεχομένου 2"/>
          <p:cNvSpPr>
            <a:spLocks noGrp="1"/>
          </p:cNvSpPr>
          <p:nvPr>
            <p:ph idx="1"/>
          </p:nvPr>
        </p:nvSpPr>
        <p:spPr/>
        <p:txBody>
          <a:bodyPr/>
          <a:lstStyle/>
          <a:p>
            <a:r>
              <a:rPr lang="el-GR" dirty="0"/>
              <a:t>Η ρετινόλη και το ρετινοϊκό οξύ δρουν ως παράγοντες που ρυθμίζουν την ανάπτυξη, ιδιαίτερα αυτή των οστών και των μαλακών ιστών όπως και την παρα­γωγή σπέρματος, παίρνουν μέρος στη σύνθεση γλυκοπρωτεϊνών όπως της θειι­κής χονδροϊτίνης και παρεμποδίζουν τη σύνθεση μορίων κερατίνης μεγάλου μο­ριακού βάρους.</a:t>
            </a:r>
          </a:p>
          <a:p>
            <a:r>
              <a:rPr lang="el-GR" dirty="0"/>
              <a:t>Περισσότερο γνωστός είναι ο σημαντικός ρόλος της βιταμίνης Α στις βιοχη­μικές αντιδράσεις που έχουν σχέση με την </a:t>
            </a:r>
            <a:r>
              <a:rPr lang="el-GR" b="1" dirty="0"/>
              <a:t>όραση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2416233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Βιταμίνη Α (Ρετινόλη) </a:t>
            </a:r>
            <a:r>
              <a:rPr lang="el-GR" sz="3000" b="0" dirty="0" smtClean="0">
                <a:solidFill>
                  <a:prstClr val="black"/>
                </a:solidFill>
              </a:rPr>
              <a:t>3/5</a:t>
            </a:r>
            <a:endParaRPr lang="el-GR" dirty="0"/>
          </a:p>
        </p:txBody>
      </p:sp>
      <p:sp>
        <p:nvSpPr>
          <p:cNvPr id="3" name="Θέση περιεχομένου 2"/>
          <p:cNvSpPr>
            <a:spLocks noGrp="1"/>
          </p:cNvSpPr>
          <p:nvPr>
            <p:ph idx="1"/>
          </p:nvPr>
        </p:nvSpPr>
        <p:spPr>
          <a:xfrm>
            <a:off x="611560" y="1268760"/>
            <a:ext cx="8424936" cy="5328592"/>
          </a:xfrm>
        </p:spPr>
        <p:txBody>
          <a:bodyPr>
            <a:normAutofit/>
          </a:bodyPr>
          <a:lstStyle/>
          <a:p>
            <a:r>
              <a:rPr lang="el-GR" dirty="0"/>
              <a:t>Το πρώτο σύμπτωμα της έλλειψης της βιταμίνης Α είναι η </a:t>
            </a:r>
            <a:r>
              <a:rPr lang="el-GR" b="1" dirty="0"/>
              <a:t>νυκτερινή τύφλωση</a:t>
            </a:r>
            <a:r>
              <a:rPr lang="el-GR" dirty="0"/>
              <a:t>, η αδυναμία δηλαδή του οφθαλμού να διακρίνει τα αντικείμενα σε χαμηλό φωτισμό. Το σύμπτωμα αυτό ήταν γνωστό από την αρχαιότητα και μάλιστα ο Ιπποκράτης, πολύ ορθά, συνιστούσε την κατανάλωση </a:t>
            </a:r>
            <a:r>
              <a:rPr lang="el-GR" dirty="0" smtClean="0"/>
              <a:t>συκωτιού </a:t>
            </a:r>
            <a:r>
              <a:rPr lang="el-GR" dirty="0"/>
              <a:t>για τη θεραπεία της αν και η αιτιολογία της νόσου ήταν τότε και για πολλούς ακόμη αιώνες άγνωστη.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749611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Βιταμίνη Α (Ρετινόλη) </a:t>
            </a:r>
            <a:r>
              <a:rPr lang="el-GR" sz="3000" b="0" dirty="0" smtClean="0">
                <a:solidFill>
                  <a:prstClr val="black"/>
                </a:solidFill>
              </a:rPr>
              <a:t>4/5</a:t>
            </a:r>
            <a:endParaRPr lang="el-GR" dirty="0"/>
          </a:p>
        </p:txBody>
      </p:sp>
      <p:sp>
        <p:nvSpPr>
          <p:cNvPr id="3" name="Θέση περιεχομένου 2"/>
          <p:cNvSpPr>
            <a:spLocks noGrp="1"/>
          </p:cNvSpPr>
          <p:nvPr>
            <p:ph idx="1"/>
          </p:nvPr>
        </p:nvSpPr>
        <p:spPr>
          <a:xfrm>
            <a:off x="611560" y="1268760"/>
            <a:ext cx="8424936" cy="5328592"/>
          </a:xfrm>
        </p:spPr>
        <p:txBody>
          <a:bodyPr>
            <a:normAutofit/>
          </a:bodyPr>
          <a:lstStyle/>
          <a:p>
            <a:r>
              <a:rPr lang="el-GR" dirty="0" smtClean="0"/>
              <a:t>Χαρακτηριστική </a:t>
            </a:r>
            <a:r>
              <a:rPr lang="el-GR" dirty="0"/>
              <a:t>επίσης είναι και η </a:t>
            </a:r>
            <a:r>
              <a:rPr lang="el-GR" b="1" dirty="0" smtClean="0"/>
              <a:t>εμφάνιση </a:t>
            </a:r>
            <a:r>
              <a:rPr lang="el-GR" b="1" dirty="0"/>
              <a:t>ξηροφθαλμίας</a:t>
            </a:r>
            <a:r>
              <a:rPr lang="el-GR" dirty="0"/>
              <a:t>. </a:t>
            </a:r>
            <a:r>
              <a:rPr lang="el-GR" dirty="0" smtClean="0"/>
              <a:t>Άλλα </a:t>
            </a:r>
            <a:r>
              <a:rPr lang="el-GR" dirty="0"/>
              <a:t>συ­μπτώματα που έχουν σχέση με τις λοιπές ποίκιλλες δράσεις της βιταμίνης είναι η υπερκεράτωση επιθηλιακών κυττάρων, η ατροφία αδένων και η απόφραξη των απεκκριματικών σωληναρίων τους, η αναστολή της ανάπτυξης των οστών, η ανι­κανότητα, η ευαισθησία σε μολύνσεις κ.α.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43857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Βιταμίνη Α (Ρετινόλη) </a:t>
            </a:r>
            <a:r>
              <a:rPr lang="el-GR" sz="3000" b="0" dirty="0" smtClean="0">
                <a:solidFill>
                  <a:prstClr val="black"/>
                </a:solidFill>
              </a:rPr>
              <a:t>5/5</a:t>
            </a:r>
            <a:endParaRPr lang="el-GR" dirty="0"/>
          </a:p>
        </p:txBody>
      </p:sp>
      <p:sp>
        <p:nvSpPr>
          <p:cNvPr id="3" name="Θέση περιεχομένου 2"/>
          <p:cNvSpPr>
            <a:spLocks noGrp="1"/>
          </p:cNvSpPr>
          <p:nvPr>
            <p:ph idx="1"/>
          </p:nvPr>
        </p:nvSpPr>
        <p:spPr/>
        <p:txBody>
          <a:bodyPr/>
          <a:lstStyle/>
          <a:p>
            <a:r>
              <a:rPr lang="el-GR" dirty="0"/>
              <a:t>Η βιταμίνη </a:t>
            </a:r>
            <a:r>
              <a:rPr lang="el-GR" dirty="0" smtClean="0"/>
              <a:t>βρίσκεται </a:t>
            </a:r>
            <a:r>
              <a:rPr lang="el-GR" dirty="0"/>
              <a:t>σε φυτικές τροφές όπως καρότα, σπανάκι, μαρούλι, γλυκοπατάτες κλπ. με τη μορφή των καροτενίων και καροτενοειδών αλλά και σε ζωι­κές τροφές, στο </a:t>
            </a:r>
            <a:r>
              <a:rPr lang="el-GR" dirty="0" smtClean="0"/>
              <a:t>συκώτι, </a:t>
            </a:r>
            <a:r>
              <a:rPr lang="el-GR" dirty="0"/>
              <a:t>στον κρόκο του  αυγού, στο βούτυρο, στο πλήρες γάλα κ.α.</a:t>
            </a:r>
          </a:p>
          <a:p>
            <a:r>
              <a:rPr lang="el-GR" dirty="0"/>
              <a:t>Η υπερκατανάλωση της βιταμίνης Α, ιδίως όταν αυτή συνεχίζεται για μακρό χρόνο, έχει τοξικές συ­νέπειες για το ήπαρ και οδηγεί στην απασβέστωση των οστών που γίνονται εύ­θραυστα. Η ελάχιστη αναγκαία ημερήσια δόση είναι 600-750 μ</a:t>
            </a:r>
            <a:r>
              <a:rPr lang="en-US" dirty="0"/>
              <a:t>g</a:t>
            </a:r>
            <a:r>
              <a:rPr lang="el-GR"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186314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Βιταμίνη </a:t>
            </a:r>
            <a:r>
              <a:rPr lang="en-US" dirty="0"/>
              <a:t>D (</a:t>
            </a:r>
            <a:r>
              <a:rPr lang="el-GR" dirty="0"/>
              <a:t>καλσιόλη</a:t>
            </a:r>
            <a:r>
              <a:rPr lang="el-GR" dirty="0" smtClean="0"/>
              <a:t>) </a:t>
            </a:r>
            <a:r>
              <a:rPr lang="el-GR" sz="3000" b="0" dirty="0" smtClean="0"/>
              <a:t>1/3</a:t>
            </a:r>
            <a:endParaRPr lang="el-GR" sz="3000" b="0" dirty="0"/>
          </a:p>
        </p:txBody>
      </p:sp>
      <p:sp>
        <p:nvSpPr>
          <p:cNvPr id="3" name="Θέση περιεχομένου 2"/>
          <p:cNvSpPr>
            <a:spLocks noGrp="1"/>
          </p:cNvSpPr>
          <p:nvPr>
            <p:ph idx="1"/>
          </p:nvPr>
        </p:nvSpPr>
        <p:spPr/>
        <p:txBody>
          <a:bodyPr/>
          <a:lstStyle/>
          <a:p>
            <a:r>
              <a:rPr lang="el-GR" dirty="0"/>
              <a:t>Στο ήπαρ μετατρέπεται στην ορμόνη </a:t>
            </a:r>
            <a:r>
              <a:rPr lang="el-GR" b="1" dirty="0"/>
              <a:t>καλσιτριόλη</a:t>
            </a:r>
            <a:r>
              <a:rPr lang="el-GR" dirty="0"/>
              <a:t>,</a:t>
            </a:r>
            <a:r>
              <a:rPr lang="el-GR" b="1" dirty="0"/>
              <a:t> </a:t>
            </a:r>
            <a:r>
              <a:rPr lang="el-GR" dirty="0"/>
              <a:t>η οποία μαζί με την </a:t>
            </a:r>
            <a:r>
              <a:rPr lang="el-GR" b="1" dirty="0"/>
              <a:t>παραθορμόνη </a:t>
            </a:r>
            <a:r>
              <a:rPr lang="el-GR" dirty="0"/>
              <a:t>και την </a:t>
            </a:r>
            <a:r>
              <a:rPr lang="el-GR" b="1" dirty="0"/>
              <a:t>καλσιτονίνη</a:t>
            </a:r>
            <a:r>
              <a:rPr lang="el-GR" dirty="0"/>
              <a:t>, ρυθμίζει το μεταβολισμό του </a:t>
            </a:r>
            <a:r>
              <a:rPr lang="en-US" dirty="0"/>
              <a:t>Ca</a:t>
            </a:r>
            <a:r>
              <a:rPr lang="el-GR" dirty="0"/>
              <a:t>.</a:t>
            </a:r>
          </a:p>
          <a:p>
            <a:r>
              <a:rPr lang="el-GR" dirty="0"/>
              <a:t>Σχηματίζεται στο δέρμα  φωτοχημικά από την </a:t>
            </a:r>
            <a:r>
              <a:rPr lang="el-GR" b="1" dirty="0"/>
              <a:t>7-δεϋδροχοληστερόλη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pic>
        <p:nvPicPr>
          <p:cNvPr id="3074" name="Picture 2" descr="7dehydrocholester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4056484"/>
            <a:ext cx="4903436" cy="2036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168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Βιταμίνη </a:t>
            </a:r>
            <a:r>
              <a:rPr lang="en-US" dirty="0"/>
              <a:t>D (</a:t>
            </a:r>
            <a:r>
              <a:rPr lang="el-GR" dirty="0"/>
              <a:t>καλσιόλη) </a:t>
            </a:r>
            <a:r>
              <a:rPr lang="el-GR" sz="3000" b="0" dirty="0" smtClean="0"/>
              <a:t>2/3</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Η έλλειψή της συνεπάγεται:</a:t>
            </a:r>
          </a:p>
          <a:p>
            <a:pPr lvl="0"/>
            <a:r>
              <a:rPr lang="el-GR" dirty="0" smtClean="0"/>
              <a:t>Ραχίτιδα </a:t>
            </a:r>
            <a:r>
              <a:rPr lang="el-GR" dirty="0"/>
              <a:t>στα παιδιά</a:t>
            </a:r>
          </a:p>
          <a:p>
            <a:pPr lvl="0"/>
            <a:r>
              <a:rPr lang="el-GR" dirty="0" smtClean="0"/>
              <a:t>Οστεομαλάκυνση </a:t>
            </a:r>
            <a:r>
              <a:rPr lang="el-GR" dirty="0"/>
              <a:t>στους ενηλίκους</a:t>
            </a:r>
          </a:p>
          <a:p>
            <a:pPr lvl="0"/>
            <a:r>
              <a:rPr lang="el-GR" dirty="0"/>
              <a:t>Οι καλύτερες πηγές της βιταμίνης </a:t>
            </a:r>
            <a:r>
              <a:rPr lang="en-US" dirty="0"/>
              <a:t>D</a:t>
            </a:r>
            <a:r>
              <a:rPr lang="el-GR" dirty="0"/>
              <a:t> είναι τα ψάρια όπως ο σολωμός, η σαρδέλλα και η ρέγγα και ιδιαίτερα τα ηπατέλαια όπως το μουρουνέλαιο. Καλές πηγές επίσης αποτελούν και το </a:t>
            </a:r>
            <a:r>
              <a:rPr lang="el-GR" dirty="0" smtClean="0"/>
              <a:t>συκώτι </a:t>
            </a:r>
            <a:r>
              <a:rPr lang="el-GR" dirty="0"/>
              <a:t>όπως και ο κρόκος του αυγού. Εάν  το σώμα μας εκτί­θεται σε επαρκή ηλιακή ακτινοβολία,  απαιτείται ελάχιστη ή καμία ενίσχυση του οργανισμού με βιταμίνη. Το γάλα, η κυρία πηγή ασβεστίου για τα παιδιά όπως και το βούτυρο, ενισχύονται σήμερα προληπτικά με βιταμίνη </a:t>
            </a:r>
            <a:r>
              <a:rPr lang="en-US" dirty="0"/>
              <a:t>D</a:t>
            </a:r>
            <a:r>
              <a:rPr lang="el-GR" baseline="-25000" dirty="0"/>
              <a:t>2</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4113202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Βιταμίνη </a:t>
            </a:r>
            <a:r>
              <a:rPr lang="en-US" dirty="0"/>
              <a:t>D (</a:t>
            </a:r>
            <a:r>
              <a:rPr lang="el-GR" dirty="0"/>
              <a:t>καλσιόλη) </a:t>
            </a:r>
            <a:r>
              <a:rPr lang="el-GR" sz="3000" b="0" dirty="0" smtClean="0"/>
              <a:t>3/3</a:t>
            </a:r>
            <a:endParaRPr lang="el-GR" dirty="0"/>
          </a:p>
        </p:txBody>
      </p:sp>
      <p:sp>
        <p:nvSpPr>
          <p:cNvPr id="3" name="Θέση περιεχομένου 2"/>
          <p:cNvSpPr>
            <a:spLocks noGrp="1"/>
          </p:cNvSpPr>
          <p:nvPr>
            <p:ph idx="1"/>
          </p:nvPr>
        </p:nvSpPr>
        <p:spPr/>
        <p:txBody>
          <a:bodyPr/>
          <a:lstStyle/>
          <a:p>
            <a:r>
              <a:rPr lang="el-GR" dirty="0"/>
              <a:t>Η υπερβολική πρόσληψη της </a:t>
            </a:r>
            <a:r>
              <a:rPr lang="en-US" dirty="0"/>
              <a:t>D</a:t>
            </a:r>
            <a:r>
              <a:rPr lang="el-GR" baseline="-25000" dirty="0"/>
              <a:t>2</a:t>
            </a:r>
            <a:r>
              <a:rPr lang="el-GR" dirty="0"/>
              <a:t> για παρατεταμένο χρόνο μπο­ρεί να οδηγήσει σε απασβέστωση των οστών και αυτόματα κατάγματα και επί πλέον σε αύξηση των επιπέδων του ασβεστίου και του φωσφόρου στον ορό του αίματος, γεγονός που επιδρά δυσμενώς στη λειτουργία του </a:t>
            </a:r>
            <a:r>
              <a:rPr lang="el-GR" dirty="0" smtClean="0"/>
              <a:t>κεντρικού</a:t>
            </a:r>
            <a:r>
              <a:rPr lang="el-GR" dirty="0"/>
              <a:t> </a:t>
            </a:r>
            <a:r>
              <a:rPr lang="el-GR" dirty="0" smtClean="0"/>
              <a:t>νευρικού </a:t>
            </a:r>
            <a:r>
              <a:rPr lang="el-GR" dirty="0"/>
              <a:t>συστήματος, ΚΝΣ,  καθώς και σε κίνδυνο μεταστατικής ασβεστοποίησης μαλακών ιστών και απόφραξης των νεφρικών σωληναρίων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916208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Βιταμίνη Ε (τοκοφερόλη</a:t>
            </a:r>
            <a:r>
              <a:rPr lang="el-GR" dirty="0" smtClean="0"/>
              <a:t>)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a:t>Απαντά αποκλειστικά στα φυτά (σπέρματα σιτηρών) και προστατεύει τα ακόρεστα λιπίδια από οξείδωση, δεσμεύοντας το μοριακό οξυγόνο και τις ελεύθερες ρίζες, που επηρεάζουν τη λειτουργία των λιποπρωτεϊνών των κυτ­ταρικών μεμβρανών. Επίσης δρα ευνοϊκά στη σύνθεση της αίμης, αυξάνοντας τα επίπεδα των ενζύμων δ- Α</a:t>
            </a:r>
            <a:r>
              <a:rPr lang="en-US" dirty="0"/>
              <a:t>L</a:t>
            </a:r>
            <a:r>
              <a:rPr lang="el-GR" dirty="0"/>
              <a:t>Α συνθετάση και δ- Α</a:t>
            </a:r>
            <a:r>
              <a:rPr lang="en-US" dirty="0"/>
              <a:t>L</a:t>
            </a:r>
            <a:r>
              <a:rPr lang="el-GR" dirty="0"/>
              <a:t>Α δεϋδρατάση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pic>
        <p:nvPicPr>
          <p:cNvPr id="4098" name="Picture 2" descr="alphatocopher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4509120"/>
            <a:ext cx="5216755"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098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Βιταμίνη Ε (τοκοφερόλη) </a:t>
            </a:r>
            <a:r>
              <a:rPr lang="el-GR" sz="3000" b="0" dirty="0" smtClean="0">
                <a:solidFill>
                  <a:prstClr val="black"/>
                </a:solidFill>
              </a:rPr>
              <a:t>2/2</a:t>
            </a:r>
            <a:endParaRPr lang="el-GR" dirty="0"/>
          </a:p>
        </p:txBody>
      </p:sp>
      <p:sp>
        <p:nvSpPr>
          <p:cNvPr id="3" name="Θέση περιεχομένου 2"/>
          <p:cNvSpPr>
            <a:spLocks noGrp="1"/>
          </p:cNvSpPr>
          <p:nvPr>
            <p:ph idx="1"/>
          </p:nvPr>
        </p:nvSpPr>
        <p:spPr/>
        <p:txBody>
          <a:bodyPr/>
          <a:lstStyle/>
          <a:p>
            <a:r>
              <a:rPr lang="el-GR" dirty="0"/>
              <a:t>Η έλλειψη της βιταμίνης Ε προκαλεί στειρότητα, μυϊκή δυστροφία, </a:t>
            </a:r>
            <a:r>
              <a:rPr lang="el-GR" dirty="0" smtClean="0"/>
              <a:t>εκφυλισμό </a:t>
            </a:r>
            <a:r>
              <a:rPr lang="el-GR" dirty="0"/>
              <a:t>των νεφρικών σωληναρίων, μεγαλοβλαστική αναιμία και επιδρά στο κε­ντρικό νευρικό σύστημα στα ζώα, ενώ στον άνθρωπο προκαλεί κρεατινουρία, χρόνια ξανθωμάτωση και κίρρωση. Η βιταμίνη Ε είναι η λιγότερο τοξική από τις λοιπές λιποδιαλυτές βιταμίνες.</a:t>
            </a:r>
          </a:p>
          <a:p>
            <a:r>
              <a:rPr lang="el-GR" dirty="0"/>
              <a:t>Τελευταία, η έλλειψή της συνδέθηκε με την ανάπτυξη καρδιααγγειακών παθήσεων, αν και τούτο αμφισβητείται από άλλους ερευνητές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2883702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Βιταμίνη Κ (φυλλοκινόνη</a:t>
            </a:r>
            <a:r>
              <a:rPr lang="el-GR" dirty="0" smtClean="0"/>
              <a:t>) </a:t>
            </a:r>
            <a:r>
              <a:rPr lang="el-GR" sz="3200" b="0" dirty="0" smtClean="0"/>
              <a:t>1/2</a:t>
            </a:r>
            <a:endParaRPr lang="el-GR" sz="3200" b="0" dirty="0"/>
          </a:p>
        </p:txBody>
      </p:sp>
      <p:sp>
        <p:nvSpPr>
          <p:cNvPr id="3" name="Θέση περιεχομένου 2"/>
          <p:cNvSpPr>
            <a:spLocks noGrp="1"/>
          </p:cNvSpPr>
          <p:nvPr>
            <p:ph idx="1"/>
          </p:nvPr>
        </p:nvSpPr>
        <p:spPr/>
        <p:txBody>
          <a:bodyPr>
            <a:normAutofit/>
          </a:bodyPr>
          <a:lstStyle/>
          <a:p>
            <a:r>
              <a:rPr lang="el-GR" sz="2200" dirty="0"/>
              <a:t>Είναι σπάνια η έλλειψή της στο βαθμό, που συντίθεται από τα βακτήρια της εντερικής χλωρίδας.</a:t>
            </a:r>
          </a:p>
          <a:p>
            <a:r>
              <a:rPr lang="el-GR" sz="2200" dirty="0"/>
              <a:t>Συμμετέχει στην καρβοξυλίωση των γλουταμινικών κατάλοιπων των πρωτεϊνών του πλάσματος, που αφορούν στην πήξη του αίματος</a:t>
            </a:r>
            <a:r>
              <a:rPr lang="el-GR" sz="2200" dirty="0" smtClean="0"/>
              <a:t>.</a:t>
            </a:r>
          </a:p>
          <a:p>
            <a:r>
              <a:rPr lang="el-GR" sz="2200" dirty="0"/>
              <a:t>Αποτελεί συμπαράγοντα για την </a:t>
            </a:r>
            <a:r>
              <a:rPr lang="el-GR" sz="2200" b="1" dirty="0"/>
              <a:t>προθρομβίνη</a:t>
            </a:r>
            <a:r>
              <a:rPr lang="el-GR" sz="2200" dirty="0"/>
              <a:t> και άλλων παραγόντων στη διαδικασία της πήξης. Η βιταμίνη Κ μετέχει στην ηπατική σύνθεση της προθρομβίνης και της προκονβερτίνης, ουσιών απαραίτητων για το μηχανισμό πήξης του αίματος.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pic>
        <p:nvPicPr>
          <p:cNvPr id="5122" name="Picture 2" descr="vitamink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8812" y="4725144"/>
            <a:ext cx="4032448" cy="189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434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Βιταμίνες </a:t>
            </a:r>
            <a:r>
              <a:rPr lang="el-GR" sz="3000" b="0" dirty="0" smtClean="0"/>
              <a:t>1/6</a:t>
            </a:r>
            <a:r>
              <a:rPr lang="el-GR" dirty="0" smtClean="0"/>
              <a:t> </a:t>
            </a:r>
            <a:endParaRPr lang="el-GR" dirty="0"/>
          </a:p>
        </p:txBody>
      </p:sp>
      <p:sp>
        <p:nvSpPr>
          <p:cNvPr id="3" name="Θέση περιεχομένου 2"/>
          <p:cNvSpPr>
            <a:spLocks noGrp="1"/>
          </p:cNvSpPr>
          <p:nvPr>
            <p:ph idx="1"/>
          </p:nvPr>
        </p:nvSpPr>
        <p:spPr/>
        <p:txBody>
          <a:bodyPr/>
          <a:lstStyle/>
          <a:p>
            <a:pPr lvl="0"/>
            <a:r>
              <a:rPr lang="el-GR" dirty="0"/>
              <a:t>Είναι οργανικές ενώσεις απαραίτητες για τη ζωή, που δεν δύναται να συνθέσει ο ζωικός οργανισμός, πιθανώς λόγω μεταλλάξεων.</a:t>
            </a:r>
          </a:p>
          <a:p>
            <a:pPr lvl="0"/>
            <a:r>
              <a:rPr lang="el-GR" dirty="0"/>
              <a:t>Στους μικροοργανισμούς και τα φυτά αντίθετα, λειτουργούν οι αντίστοιχες βιοσυνθετικές οδοί.</a:t>
            </a:r>
          </a:p>
          <a:p>
            <a:pPr lvl="0"/>
            <a:r>
              <a:rPr lang="el-GR" dirty="0"/>
              <a:t>Συνήθως είναι </a:t>
            </a:r>
            <a:r>
              <a:rPr lang="el-GR" b="1" dirty="0"/>
              <a:t>πρόδρομα συνενζύμων</a:t>
            </a:r>
            <a:r>
              <a:rPr lang="el-GR" dirty="0"/>
              <a:t> και σε άλλες περιπτώσεις </a:t>
            </a:r>
            <a:r>
              <a:rPr lang="el-GR" b="1" dirty="0"/>
              <a:t>ενώσεις – σηματοδότες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319338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Βιταμίνη Κ (φυλλοκινόνη) </a:t>
            </a:r>
            <a:r>
              <a:rPr lang="el-GR" sz="3200" b="0" dirty="0" smtClean="0">
                <a:solidFill>
                  <a:prstClr val="black"/>
                </a:solidFill>
              </a:rPr>
              <a:t>2/2</a:t>
            </a:r>
            <a:endParaRPr lang="el-GR" dirty="0"/>
          </a:p>
        </p:txBody>
      </p:sp>
      <p:sp>
        <p:nvSpPr>
          <p:cNvPr id="3" name="Θέση περιεχομένου 2"/>
          <p:cNvSpPr>
            <a:spLocks noGrp="1"/>
          </p:cNvSpPr>
          <p:nvPr>
            <p:ph idx="1"/>
          </p:nvPr>
        </p:nvSpPr>
        <p:spPr>
          <a:xfrm>
            <a:off x="611560" y="1268760"/>
            <a:ext cx="8424936" cy="5256584"/>
          </a:xfrm>
        </p:spPr>
        <p:txBody>
          <a:bodyPr>
            <a:noAutofit/>
          </a:bodyPr>
          <a:lstStyle/>
          <a:p>
            <a:r>
              <a:rPr lang="el-GR" sz="2200" dirty="0"/>
              <a:t>Το κύριο σύμπτωμα της έλλειψης της βιταμίνης είναι η επιβράδυνση του </a:t>
            </a:r>
            <a:r>
              <a:rPr lang="el-GR" sz="2200" b="1" dirty="0"/>
              <a:t>χρόνου  πήξης</a:t>
            </a:r>
            <a:r>
              <a:rPr lang="el-GR" sz="2200" dirty="0"/>
              <a:t> και σε ορισμένες περιπτώσεις η εμφάνιση στεατόρροιας. </a:t>
            </a:r>
            <a:r>
              <a:rPr lang="el-GR" sz="2200" dirty="0" smtClean="0"/>
              <a:t>Η</a:t>
            </a:r>
            <a:r>
              <a:rPr lang="el-GR" sz="2200" i="1" dirty="0" smtClean="0"/>
              <a:t> </a:t>
            </a:r>
            <a:r>
              <a:rPr lang="el-GR" sz="2200" dirty="0"/>
              <a:t>έλλειψη μπορεί να προκλη­θεί μόνο από καταστροφή των εντερικών βακτηρίων που την παράγουν, από αντιβιοτικά φάρμακα ή σουλφοναμίδια. Σε νεογνά στα οποία δεν έχει ακόμη εγκατασταθεί η εντερική χλωρίδα μπορούν να παρατηρηθούν αιμορραγικές κα­ταστάσεις οι οποίες εξαφανίζονται με την έναρξη της διατροφής.</a:t>
            </a:r>
          </a:p>
          <a:p>
            <a:r>
              <a:rPr lang="el-GR" sz="2200" dirty="0"/>
              <a:t>Οι διαιτητικές ανάγκες του οργανισμού σε βιταμίνη Κ ανέρχονται σε 60-80 μ</a:t>
            </a:r>
            <a:r>
              <a:rPr lang="en-US" sz="2200" dirty="0"/>
              <a:t>g</a:t>
            </a:r>
            <a:r>
              <a:rPr lang="el-GR" sz="2200" dirty="0"/>
              <a:t> την ημέρα.  </a:t>
            </a:r>
          </a:p>
          <a:p>
            <a:r>
              <a:rPr lang="el-GR" sz="2200" dirty="0"/>
              <a:t>Οι </a:t>
            </a:r>
            <a:r>
              <a:rPr lang="el-GR" sz="2200" b="1" dirty="0"/>
              <a:t>κουμαρίνες</a:t>
            </a:r>
            <a:r>
              <a:rPr lang="el-GR" sz="2200" dirty="0"/>
              <a:t> (αντιπηκτικά φάρμακα), δρουν ως ανταγωνιστές της βιταμίνης Κ</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926789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Υδατοδιαλυτές </a:t>
            </a:r>
            <a:r>
              <a:rPr lang="el-GR" dirty="0" smtClean="0"/>
              <a:t>βιταμίνες </a:t>
            </a:r>
            <a:r>
              <a:rPr lang="el-GR" sz="3000" b="0" dirty="0" smtClean="0"/>
              <a:t>1/2</a:t>
            </a:r>
            <a:endParaRPr lang="el-GR" sz="3000" b="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10387987"/>
              </p:ext>
            </p:extLst>
          </p:nvPr>
        </p:nvGraphicFramePr>
        <p:xfrm>
          <a:off x="611560" y="1576536"/>
          <a:ext cx="8424936" cy="4572000"/>
        </p:xfrm>
        <a:graphic>
          <a:graphicData uri="http://schemas.openxmlformats.org/drawingml/2006/table">
            <a:tbl>
              <a:tblPr/>
              <a:tblGrid>
                <a:gridCol w="1987106"/>
                <a:gridCol w="3033395"/>
                <a:gridCol w="3404435"/>
              </a:tblGrid>
              <a:tr h="0">
                <a:tc>
                  <a:txBody>
                    <a:bodyPr/>
                    <a:lstStyle/>
                    <a:p>
                      <a:pPr algn="ctr">
                        <a:spcAft>
                          <a:spcPts val="0"/>
                        </a:spcAft>
                      </a:pPr>
                      <a:r>
                        <a:rPr lang="el-GR" sz="2000" b="1" u="none" strike="noStrike" dirty="0">
                          <a:effectLst/>
                          <a:latin typeface="+mn-lt"/>
                          <a:ea typeface="Times New Roman"/>
                        </a:rPr>
                        <a:t> </a:t>
                      </a:r>
                      <a:r>
                        <a:rPr lang="el-GR" sz="2000" b="1" u="none" dirty="0" smtClean="0">
                          <a:effectLst/>
                          <a:latin typeface="+mn-lt"/>
                          <a:ea typeface="Times New Roman"/>
                        </a:rPr>
                        <a:t>ΒΙΤΑΜΙΝΗ</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el-GR" sz="2000" b="1" u="none" dirty="0" smtClean="0">
                          <a:effectLst/>
                          <a:latin typeface="+mn-lt"/>
                          <a:ea typeface="Times New Roman"/>
                        </a:rPr>
                        <a:t>BITAMEΡΗ</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el-GR" sz="2000" b="1" u="none" strike="noStrike" dirty="0">
                          <a:effectLst/>
                          <a:latin typeface="+mn-lt"/>
                          <a:ea typeface="Times New Roman"/>
                        </a:rPr>
                        <a:t> </a:t>
                      </a:r>
                      <a:r>
                        <a:rPr lang="el-GR" sz="2000" b="1" u="none" dirty="0" smtClean="0">
                          <a:effectLst/>
                          <a:latin typeface="+mn-lt"/>
                          <a:ea typeface="Times New Roman"/>
                        </a:rPr>
                        <a:t>ΦΥΣΙΟΛΟΓΙΚΗ </a:t>
                      </a:r>
                      <a:r>
                        <a:rPr lang="el-GR" sz="2000" b="1" u="none" dirty="0">
                          <a:effectLst/>
                          <a:latin typeface="+mn-lt"/>
                          <a:ea typeface="Times New Roman"/>
                        </a:rPr>
                        <a:t>ΔΡΑΣΗ</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0">
                <a:tc>
                  <a:txBody>
                    <a:bodyPr/>
                    <a:lstStyle/>
                    <a:p>
                      <a:pPr>
                        <a:spcAft>
                          <a:spcPts val="0"/>
                        </a:spcAft>
                      </a:pPr>
                      <a:r>
                        <a:rPr lang="el-GR" sz="2000" b="1" u="none" dirty="0">
                          <a:effectLst/>
                          <a:latin typeface="+mn-lt"/>
                          <a:ea typeface="Times New Roman"/>
                          <a:cs typeface="Times New Roman"/>
                        </a:rPr>
                        <a:t>Βιταμίνη Β</a:t>
                      </a:r>
                      <a:r>
                        <a:rPr lang="el-GR" sz="2000" b="1" u="none" baseline="-25000" dirty="0">
                          <a:effectLst/>
                          <a:latin typeface="+mn-lt"/>
                          <a:ea typeface="Times New Roman"/>
                          <a:cs typeface="Times New Roman"/>
                        </a:rPr>
                        <a:t>1</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latinLnBrk="0" hangingPunct="1">
                        <a:lnSpc>
                          <a:spcPct val="100000"/>
                        </a:lnSpc>
                        <a:spcAft>
                          <a:spcPts val="0"/>
                        </a:spcAft>
                      </a:pPr>
                      <a:r>
                        <a:rPr lang="el-GR" sz="2000" b="1" u="none" kern="1200" dirty="0">
                          <a:solidFill>
                            <a:schemeClr val="tx1"/>
                          </a:solidFill>
                          <a:effectLst/>
                          <a:latin typeface="+mn-lt"/>
                          <a:ea typeface="Times New Roman"/>
                          <a:cs typeface="Times New Roman"/>
                        </a:rPr>
                        <a:t>Θειαμίνη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2000" u="none" dirty="0">
                          <a:effectLst/>
                          <a:latin typeface="+mn-lt"/>
                          <a:ea typeface="Times New Roman"/>
                          <a:cs typeface="Times New Roman"/>
                        </a:rPr>
                        <a:t>Συνένζυμο της αποκαρβοξυλίωσης των 2-κετοξέων</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l-GR" sz="2000" b="1" u="none" dirty="0">
                          <a:effectLst/>
                          <a:latin typeface="+mn-lt"/>
                          <a:ea typeface="Times New Roman"/>
                          <a:cs typeface="Times New Roman"/>
                        </a:rPr>
                        <a:t>Βιταμίνη Β</a:t>
                      </a:r>
                      <a:r>
                        <a:rPr lang="el-GR" sz="2000" b="1" u="none" baseline="-25000" dirty="0">
                          <a:effectLst/>
                          <a:latin typeface="+mn-lt"/>
                          <a:ea typeface="Times New Roman"/>
                          <a:cs typeface="Times New Roman"/>
                        </a:rPr>
                        <a:t>2</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2000" b="1" u="none" dirty="0">
                          <a:effectLst/>
                          <a:latin typeface="+mn-lt"/>
                          <a:ea typeface="Times New Roman"/>
                          <a:cs typeface="Times New Roman"/>
                        </a:rPr>
                        <a:t>Ριβοφλαβίνη</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2000" u="none" dirty="0">
                          <a:effectLst/>
                          <a:latin typeface="+mn-lt"/>
                          <a:ea typeface="Times New Roman"/>
                          <a:cs typeface="Times New Roman"/>
                        </a:rPr>
                        <a:t>Συνένζυμο σε οξειδοαναγωγικές αντιδράσεις του κύκλου των τρικαρβοξυλικών οξέων και αντιδράσεις των λιπαρών οξέων </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l-GR" sz="2000" b="1" u="none" dirty="0">
                          <a:effectLst/>
                          <a:latin typeface="+mn-lt"/>
                          <a:cs typeface="Times New Roman"/>
                        </a:rPr>
                        <a:t>Νιασίνη</a:t>
                      </a:r>
                      <a:endParaRPr lang="el-GR" sz="2000" b="1" u="none" dirty="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2000" b="1" u="none" dirty="0">
                          <a:effectLst/>
                          <a:latin typeface="+mn-lt"/>
                          <a:ea typeface="Times New Roman"/>
                          <a:cs typeface="Times New Roman"/>
                        </a:rPr>
                        <a:t>Νικοτινικό οξύ</a:t>
                      </a:r>
                      <a:endParaRPr lang="el-GR" sz="2000" u="none" dirty="0">
                        <a:effectLst/>
                        <a:latin typeface="+mn-lt"/>
                        <a:ea typeface="Times New Roman"/>
                      </a:endParaRPr>
                    </a:p>
                    <a:p>
                      <a:pPr algn="just">
                        <a:spcAft>
                          <a:spcPts val="0"/>
                        </a:spcAft>
                      </a:pPr>
                      <a:r>
                        <a:rPr lang="el-GR" sz="2000" b="1" u="none" dirty="0">
                          <a:effectLst/>
                          <a:latin typeface="+mn-lt"/>
                          <a:ea typeface="Times New Roman"/>
                          <a:cs typeface="Times New Roman"/>
                        </a:rPr>
                        <a:t>Νικοτιναμίδιο</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2000" u="none" dirty="0">
                          <a:effectLst/>
                          <a:latin typeface="+mn-lt"/>
                          <a:ea typeface="Times New Roman"/>
                          <a:cs typeface="Times New Roman"/>
                        </a:rPr>
                        <a:t>Συνένζυμα για διάφορες δεϋδρογενάσες</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l-GR" sz="2000" b="1" u="none" dirty="0">
                          <a:effectLst/>
                          <a:latin typeface="+mn-lt"/>
                          <a:ea typeface="Times New Roman"/>
                          <a:cs typeface="Times New Roman"/>
                        </a:rPr>
                        <a:t>Βιταμίνη Β</a:t>
                      </a:r>
                      <a:r>
                        <a:rPr lang="el-GR" sz="2000" b="1" u="none" baseline="-25000" dirty="0">
                          <a:effectLst/>
                          <a:latin typeface="+mn-lt"/>
                          <a:ea typeface="Times New Roman"/>
                          <a:cs typeface="Times New Roman"/>
                        </a:rPr>
                        <a:t>6</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2000" b="1" u="none" dirty="0">
                          <a:effectLst/>
                          <a:latin typeface="+mn-lt"/>
                          <a:ea typeface="Times New Roman"/>
                          <a:cs typeface="Times New Roman"/>
                        </a:rPr>
                        <a:t>Πυριδοξόλη</a:t>
                      </a:r>
                      <a:endParaRPr lang="el-GR" sz="2000" u="none" dirty="0">
                        <a:effectLst/>
                        <a:latin typeface="+mn-lt"/>
                        <a:ea typeface="Times New Roman"/>
                      </a:endParaRPr>
                    </a:p>
                    <a:p>
                      <a:pPr algn="just">
                        <a:spcAft>
                          <a:spcPts val="0"/>
                        </a:spcAft>
                      </a:pPr>
                      <a:r>
                        <a:rPr lang="el-GR" sz="2000" b="1" u="none" dirty="0">
                          <a:effectLst/>
                          <a:latin typeface="+mn-lt"/>
                          <a:ea typeface="Times New Roman"/>
                          <a:cs typeface="Times New Roman"/>
                        </a:rPr>
                        <a:t>Πυριδοξάλη</a:t>
                      </a:r>
                      <a:endParaRPr lang="el-GR" sz="2000" u="none" dirty="0">
                        <a:effectLst/>
                        <a:latin typeface="+mn-lt"/>
                        <a:ea typeface="Times New Roman"/>
                      </a:endParaRPr>
                    </a:p>
                    <a:p>
                      <a:pPr algn="just">
                        <a:spcAft>
                          <a:spcPts val="0"/>
                        </a:spcAft>
                      </a:pPr>
                      <a:r>
                        <a:rPr lang="el-GR" sz="2000" b="1" u="none" dirty="0">
                          <a:effectLst/>
                          <a:latin typeface="+mn-lt"/>
                          <a:ea typeface="Times New Roman"/>
                          <a:cs typeface="Times New Roman"/>
                        </a:rPr>
                        <a:t>Πυριδοξαμίνη</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2000" u="none" dirty="0">
                          <a:effectLst/>
                          <a:latin typeface="+mn-lt"/>
                          <a:ea typeface="Times New Roman"/>
                          <a:cs typeface="Times New Roman"/>
                        </a:rPr>
                        <a:t>Συνένζυμο για το μεταβολισμό των αμινοξέων</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3649237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Υδατοδιαλυτές </a:t>
            </a:r>
            <a:r>
              <a:rPr lang="el-GR" dirty="0" smtClean="0"/>
              <a:t>βιταμίνες </a:t>
            </a:r>
            <a:r>
              <a:rPr lang="el-GR" sz="3000" b="0" dirty="0"/>
              <a:t>2</a:t>
            </a:r>
            <a:r>
              <a:rPr lang="el-GR" sz="3000" b="0" dirty="0" smtClean="0"/>
              <a:t>/2</a:t>
            </a:r>
            <a:endParaRPr lang="el-GR" sz="3000" b="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391438190"/>
              </p:ext>
            </p:extLst>
          </p:nvPr>
        </p:nvGraphicFramePr>
        <p:xfrm>
          <a:off x="539552" y="1352550"/>
          <a:ext cx="8496945" cy="5007081"/>
        </p:xfrm>
        <a:graphic>
          <a:graphicData uri="http://schemas.openxmlformats.org/drawingml/2006/table">
            <a:tbl>
              <a:tblPr/>
              <a:tblGrid>
                <a:gridCol w="1987106"/>
                <a:gridCol w="3125463"/>
                <a:gridCol w="3384376"/>
              </a:tblGrid>
              <a:tr h="420266">
                <a:tc>
                  <a:txBody>
                    <a:bodyPr/>
                    <a:lstStyle/>
                    <a:p>
                      <a:pPr algn="ctr">
                        <a:spcAft>
                          <a:spcPts val="0"/>
                        </a:spcAft>
                      </a:pPr>
                      <a:r>
                        <a:rPr lang="el-GR" sz="2000" b="1" u="none" strike="noStrike" dirty="0">
                          <a:effectLst/>
                          <a:latin typeface="+mn-lt"/>
                          <a:ea typeface="Times New Roman"/>
                        </a:rPr>
                        <a:t> </a:t>
                      </a:r>
                      <a:r>
                        <a:rPr lang="el-GR" sz="2000" b="1" u="none" dirty="0" smtClean="0">
                          <a:effectLst/>
                          <a:latin typeface="+mn-lt"/>
                          <a:ea typeface="Times New Roman"/>
                        </a:rPr>
                        <a:t>ΒΙΤΑΜΙΝΗ</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el-GR" sz="2000" b="1" u="none" dirty="0" smtClean="0">
                          <a:effectLst/>
                          <a:latin typeface="+mn-lt"/>
                          <a:ea typeface="Times New Roman"/>
                        </a:rPr>
                        <a:t>BITAMEΡΗ</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el-GR" sz="2000" b="1" u="none" dirty="0" smtClean="0">
                          <a:effectLst/>
                          <a:latin typeface="+mn-lt"/>
                          <a:ea typeface="Times New Roman"/>
                        </a:rPr>
                        <a:t>ΦΥΣΙΟΛΟΓΙΚΗ </a:t>
                      </a:r>
                      <a:r>
                        <a:rPr lang="el-GR" sz="2000" b="1" u="none" dirty="0">
                          <a:effectLst/>
                          <a:latin typeface="+mn-lt"/>
                          <a:ea typeface="Times New Roman"/>
                        </a:rPr>
                        <a:t>ΔΡΑΣΗ</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822677">
                <a:tc>
                  <a:txBody>
                    <a:bodyPr/>
                    <a:lstStyle/>
                    <a:p>
                      <a:pPr algn="l">
                        <a:spcAft>
                          <a:spcPts val="0"/>
                        </a:spcAft>
                      </a:pPr>
                      <a:r>
                        <a:rPr lang="el-GR" sz="2000" b="1" u="none" dirty="0">
                          <a:effectLst/>
                          <a:latin typeface="+mn-lt"/>
                          <a:cs typeface="Times New Roman"/>
                        </a:rPr>
                        <a:t>Φολικό οξύ</a:t>
                      </a:r>
                      <a:endParaRPr lang="el-GR" sz="2000" b="1" u="none" dirty="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2000" b="1" u="none" dirty="0">
                          <a:effectLst/>
                          <a:latin typeface="+mn-lt"/>
                          <a:ea typeface="Times New Roman"/>
                          <a:cs typeface="Times New Roman"/>
                        </a:rPr>
                        <a:t>Φολικό οξύ</a:t>
                      </a:r>
                      <a:endParaRPr lang="el-GR" sz="2000" u="none" dirty="0">
                        <a:effectLst/>
                        <a:latin typeface="+mn-lt"/>
                        <a:ea typeface="Times New Roman"/>
                      </a:endParaRPr>
                    </a:p>
                    <a:p>
                      <a:pPr algn="just">
                        <a:spcAft>
                          <a:spcPts val="0"/>
                        </a:spcAft>
                      </a:pPr>
                      <a:r>
                        <a:rPr lang="el-GR" sz="2000" b="1" u="none" dirty="0">
                          <a:effectLst/>
                          <a:latin typeface="+mn-lt"/>
                          <a:ea typeface="Times New Roman"/>
                          <a:cs typeface="Times New Roman"/>
                        </a:rPr>
                        <a:t>Πολυγλουταμυλφολασίνες</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2000" u="none" dirty="0">
                          <a:effectLst/>
                          <a:latin typeface="+mn-lt"/>
                          <a:ea typeface="Times New Roman"/>
                          <a:cs typeface="Times New Roman"/>
                        </a:rPr>
                        <a:t>Συνένζυμο για το μεταβολισμό ενός ατόμου άνθρακα</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338">
                <a:tc>
                  <a:txBody>
                    <a:bodyPr/>
                    <a:lstStyle/>
                    <a:p>
                      <a:pPr algn="just">
                        <a:spcAft>
                          <a:spcPts val="0"/>
                        </a:spcAft>
                      </a:pPr>
                      <a:r>
                        <a:rPr lang="el-GR" sz="2000" b="1" u="none" dirty="0">
                          <a:effectLst/>
                          <a:latin typeface="+mn-lt"/>
                          <a:ea typeface="Times New Roman"/>
                          <a:cs typeface="Times New Roman"/>
                        </a:rPr>
                        <a:t>Βιοτίνη</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2000" b="1" u="none" dirty="0">
                          <a:effectLst/>
                          <a:latin typeface="+mn-lt"/>
                          <a:ea typeface="Times New Roman"/>
                          <a:cs typeface="Times New Roman"/>
                        </a:rPr>
                        <a:t>Βιοτίνη</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2000" u="none" dirty="0">
                          <a:effectLst/>
                          <a:latin typeface="+mn-lt"/>
                          <a:ea typeface="Times New Roman"/>
                          <a:cs typeface="Times New Roman"/>
                        </a:rPr>
                        <a:t>Συνένζυμο για καρβοξυλιώσεις</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338">
                <a:tc>
                  <a:txBody>
                    <a:bodyPr/>
                    <a:lstStyle/>
                    <a:p>
                      <a:pPr algn="just">
                        <a:spcAft>
                          <a:spcPts val="0"/>
                        </a:spcAft>
                      </a:pPr>
                      <a:r>
                        <a:rPr lang="el-GR" sz="2000" b="1" u="none" dirty="0">
                          <a:effectLst/>
                          <a:latin typeface="+mn-lt"/>
                          <a:ea typeface="Times New Roman"/>
                          <a:cs typeface="Times New Roman"/>
                        </a:rPr>
                        <a:t>Παντοθενικό οξύ</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2000" b="1" u="none" dirty="0">
                          <a:effectLst/>
                          <a:latin typeface="+mn-lt"/>
                          <a:ea typeface="Times New Roman"/>
                          <a:cs typeface="Times New Roman"/>
                        </a:rPr>
                        <a:t>Παντοθενικό οξύ</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2000" u="none" dirty="0">
                          <a:effectLst/>
                          <a:latin typeface="+mn-lt"/>
                          <a:ea typeface="Times New Roman"/>
                          <a:cs typeface="Times New Roman"/>
                        </a:rPr>
                        <a:t>Συνένζυμο για το μεταβολισμό των λιπαρών οξέων</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677">
                <a:tc>
                  <a:txBody>
                    <a:bodyPr/>
                    <a:lstStyle/>
                    <a:p>
                      <a:pPr algn="just">
                        <a:spcAft>
                          <a:spcPts val="0"/>
                        </a:spcAft>
                      </a:pPr>
                      <a:r>
                        <a:rPr lang="el-GR" sz="2000" b="1" u="none" dirty="0">
                          <a:effectLst/>
                          <a:latin typeface="+mn-lt"/>
                          <a:ea typeface="Times New Roman"/>
                          <a:cs typeface="Times New Roman"/>
                        </a:rPr>
                        <a:t>Βιταμίνη Β</a:t>
                      </a:r>
                      <a:r>
                        <a:rPr lang="el-GR" sz="2000" b="1" u="none" baseline="-25000" dirty="0">
                          <a:effectLst/>
                          <a:latin typeface="+mn-lt"/>
                          <a:ea typeface="Times New Roman"/>
                          <a:cs typeface="Times New Roman"/>
                        </a:rPr>
                        <a:t>12</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2000" b="1" u="none" dirty="0">
                          <a:effectLst/>
                          <a:latin typeface="+mn-lt"/>
                          <a:ea typeface="Times New Roman"/>
                          <a:cs typeface="Times New Roman"/>
                        </a:rPr>
                        <a:t>Κοβαλαμίνη</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2000" u="none" dirty="0">
                          <a:effectLst/>
                          <a:latin typeface="+mn-lt"/>
                          <a:ea typeface="Times New Roman"/>
                          <a:cs typeface="Times New Roman"/>
                        </a:rPr>
                        <a:t>Συνένζυμο στον μεταβολισμό των προπιονικών, των αμινοξέων και ενός ατόμου άνθρακα.</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4015">
                <a:tc>
                  <a:txBody>
                    <a:bodyPr/>
                    <a:lstStyle/>
                    <a:p>
                      <a:pPr>
                        <a:spcAft>
                          <a:spcPts val="0"/>
                        </a:spcAft>
                      </a:pPr>
                      <a:r>
                        <a:rPr lang="el-GR" sz="2000" b="1" u="none" dirty="0">
                          <a:effectLst/>
                          <a:latin typeface="+mn-lt"/>
                          <a:ea typeface="Times New Roman"/>
                          <a:cs typeface="Times New Roman"/>
                        </a:rPr>
                        <a:t>Βιταμίνη C</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2000" b="1" i="0" u="none" dirty="0">
                          <a:effectLst/>
                          <a:latin typeface="+mn-lt"/>
                          <a:ea typeface="Athens"/>
                        </a:rPr>
                        <a:t>Ασκορβικό οξύ</a:t>
                      </a:r>
                      <a:endParaRPr lang="el-GR" sz="2000" b="1" i="1" u="none" dirty="0">
                        <a:effectLst/>
                        <a:latin typeface="+mn-lt"/>
                        <a:ea typeface="Athens"/>
                      </a:endParaRPr>
                    </a:p>
                    <a:p>
                      <a:pPr marL="0" indent="0">
                        <a:spcAft>
                          <a:spcPts val="0"/>
                        </a:spcAft>
                      </a:pPr>
                      <a:r>
                        <a:rPr lang="el-GR" sz="2000" b="1" u="none" dirty="0">
                          <a:effectLst/>
                          <a:latin typeface="+mn-lt"/>
                        </a:rPr>
                        <a:t>Δεϋδροασκορβικό οξύ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2000" u="none" dirty="0">
                          <a:effectLst/>
                          <a:latin typeface="+mn-lt"/>
                          <a:ea typeface="Times New Roman"/>
                          <a:cs typeface="Times New Roman"/>
                        </a:rPr>
                        <a:t>Αναγωγική σε υδροξυλιώσεις κατά την παραγωγή κολλαγόνου και καρνιτίνης και στο μεταβολισμό φαρμάκων και στεροειδών</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2941116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Βιταμίνη Β</a:t>
            </a:r>
            <a:r>
              <a:rPr lang="el-GR" baseline="-25000" dirty="0"/>
              <a:t>1</a:t>
            </a:r>
            <a:r>
              <a:rPr lang="el-GR" dirty="0"/>
              <a:t> (θειαμίνη</a:t>
            </a:r>
            <a:r>
              <a:rPr lang="el-GR" dirty="0" smtClean="0"/>
              <a:t>) </a:t>
            </a:r>
            <a:r>
              <a:rPr lang="el-GR" sz="3000" b="0" dirty="0" smtClean="0"/>
              <a:t>1/5</a:t>
            </a:r>
            <a:endParaRPr lang="el-GR" sz="3000" b="0" dirty="0"/>
          </a:p>
        </p:txBody>
      </p:sp>
      <p:sp>
        <p:nvSpPr>
          <p:cNvPr id="3" name="Θέση περιεχομένου 2"/>
          <p:cNvSpPr>
            <a:spLocks noGrp="1"/>
          </p:cNvSpPr>
          <p:nvPr>
            <p:ph idx="1"/>
          </p:nvPr>
        </p:nvSpPr>
        <p:spPr>
          <a:xfrm>
            <a:off x="611560" y="1268760"/>
            <a:ext cx="8352928" cy="2664296"/>
          </a:xfrm>
        </p:spPr>
        <p:txBody>
          <a:bodyPr/>
          <a:lstStyle/>
          <a:p>
            <a:r>
              <a:rPr lang="el-GR" dirty="0"/>
              <a:t>Η δραστική της μορφή είναι η διφωσφορική θειαμίνη (ΤΡΡ), που λειτουργεί ως συνένζυμο κατά την οξειδωτική αποκαρβοξυλίωση των 2-οξυ-οξέων και στις αντιδράσεις των μονοφωσφορικών εξοζών</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pic>
        <p:nvPicPr>
          <p:cNvPr id="7170" name="Picture 2" descr="thiami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3789040"/>
            <a:ext cx="4284476"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193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Βιταμίνη Β</a:t>
            </a:r>
            <a:r>
              <a:rPr lang="el-GR" baseline="-25000" dirty="0">
                <a:solidFill>
                  <a:prstClr val="black"/>
                </a:solidFill>
              </a:rPr>
              <a:t>1</a:t>
            </a:r>
            <a:r>
              <a:rPr lang="el-GR" dirty="0">
                <a:solidFill>
                  <a:prstClr val="black"/>
                </a:solidFill>
              </a:rPr>
              <a:t> (θειαμίνη) </a:t>
            </a:r>
            <a:r>
              <a:rPr lang="el-GR" sz="3000" b="0" dirty="0" smtClean="0">
                <a:solidFill>
                  <a:prstClr val="black"/>
                </a:solidFill>
              </a:rPr>
              <a:t>2/5</a:t>
            </a:r>
            <a:endParaRPr lang="el-GR" dirty="0"/>
          </a:p>
        </p:txBody>
      </p:sp>
      <p:sp>
        <p:nvSpPr>
          <p:cNvPr id="3" name="Θέση περιεχομένου 2"/>
          <p:cNvSpPr>
            <a:spLocks noGrp="1"/>
          </p:cNvSpPr>
          <p:nvPr>
            <p:ph idx="1"/>
          </p:nvPr>
        </p:nvSpPr>
        <p:spPr>
          <a:xfrm>
            <a:off x="539552" y="1268760"/>
            <a:ext cx="8208912" cy="5472608"/>
          </a:xfrm>
        </p:spPr>
        <p:txBody>
          <a:bodyPr>
            <a:noAutofit/>
          </a:bodyPr>
          <a:lstStyle/>
          <a:p>
            <a:pPr>
              <a:spcBef>
                <a:spcPts val="600"/>
              </a:spcBef>
            </a:pPr>
            <a:r>
              <a:rPr lang="el-GR" dirty="0"/>
              <a:t>Η έλλειψη της βιταμίνης επιδρά αρνητικά στην εξέλιξη του μεταβολισμού των υδατανθράκων και παράλληλα οδηγεί σε συσσώρευση πυροσταφυλικού στα </a:t>
            </a:r>
            <a:r>
              <a:rPr lang="el-GR" dirty="0" smtClean="0"/>
              <a:t>κύτταρα. Οι </a:t>
            </a:r>
            <a:r>
              <a:rPr lang="el-GR" dirty="0"/>
              <a:t>ιστοί που προσβάλλονται πρώτοι είναι αυτοί που έχουν ταχύτερο μεταβο­λισμό και συνεπώς αυξημένες ανάγκες για ενέργεια.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2283751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Βιταμίνη Β</a:t>
            </a:r>
            <a:r>
              <a:rPr lang="el-GR" baseline="-25000" dirty="0">
                <a:solidFill>
                  <a:prstClr val="black"/>
                </a:solidFill>
              </a:rPr>
              <a:t>1</a:t>
            </a:r>
            <a:r>
              <a:rPr lang="el-GR" dirty="0">
                <a:solidFill>
                  <a:prstClr val="black"/>
                </a:solidFill>
              </a:rPr>
              <a:t> (θειαμίνη) </a:t>
            </a:r>
            <a:r>
              <a:rPr lang="el-GR" sz="3000" b="0" dirty="0" smtClean="0">
                <a:solidFill>
                  <a:prstClr val="black"/>
                </a:solidFill>
              </a:rPr>
              <a:t>3/5</a:t>
            </a:r>
            <a:endParaRPr lang="el-GR" dirty="0"/>
          </a:p>
        </p:txBody>
      </p:sp>
      <p:sp>
        <p:nvSpPr>
          <p:cNvPr id="3" name="Θέση περιεχομένου 2"/>
          <p:cNvSpPr>
            <a:spLocks noGrp="1"/>
          </p:cNvSpPr>
          <p:nvPr>
            <p:ph idx="1"/>
          </p:nvPr>
        </p:nvSpPr>
        <p:spPr>
          <a:xfrm>
            <a:off x="539552" y="1268760"/>
            <a:ext cx="8352928" cy="5472608"/>
          </a:xfrm>
        </p:spPr>
        <p:txBody>
          <a:bodyPr>
            <a:noAutofit/>
          </a:bodyPr>
          <a:lstStyle/>
          <a:p>
            <a:pPr>
              <a:lnSpc>
                <a:spcPct val="110000"/>
              </a:lnSpc>
              <a:spcBef>
                <a:spcPts val="600"/>
              </a:spcBef>
            </a:pPr>
            <a:r>
              <a:rPr lang="el-GR" dirty="0" smtClean="0"/>
              <a:t>Τα </a:t>
            </a:r>
            <a:r>
              <a:rPr lang="el-GR" dirty="0"/>
              <a:t>συμπτώματα της </a:t>
            </a:r>
            <a:r>
              <a:rPr lang="el-GR" dirty="0" smtClean="0"/>
              <a:t>έλλειψης </a:t>
            </a:r>
            <a:r>
              <a:rPr lang="el-GR" dirty="0"/>
              <a:t>της θειαμίνης είναι ποικίλα και περιλαμβάνουν από μέτρια σύγχυση, </a:t>
            </a:r>
            <a:r>
              <a:rPr lang="el-GR" dirty="0" smtClean="0"/>
              <a:t>κατάθλιψη</a:t>
            </a:r>
            <a:r>
              <a:rPr lang="el-GR" dirty="0"/>
              <a:t>, έλλειψη προσανατολισμού, νευροπάθειες, μέχρι και έλλειψη ελέγχου των κινήσεων, εξασθένηση της μυϊκής δύναμης και ακόμη διόγκωση της καρδιάς. Τα συμπτώματα αυτά συνοδεύονται και από αλλοιώσεις του στοματικού </a:t>
            </a:r>
            <a:r>
              <a:rPr lang="el-GR" dirty="0" smtClean="0"/>
              <a:t>βλεννογόνου </a:t>
            </a:r>
            <a:r>
              <a:rPr lang="el-GR" dirty="0"/>
              <a:t>που εκδηλώνονται ως γλωσσίτιδα, χειλίτιδα και άλλα, όλα χαρακτηριστικά της ασθένειας </a:t>
            </a:r>
            <a:r>
              <a:rPr lang="en-US" b="1" dirty="0"/>
              <a:t>beri</a:t>
            </a:r>
            <a:r>
              <a:rPr lang="el-GR" b="1" dirty="0"/>
              <a:t>-</a:t>
            </a:r>
            <a:r>
              <a:rPr lang="en-US" b="1" dirty="0"/>
              <a:t>beri</a:t>
            </a:r>
            <a:r>
              <a:rPr lang="el-GR" b="1" dirty="0"/>
              <a:t>, </a:t>
            </a:r>
            <a:r>
              <a:rPr lang="el-GR" dirty="0"/>
              <a:t>η οποία διακρίνεται σε </a:t>
            </a:r>
            <a:r>
              <a:rPr lang="el-GR" b="1" dirty="0"/>
              <a:t>ξηρή</a:t>
            </a:r>
            <a:r>
              <a:rPr lang="el-GR" dirty="0"/>
              <a:t> με τα παραπάνω </a:t>
            </a:r>
            <a:r>
              <a:rPr lang="el-GR" dirty="0" smtClean="0"/>
              <a:t>συμπτώματα </a:t>
            </a:r>
            <a:r>
              <a:rPr lang="el-GR" dirty="0"/>
              <a:t>και σε </a:t>
            </a:r>
            <a:r>
              <a:rPr lang="el-GR" b="1" dirty="0"/>
              <a:t>υγρή</a:t>
            </a:r>
            <a:r>
              <a:rPr lang="el-GR" dirty="0"/>
              <a:t> με πρόσθετο γενικευμένο οίδημα.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3683806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Βιταμίνη Β</a:t>
            </a:r>
            <a:r>
              <a:rPr lang="el-GR" baseline="-25000" dirty="0">
                <a:solidFill>
                  <a:prstClr val="black"/>
                </a:solidFill>
              </a:rPr>
              <a:t>1</a:t>
            </a:r>
            <a:r>
              <a:rPr lang="el-GR" dirty="0">
                <a:solidFill>
                  <a:prstClr val="black"/>
                </a:solidFill>
              </a:rPr>
              <a:t> (θειαμίνη) </a:t>
            </a:r>
            <a:r>
              <a:rPr lang="el-GR" sz="3000" b="0" dirty="0" smtClean="0">
                <a:solidFill>
                  <a:prstClr val="black"/>
                </a:solidFill>
              </a:rPr>
              <a:t>4/5</a:t>
            </a:r>
            <a:endParaRPr lang="el-GR" dirty="0"/>
          </a:p>
        </p:txBody>
      </p:sp>
      <p:sp>
        <p:nvSpPr>
          <p:cNvPr id="3" name="Θέση περιεχομένου 2"/>
          <p:cNvSpPr>
            <a:spLocks noGrp="1"/>
          </p:cNvSpPr>
          <p:nvPr>
            <p:ph idx="1"/>
          </p:nvPr>
        </p:nvSpPr>
        <p:spPr/>
        <p:txBody>
          <a:bodyPr/>
          <a:lstStyle/>
          <a:p>
            <a:r>
              <a:rPr lang="el-GR" dirty="0"/>
              <a:t>Κυρία πηγή της θειαμίνης αποτελεί ο φλοιός των σπερμάτων των </a:t>
            </a:r>
            <a:r>
              <a:rPr lang="el-GR" dirty="0" smtClean="0"/>
              <a:t>δημητριακών </a:t>
            </a:r>
            <a:r>
              <a:rPr lang="el-GR" dirty="0"/>
              <a:t>και είναι χαρακτηριστικό ότι το </a:t>
            </a:r>
            <a:r>
              <a:rPr lang="en-US" dirty="0" smtClean="0"/>
              <a:t>beri</a:t>
            </a:r>
            <a:r>
              <a:rPr lang="el-GR" dirty="0" smtClean="0"/>
              <a:t>-</a:t>
            </a:r>
            <a:r>
              <a:rPr lang="en-US" dirty="0"/>
              <a:t>beri</a:t>
            </a:r>
            <a:r>
              <a:rPr lang="en-US" i="1" dirty="0"/>
              <a:t> </a:t>
            </a:r>
            <a:r>
              <a:rPr lang="el-GR" dirty="0"/>
              <a:t>εμφανίστηκε σε ασιατικούς λαούς που κατανάλωναν μεγάλες ποσότητες αποφλοιωμένου και στιλβωμένου ρυζιού ως κύριο δημητριακό της δίαιτας τους. Είναι προφανές ότι το πλήρες ψωμί είναι άριστη πηγή της βιταμίνης ,σε αντίθεση με το λευκό που δεν περιέχει πίτυρα </a:t>
            </a:r>
            <a:r>
              <a:rPr lang="el-GR" dirty="0" smtClean="0"/>
              <a:t>δηλαδή </a:t>
            </a:r>
            <a:r>
              <a:rPr lang="el-GR" dirty="0"/>
              <a:t>τον φλοιό του σιταριού. Η θειαμίνη περιέχεται σε μικρότερες ποσότητες και στο γάλα.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889570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Βιταμίνη Β</a:t>
            </a:r>
            <a:r>
              <a:rPr lang="el-GR" baseline="-25000" dirty="0">
                <a:solidFill>
                  <a:prstClr val="black"/>
                </a:solidFill>
              </a:rPr>
              <a:t>1</a:t>
            </a:r>
            <a:r>
              <a:rPr lang="el-GR" dirty="0">
                <a:solidFill>
                  <a:prstClr val="black"/>
                </a:solidFill>
              </a:rPr>
              <a:t> (θειαμίνη) </a:t>
            </a:r>
            <a:r>
              <a:rPr lang="el-GR" sz="3000" b="0" dirty="0" smtClean="0">
                <a:solidFill>
                  <a:prstClr val="black"/>
                </a:solidFill>
              </a:rPr>
              <a:t>5/5</a:t>
            </a:r>
            <a:endParaRPr lang="el-GR" dirty="0"/>
          </a:p>
        </p:txBody>
      </p:sp>
      <p:sp>
        <p:nvSpPr>
          <p:cNvPr id="3" name="Θέση περιεχομένου 2"/>
          <p:cNvSpPr>
            <a:spLocks noGrp="1"/>
          </p:cNvSpPr>
          <p:nvPr>
            <p:ph idx="1"/>
          </p:nvPr>
        </p:nvSpPr>
        <p:spPr/>
        <p:txBody>
          <a:bodyPr/>
          <a:lstStyle/>
          <a:p>
            <a:r>
              <a:rPr lang="el-GR" dirty="0"/>
              <a:t>Ακόμη η έλλειψή της συνεπάγεται και το </a:t>
            </a:r>
            <a:r>
              <a:rPr lang="el-GR" b="1" dirty="0"/>
              <a:t>σύνδρομο </a:t>
            </a:r>
            <a:r>
              <a:rPr lang="en-US" b="1" dirty="0"/>
              <a:t>Wernicke</a:t>
            </a:r>
            <a:r>
              <a:rPr lang="el-GR" b="1" dirty="0"/>
              <a:t> – </a:t>
            </a:r>
            <a:r>
              <a:rPr lang="en-US" b="1" dirty="0"/>
              <a:t>Korsakoff </a:t>
            </a:r>
            <a:r>
              <a:rPr lang="el-GR" dirty="0"/>
              <a:t>(παλίνδρομη αμνησία, μυθομανία).</a:t>
            </a:r>
          </a:p>
          <a:p>
            <a:r>
              <a:rPr lang="el-GR" dirty="0"/>
              <a:t>Η αναγκαία ημερήσια ποσότητα της βιταμίνης για τον ενήλικα ανέρχεται σε 1.0-1.5 </a:t>
            </a:r>
            <a:r>
              <a:rPr lang="en-US" dirty="0"/>
              <a:t>mg</a:t>
            </a:r>
            <a:r>
              <a:rPr lang="el-GR" dirty="0"/>
              <a:t> και εξασφαλίζεται με μία ισορροπημένη δίαιτα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1254242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Βιταμίνη </a:t>
            </a:r>
            <a:r>
              <a:rPr lang="el-GR" dirty="0" smtClean="0"/>
              <a:t>Β</a:t>
            </a:r>
            <a:r>
              <a:rPr lang="el-GR" baseline="-25000" dirty="0" smtClean="0"/>
              <a:t>2</a:t>
            </a:r>
            <a:r>
              <a:rPr lang="el-GR" dirty="0" smtClean="0"/>
              <a:t> </a:t>
            </a:r>
            <a:r>
              <a:rPr lang="el-GR" sz="3000" b="0" dirty="0" smtClean="0"/>
              <a:t>1/2</a:t>
            </a:r>
            <a:r>
              <a:rPr lang="el-GR" dirty="0" smtClean="0"/>
              <a:t> </a:t>
            </a:r>
            <a:endParaRPr lang="el-GR" dirty="0"/>
          </a:p>
        </p:txBody>
      </p:sp>
      <p:sp>
        <p:nvSpPr>
          <p:cNvPr id="3" name="Θέση περιεχομένου 2"/>
          <p:cNvSpPr>
            <a:spLocks noGrp="1"/>
          </p:cNvSpPr>
          <p:nvPr>
            <p:ph idx="1"/>
          </p:nvPr>
        </p:nvSpPr>
        <p:spPr>
          <a:xfrm>
            <a:off x="611560" y="1268760"/>
            <a:ext cx="8280920" cy="1296144"/>
          </a:xfrm>
        </p:spPr>
        <p:txBody>
          <a:bodyPr>
            <a:normAutofit/>
          </a:bodyPr>
          <a:lstStyle/>
          <a:p>
            <a:r>
              <a:rPr lang="el-GR" b="1" dirty="0"/>
              <a:t>Βιταμίνη Β</a:t>
            </a:r>
            <a:r>
              <a:rPr lang="el-GR" b="1" baseline="-25000" dirty="0"/>
              <a:t>2</a:t>
            </a:r>
            <a:r>
              <a:rPr lang="el-GR" dirty="0"/>
              <a:t> </a:t>
            </a:r>
            <a:r>
              <a:rPr lang="el-GR" dirty="0" smtClean="0"/>
              <a:t> </a:t>
            </a:r>
            <a:r>
              <a:rPr lang="el-GR" dirty="0"/>
              <a:t>(</a:t>
            </a:r>
            <a:r>
              <a:rPr lang="el-GR" dirty="0" smtClean="0"/>
              <a:t>σύμπλεγμα </a:t>
            </a:r>
            <a:r>
              <a:rPr lang="el-GR" dirty="0"/>
              <a:t>ριβοφλαβίνης, φυλλικού, νικοτινικού και παντοθενικού οξέος</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pic>
        <p:nvPicPr>
          <p:cNvPr id="8194" name="Picture 2" descr="riboflav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2007" y="2420888"/>
            <a:ext cx="2952328" cy="3134570"/>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611560" y="2276872"/>
            <a:ext cx="4824536" cy="3460434"/>
          </a:xfrm>
          <a:prstGeom prst="rect">
            <a:avLst/>
          </a:prstGeom>
        </p:spPr>
        <p:txBody>
          <a:bodyPr wrap="square">
            <a:spAutoFit/>
          </a:bodyPr>
          <a:lstStyle/>
          <a:p>
            <a:pPr marL="342900" lvl="0" indent="-342900" fontAlgn="auto">
              <a:lnSpc>
                <a:spcPct val="114000"/>
              </a:lnSpc>
              <a:spcBef>
                <a:spcPts val="1200"/>
              </a:spcBef>
              <a:spcAft>
                <a:spcPts val="0"/>
              </a:spcAft>
              <a:buFont typeface="Arial" pitchFamily="34" charset="0"/>
              <a:buChar char="•"/>
            </a:pPr>
            <a:r>
              <a:rPr lang="el-GR" sz="2400" dirty="0">
                <a:solidFill>
                  <a:prstClr val="black"/>
                </a:solidFill>
                <a:latin typeface="Calibri"/>
              </a:rPr>
              <a:t>Η </a:t>
            </a:r>
            <a:r>
              <a:rPr lang="el-GR" sz="2400" b="1" dirty="0">
                <a:solidFill>
                  <a:prstClr val="black"/>
                </a:solidFill>
                <a:latin typeface="Calibri"/>
              </a:rPr>
              <a:t>ριβοφλαβίνη</a:t>
            </a:r>
            <a:r>
              <a:rPr lang="el-GR" sz="2400" dirty="0">
                <a:solidFill>
                  <a:prstClr val="black"/>
                </a:solidFill>
                <a:latin typeface="Calibri"/>
              </a:rPr>
              <a:t>, είναι δομικός λίθος των προσθετικών ομάδων φλαβινο-μονονουκλεοτιδίου (</a:t>
            </a:r>
            <a:r>
              <a:rPr lang="en-US" sz="2400" dirty="0">
                <a:solidFill>
                  <a:prstClr val="black"/>
                </a:solidFill>
                <a:latin typeface="Calibri"/>
              </a:rPr>
              <a:t>FMN</a:t>
            </a:r>
            <a:r>
              <a:rPr lang="el-GR" sz="2400" dirty="0">
                <a:solidFill>
                  <a:prstClr val="black"/>
                </a:solidFill>
                <a:latin typeface="Calibri"/>
              </a:rPr>
              <a:t>) και φλαβινο-μονονουκλεοτιδίου (</a:t>
            </a:r>
            <a:r>
              <a:rPr lang="en-US" sz="2400" dirty="0">
                <a:solidFill>
                  <a:prstClr val="black"/>
                </a:solidFill>
                <a:latin typeface="Calibri"/>
              </a:rPr>
              <a:t>FAD</a:t>
            </a:r>
            <a:r>
              <a:rPr lang="el-GR" sz="2400" dirty="0">
                <a:solidFill>
                  <a:prstClr val="black"/>
                </a:solidFill>
                <a:latin typeface="Calibri"/>
              </a:rPr>
              <a:t>), που </a:t>
            </a:r>
            <a:r>
              <a:rPr lang="el-GR" sz="2400" dirty="0" smtClean="0">
                <a:solidFill>
                  <a:prstClr val="black"/>
                </a:solidFill>
                <a:latin typeface="Calibri"/>
              </a:rPr>
              <a:t>δρουν </a:t>
            </a:r>
            <a:r>
              <a:rPr lang="el-GR" sz="2400" dirty="0">
                <a:solidFill>
                  <a:prstClr val="black"/>
                </a:solidFill>
                <a:latin typeface="Calibri"/>
              </a:rPr>
              <a:t>ως συνένζυμα στις διεργασίες παραγωγής ενέργειας και αναπνοής των κυττάρων. </a:t>
            </a:r>
          </a:p>
        </p:txBody>
      </p:sp>
    </p:spTree>
    <p:extLst>
      <p:ext uri="{BB962C8B-B14F-4D97-AF65-F5344CB8AC3E}">
        <p14:creationId xmlns:p14="http://schemas.microsoft.com/office/powerpoint/2010/main" val="14863256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Βιταμίνη Β</a:t>
            </a:r>
            <a:r>
              <a:rPr lang="el-GR" baseline="-25000" dirty="0">
                <a:solidFill>
                  <a:prstClr val="black"/>
                </a:solidFill>
              </a:rPr>
              <a:t>2</a:t>
            </a:r>
            <a:r>
              <a:rPr lang="el-GR" dirty="0">
                <a:solidFill>
                  <a:prstClr val="black"/>
                </a:solidFill>
              </a:rPr>
              <a:t> </a:t>
            </a:r>
            <a:r>
              <a:rPr lang="el-GR" sz="3000" b="0" dirty="0" smtClean="0">
                <a:solidFill>
                  <a:prstClr val="black"/>
                </a:solidFill>
              </a:rPr>
              <a:t>2/2</a:t>
            </a:r>
            <a:r>
              <a:rPr lang="el-GR" dirty="0" smtClean="0">
                <a:solidFill>
                  <a:prstClr val="black"/>
                </a:solidFill>
              </a:rPr>
              <a:t> </a:t>
            </a:r>
            <a:endParaRPr lang="el-GR" dirty="0"/>
          </a:p>
        </p:txBody>
      </p:sp>
      <p:sp>
        <p:nvSpPr>
          <p:cNvPr id="3" name="Θέση περιεχομένου 2"/>
          <p:cNvSpPr>
            <a:spLocks noGrp="1"/>
          </p:cNvSpPr>
          <p:nvPr>
            <p:ph idx="1"/>
          </p:nvPr>
        </p:nvSpPr>
        <p:spPr/>
        <p:txBody>
          <a:bodyPr/>
          <a:lstStyle/>
          <a:p>
            <a:r>
              <a:rPr lang="el-GR" dirty="0"/>
              <a:t>Η έλλειψή της συνεπάγεται την εμφάνιση δερματίτιδας, γλωσσίτιδας. Πηγές πλούσιες σε ριβοφλαβίνη είναι το γάλα, το κρέας, το </a:t>
            </a:r>
            <a:r>
              <a:rPr lang="el-GR" dirty="0" smtClean="0"/>
              <a:t>συκώτι, </a:t>
            </a:r>
            <a:r>
              <a:rPr lang="el-GR" dirty="0"/>
              <a:t>η μαγιά, ο φλοιός των δημητριακών και τα πράσινα φυλλώδη λαχανικά. Η ριβοφλαβίνη παράγεται σε αφθονία με ειδικές καλλιέργειες μυκήτων και βακτηρίων και χρη­σιμοποιείται όπως και άλλες βιταμίνες του συμπλέγματος Β για τον εμπλουτισμό της τροφής. Η συνιστώμενη ημερήσια δόση είναι </a:t>
            </a:r>
            <a:r>
              <a:rPr lang="el-GR" i="1" dirty="0"/>
              <a:t>1.2-1.7 </a:t>
            </a:r>
            <a:r>
              <a:rPr lang="en-US" dirty="0"/>
              <a:t>mg</a:t>
            </a:r>
            <a:r>
              <a:rPr lang="el-GR" cap="small"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4012905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Βιταμίνες </a:t>
            </a:r>
            <a:r>
              <a:rPr lang="el-GR" sz="3000" b="0" dirty="0" smtClean="0">
                <a:solidFill>
                  <a:prstClr val="black"/>
                </a:solidFill>
              </a:rPr>
              <a:t>2/6</a:t>
            </a:r>
            <a:r>
              <a:rPr lang="el-GR" dirty="0" smtClean="0">
                <a:solidFill>
                  <a:prstClr val="black"/>
                </a:solidFill>
              </a:rPr>
              <a:t> </a:t>
            </a:r>
            <a:endParaRPr lang="el-GR" dirty="0"/>
          </a:p>
        </p:txBody>
      </p:sp>
      <p:sp>
        <p:nvSpPr>
          <p:cNvPr id="3" name="Θέση περιεχομένου 2"/>
          <p:cNvSpPr>
            <a:spLocks noGrp="1"/>
          </p:cNvSpPr>
          <p:nvPr>
            <p:ph idx="1"/>
          </p:nvPr>
        </p:nvSpPr>
        <p:spPr/>
        <p:txBody>
          <a:bodyPr/>
          <a:lstStyle/>
          <a:p>
            <a:r>
              <a:rPr lang="el-GR" dirty="0"/>
              <a:t>Είναι φυσικά συστατικά των τροφών στις οποίες απαντούν σε πολύ μικρές </a:t>
            </a:r>
            <a:r>
              <a:rPr lang="el-GR" dirty="0" smtClean="0"/>
              <a:t>ποσότητες.</a:t>
            </a:r>
            <a:endParaRPr lang="el-GR" dirty="0"/>
          </a:p>
          <a:p>
            <a:r>
              <a:rPr lang="el-GR" dirty="0"/>
              <a:t>Είναι απαραίτητες, σε πολύ μικρές ποσότητες για την κανονική, φυσιολογική λειτουργία του οργανισμού όπως π.χ. για την ανάπτυξη, την ομοιόσταση και  την </a:t>
            </a:r>
            <a:r>
              <a:rPr lang="el-GR" dirty="0" smtClean="0"/>
              <a:t>αναπαραγωγή.</a:t>
            </a:r>
            <a:endParaRPr lang="el-GR" dirty="0"/>
          </a:p>
          <a:p>
            <a:r>
              <a:rPr lang="el-GR" dirty="0"/>
              <a:t>Η απουσία τους ή η μειωμένη χρησιμοποίησή τους προκαλεί συγκεκριμένο σύνδρομο </a:t>
            </a:r>
            <a:r>
              <a:rPr lang="el-GR" dirty="0" smtClean="0"/>
              <a:t>έλλειψης.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6836774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Νιασίνη </a:t>
            </a:r>
            <a:endParaRPr lang="el-GR" dirty="0"/>
          </a:p>
        </p:txBody>
      </p:sp>
      <p:sp>
        <p:nvSpPr>
          <p:cNvPr id="3" name="Θέση περιεχομένου 2"/>
          <p:cNvSpPr>
            <a:spLocks noGrp="1"/>
          </p:cNvSpPr>
          <p:nvPr>
            <p:ph idx="1"/>
          </p:nvPr>
        </p:nvSpPr>
        <p:spPr/>
        <p:txBody>
          <a:bodyPr>
            <a:normAutofit/>
          </a:bodyPr>
          <a:lstStyle/>
          <a:p>
            <a:r>
              <a:rPr lang="el-GR" sz="2200" dirty="0"/>
              <a:t>Το </a:t>
            </a:r>
            <a:r>
              <a:rPr lang="el-GR" sz="2200" b="1" dirty="0"/>
              <a:t>νικοτινικό </a:t>
            </a:r>
            <a:r>
              <a:rPr lang="el-GR" sz="2200" dirty="0"/>
              <a:t>και </a:t>
            </a:r>
            <a:r>
              <a:rPr lang="el-GR" sz="2200" b="1" dirty="0"/>
              <a:t>νικοτιναμίδιο</a:t>
            </a:r>
            <a:r>
              <a:rPr lang="el-GR" sz="2200" dirty="0"/>
              <a:t> (από κοινού ως </a:t>
            </a:r>
            <a:r>
              <a:rPr lang="el-GR" sz="2200" b="1" dirty="0"/>
              <a:t>νιασίνη</a:t>
            </a:r>
            <a:r>
              <a:rPr lang="el-GR" sz="2200" dirty="0"/>
              <a:t>), συμβάλλουν στη βιοσύνθεση των </a:t>
            </a:r>
            <a:r>
              <a:rPr lang="en-US" sz="2200" dirty="0"/>
              <a:t>NAD</a:t>
            </a:r>
            <a:r>
              <a:rPr lang="el-GR" sz="2200" baseline="30000" dirty="0"/>
              <a:t>+</a:t>
            </a:r>
            <a:r>
              <a:rPr lang="el-GR" sz="2200" dirty="0"/>
              <a:t> και </a:t>
            </a:r>
            <a:r>
              <a:rPr lang="en-US" sz="2200" dirty="0"/>
              <a:t>NADP</a:t>
            </a:r>
            <a:r>
              <a:rPr lang="el-GR" sz="2200" baseline="30000" dirty="0"/>
              <a:t>+</a:t>
            </a:r>
            <a:r>
              <a:rPr lang="el-GR" sz="2200" dirty="0"/>
              <a:t>, που χρησιμεύουν στην μεταφορά ιόντων υδριδίου. Η έλλειψή τους εκδηλώνεται με αλλοιώσεις στο δέρμα (</a:t>
            </a:r>
            <a:r>
              <a:rPr lang="el-GR" sz="2200" b="1" dirty="0"/>
              <a:t>πελάγρα</a:t>
            </a:r>
            <a:r>
              <a:rPr lang="el-GR" sz="2200" dirty="0" smtClean="0"/>
              <a:t>).</a:t>
            </a:r>
            <a:endParaRPr lang="el-GR" sz="2200" dirty="0"/>
          </a:p>
          <a:p>
            <a:r>
              <a:rPr lang="el-GR" sz="2200" dirty="0"/>
              <a:t>Πλούσια πηγή νικοτινικού οξέος είναι το κρέας και ιδιαίτερα το </a:t>
            </a:r>
            <a:r>
              <a:rPr lang="el-GR" sz="2200" dirty="0" smtClean="0"/>
              <a:t>συκώτι. </a:t>
            </a:r>
            <a:r>
              <a:rPr lang="el-GR" sz="2200" dirty="0"/>
              <a:t>Το γάλα και τα αυγά δεν περιέχουν ικανοποιητική ποσότητα της βιταμίνης, είναι όμως πλούσια σε τρυπτοφάνη και συνεισφέρουν στη σύνθεση της βιταμίνης από τον οργανισμό</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pic>
        <p:nvPicPr>
          <p:cNvPr id="9218" name="Picture 2" descr="nicotinami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3395" y="4797152"/>
            <a:ext cx="1884869" cy="1186769"/>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nicotinicac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7196" y="4797152"/>
            <a:ext cx="1902321" cy="1186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203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Παντοθενικό </a:t>
            </a:r>
            <a:r>
              <a:rPr lang="el-GR" dirty="0" smtClean="0"/>
              <a:t>οξύ </a:t>
            </a:r>
            <a:r>
              <a:rPr lang="el-GR" sz="3000" b="0" dirty="0" smtClean="0"/>
              <a:t>1/2</a:t>
            </a:r>
            <a:endParaRPr lang="el-GR" sz="3000" b="0" dirty="0"/>
          </a:p>
        </p:txBody>
      </p:sp>
      <p:sp>
        <p:nvSpPr>
          <p:cNvPr id="3" name="Θέση περιεχομένου 2"/>
          <p:cNvSpPr>
            <a:spLocks noGrp="1"/>
          </p:cNvSpPr>
          <p:nvPr>
            <p:ph idx="1"/>
          </p:nvPr>
        </p:nvSpPr>
        <p:spPr>
          <a:xfrm>
            <a:off x="611560" y="1268760"/>
            <a:ext cx="8352928" cy="4248472"/>
          </a:xfrm>
        </p:spPr>
        <p:txBody>
          <a:bodyPr>
            <a:normAutofit/>
          </a:bodyPr>
          <a:lstStyle/>
          <a:p>
            <a:r>
              <a:rPr lang="el-GR" sz="2200" dirty="0"/>
              <a:t>Το </a:t>
            </a:r>
            <a:r>
              <a:rPr lang="el-GR" sz="2200" b="1" dirty="0"/>
              <a:t>παντοθενικό οξύ</a:t>
            </a:r>
            <a:r>
              <a:rPr lang="el-GR" sz="2200" dirty="0"/>
              <a:t> του οποίου το όνομα προέρχεται από την ελληνική λέξη «πάντοθεν» είναι απαραίτητο για την βιοσύνθεση του </a:t>
            </a:r>
            <a:r>
              <a:rPr lang="el-GR" sz="2200" b="1" dirty="0"/>
              <a:t>συνενζύμου Α</a:t>
            </a:r>
            <a:r>
              <a:rPr lang="el-GR" sz="2200" dirty="0"/>
              <a:t>, που συμμετέ­χει στο μεταβολισμό όλων των κυρίων βιομορίων, των πρωτεϊνών, των λιπιδίων και των υδατανθράκων, μέσω του κύκλου του κιτρικού οξέος. Όπως είναι γνωστό,  περισσότερα από 60 ένζυμα έχουν ανάγκη της παρουσίας του συνενζύμου Α</a:t>
            </a:r>
            <a:r>
              <a:rPr lang="el-GR" sz="2200" i="1" dirty="0"/>
              <a:t> </a:t>
            </a:r>
            <a:r>
              <a:rPr lang="el-GR" sz="2200" dirty="0"/>
              <a:t>για την επιτέλεση της λειτουργίας τους. Το παντοθενικό οξύ συντίθεται από πολλά φυτά και μικροοργανισμούς όχι όμως από ορισμένα ζώα όπως ο ποντικός, ο σκύλος και ο χοίρος, για τα οποία αυτό αποτελεί μία απαραίτητη βιταμίνη</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pic>
        <p:nvPicPr>
          <p:cNvPr id="10242" name="Picture 2" descr="pantothenicaci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3518" y="5445224"/>
            <a:ext cx="5950850"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610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Παντοθενικό οξύ </a:t>
            </a:r>
            <a:r>
              <a:rPr lang="el-GR" sz="3000" b="0" dirty="0" smtClean="0">
                <a:solidFill>
                  <a:prstClr val="black"/>
                </a:solidFill>
              </a:rPr>
              <a:t>2/2</a:t>
            </a:r>
            <a:endParaRPr lang="el-GR" dirty="0"/>
          </a:p>
        </p:txBody>
      </p:sp>
      <p:sp>
        <p:nvSpPr>
          <p:cNvPr id="3" name="Θέση περιεχομένου 2"/>
          <p:cNvSpPr>
            <a:spLocks noGrp="1"/>
          </p:cNvSpPr>
          <p:nvPr>
            <p:ph idx="1"/>
          </p:nvPr>
        </p:nvSpPr>
        <p:spPr/>
        <p:txBody>
          <a:bodyPr/>
          <a:lstStyle/>
          <a:p>
            <a:r>
              <a:rPr lang="el-GR" dirty="0"/>
              <a:t>Η έλλειψη του προκαλεί εν γένει καθυ­στέρηση της ανάπτυξης και αιμορραγικές βλάβες έως και νέκρωση των επινεφριδίων, η παρουσία της όμως σχεδόν σε όλες τις τροφές   κάνει την παθογένεση από έλλειψη της βιταμίνης,  σχεδόν αδύνατη. Πλούσιες πηγές του παντοθενικού οξέος είναι οι</a:t>
            </a:r>
            <a:br>
              <a:rPr lang="el-GR" dirty="0"/>
            </a:br>
            <a:r>
              <a:rPr lang="el-GR" dirty="0"/>
              <a:t>ίδιες που παρέχουν και τις άλλες βιταμίνες του συ­μπλέγματος Β (μαγιά, </a:t>
            </a:r>
            <a:r>
              <a:rPr lang="el-GR" dirty="0" smtClean="0"/>
              <a:t>συκώτι, </a:t>
            </a:r>
            <a:r>
              <a:rPr lang="el-GR" dirty="0"/>
              <a:t>αυγά κλπ</a:t>
            </a:r>
            <a:r>
              <a:rPr lang="el-GR" dirty="0" smtClean="0"/>
              <a:t>).</a:t>
            </a:r>
            <a:endParaRPr lang="el-GR" dirty="0"/>
          </a:p>
          <a:p>
            <a:r>
              <a:rPr lang="el-GR" dirty="0"/>
              <a:t>Η συνιστώμενη ημερήσια δόση ανέρχεται σε 5-10 </a:t>
            </a:r>
            <a:r>
              <a:rPr lang="en-US" dirty="0"/>
              <a:t>mg</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1548749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80120"/>
          </a:xfrm>
        </p:spPr>
        <p:txBody>
          <a:bodyPr>
            <a:normAutofit fontScale="90000"/>
          </a:bodyPr>
          <a:lstStyle/>
          <a:p>
            <a:r>
              <a:rPr lang="el-GR" sz="4000" dirty="0"/>
              <a:t>Βιταμίνη </a:t>
            </a:r>
            <a:r>
              <a:rPr lang="el-GR" sz="4000" dirty="0" smtClean="0"/>
              <a:t>Β</a:t>
            </a:r>
            <a:r>
              <a:rPr lang="el-GR" sz="4000" baseline="-25000" dirty="0" smtClean="0"/>
              <a:t>6</a:t>
            </a:r>
            <a:r>
              <a:rPr lang="el-GR" dirty="0" smtClean="0"/>
              <a:t/>
            </a:r>
            <a:br>
              <a:rPr lang="el-GR" dirty="0" smtClean="0"/>
            </a:br>
            <a:r>
              <a:rPr lang="el-GR" sz="3300" b="0" dirty="0" smtClean="0"/>
              <a:t>(πυριδοξάλη</a:t>
            </a:r>
            <a:r>
              <a:rPr lang="el-GR" sz="3300" b="0" dirty="0"/>
              <a:t>, πυριδοξόλη, πυριδοξαμίνη</a:t>
            </a:r>
            <a:r>
              <a:rPr lang="el-GR" sz="3300" b="0" dirty="0" smtClean="0"/>
              <a:t>) 1/2</a:t>
            </a:r>
            <a:endParaRPr lang="el-GR" sz="3300" b="0" dirty="0"/>
          </a:p>
        </p:txBody>
      </p:sp>
      <p:sp>
        <p:nvSpPr>
          <p:cNvPr id="3" name="Θέση περιεχομένου 2"/>
          <p:cNvSpPr>
            <a:spLocks noGrp="1"/>
          </p:cNvSpPr>
          <p:nvPr>
            <p:ph idx="1"/>
          </p:nvPr>
        </p:nvSpPr>
        <p:spPr>
          <a:xfrm>
            <a:off x="611560" y="1556792"/>
            <a:ext cx="8352928" cy="4680520"/>
          </a:xfrm>
        </p:spPr>
        <p:txBody>
          <a:bodyPr/>
          <a:lstStyle/>
          <a:p>
            <a:r>
              <a:rPr lang="el-GR" dirty="0"/>
              <a:t>Η φωσφορική πυριδοξάλη συνιστά το σπουδαιότερο συνένζυμο του μεταβολισμού των αμινοξέων.  Περιέχεται στη φωσφορυλάση του γλυκογόνου. Η έλλειψή της είναι σπάνια.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pic>
        <p:nvPicPr>
          <p:cNvPr id="11266" name="Picture 2" descr="pyridox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3356992"/>
            <a:ext cx="2736304" cy="1896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6642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80120"/>
          </a:xfrm>
        </p:spPr>
        <p:txBody>
          <a:bodyPr>
            <a:normAutofit fontScale="90000"/>
          </a:bodyPr>
          <a:lstStyle/>
          <a:p>
            <a:r>
              <a:rPr lang="el-GR" sz="4000" dirty="0"/>
              <a:t>Βιταμίνη </a:t>
            </a:r>
            <a:r>
              <a:rPr lang="el-GR" sz="4000" dirty="0" smtClean="0"/>
              <a:t>Β</a:t>
            </a:r>
            <a:r>
              <a:rPr lang="el-GR" sz="4000" baseline="-25000" dirty="0" smtClean="0"/>
              <a:t>6</a:t>
            </a:r>
            <a:r>
              <a:rPr lang="el-GR" dirty="0" smtClean="0"/>
              <a:t/>
            </a:r>
            <a:br>
              <a:rPr lang="el-GR" dirty="0" smtClean="0"/>
            </a:br>
            <a:r>
              <a:rPr lang="el-GR" sz="3300" b="0" dirty="0" smtClean="0"/>
              <a:t>(πυριδοξάλη</a:t>
            </a:r>
            <a:r>
              <a:rPr lang="el-GR" sz="3300" b="0" dirty="0"/>
              <a:t>, πυριδοξόλη, πυριδοξαμίνη</a:t>
            </a:r>
            <a:r>
              <a:rPr lang="el-GR" sz="3300" b="0" dirty="0" smtClean="0"/>
              <a:t>) 2/2</a:t>
            </a:r>
            <a:endParaRPr lang="el-GR" sz="3300" b="0" dirty="0"/>
          </a:p>
        </p:txBody>
      </p:sp>
      <p:sp>
        <p:nvSpPr>
          <p:cNvPr id="3" name="Θέση περιεχομένου 2"/>
          <p:cNvSpPr>
            <a:spLocks noGrp="1"/>
          </p:cNvSpPr>
          <p:nvPr>
            <p:ph idx="1"/>
          </p:nvPr>
        </p:nvSpPr>
        <p:spPr>
          <a:xfrm>
            <a:off x="611560" y="1556792"/>
            <a:ext cx="8352928" cy="4680520"/>
          </a:xfrm>
        </p:spPr>
        <p:txBody>
          <a:bodyPr>
            <a:normAutofit/>
          </a:bodyPr>
          <a:lstStyle/>
          <a:p>
            <a:r>
              <a:rPr lang="el-GR" sz="2200" dirty="0"/>
              <a:t>Η έλλειψη της βιταμίνης έχει επίδραση στο μεταβολισμό των αμινοξέων και επί­σης </a:t>
            </a:r>
            <a:r>
              <a:rPr lang="el-GR" sz="2200" dirty="0" smtClean="0"/>
              <a:t>παρεμποδίζει </a:t>
            </a:r>
            <a:r>
              <a:rPr lang="el-GR" sz="2200" dirty="0"/>
              <a:t>τη μετατροπή του λινελαϊκού οξέος σε αραχιδονικό και οι ανω­μαλίες αυτές εκδηλώνονται με δερματίτιδα, οιδήματα, λύσεις του δέρματος, μικροκυτταρική υπόχρωμη αναιμία, σπασμούς και καθυστέρηση ανάπτυξης ιδίως σε βρέ­φη που δεν σιτίζονται κανονικά. Στους ενήλικες τα φαινόμενα αυτά είναι σπάνια.</a:t>
            </a:r>
          </a:p>
          <a:p>
            <a:r>
              <a:rPr lang="el-GR" sz="2200" dirty="0"/>
              <a:t>Η Β</a:t>
            </a:r>
            <a:r>
              <a:rPr lang="el-GR" sz="2200" baseline="-25000" dirty="0"/>
              <a:t>6</a:t>
            </a:r>
            <a:r>
              <a:rPr lang="el-GR" sz="2200" dirty="0"/>
              <a:t> ευρίσκεται σε πολλές φυσικές διαιτητικές πηγές όπως είναι το φύτρο των δημητριακών, ο κρόκος του αυγού, η μαγιά,  </a:t>
            </a:r>
            <a:r>
              <a:rPr lang="el-GR" sz="2200" dirty="0" smtClean="0"/>
              <a:t>συκώτι, </a:t>
            </a:r>
            <a:r>
              <a:rPr lang="el-GR" sz="2200" dirty="0"/>
              <a:t>νεφρά και  κρέας.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9521434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Φυλλικό οξύ (φολικό οξύ</a:t>
            </a:r>
            <a:r>
              <a:rPr lang="el-GR" dirty="0" smtClean="0"/>
              <a:t>) </a:t>
            </a:r>
            <a:r>
              <a:rPr lang="el-GR" sz="3000" b="0" dirty="0" smtClean="0"/>
              <a:t>1/4</a:t>
            </a:r>
            <a:endParaRPr lang="el-GR" sz="3000" b="0" dirty="0"/>
          </a:p>
        </p:txBody>
      </p:sp>
      <p:sp>
        <p:nvSpPr>
          <p:cNvPr id="3" name="Θέση περιεχομένου 2"/>
          <p:cNvSpPr>
            <a:spLocks noGrp="1"/>
          </p:cNvSpPr>
          <p:nvPr>
            <p:ph idx="1"/>
          </p:nvPr>
        </p:nvSpPr>
        <p:spPr/>
        <p:txBody>
          <a:bodyPr/>
          <a:lstStyle/>
          <a:p>
            <a:r>
              <a:rPr lang="el-GR" dirty="0"/>
              <a:t>Με τη μορφή του τετραϋδροφολικού οξέος, μετέχει στο μετα­βολισμό ενώσεων που το μόριο τους περιέχει ένα μόνο άτομο άνθρακα όπως π.χ. είναι το μυρμηκικό οξύ (Η</a:t>
            </a:r>
            <a:r>
              <a:rPr lang="en-US" dirty="0"/>
              <a:t>C</a:t>
            </a:r>
            <a:r>
              <a:rPr lang="el-GR" dirty="0"/>
              <a:t>ΟΟΗ),</a:t>
            </a:r>
          </a:p>
          <a:p>
            <a:r>
              <a:rPr lang="en-US" dirty="0"/>
              <a:t>T</a:t>
            </a:r>
            <a:r>
              <a:rPr lang="el-GR" dirty="0"/>
              <a:t>ο μόριο του φυλλικού οξέος είναι σύνθετο και αποτελείται από πτερίνη, μια ένωση  παράγωγη της τριφωσφορικής αδενοσίνης από </a:t>
            </a:r>
            <a:r>
              <a:rPr lang="en-US" dirty="0"/>
              <a:t>p</a:t>
            </a:r>
            <a:r>
              <a:rPr lang="el-GR" dirty="0"/>
              <a:t>-αμινοβενζοϊκό  οξύ και από  γλουταμικό    οξύ.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8326245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Φυλλικό οξύ (φολικό οξύ) </a:t>
            </a:r>
            <a:r>
              <a:rPr lang="el-GR" sz="3000" b="0" dirty="0" smtClean="0">
                <a:solidFill>
                  <a:prstClr val="black"/>
                </a:solidFill>
              </a:rPr>
              <a:t>2/4</a:t>
            </a:r>
            <a:endParaRPr lang="el-GR" dirty="0"/>
          </a:p>
        </p:txBody>
      </p:sp>
      <p:sp>
        <p:nvSpPr>
          <p:cNvPr id="3" name="Θέση περιεχομένου 2"/>
          <p:cNvSpPr>
            <a:spLocks noGrp="1"/>
          </p:cNvSpPr>
          <p:nvPr>
            <p:ph idx="1"/>
          </p:nvPr>
        </p:nvSpPr>
        <p:spPr/>
        <p:txBody>
          <a:bodyPr/>
          <a:lstStyle/>
          <a:p>
            <a:r>
              <a:rPr lang="el-GR" dirty="0"/>
              <a:t>Η έλλειψη του φυλλικού προκαλεί κυρίως παρεμπόδιση της σύνθεσης του </a:t>
            </a:r>
            <a:r>
              <a:rPr lang="en-US" dirty="0"/>
              <a:t>D</a:t>
            </a:r>
            <a:r>
              <a:rPr lang="el-GR" dirty="0"/>
              <a:t>ΝΑ λόγω ανεπαρκούς ποσότητας πουρινών και νουκλεοτιδίων. Η παράταση της φάσης </a:t>
            </a:r>
            <a:r>
              <a:rPr lang="en-US" dirty="0"/>
              <a:t>S</a:t>
            </a:r>
            <a:r>
              <a:rPr lang="el-GR" dirty="0"/>
              <a:t> του κύκλου του κυττάρου στον πυρήνα, προκαλεί μεγαλοβλαστικές αλλαγές. Η καθυστέρηση στη σύνθεση του DΝΑ προκαλεί και καθυστέρηση στην ωρίμανση των ερυθροκυττάρων που οδηγεί σε μακροκυτταρική αναιμία.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5074856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Φυλλικό οξύ (φολικό οξύ) </a:t>
            </a:r>
            <a:r>
              <a:rPr lang="el-GR" sz="3000" b="0" dirty="0" smtClean="0">
                <a:solidFill>
                  <a:prstClr val="black"/>
                </a:solidFill>
              </a:rPr>
              <a:t>3/4</a:t>
            </a:r>
            <a:endParaRPr lang="el-GR" dirty="0"/>
          </a:p>
        </p:txBody>
      </p:sp>
      <p:sp>
        <p:nvSpPr>
          <p:cNvPr id="3" name="Θέση περιεχομένου 2"/>
          <p:cNvSpPr>
            <a:spLocks noGrp="1"/>
          </p:cNvSpPr>
          <p:nvPr>
            <p:ph idx="1"/>
          </p:nvPr>
        </p:nvSpPr>
        <p:spPr/>
        <p:txBody>
          <a:bodyPr/>
          <a:lstStyle/>
          <a:p>
            <a:r>
              <a:rPr lang="el-GR" dirty="0"/>
              <a:t>Άλλα συμπτώματα είναι η λευκοπενία και η ιδιοπαθής στεατόρροια. Το φυλλικό οξύ είναι ευρέως διαδεδομένο στο ζωικό και φυτικό κόσμο και ιδιαίτερα στο</a:t>
            </a:r>
            <a:r>
              <a:rPr lang="el-GR" cap="small" dirty="0"/>
              <a:t> </a:t>
            </a:r>
            <a:r>
              <a:rPr lang="el-GR" dirty="0"/>
              <a:t>κρέας και στα πράσινα φυλλώδη λαχανικά (φύλλα), από τα οποία αρχικά απομονώθηκε και στα οποία οφείλει το όνομα του (φυλλικό οξύ, </a:t>
            </a:r>
            <a:r>
              <a:rPr lang="en-US" dirty="0"/>
              <a:t>folic acid</a:t>
            </a:r>
            <a:r>
              <a:rPr lang="el-GR" dirty="0"/>
              <a:t>). Έλλειψη φυλλικού οξέος μπορεί να παρου­σιαστεί μόνο σε περιπτώσεις αυξημένης ζήτησης από τον οργανισμό όπως συμ­βαίνει στην κύηση.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9359927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Φυλλικό οξύ (φολικό οξύ) </a:t>
            </a:r>
            <a:r>
              <a:rPr lang="el-GR" sz="3000" b="0" dirty="0" smtClean="0">
                <a:solidFill>
                  <a:prstClr val="black"/>
                </a:solidFill>
              </a:rPr>
              <a:t>4/4</a:t>
            </a:r>
            <a:endParaRPr lang="el-GR" dirty="0"/>
          </a:p>
        </p:txBody>
      </p:sp>
      <p:sp>
        <p:nvSpPr>
          <p:cNvPr id="3" name="Θέση περιεχομένου 2"/>
          <p:cNvSpPr>
            <a:spLocks noGrp="1"/>
          </p:cNvSpPr>
          <p:nvPr>
            <p:ph idx="1"/>
          </p:nvPr>
        </p:nvSpPr>
        <p:spPr>
          <a:xfrm>
            <a:off x="611560" y="1268760"/>
            <a:ext cx="5544616" cy="5400600"/>
          </a:xfrm>
        </p:spPr>
        <p:txBody>
          <a:bodyPr/>
          <a:lstStyle/>
          <a:p>
            <a:r>
              <a:rPr lang="el-GR" dirty="0"/>
              <a:t>Η έλλειψη του φυλλικού σε συνδυασμό με την έλλειψη Β</a:t>
            </a:r>
            <a:r>
              <a:rPr lang="el-GR" baseline="-25000" dirty="0"/>
              <a:t>6</a:t>
            </a:r>
            <a:r>
              <a:rPr lang="el-GR" dirty="0"/>
              <a:t>-Β</a:t>
            </a:r>
            <a:r>
              <a:rPr lang="el-GR" baseline="-25000" dirty="0"/>
              <a:t>12</a:t>
            </a:r>
            <a:r>
              <a:rPr lang="el-GR" dirty="0"/>
              <a:t>, μπορεί να οδηγήσει σε αύξηση του αμινοξέος </a:t>
            </a:r>
            <a:r>
              <a:rPr lang="el-GR" b="1" dirty="0" smtClean="0"/>
              <a:t>ομοκυστεΐνη </a:t>
            </a:r>
            <a:r>
              <a:rPr lang="el-GR" b="1" dirty="0"/>
              <a:t>(homocysteine), </a:t>
            </a:r>
            <a:r>
              <a:rPr lang="el-GR" dirty="0"/>
              <a:t>που έχει ενοχοποιηθεί τελευταία ανάμεσα στα άλλα για τη συμβολή του στη καταστροφή των αγγείων και τη θρόμβωση θρόμβωση, ανεξάρτητως ηλικίας. Η έλλειψη φυλλικού μπορεί να διαγνωστεί μετά από φόρτιση ιστιδίνης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pic>
        <p:nvPicPr>
          <p:cNvPr id="12290" name="Picture 2" descr="L-Homocysteine-3D-bal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5872" y="1196752"/>
            <a:ext cx="3182618" cy="46348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6380106" y="5807227"/>
            <a:ext cx="2664296"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3"/>
              </a:rPr>
              <a:t>L-Homocysteine-3D-balls</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latin typeface="+mn-lt"/>
                <a:hlinkClick r:id="rId4" tooltip="User:Jynto"/>
              </a:rPr>
              <a:t>Jynto</a:t>
            </a:r>
            <a:r>
              <a:rPr lang="en-US" sz="1200" dirty="0" smtClean="0">
                <a:latin typeface="+mn-lt"/>
              </a:rPr>
              <a:t>, </a:t>
            </a:r>
            <a:r>
              <a:rPr lang="el-GR" sz="1200" dirty="0" smtClean="0">
                <a:latin typeface="+mn-lt"/>
              </a:rPr>
              <a:t>διαθέσιμο ως κοινό κτήμα</a:t>
            </a:r>
            <a:endParaRPr lang="en-US" sz="1200" dirty="0">
              <a:latin typeface="+mn-lt"/>
            </a:endParaRPr>
          </a:p>
        </p:txBody>
      </p:sp>
    </p:spTree>
    <p:extLst>
      <p:ext uri="{BB962C8B-B14F-4D97-AF65-F5344CB8AC3E}">
        <p14:creationId xmlns:p14="http://schemas.microsoft.com/office/powerpoint/2010/main" val="36914154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Βιταμίνη Β</a:t>
            </a:r>
            <a:r>
              <a:rPr lang="el-GR" baseline="-25000" dirty="0"/>
              <a:t>12</a:t>
            </a:r>
            <a:r>
              <a:rPr lang="el-GR" dirty="0"/>
              <a:t> (κοβαλαμίνη</a:t>
            </a:r>
            <a:r>
              <a:rPr lang="el-GR" dirty="0" smtClean="0"/>
              <a:t>) </a:t>
            </a:r>
            <a:r>
              <a:rPr lang="el-GR" sz="3000" b="0" dirty="0" smtClean="0"/>
              <a:t>1/2</a:t>
            </a:r>
            <a:endParaRPr lang="el-GR" sz="3000" b="0" dirty="0"/>
          </a:p>
        </p:txBody>
      </p:sp>
      <p:sp>
        <p:nvSpPr>
          <p:cNvPr id="3" name="Θέση περιεχομένου 2"/>
          <p:cNvSpPr>
            <a:spLocks noGrp="1"/>
          </p:cNvSpPr>
          <p:nvPr>
            <p:ph idx="1"/>
          </p:nvPr>
        </p:nvSpPr>
        <p:spPr>
          <a:xfrm>
            <a:off x="611560" y="1268760"/>
            <a:ext cx="4320480" cy="5328592"/>
          </a:xfrm>
        </p:spPr>
        <p:txBody>
          <a:bodyPr>
            <a:normAutofit fontScale="92500"/>
          </a:bodyPr>
          <a:lstStyle/>
          <a:p>
            <a:r>
              <a:rPr lang="el-GR" dirty="0"/>
              <a:t>Συνιστά ένα πολύπλοκο σύστημα δακτυλίων, με κεντρικό άτομο το </a:t>
            </a:r>
            <a:r>
              <a:rPr lang="el-GR" b="1" dirty="0"/>
              <a:t>κοβάλτιο</a:t>
            </a:r>
            <a:r>
              <a:rPr lang="el-GR" dirty="0"/>
              <a:t>. </a:t>
            </a:r>
            <a:r>
              <a:rPr lang="en-US" dirty="0"/>
              <a:t>E</a:t>
            </a:r>
            <a:r>
              <a:rPr lang="el-GR" dirty="0"/>
              <a:t>χει κοινά χαρακτηριστικά με τη δομή της αίμης. Συντίθεται αποκλειστικά από μικροοργανισμούς.</a:t>
            </a:r>
          </a:p>
          <a:p>
            <a:r>
              <a:rPr lang="el-GR" dirty="0"/>
              <a:t>Περιέχεται κύρια στο ήπαρ, κρέας, αυγά και γάλα. Αντίθετα δεν απαντά στα φυσικά προϊόντα</a:t>
            </a:r>
            <a:r>
              <a:rPr lang="el-GR" dirty="0" smtClean="0"/>
              <a:t>. Η </a:t>
            </a:r>
            <a:r>
              <a:rPr lang="el-GR" dirty="0"/>
              <a:t>αυστηρή χορτοφαγία εγκυμονεί τον κίνδυνο της μη πρόσληψης Β</a:t>
            </a:r>
            <a:r>
              <a:rPr lang="el-GR" baseline="-25000" dirty="0"/>
              <a:t>12</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pic>
        <p:nvPicPr>
          <p:cNvPr id="14338" name="Picture 2" descr="deoxyadenosylcobalam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4764" y="1628800"/>
            <a:ext cx="4327405" cy="4380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639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Βιταμίνες </a:t>
            </a:r>
            <a:r>
              <a:rPr lang="el-GR" sz="3000" b="0" dirty="0" smtClean="0"/>
              <a:t>3/6</a:t>
            </a:r>
            <a:r>
              <a:rPr lang="el-GR" dirty="0" smtClean="0"/>
              <a:t> </a:t>
            </a:r>
            <a:endParaRPr lang="el-GR" dirty="0"/>
          </a:p>
        </p:txBody>
      </p:sp>
      <p:sp>
        <p:nvSpPr>
          <p:cNvPr id="3" name="Θέση περιεχομένου 2"/>
          <p:cNvSpPr>
            <a:spLocks noGrp="1"/>
          </p:cNvSpPr>
          <p:nvPr>
            <p:ph idx="1"/>
          </p:nvPr>
        </p:nvSpPr>
        <p:spPr/>
        <p:txBody>
          <a:bodyPr/>
          <a:lstStyle/>
          <a:p>
            <a:r>
              <a:rPr lang="el-GR" dirty="0"/>
              <a:t>Οι </a:t>
            </a:r>
            <a:r>
              <a:rPr lang="el-GR" b="1" dirty="0"/>
              <a:t>συμπληρωματικές ανάγκες, </a:t>
            </a:r>
            <a:r>
              <a:rPr lang="el-GR" dirty="0"/>
              <a:t>όπου απαιτείται η χορήγηση βιταμινών, ποικίλλουν και εξαρτώνται από διάφορες φυσιολογικές καταστάσεις όπως:</a:t>
            </a:r>
          </a:p>
          <a:p>
            <a:pPr lvl="1" indent="-385763"/>
            <a:r>
              <a:rPr lang="el-GR" dirty="0" smtClean="0"/>
              <a:t>Εγκυμοσύνη.</a:t>
            </a:r>
            <a:endParaRPr lang="el-GR" dirty="0"/>
          </a:p>
          <a:p>
            <a:pPr lvl="1" indent="-385763"/>
            <a:r>
              <a:rPr lang="el-GR" dirty="0" smtClean="0"/>
              <a:t>Θηλασμός.</a:t>
            </a:r>
            <a:endParaRPr lang="el-GR" dirty="0"/>
          </a:p>
          <a:p>
            <a:pPr lvl="1" indent="-385763"/>
            <a:r>
              <a:rPr lang="el-GR" dirty="0"/>
              <a:t>Σωματική </a:t>
            </a:r>
            <a:r>
              <a:rPr lang="el-GR" dirty="0" smtClean="0"/>
              <a:t>κόπωση.</a:t>
            </a:r>
            <a:endParaRPr lang="el-GR" dirty="0"/>
          </a:p>
          <a:p>
            <a:pPr lvl="1" indent="-385763"/>
            <a:r>
              <a:rPr lang="el-GR" dirty="0" smtClean="0"/>
              <a:t>Ελλιπής διατροφή.</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8722495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Βιταμίνη Β</a:t>
            </a:r>
            <a:r>
              <a:rPr lang="el-GR" baseline="-25000" dirty="0">
                <a:solidFill>
                  <a:prstClr val="black"/>
                </a:solidFill>
              </a:rPr>
              <a:t>12</a:t>
            </a:r>
            <a:r>
              <a:rPr lang="el-GR" dirty="0">
                <a:solidFill>
                  <a:prstClr val="black"/>
                </a:solidFill>
              </a:rPr>
              <a:t> (κοβαλαμίνη) </a:t>
            </a:r>
            <a:r>
              <a:rPr lang="el-GR" sz="3000" b="0" dirty="0" smtClean="0">
                <a:solidFill>
                  <a:prstClr val="black"/>
                </a:solidFill>
              </a:rPr>
              <a:t>2/2</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Αποθηκεύεται στο ήπαρ, αποτελεί συνένζυμο στο σχηματισμό μεθειονίνης από ομοκυστεΐνη. Παίρνει μέρος στην αναγωγή των ριβονουκλεοτιδίων σε </a:t>
            </a:r>
            <a:r>
              <a:rPr lang="el-GR" dirty="0" smtClean="0"/>
              <a:t>δεοξυριβονουκλεοτίδια</a:t>
            </a:r>
            <a:r>
              <a:rPr lang="el-GR" dirty="0"/>
              <a:t>.</a:t>
            </a:r>
          </a:p>
          <a:p>
            <a:r>
              <a:rPr lang="el-GR" dirty="0"/>
              <a:t>Οι κοβαλαμίνες είναι πολύ διαδεδομένες στη φύση, κύρια στους ζωικούς οργανισμούς. </a:t>
            </a:r>
            <a:r>
              <a:rPr lang="el-GR" dirty="0" smtClean="0"/>
              <a:t>Έτσι </a:t>
            </a:r>
            <a:r>
              <a:rPr lang="el-GR" dirty="0"/>
              <a:t>η έλλειψή της μπορεί να προκληθεί από ανικανότητα του πεπτικού συστήματος να τη προσλάβει από τις τροφές. Η πεψίνη του στομάχου </a:t>
            </a:r>
            <a:r>
              <a:rPr lang="el-GR" dirty="0" smtClean="0"/>
              <a:t>απελευθερώνει </a:t>
            </a:r>
            <a:r>
              <a:rPr lang="el-GR" dirty="0"/>
              <a:t>τη </a:t>
            </a:r>
            <a:r>
              <a:rPr lang="el-GR" dirty="0" smtClean="0"/>
              <a:t>ιταμίνη από </a:t>
            </a:r>
            <a:r>
              <a:rPr lang="el-GR" dirty="0"/>
              <a:t>τη </a:t>
            </a:r>
            <a:r>
              <a:rPr lang="el-GR" dirty="0" smtClean="0"/>
              <a:t>πρωτεΐνη, </a:t>
            </a:r>
            <a:r>
              <a:rPr lang="el-GR" dirty="0"/>
              <a:t>αλλά για τη μεταφορά της στο λεπτό έντερο απαιτείται η σύνδεσή της με μια </a:t>
            </a:r>
            <a:r>
              <a:rPr lang="el-GR" dirty="0" smtClean="0"/>
              <a:t>βλεννοπρωτεΐνη</a:t>
            </a:r>
            <a:r>
              <a:rPr lang="el-GR" dirty="0"/>
              <a:t>, που ονομάζεται </a:t>
            </a:r>
            <a:r>
              <a:rPr lang="el-GR" b="1" dirty="0"/>
              <a:t>ενδογενής παράγων</a:t>
            </a:r>
            <a:r>
              <a:rPr lang="el-GR" dirty="0"/>
              <a:t> (intrinsic factor)</a:t>
            </a:r>
          </a:p>
          <a:p>
            <a:r>
              <a:rPr lang="el-GR" dirty="0"/>
              <a:t>Η έλλειψή της, ή η διαταραχή της σύνδεσής της με τον ενδογενή παράγοντα οδηγεί σε </a:t>
            </a:r>
            <a:r>
              <a:rPr lang="el-GR" b="1" dirty="0"/>
              <a:t>κακοήθη</a:t>
            </a:r>
            <a:r>
              <a:rPr lang="el-GR" dirty="0"/>
              <a:t> (μεγαλοβλαστική) </a:t>
            </a:r>
            <a:r>
              <a:rPr lang="el-GR" b="1" dirty="0"/>
              <a:t>αναιμία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35568373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Βιταμίνη </a:t>
            </a:r>
            <a:r>
              <a:rPr lang="en-US" dirty="0"/>
              <a:t>C (L-</a:t>
            </a:r>
            <a:r>
              <a:rPr lang="el-GR" dirty="0"/>
              <a:t>ασκορβικό οξύ</a:t>
            </a:r>
            <a:r>
              <a:rPr lang="el-GR" dirty="0" smtClean="0"/>
              <a:t>) </a:t>
            </a:r>
            <a:r>
              <a:rPr lang="el-GR" sz="3000" b="0" dirty="0" smtClean="0"/>
              <a:t>1/5</a:t>
            </a:r>
            <a:endParaRPr lang="el-GR" sz="3000" b="0" dirty="0"/>
          </a:p>
        </p:txBody>
      </p:sp>
      <p:sp>
        <p:nvSpPr>
          <p:cNvPr id="3" name="Θέση περιεχομένου 2"/>
          <p:cNvSpPr>
            <a:spLocks noGrp="1"/>
          </p:cNvSpPr>
          <p:nvPr>
            <p:ph idx="1"/>
          </p:nvPr>
        </p:nvSpPr>
        <p:spPr/>
        <p:txBody>
          <a:bodyPr>
            <a:normAutofit lnSpcReduction="10000"/>
          </a:bodyPr>
          <a:lstStyle/>
          <a:p>
            <a:r>
              <a:rPr lang="el-GR" dirty="0"/>
              <a:t>Μόνον οι άνθρωποι, οι πίθηκοι και τα ινδικά χοιρίδια χρειάζονται τη βιταμίνη </a:t>
            </a:r>
            <a:r>
              <a:rPr lang="en-US" dirty="0"/>
              <a:t>C</a:t>
            </a:r>
            <a:r>
              <a:rPr lang="el-GR" dirty="0"/>
              <a:t>, διότι δεν έχουν το ένζυμο </a:t>
            </a:r>
            <a:r>
              <a:rPr lang="en-US" b="1" dirty="0"/>
              <a:t>L</a:t>
            </a:r>
            <a:r>
              <a:rPr lang="el-GR" b="1" dirty="0"/>
              <a:t>-γουλονολακτονική οξειδάση</a:t>
            </a:r>
            <a:r>
              <a:rPr lang="el-GR" dirty="0"/>
              <a:t>, που μετατρέπει τη γλυκόζη σε ασκορβικό οξύ.</a:t>
            </a:r>
          </a:p>
          <a:p>
            <a:r>
              <a:rPr lang="el-GR" dirty="0"/>
              <a:t>Χρησιμεύει ως </a:t>
            </a:r>
            <a:r>
              <a:rPr lang="el-GR" b="1" dirty="0"/>
              <a:t>αναγωγικό μέσο </a:t>
            </a:r>
            <a:r>
              <a:rPr lang="el-GR" dirty="0"/>
              <a:t>(κύρια σε υδροξυλιώσεις) συμβάλλοντας:</a:t>
            </a:r>
          </a:p>
          <a:p>
            <a:pPr lvl="1"/>
            <a:r>
              <a:rPr lang="el-GR" dirty="0"/>
              <a:t>Σύνθεση κολλαγόνου.</a:t>
            </a:r>
          </a:p>
          <a:p>
            <a:pPr lvl="1"/>
            <a:r>
              <a:rPr lang="el-GR" dirty="0"/>
              <a:t>Αποδόμηση τυροσίνης.</a:t>
            </a:r>
          </a:p>
          <a:p>
            <a:pPr lvl="1"/>
            <a:r>
              <a:rPr lang="el-GR" dirty="0"/>
              <a:t>Σύνθεση κατεχολαμινών.</a:t>
            </a:r>
          </a:p>
          <a:p>
            <a:pPr lvl="1"/>
            <a:r>
              <a:rPr lang="el-GR" dirty="0"/>
              <a:t>Βιοσύνθεση χολικού οξέος.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28202125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Βιταμίνη </a:t>
            </a:r>
            <a:r>
              <a:rPr lang="en-US" dirty="0">
                <a:solidFill>
                  <a:prstClr val="black"/>
                </a:solidFill>
              </a:rPr>
              <a:t>C (L-</a:t>
            </a:r>
            <a:r>
              <a:rPr lang="el-GR" dirty="0">
                <a:solidFill>
                  <a:prstClr val="black"/>
                </a:solidFill>
              </a:rPr>
              <a:t>ασκορβικό οξύ) </a:t>
            </a:r>
            <a:r>
              <a:rPr lang="el-GR" sz="3000" b="0" dirty="0" smtClean="0">
                <a:solidFill>
                  <a:prstClr val="black"/>
                </a:solidFill>
              </a:rPr>
              <a:t>2/5</a:t>
            </a:r>
            <a:endParaRPr lang="el-GR" dirty="0"/>
          </a:p>
        </p:txBody>
      </p:sp>
      <p:sp>
        <p:nvSpPr>
          <p:cNvPr id="3" name="Θέση περιεχομένου 2"/>
          <p:cNvSpPr>
            <a:spLocks noGrp="1"/>
          </p:cNvSpPr>
          <p:nvPr>
            <p:ph idx="1"/>
          </p:nvPr>
        </p:nvSpPr>
        <p:spPr/>
        <p:txBody>
          <a:bodyPr/>
          <a:lstStyle/>
          <a:p>
            <a:r>
              <a:rPr lang="el-GR" dirty="0" smtClean="0"/>
              <a:t>Συμβάλλει </a:t>
            </a:r>
            <a:r>
              <a:rPr lang="el-GR" dirty="0"/>
              <a:t>στην </a:t>
            </a:r>
            <a:r>
              <a:rPr lang="el-GR" b="1" dirty="0"/>
              <a:t>απορρόφηση του τρισθενούς σιδήρου</a:t>
            </a:r>
            <a:r>
              <a:rPr lang="el-GR" dirty="0"/>
              <a:t> τον οποίο ανάγει σε δισθενή στον στόμαχο. Σε περιόδους στρες έχουν παρατηρηθεί αυξημένες συγκεντρώσεις της βιταμίνης </a:t>
            </a:r>
            <a:r>
              <a:rPr lang="en-US" dirty="0"/>
              <a:t>C</a:t>
            </a:r>
            <a:r>
              <a:rPr lang="el-GR" dirty="0"/>
              <a:t> στα επινεφρίδια, όπου θεωρείται ότι συμβάλλει στην υδροξυλίωση των κορτικοστεροειδών.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30925411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Βιταμίνη </a:t>
            </a:r>
            <a:r>
              <a:rPr lang="en-US" dirty="0">
                <a:solidFill>
                  <a:prstClr val="black"/>
                </a:solidFill>
              </a:rPr>
              <a:t>C (L-</a:t>
            </a:r>
            <a:r>
              <a:rPr lang="el-GR" dirty="0">
                <a:solidFill>
                  <a:prstClr val="black"/>
                </a:solidFill>
              </a:rPr>
              <a:t>ασκορβικό οξύ) </a:t>
            </a:r>
            <a:r>
              <a:rPr lang="el-GR" sz="3000" b="0" dirty="0" smtClean="0">
                <a:solidFill>
                  <a:prstClr val="black"/>
                </a:solidFill>
              </a:rPr>
              <a:t>3/5</a:t>
            </a:r>
            <a:endParaRPr lang="el-GR" dirty="0"/>
          </a:p>
        </p:txBody>
      </p:sp>
      <p:sp>
        <p:nvSpPr>
          <p:cNvPr id="3" name="Θέση περιεχομένου 2"/>
          <p:cNvSpPr>
            <a:spLocks noGrp="1"/>
          </p:cNvSpPr>
          <p:nvPr>
            <p:ph idx="1"/>
          </p:nvPr>
        </p:nvSpPr>
        <p:spPr/>
        <p:txBody>
          <a:bodyPr/>
          <a:lstStyle/>
          <a:p>
            <a:r>
              <a:rPr lang="el-GR" dirty="0"/>
              <a:t>Η έλλειψή της οδηγεί, μετά από μερικούς μήνες, στο </a:t>
            </a:r>
            <a:r>
              <a:rPr lang="el-GR" b="1" dirty="0"/>
              <a:t>σκορβούτο</a:t>
            </a:r>
            <a:r>
              <a:rPr lang="el-GR" dirty="0"/>
              <a:t>, που οφείλεται σε ελλιπή σχηματισμό του κολλαγόνου και εκδηλώνεται με χαρακτηριστικά </a:t>
            </a:r>
            <a:r>
              <a:rPr lang="el-GR" dirty="0" smtClean="0"/>
              <a:t>συμπτώματα </a:t>
            </a:r>
            <a:r>
              <a:rPr lang="el-GR" dirty="0"/>
              <a:t>όπως την εμφάνιση αιμορραγικών και σπογγώδους υφής ούλων που συνοδεύονται από χαλάρωση και απόπτωση των δοντιών, υποδόριες αιμορραγίες λόγω μειωμένης ελαστικότητας των τριχοειδών αιμοφόρων αγγείων, οίδημα, πόνους στις </a:t>
            </a:r>
            <a:r>
              <a:rPr lang="el-GR" dirty="0" smtClean="0"/>
              <a:t>αρθρώσεις </a:t>
            </a:r>
            <a:r>
              <a:rPr lang="el-GR" dirty="0"/>
              <a:t>κ.α.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35151156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Βιταμίνη </a:t>
            </a:r>
            <a:r>
              <a:rPr lang="en-US" dirty="0">
                <a:solidFill>
                  <a:prstClr val="black"/>
                </a:solidFill>
              </a:rPr>
              <a:t>C (L-</a:t>
            </a:r>
            <a:r>
              <a:rPr lang="el-GR" dirty="0">
                <a:solidFill>
                  <a:prstClr val="black"/>
                </a:solidFill>
              </a:rPr>
              <a:t>ασκορβικό οξύ) </a:t>
            </a:r>
            <a:r>
              <a:rPr lang="el-GR" sz="3000" b="0" dirty="0" smtClean="0">
                <a:solidFill>
                  <a:prstClr val="black"/>
                </a:solidFill>
              </a:rPr>
              <a:t>4/5</a:t>
            </a:r>
            <a:endParaRPr lang="el-GR" dirty="0"/>
          </a:p>
        </p:txBody>
      </p:sp>
      <p:sp>
        <p:nvSpPr>
          <p:cNvPr id="3" name="Θέση περιεχομένου 2"/>
          <p:cNvSpPr>
            <a:spLocks noGrp="1"/>
          </p:cNvSpPr>
          <p:nvPr>
            <p:ph idx="1"/>
          </p:nvPr>
        </p:nvSpPr>
        <p:spPr/>
        <p:txBody>
          <a:bodyPr/>
          <a:lstStyle/>
          <a:p>
            <a:r>
              <a:rPr lang="el-GR" dirty="0"/>
              <a:t>Φυσιολογικά, η συγκέντρωση της βιταμίνης στο πλάσμα είναι 0.7-1.2 </a:t>
            </a:r>
            <a:r>
              <a:rPr lang="en-US" dirty="0"/>
              <a:t>mg</a:t>
            </a:r>
            <a:r>
              <a:rPr lang="el-GR" dirty="0"/>
              <a:t>/</a:t>
            </a:r>
            <a:r>
              <a:rPr lang="en-US" dirty="0"/>
              <a:t>dL</a:t>
            </a:r>
            <a:r>
              <a:rPr lang="el-GR" dirty="0"/>
              <a:t>, το κάπνισμα όμως όπως και διάφορα φάρμακα μειώνουν το επίπεδο αυτό. Υπερβολικά </a:t>
            </a:r>
            <a:r>
              <a:rPr lang="el-GR" b="1" dirty="0"/>
              <a:t>μεγάλες δόσεις</a:t>
            </a:r>
            <a:r>
              <a:rPr lang="el-GR" dirty="0"/>
              <a:t> βιταμίνης </a:t>
            </a:r>
            <a:r>
              <a:rPr lang="en-US" dirty="0"/>
              <a:t>C</a:t>
            </a:r>
            <a:r>
              <a:rPr lang="el-GR" dirty="0"/>
              <a:t> που λαμβάνονται για την καταπολέμηση του κοινού κρυολογήματος, έχουν ως αποτέλεσμα την </a:t>
            </a:r>
            <a:r>
              <a:rPr lang="el-GR" b="1" dirty="0"/>
              <a:t>αύξηση του επιπέδου των οξαλικών</a:t>
            </a:r>
            <a:r>
              <a:rPr lang="el-GR" dirty="0"/>
              <a:t>, που αποτελούν τους κυρίους μεταβολίτες του ασκορβικού οξέος στο αίμα και αυξάνουν την πι­θανότητα του σχηματισμού λίθων από οξαλικά άλατα στους νεφρούς.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11749155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Βιταμίνη </a:t>
            </a:r>
            <a:r>
              <a:rPr lang="en-US" dirty="0">
                <a:solidFill>
                  <a:prstClr val="black"/>
                </a:solidFill>
              </a:rPr>
              <a:t>C (L-</a:t>
            </a:r>
            <a:r>
              <a:rPr lang="el-GR" dirty="0">
                <a:solidFill>
                  <a:prstClr val="black"/>
                </a:solidFill>
              </a:rPr>
              <a:t>ασκορβικό οξύ) </a:t>
            </a:r>
            <a:r>
              <a:rPr lang="el-GR" sz="3000" b="0" dirty="0" smtClean="0">
                <a:solidFill>
                  <a:prstClr val="black"/>
                </a:solidFill>
              </a:rPr>
              <a:t>5/5</a:t>
            </a:r>
            <a:endParaRPr lang="el-GR" dirty="0"/>
          </a:p>
        </p:txBody>
      </p:sp>
      <p:sp>
        <p:nvSpPr>
          <p:cNvPr id="3" name="Θέση περιεχομένου 2"/>
          <p:cNvSpPr>
            <a:spLocks noGrp="1"/>
          </p:cNvSpPr>
          <p:nvPr>
            <p:ph idx="1"/>
          </p:nvPr>
        </p:nvSpPr>
        <p:spPr/>
        <p:txBody>
          <a:bodyPr>
            <a:normAutofit/>
          </a:bodyPr>
          <a:lstStyle/>
          <a:p>
            <a:r>
              <a:rPr lang="el-GR" sz="2200" dirty="0"/>
              <a:t>Κυρίες πηγές της βιταμίνης είναι τα διάφορα κηπευτικά όπως οι ντομάτες, οι πράσινες πιπεριές και γενικά τα πράσινα λαχανικά και ιδιαίτερα τα νωπά φρούτα, εσπεριδοειδή ακτινίδια, μούρα, πεπόνι κλπ. </a:t>
            </a:r>
          </a:p>
          <a:p>
            <a:r>
              <a:rPr lang="el-GR" sz="2200" dirty="0"/>
              <a:t>Η βιταμίνη </a:t>
            </a:r>
            <a:r>
              <a:rPr lang="en-US" sz="2200" dirty="0"/>
              <a:t>C</a:t>
            </a:r>
            <a:r>
              <a:rPr lang="el-GR" sz="2200" dirty="0"/>
              <a:t> είναι ευαίσθητη και ευοξείδωτη,  καταστρέφεται εύκολα με τη θέρμανση όπως και από την επίδραση του ατμοσφαιρικού οξυγόνου ή από οξειδωτικές ουσίες. Οι τεχνικές διατήρησης των τροφίμων που δεν καταναλώνονται νωπά όπως είναι η κονσερ­βοποίηση, καταστρέφουν το ασκορβικό οξύ</a:t>
            </a:r>
            <a:r>
              <a:rPr lang="el-GR" sz="2200" dirty="0" smtClean="0"/>
              <a:t>. Ημερήσιες </a:t>
            </a:r>
            <a:r>
              <a:rPr lang="el-GR" sz="2200" dirty="0"/>
              <a:t>ανάγκες σε ασκορβικό: 60 </a:t>
            </a:r>
            <a:r>
              <a:rPr lang="en-US" sz="2200" dirty="0"/>
              <a:t>mg</a:t>
            </a:r>
            <a:r>
              <a:rPr lang="el-GR" sz="2200"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40920060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Βιταμίνη Η (βιοτίνη</a:t>
            </a:r>
            <a:r>
              <a:rPr lang="el-GR" dirty="0" smtClean="0"/>
              <a:t>) </a:t>
            </a:r>
            <a:r>
              <a:rPr lang="el-GR" sz="3000" b="0" dirty="0" smtClean="0"/>
              <a:t>1/2</a:t>
            </a:r>
            <a:endParaRPr lang="el-GR" sz="3000" b="0" dirty="0"/>
          </a:p>
        </p:txBody>
      </p:sp>
      <p:sp>
        <p:nvSpPr>
          <p:cNvPr id="3" name="Θέση περιεχομένου 2"/>
          <p:cNvSpPr>
            <a:spLocks noGrp="1"/>
          </p:cNvSpPr>
          <p:nvPr>
            <p:ph idx="1"/>
          </p:nvPr>
        </p:nvSpPr>
        <p:spPr/>
        <p:txBody>
          <a:bodyPr>
            <a:normAutofit/>
          </a:bodyPr>
          <a:lstStyle/>
          <a:p>
            <a:r>
              <a:rPr lang="el-GR" sz="2200" dirty="0"/>
              <a:t>Συντίθεται από τη χλωρίδα του εντέρου</a:t>
            </a:r>
            <a:r>
              <a:rPr lang="el-GR" sz="2200" dirty="0" smtClean="0"/>
              <a:t>. Περιέχεται </a:t>
            </a:r>
            <a:r>
              <a:rPr lang="el-GR" sz="2200" dirty="0"/>
              <a:t>στον κρόκο του αυγού.</a:t>
            </a:r>
          </a:p>
          <a:p>
            <a:r>
              <a:rPr lang="el-GR" sz="2200" dirty="0"/>
              <a:t>Συνδέεται με ένζυμα (με ομοιοπολικό δεσμό), που καταλύουν αντιδράσεις καρβοξυλίωσης. Η βιοτίνη δρα με τη μορφή της </a:t>
            </a:r>
            <a:r>
              <a:rPr lang="el-GR" sz="2200" b="1" dirty="0"/>
              <a:t>βιοκυτίνης</a:t>
            </a:r>
            <a:r>
              <a:rPr lang="el-GR" sz="2200" dirty="0"/>
              <a:t> (παράγωγο της σύνδεσης της με το αμινοξύ λυσίνη) ως προσθετική ομάδα ενζύμων που καταλύουν την ενσωμάτωση </a:t>
            </a:r>
            <a:r>
              <a:rPr lang="en-US" sz="2200" dirty="0"/>
              <a:t>C</a:t>
            </a:r>
            <a:r>
              <a:rPr lang="el-GR" sz="2200" dirty="0"/>
              <a:t>Ο</a:t>
            </a:r>
            <a:r>
              <a:rPr lang="el-GR" sz="2200" baseline="-25000" dirty="0"/>
              <a:t>2</a:t>
            </a:r>
            <a:r>
              <a:rPr lang="el-GR" sz="2200" dirty="0"/>
              <a:t> σε </a:t>
            </a:r>
            <a:r>
              <a:rPr lang="el-GR" sz="2200" dirty="0" smtClean="0"/>
              <a:t>ακετοξέα </a:t>
            </a:r>
            <a:r>
              <a:rPr lang="el-GR" sz="2200" dirty="0"/>
              <a:t>δηλαδή σε καρβοξυλιώσεις όπως αυτή της μετατροπής του πυροσταφυλικού οξέος προς οξαλοξικό στις διεργασίες της γλυκονεογένεσης.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pic>
        <p:nvPicPr>
          <p:cNvPr id="15362" name="Picture 2" descr="biot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4581128"/>
            <a:ext cx="2806427" cy="2118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3007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Βιταμίνη Η (βιοτίνη) </a:t>
            </a:r>
            <a:r>
              <a:rPr lang="el-GR" sz="3000" b="0" dirty="0" smtClean="0">
                <a:solidFill>
                  <a:prstClr val="black"/>
                </a:solidFill>
              </a:rPr>
              <a:t>2/2</a:t>
            </a:r>
            <a:endParaRPr lang="el-GR" dirty="0"/>
          </a:p>
        </p:txBody>
      </p:sp>
      <p:sp>
        <p:nvSpPr>
          <p:cNvPr id="3" name="Θέση περιεχομένου 2"/>
          <p:cNvSpPr>
            <a:spLocks noGrp="1"/>
          </p:cNvSpPr>
          <p:nvPr>
            <p:ph idx="1"/>
          </p:nvPr>
        </p:nvSpPr>
        <p:spPr/>
        <p:txBody>
          <a:bodyPr>
            <a:normAutofit/>
          </a:bodyPr>
          <a:lstStyle/>
          <a:p>
            <a:r>
              <a:rPr lang="el-GR" sz="2200" dirty="0"/>
              <a:t>Η έλλειψη βιοτίνης μειώνει την ικανότητα του οργανισμού στο να κάνει καρβοξυλιώσεις και να συνθέτει λιπαρά οξέα και επίσης δρα ανασταλτικά στη σύν­θεση της ουρίας και των πουρινών καθώς και στη σύνθεση τρυπτοφάνης.</a:t>
            </a:r>
          </a:p>
          <a:p>
            <a:r>
              <a:rPr lang="el-GR" sz="2200" dirty="0"/>
              <a:t>Στα ζώα υπάρχει επάρκεια της βιοτίνης επειδή αυτή συντίθεται από βακτή­ρια του εντερικού σωλήνα. Οι μοναδικές περιπτώσεις ένδειας είναι αυτές που προκα­λούνται από την παρατεταμένη χρήση αντιβιοτικών που καταστρέφουν την εντε­ρική χλωρίδα και από υπερβολική κατανάλωση ωμού λευκώματος αυγού, επειδή αυτό περιέχει μια πρωτεΐνη, την </a:t>
            </a:r>
            <a:r>
              <a:rPr lang="el-GR" sz="2200" b="1" dirty="0"/>
              <a:t>αβιδίνη</a:t>
            </a:r>
            <a:r>
              <a:rPr lang="el-GR" sz="2200" dirty="0"/>
              <a:t>, που συνδέεται σταθερά με τη βιοτίνη σε μία άπεπτη μορφή</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10051548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33222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040813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Βιταμίνες </a:t>
            </a:r>
            <a:r>
              <a:rPr lang="el-GR" sz="3000" b="0" dirty="0" smtClean="0"/>
              <a:t>4/6</a:t>
            </a:r>
            <a:r>
              <a:rPr lang="el-GR" dirty="0" smtClean="0"/>
              <a:t> </a:t>
            </a:r>
            <a:endParaRPr lang="el-GR" dirty="0"/>
          </a:p>
        </p:txBody>
      </p:sp>
      <p:sp>
        <p:nvSpPr>
          <p:cNvPr id="3" name="Θέση περιεχομένου 2"/>
          <p:cNvSpPr>
            <a:spLocks noGrp="1"/>
          </p:cNvSpPr>
          <p:nvPr>
            <p:ph idx="1"/>
          </p:nvPr>
        </p:nvSpPr>
        <p:spPr/>
        <p:txBody>
          <a:bodyPr/>
          <a:lstStyle/>
          <a:p>
            <a:r>
              <a:rPr lang="el-GR" dirty="0"/>
              <a:t>Γενικά η ορθολογική και υγιεινή διατροφή καλύπτει τις ημερήσιες ανάγκες σε βιταμίνες.</a:t>
            </a:r>
          </a:p>
          <a:p>
            <a:r>
              <a:rPr lang="el-GR" dirty="0"/>
              <a:t>Λίγες βιταμίνες μπορούν να εναποθηκευτούν (</a:t>
            </a:r>
            <a:r>
              <a:rPr lang="en-US" dirty="0"/>
              <a:t>A</a:t>
            </a:r>
            <a:r>
              <a:rPr lang="el-GR" dirty="0"/>
              <a:t>, </a:t>
            </a:r>
            <a:r>
              <a:rPr lang="en-US" dirty="0"/>
              <a:t>D</a:t>
            </a:r>
            <a:r>
              <a:rPr lang="el-GR" dirty="0"/>
              <a:t>, </a:t>
            </a:r>
            <a:r>
              <a:rPr lang="en-US" dirty="0"/>
              <a:t>E</a:t>
            </a:r>
            <a:r>
              <a:rPr lang="el-GR" dirty="0"/>
              <a:t>, </a:t>
            </a:r>
            <a:r>
              <a:rPr lang="en-US" dirty="0"/>
              <a:t>B</a:t>
            </a:r>
            <a:r>
              <a:rPr lang="el-GR" baseline="-25000" dirty="0"/>
              <a:t>12</a:t>
            </a:r>
            <a:r>
              <a:rPr lang="el-GR" dirty="0"/>
              <a:t>). Έτσι η έλλειψη βιταμινών οδηγεί σε </a:t>
            </a:r>
            <a:r>
              <a:rPr lang="el-GR" b="1" dirty="0"/>
              <a:t>ασθένειες στέρησης</a:t>
            </a:r>
            <a:r>
              <a:rPr lang="el-GR" dirty="0"/>
              <a:t>, που προσβάλλουν συχνά το δέρμα, τα ερυθρά αιμοσφαίρια και το νευρικό σύστημα.</a:t>
            </a:r>
          </a:p>
          <a:p>
            <a:r>
              <a:rPr lang="el-GR" dirty="0"/>
              <a:t>Υπερβολική δοσολογία βιταμινών, μόνο στην περίπτωση των βιταμινών Α και </a:t>
            </a:r>
            <a:r>
              <a:rPr lang="en-US" dirty="0"/>
              <a:t>D</a:t>
            </a:r>
            <a:r>
              <a:rPr lang="el-GR" dirty="0"/>
              <a:t>, οδηγεί σε </a:t>
            </a:r>
            <a:r>
              <a:rPr lang="el-GR" b="1" dirty="0"/>
              <a:t>υπερβιταμινώσεις</a:t>
            </a:r>
            <a:r>
              <a:rPr lang="el-GR" dirty="0"/>
              <a:t>.</a:t>
            </a:r>
          </a:p>
          <a:p>
            <a:r>
              <a:rPr lang="el-GR" dirty="0"/>
              <a:t>Φυσιολογικά, η περίσσεια βιταμινών αποβάλλεται με τα ούρα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0000462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Γεώργιος Καρίκας 2014. Γεώργιος Καρίκας. «Βιοχημεία (Θ). Ενότητα 9</a:t>
            </a:r>
            <a:r>
              <a:rPr lang="en-US" sz="2000" dirty="0" smtClean="0"/>
              <a:t>:</a:t>
            </a:r>
            <a:r>
              <a:rPr lang="el-GR" sz="2000" dirty="0" smtClean="0"/>
              <a:t> Βιοχημεία βιταμινών».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35777789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a:t>
            </a:r>
            <a:r>
              <a:rPr lang="el-GR" dirty="0" smtClean="0">
                <a:solidFill>
                  <a:prstClr val="black"/>
                </a:solidFill>
                <a:latin typeface="Calibri"/>
              </a:rPr>
              <a:t>creativecommons.org/licenses/</a:t>
            </a:r>
            <a:r>
              <a:rPr lang="en-US" smtClean="0">
                <a:solidFill>
                  <a:prstClr val="black"/>
                </a:solidFill>
                <a:latin typeface="Calibri"/>
              </a:rPr>
              <a:t>by</a:t>
            </a:r>
            <a:r>
              <a:rPr lang="el-GR" smtClean="0">
                <a:solidFill>
                  <a:prstClr val="black"/>
                </a:solidFill>
                <a:latin typeface="Calibri"/>
              </a:rPr>
              <a:t>-nc-sa/4.0</a:t>
            </a:r>
            <a:r>
              <a:rPr lang="el-GR" dirty="0">
                <a:solidFill>
                  <a:prstClr val="black"/>
                </a:solidFill>
                <a:latin typeface="Calibri"/>
              </a:rPr>
              <a:t>/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2098359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9367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41826655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50013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Βιταμίνες </a:t>
            </a:r>
            <a:r>
              <a:rPr lang="el-GR" sz="3000" b="0" dirty="0" smtClean="0"/>
              <a:t>5/6</a:t>
            </a:r>
            <a:r>
              <a:rPr lang="el-GR" dirty="0" smtClean="0"/>
              <a:t> </a:t>
            </a:r>
            <a:endParaRPr lang="el-GR" dirty="0"/>
          </a:p>
        </p:txBody>
      </p:sp>
      <p:sp>
        <p:nvSpPr>
          <p:cNvPr id="3" name="Θέση περιεχομένου 2"/>
          <p:cNvSpPr>
            <a:spLocks noGrp="1"/>
          </p:cNvSpPr>
          <p:nvPr>
            <p:ph idx="1"/>
          </p:nvPr>
        </p:nvSpPr>
        <p:spPr>
          <a:xfrm>
            <a:off x="611560" y="1268760"/>
            <a:ext cx="8280920" cy="4968552"/>
          </a:xfrm>
        </p:spPr>
        <p:txBody>
          <a:bodyPr>
            <a:normAutofit/>
          </a:bodyPr>
          <a:lstStyle/>
          <a:p>
            <a:r>
              <a:rPr lang="el-GR" sz="2200" dirty="0"/>
              <a:t>Με βάση τη διαλυτότητά τους, διακρίνονται σε:</a:t>
            </a:r>
          </a:p>
          <a:p>
            <a:pPr lvl="1" indent="-385763"/>
            <a:r>
              <a:rPr lang="el-GR" sz="2200" dirty="0"/>
              <a:t>Λιποδιαλυτές (αποθηκεύονται, δύσκολα μεταβολίζονται).</a:t>
            </a:r>
          </a:p>
          <a:p>
            <a:pPr lvl="1" indent="-385763"/>
            <a:r>
              <a:rPr lang="el-GR" sz="2200" dirty="0"/>
              <a:t>Υδατοδιαλυτές (λιγότερο τοξικές, αποβάλλονται από τα ούρα).</a:t>
            </a:r>
          </a:p>
          <a:p>
            <a:r>
              <a:rPr lang="el-GR" sz="2200" dirty="0"/>
              <a:t>Ως </a:t>
            </a:r>
            <a:r>
              <a:rPr lang="el-GR" sz="2200" b="1" dirty="0"/>
              <a:t>βιταμερή</a:t>
            </a:r>
            <a:r>
              <a:rPr lang="el-GR" sz="2200" dirty="0"/>
              <a:t> θεωρούνται οι ενώσεις που αλληλομετατρέπονται ή υποκαθιστούν τη λειτουργική μορφή της βιταμίνης, όπως για παράδειγμα χρησιμοποιείται ο όρος φολικά δηλαδή το </a:t>
            </a:r>
            <a:r>
              <a:rPr lang="el-GR" sz="2200" b="1" dirty="0"/>
              <a:t>φολικό οξύ</a:t>
            </a:r>
            <a:r>
              <a:rPr lang="el-GR" sz="2200" dirty="0"/>
              <a:t> (φυλλικό οξύ) και τις συγγενείς του ενώσεις ή ο όρος </a:t>
            </a:r>
            <a:r>
              <a:rPr lang="el-GR" sz="2200" b="1" i="1" dirty="0"/>
              <a:t>Β</a:t>
            </a:r>
            <a:r>
              <a:rPr lang="el-GR" sz="2200" b="1" i="1" baseline="-25000" dirty="0"/>
              <a:t>6</a:t>
            </a:r>
            <a:r>
              <a:rPr lang="el-GR" sz="2200" baseline="-25000" dirty="0"/>
              <a:t> </a:t>
            </a:r>
            <a:r>
              <a:rPr lang="el-GR" sz="2200" dirty="0"/>
              <a:t>που σημαίνει τα βιταμερή πυριδοξίνη, πυριδοξάλη και πυριδοξαμίνη</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741483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Βιταμίνες </a:t>
            </a:r>
            <a:r>
              <a:rPr lang="el-GR" sz="3000" b="0" dirty="0" smtClean="0"/>
              <a:t>6/6</a:t>
            </a:r>
            <a:r>
              <a:rPr lang="el-GR" dirty="0" smtClean="0"/>
              <a:t> </a:t>
            </a:r>
            <a:endParaRPr lang="el-GR" dirty="0"/>
          </a:p>
        </p:txBody>
      </p:sp>
      <p:sp>
        <p:nvSpPr>
          <p:cNvPr id="3" name="Θέση περιεχομένου 2"/>
          <p:cNvSpPr>
            <a:spLocks noGrp="1"/>
          </p:cNvSpPr>
          <p:nvPr>
            <p:ph idx="1"/>
          </p:nvPr>
        </p:nvSpPr>
        <p:spPr>
          <a:xfrm>
            <a:off x="611560" y="1196752"/>
            <a:ext cx="8352928" cy="936104"/>
          </a:xfrm>
        </p:spPr>
        <p:txBody>
          <a:bodyPr>
            <a:normAutofit/>
          </a:bodyPr>
          <a:lstStyle/>
          <a:p>
            <a:r>
              <a:rPr lang="el-GR" sz="2200" dirty="0"/>
              <a:t>Η κατανομή των βιταμινών στους ιστούς και οι μορφές εναπόθεσή τους στον οργανισμό φαίνεται στον παρακάτω </a:t>
            </a:r>
            <a:r>
              <a:rPr lang="el-GR" sz="2200" dirty="0" smtClean="0"/>
              <a:t>πίνακα.</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119752364"/>
              </p:ext>
            </p:extLst>
          </p:nvPr>
        </p:nvGraphicFramePr>
        <p:xfrm>
          <a:off x="539552" y="2064837"/>
          <a:ext cx="8496944" cy="4588963"/>
        </p:xfrm>
        <a:graphic>
          <a:graphicData uri="http://schemas.openxmlformats.org/drawingml/2006/table">
            <a:tbl>
              <a:tblPr/>
              <a:tblGrid>
                <a:gridCol w="3123027"/>
                <a:gridCol w="3357693"/>
                <a:gridCol w="2016224"/>
              </a:tblGrid>
              <a:tr h="572075">
                <a:tc>
                  <a:txBody>
                    <a:bodyPr/>
                    <a:lstStyle/>
                    <a:p>
                      <a:pPr algn="ctr">
                        <a:spcAft>
                          <a:spcPts val="0"/>
                        </a:spcAft>
                      </a:pPr>
                      <a:r>
                        <a:rPr lang="el-GR" sz="1700" b="1" u="none" strike="noStrike" dirty="0">
                          <a:effectLst/>
                          <a:latin typeface="+mn-lt"/>
                          <a:ea typeface="Times New Roman"/>
                          <a:cs typeface="Times New Roman"/>
                        </a:rPr>
                        <a:t> </a:t>
                      </a:r>
                      <a:r>
                        <a:rPr lang="el-GR" sz="1700" b="1" u="none" dirty="0" smtClean="0">
                          <a:effectLst/>
                          <a:latin typeface="+mn-lt"/>
                          <a:ea typeface="Times New Roman"/>
                          <a:cs typeface="Times New Roman"/>
                        </a:rPr>
                        <a:t>ΙΣΤΟΣ</a:t>
                      </a:r>
                      <a:r>
                        <a:rPr lang="el-GR" sz="1700" b="1" u="none" baseline="0" dirty="0">
                          <a:effectLst/>
                          <a:latin typeface="+mn-lt"/>
                          <a:ea typeface="Times New Roman"/>
                          <a:cs typeface="+mn-cs"/>
                        </a:rPr>
                        <a:t> </a:t>
                      </a:r>
                      <a:r>
                        <a:rPr lang="el-GR" sz="1700" b="1" u="none" baseline="0" dirty="0" smtClean="0">
                          <a:effectLst/>
                          <a:latin typeface="+mn-lt"/>
                          <a:ea typeface="Times New Roman"/>
                          <a:cs typeface="+mn-cs"/>
                        </a:rPr>
                        <a:t>- </a:t>
                      </a:r>
                      <a:r>
                        <a:rPr lang="el-GR" sz="1700" b="1" u="none" dirty="0" smtClean="0">
                          <a:effectLst/>
                          <a:latin typeface="+mn-lt"/>
                          <a:ea typeface="Times New Roman"/>
                          <a:cs typeface="Times New Roman"/>
                        </a:rPr>
                        <a:t>ΟΡΓΑΝΟ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el-GR" sz="1700" b="1" u="none" dirty="0" smtClean="0">
                          <a:effectLst/>
                          <a:latin typeface="+mn-lt"/>
                          <a:ea typeface="Times New Roman"/>
                        </a:rPr>
                        <a:t>ΒΙΤΑΜΙΝΗ</a:t>
                      </a:r>
                      <a:endParaRPr lang="el-GR" sz="1700" b="1" u="none"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el-GR" sz="1700" b="1" u="none" dirty="0">
                          <a:effectLst/>
                          <a:latin typeface="+mn-lt"/>
                          <a:ea typeface="Times New Roman"/>
                        </a:rPr>
                        <a:t>ΚΥΡΙΕΣ ΜΟΡΦΕΣ ΕΝΑΠΟΘΕΣΗΣ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407454">
                <a:tc rowSpan="5">
                  <a:txBody>
                    <a:bodyPr/>
                    <a:lstStyle/>
                    <a:p>
                      <a:pPr algn="ctr">
                        <a:spcAft>
                          <a:spcPts val="0"/>
                        </a:spcAft>
                      </a:pPr>
                      <a:r>
                        <a:rPr lang="el-GR" sz="1700" b="0" u="none" dirty="0">
                          <a:effectLst/>
                          <a:latin typeface="+mn-lt"/>
                          <a:cs typeface="Times New Roman"/>
                        </a:rPr>
                        <a:t>Ηπαρ</a:t>
                      </a:r>
                      <a:endParaRPr lang="el-GR" sz="1700" b="0" u="none" dirty="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700" b="0" u="none" dirty="0">
                          <a:effectLst/>
                          <a:latin typeface="+mn-lt"/>
                          <a:ea typeface="Athens"/>
                        </a:rPr>
                        <a:t>Βιταμίνη Α</a:t>
                      </a:r>
                      <a:endParaRPr lang="el-GR" sz="1700" b="0" u="none" dirty="0">
                        <a:effectLst/>
                        <a:latin typeface="+mn-lt"/>
                        <a:ea typeface="Athe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700" b="0" u="none" dirty="0">
                          <a:effectLst/>
                          <a:latin typeface="+mn-lt"/>
                          <a:ea typeface="Times New Roman"/>
                        </a:rPr>
                        <a:t>Ρετινυλικοί εστέρες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54">
                <a:tc vMerge="1">
                  <a:txBody>
                    <a:bodyPr/>
                    <a:lstStyle/>
                    <a:p>
                      <a:endParaRPr lang="el-GR"/>
                    </a:p>
                  </a:txBody>
                  <a:tcPr/>
                </a:tc>
                <a:tc>
                  <a:txBody>
                    <a:bodyPr/>
                    <a:lstStyle/>
                    <a:p>
                      <a:pPr algn="just">
                        <a:spcAft>
                          <a:spcPts val="0"/>
                        </a:spcAft>
                      </a:pPr>
                      <a:r>
                        <a:rPr lang="el-GR" sz="1700" b="0" u="none" dirty="0">
                          <a:effectLst/>
                          <a:latin typeface="+mn-lt"/>
                          <a:ea typeface="Times New Roman"/>
                        </a:rPr>
                        <a:t>Βιταμίνη Κ (και σε όλους τους άλλους     ιστούς)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700" b="0" u="none" strike="noStrike" dirty="0">
                          <a:effectLst/>
                          <a:latin typeface="+mn-lt"/>
                          <a:ea typeface="Times New Roman"/>
                        </a:rPr>
                        <a:t> </a:t>
                      </a:r>
                      <a:endParaRPr lang="el-GR" sz="1700" b="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54">
                <a:tc vMerge="1">
                  <a:txBody>
                    <a:bodyPr/>
                    <a:lstStyle/>
                    <a:p>
                      <a:endParaRPr lang="el-GR"/>
                    </a:p>
                  </a:txBody>
                  <a:tcPr/>
                </a:tc>
                <a:tc>
                  <a:txBody>
                    <a:bodyPr/>
                    <a:lstStyle/>
                    <a:p>
                      <a:pPr algn="just">
                        <a:spcAft>
                          <a:spcPts val="0"/>
                        </a:spcAft>
                      </a:pPr>
                      <a:r>
                        <a:rPr lang="el-GR" sz="1700" b="0" u="none" dirty="0">
                          <a:effectLst/>
                          <a:latin typeface="+mn-lt"/>
                          <a:ea typeface="Times New Roman"/>
                        </a:rPr>
                        <a:t>Β2 (και στους νεφρούς και την καρδιά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700" b="0" u="none" dirty="0">
                          <a:effectLst/>
                          <a:latin typeface="+mn-lt"/>
                          <a:ea typeface="Times New Roman"/>
                        </a:rPr>
                        <a:t>FAD</a:t>
                      </a:r>
                      <a:endParaRPr lang="el-GR" sz="1700" b="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54">
                <a:tc vMerge="1">
                  <a:txBody>
                    <a:bodyPr/>
                    <a:lstStyle/>
                    <a:p>
                      <a:endParaRPr lang="el-GR"/>
                    </a:p>
                  </a:txBody>
                  <a:tcPr/>
                </a:tc>
                <a:tc>
                  <a:txBody>
                    <a:bodyPr/>
                    <a:lstStyle/>
                    <a:p>
                      <a:pPr algn="just">
                        <a:spcAft>
                          <a:spcPts val="0"/>
                        </a:spcAft>
                      </a:pPr>
                      <a:r>
                        <a:rPr lang="el-GR" sz="1700" b="0" u="none" dirty="0">
                          <a:effectLst/>
                          <a:latin typeface="+mn-lt"/>
                          <a:ea typeface="Times New Roman"/>
                        </a:rPr>
                        <a:t>Β6 (και στους νεφρούς και την καρδιά)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700" b="0" u="none" dirty="0">
                          <a:effectLst/>
                          <a:latin typeface="+mn-lt"/>
                          <a:ea typeface="Times New Roman"/>
                        </a:rPr>
                        <a:t>Φωσφορική πυριδοξάλη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180">
                <a:tc vMerge="1">
                  <a:txBody>
                    <a:bodyPr/>
                    <a:lstStyle/>
                    <a:p>
                      <a:endParaRPr lang="el-GR"/>
                    </a:p>
                  </a:txBody>
                  <a:tcPr/>
                </a:tc>
                <a:tc>
                  <a:txBody>
                    <a:bodyPr/>
                    <a:lstStyle/>
                    <a:p>
                      <a:pPr>
                        <a:spcAft>
                          <a:spcPts val="0"/>
                        </a:spcAft>
                      </a:pPr>
                      <a:r>
                        <a:rPr lang="el-GR" sz="1700" b="0" u="none" dirty="0">
                          <a:effectLst/>
                          <a:latin typeface="+mn-lt"/>
                          <a:ea typeface="Times New Roman"/>
                        </a:rPr>
                        <a:t>Β12 (και στους νεφρούς,  την καρδιά τον σπλήνα και τον εγκέφαλο)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700" b="0" u="none" dirty="0">
                          <a:effectLst/>
                          <a:latin typeface="+mn-lt"/>
                          <a:ea typeface="Times New Roman"/>
                        </a:rPr>
                        <a:t>Μεθυλκοβαλα-μίνη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54">
                <a:tc rowSpan="2">
                  <a:txBody>
                    <a:bodyPr/>
                    <a:lstStyle/>
                    <a:p>
                      <a:pPr algn="ctr">
                        <a:spcAft>
                          <a:spcPts val="0"/>
                        </a:spcAft>
                      </a:pPr>
                      <a:r>
                        <a:rPr lang="el-GR" sz="1700" b="0" u="none" dirty="0">
                          <a:effectLst/>
                          <a:latin typeface="+mn-lt"/>
                          <a:cs typeface="Times New Roman"/>
                        </a:rPr>
                        <a:t>Λιπώδης ιστός</a:t>
                      </a:r>
                      <a:endParaRPr lang="el-GR" sz="1700" b="0" u="none" dirty="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700" b="0" u="none" dirty="0">
                          <a:effectLst/>
                          <a:latin typeface="+mn-lt"/>
                          <a:ea typeface="Times New Roman"/>
                        </a:rPr>
                        <a:t>Βιταμίνη </a:t>
                      </a:r>
                      <a:r>
                        <a:rPr lang="en-US" sz="1700" b="0" u="none" dirty="0">
                          <a:effectLst/>
                          <a:latin typeface="+mn-lt"/>
                          <a:ea typeface="Times New Roman"/>
                        </a:rPr>
                        <a:t>D</a:t>
                      </a:r>
                      <a:r>
                        <a:rPr lang="el-GR" sz="1700" b="0" u="none" dirty="0">
                          <a:effectLst/>
                          <a:latin typeface="+mn-lt"/>
                          <a:ea typeface="Times New Roman"/>
                        </a:rPr>
                        <a:t> (και στο πλάσμα και τους μύες)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700" b="0" u="none" dirty="0">
                          <a:effectLst/>
                          <a:latin typeface="+mn-lt"/>
                          <a:ea typeface="Times New Roman"/>
                        </a:rPr>
                        <a:t>Βιταμίνη D3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54">
                <a:tc vMerge="1">
                  <a:txBody>
                    <a:bodyPr/>
                    <a:lstStyle/>
                    <a:p>
                      <a:endParaRPr lang="el-GR"/>
                    </a:p>
                  </a:txBody>
                  <a:tcPr/>
                </a:tc>
                <a:tc>
                  <a:txBody>
                    <a:bodyPr/>
                    <a:lstStyle/>
                    <a:p>
                      <a:pPr algn="just">
                        <a:spcAft>
                          <a:spcPts val="0"/>
                        </a:spcAft>
                      </a:pPr>
                      <a:r>
                        <a:rPr lang="el-GR" sz="1700" b="0" u="none" dirty="0">
                          <a:effectLst/>
                          <a:latin typeface="+mn-lt"/>
                          <a:ea typeface="Times New Roman"/>
                        </a:rPr>
                        <a:t>Βιταμίνη Ε (και στα επινεφρίδια, στους όρχεις και άλλους ιστούς)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700" b="0" u="none" dirty="0">
                          <a:effectLst/>
                          <a:latin typeface="+mn-lt"/>
                          <a:ea typeface="Times New Roman"/>
                        </a:rPr>
                        <a:t>α-τοκοφερόλη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54">
                <a:tc>
                  <a:txBody>
                    <a:bodyPr/>
                    <a:lstStyle/>
                    <a:p>
                      <a:pPr algn="ctr">
                        <a:spcAft>
                          <a:spcPts val="0"/>
                        </a:spcAft>
                      </a:pPr>
                      <a:r>
                        <a:rPr lang="el-GR" sz="1700" b="0" u="none" dirty="0" smtClean="0">
                          <a:effectLst/>
                          <a:latin typeface="+mn-lt"/>
                          <a:cs typeface="Times New Roman"/>
                        </a:rPr>
                        <a:t>Επινεφρίδια </a:t>
                      </a:r>
                      <a:r>
                        <a:rPr lang="el-GR" sz="1700" b="0" u="none" dirty="0" smtClean="0">
                          <a:effectLst/>
                          <a:latin typeface="+mn-lt"/>
                        </a:rPr>
                        <a:t>Λευκοκύτταρα</a:t>
                      </a:r>
                      <a:endParaRPr lang="el-GR" sz="1700" b="0" u="none" dirty="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700" b="0" u="none" kern="1600" dirty="0">
                          <a:effectLst/>
                          <a:latin typeface="+mn-lt"/>
                          <a:ea typeface="Athens"/>
                        </a:rPr>
                        <a:t>Βιταμίνη </a:t>
                      </a:r>
                      <a:r>
                        <a:rPr lang="en-US" sz="1700" b="0" u="none" kern="1600" dirty="0">
                          <a:effectLst/>
                          <a:latin typeface="+mn-lt"/>
                          <a:ea typeface="Athens"/>
                        </a:rPr>
                        <a:t>C</a:t>
                      </a:r>
                      <a:endParaRPr lang="el-GR" sz="1700" b="0" u="none" kern="1600" dirty="0">
                        <a:effectLst/>
                        <a:latin typeface="+mn-lt"/>
                        <a:ea typeface="Athe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pPr>
                      <a:r>
                        <a:rPr lang="el-GR" sz="1700" b="0" u="none" dirty="0">
                          <a:effectLst/>
                          <a:latin typeface="+mn-lt"/>
                        </a:rPr>
                        <a:t>Ασκορβικό </a:t>
                      </a:r>
                      <a:r>
                        <a:rPr lang="en-US" sz="1700" b="0" u="none" dirty="0">
                          <a:effectLst/>
                          <a:latin typeface="+mn-lt"/>
                        </a:rPr>
                        <a:t>   </a:t>
                      </a:r>
                      <a:r>
                        <a:rPr lang="el-GR" sz="1700" b="0" u="none" dirty="0">
                          <a:effectLst/>
                          <a:latin typeface="+mn-lt"/>
                        </a:rPr>
                        <a:t>οξύ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16521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Λιποδιαλυτές βιταμίνες (A, D, E, K)</a:t>
            </a:r>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866111027"/>
              </p:ext>
            </p:extLst>
          </p:nvPr>
        </p:nvGraphicFramePr>
        <p:xfrm>
          <a:off x="755576" y="1484784"/>
          <a:ext cx="8136904" cy="4886089"/>
        </p:xfrm>
        <a:graphic>
          <a:graphicData uri="http://schemas.openxmlformats.org/drawingml/2006/table">
            <a:tbl>
              <a:tblPr/>
              <a:tblGrid>
                <a:gridCol w="1569231"/>
                <a:gridCol w="2448951"/>
                <a:gridCol w="1780953"/>
                <a:gridCol w="2337769"/>
              </a:tblGrid>
              <a:tr h="288031">
                <a:tc>
                  <a:txBody>
                    <a:bodyPr/>
                    <a:lstStyle/>
                    <a:p>
                      <a:pPr algn="ctr">
                        <a:spcAft>
                          <a:spcPts val="0"/>
                        </a:spcAft>
                      </a:pPr>
                      <a:r>
                        <a:rPr lang="el-GR" sz="2000" b="1" u="none" dirty="0">
                          <a:effectLst/>
                          <a:latin typeface="+mn-lt"/>
                          <a:ea typeface="Times New Roman"/>
                        </a:rPr>
                        <a:t>ΒΙΤΑΜΙΝΗ</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el-GR" sz="2000" b="1" u="none" dirty="0">
                          <a:effectLst/>
                          <a:latin typeface="+mn-lt"/>
                          <a:ea typeface="Times New Roman"/>
                        </a:rPr>
                        <a:t>BITAMEΡΗ</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el-GR" sz="2000" b="1" u="none" dirty="0" smtClean="0">
                          <a:effectLst/>
                          <a:latin typeface="+mn-lt"/>
                          <a:ea typeface="Times New Roman"/>
                        </a:rPr>
                        <a:t>ΠΡΟ-ΒΙΤΑΜΙΝΕΣ*</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el-GR" sz="2000" b="1" u="none" dirty="0">
                          <a:effectLst/>
                          <a:latin typeface="+mn-lt"/>
                          <a:ea typeface="Times New Roman"/>
                        </a:rPr>
                        <a:t>ΦΥΣΙΟΛΟΓΙΚΗ ΔΡΑΣΗ</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432048">
                <a:tc>
                  <a:txBody>
                    <a:bodyPr/>
                    <a:lstStyle/>
                    <a:p>
                      <a:pPr algn="l">
                        <a:lnSpc>
                          <a:spcPct val="150000"/>
                        </a:lnSpc>
                        <a:spcAft>
                          <a:spcPts val="0"/>
                        </a:spcAft>
                      </a:pPr>
                      <a:r>
                        <a:rPr lang="el-GR" sz="2000" b="0" u="none" dirty="0">
                          <a:effectLst/>
                          <a:latin typeface="+mn-lt"/>
                          <a:ea typeface="Athens"/>
                        </a:rPr>
                        <a:t>Βιταμίνη Α</a:t>
                      </a:r>
                      <a:endParaRPr lang="el-GR" sz="2000" b="1" u="none" dirty="0">
                        <a:effectLst/>
                        <a:latin typeface="+mn-lt"/>
                        <a:ea typeface="Athe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2000" u="none" dirty="0">
                          <a:effectLst/>
                          <a:latin typeface="+mn-lt"/>
                          <a:ea typeface="Times New Roman"/>
                          <a:cs typeface="Times New Roman"/>
                        </a:rPr>
                        <a:t>Ρετινόλη</a:t>
                      </a:r>
                      <a:endParaRPr lang="el-GR" sz="2000" u="none" dirty="0">
                        <a:effectLst/>
                        <a:latin typeface="+mn-lt"/>
                        <a:ea typeface="Times New Roman"/>
                      </a:endParaRPr>
                    </a:p>
                    <a:p>
                      <a:pPr>
                        <a:spcAft>
                          <a:spcPts val="0"/>
                        </a:spcAft>
                      </a:pPr>
                      <a:r>
                        <a:rPr lang="el-GR" sz="2000" u="none" dirty="0">
                          <a:effectLst/>
                          <a:latin typeface="+mn-lt"/>
                          <a:ea typeface="Times New Roman"/>
                          <a:cs typeface="Times New Roman"/>
                        </a:rPr>
                        <a:t>Ρετινάλη</a:t>
                      </a:r>
                      <a:endParaRPr lang="el-GR" sz="2000" u="none" dirty="0">
                        <a:effectLst/>
                        <a:latin typeface="+mn-lt"/>
                        <a:ea typeface="Times New Roman"/>
                      </a:endParaRPr>
                    </a:p>
                    <a:p>
                      <a:pPr>
                        <a:spcAft>
                          <a:spcPts val="0"/>
                        </a:spcAft>
                      </a:pPr>
                      <a:r>
                        <a:rPr lang="el-GR" sz="2000" u="none" dirty="0">
                          <a:effectLst/>
                          <a:latin typeface="+mn-lt"/>
                          <a:ea typeface="Times New Roman"/>
                          <a:cs typeface="Times New Roman"/>
                        </a:rPr>
                        <a:t>Ρετινοϊκό οξύ</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2000" u="none" dirty="0">
                          <a:effectLst/>
                          <a:latin typeface="+mn-lt"/>
                          <a:ea typeface="Times New Roman"/>
                          <a:cs typeface="Times New Roman"/>
                        </a:rPr>
                        <a:t>β΄καροτένιο</a:t>
                      </a:r>
                      <a:endParaRPr lang="el-GR" sz="2000" u="none" dirty="0">
                        <a:effectLst/>
                        <a:latin typeface="+mn-lt"/>
                        <a:ea typeface="Times New Roman"/>
                      </a:endParaRPr>
                    </a:p>
                    <a:p>
                      <a:pPr>
                        <a:spcAft>
                          <a:spcPts val="0"/>
                        </a:spcAft>
                      </a:pPr>
                      <a:r>
                        <a:rPr lang="el-GR" sz="2000" u="none" dirty="0">
                          <a:effectLst/>
                          <a:latin typeface="+mn-lt"/>
                          <a:ea typeface="Times New Roman"/>
                          <a:cs typeface="Times New Roman"/>
                        </a:rPr>
                        <a:t>Κρυπτοξανθίνη</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2000" u="none" dirty="0">
                          <a:effectLst/>
                          <a:latin typeface="+mn-lt"/>
                          <a:ea typeface="Times New Roman"/>
                          <a:cs typeface="Times New Roman"/>
                        </a:rPr>
                        <a:t>Χρωστικές της όρασης </a:t>
                      </a:r>
                      <a:endParaRPr lang="el-GR" sz="2000" u="none" dirty="0">
                        <a:effectLst/>
                        <a:latin typeface="+mn-lt"/>
                        <a:ea typeface="Times New Roman"/>
                      </a:endParaRPr>
                    </a:p>
                    <a:p>
                      <a:pPr>
                        <a:spcAft>
                          <a:spcPts val="0"/>
                        </a:spcAft>
                      </a:pPr>
                      <a:r>
                        <a:rPr lang="el-GR" sz="2000" u="none" dirty="0">
                          <a:effectLst/>
                          <a:latin typeface="+mn-lt"/>
                          <a:ea typeface="Times New Roman"/>
                          <a:cs typeface="Times New Roman"/>
                        </a:rPr>
                        <a:t>Διαφοροποίηση των επιθηλιακών κυττάρων</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just">
                        <a:spcAft>
                          <a:spcPts val="0"/>
                        </a:spcAft>
                      </a:pPr>
                      <a:r>
                        <a:rPr lang="el-GR" sz="2000" u="none" strike="noStrike" dirty="0">
                          <a:effectLst/>
                          <a:latin typeface="+mn-lt"/>
                          <a:ea typeface="Times New Roman"/>
                          <a:cs typeface="Times New Roman"/>
                        </a:rPr>
                        <a:t> </a:t>
                      </a:r>
                      <a:endParaRPr lang="el-GR" sz="2000" u="none" dirty="0">
                        <a:effectLst/>
                        <a:latin typeface="+mn-lt"/>
                        <a:ea typeface="Times New Roman"/>
                      </a:endParaRPr>
                    </a:p>
                    <a:p>
                      <a:pPr algn="just">
                        <a:spcAft>
                          <a:spcPts val="0"/>
                        </a:spcAft>
                      </a:pPr>
                      <a:r>
                        <a:rPr lang="el-GR" sz="2000" u="none" dirty="0">
                          <a:effectLst/>
                          <a:latin typeface="+mn-lt"/>
                          <a:ea typeface="Times New Roman"/>
                          <a:cs typeface="Times New Roman"/>
                        </a:rPr>
                        <a:t>Βιταμίνη D</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2000" u="none" dirty="0">
                          <a:effectLst/>
                          <a:latin typeface="+mn-lt"/>
                          <a:ea typeface="Times New Roman"/>
                          <a:cs typeface="Times New Roman"/>
                        </a:rPr>
                        <a:t>Xoληκαλσιφερόλη(D</a:t>
                      </a:r>
                      <a:r>
                        <a:rPr lang="el-GR" sz="2000" u="none" baseline="-25000" dirty="0">
                          <a:effectLst/>
                          <a:latin typeface="+mn-lt"/>
                          <a:ea typeface="Times New Roman"/>
                          <a:cs typeface="Times New Roman"/>
                        </a:rPr>
                        <a:t>3</a:t>
                      </a:r>
                      <a:r>
                        <a:rPr lang="el-GR" sz="2000" u="none" dirty="0">
                          <a:effectLst/>
                          <a:latin typeface="+mn-lt"/>
                          <a:ea typeface="Times New Roman"/>
                          <a:cs typeface="Times New Roman"/>
                        </a:rPr>
                        <a:t>)</a:t>
                      </a:r>
                      <a:endParaRPr lang="el-GR" sz="2000" u="none" dirty="0">
                        <a:effectLst/>
                        <a:latin typeface="+mn-lt"/>
                        <a:ea typeface="Times New Roman"/>
                      </a:endParaRPr>
                    </a:p>
                    <a:p>
                      <a:pPr>
                        <a:spcAft>
                          <a:spcPts val="0"/>
                        </a:spcAft>
                      </a:pPr>
                      <a:r>
                        <a:rPr lang="el-GR" sz="2000" u="none" dirty="0">
                          <a:effectLst/>
                          <a:latin typeface="+mn-lt"/>
                          <a:ea typeface="Times New Roman"/>
                          <a:cs typeface="Times New Roman"/>
                        </a:rPr>
                        <a:t>Εργοκαλσιφερόλη(D</a:t>
                      </a:r>
                      <a:r>
                        <a:rPr lang="el-GR" sz="2000" u="none" baseline="-25000" dirty="0">
                          <a:effectLst/>
                          <a:latin typeface="+mn-lt"/>
                          <a:ea typeface="Times New Roman"/>
                          <a:cs typeface="Times New Roman"/>
                        </a:rPr>
                        <a:t>2</a:t>
                      </a:r>
                      <a:r>
                        <a:rPr lang="el-GR" sz="2000" u="none" dirty="0">
                          <a:effectLst/>
                          <a:latin typeface="+mn-lt"/>
                          <a:ea typeface="Times New Roman"/>
                          <a:cs typeface="Times New Roman"/>
                        </a:rPr>
                        <a:t>)</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2000" u="none" strike="noStrike" dirty="0">
                          <a:effectLst/>
                          <a:latin typeface="+mn-lt"/>
                          <a:ea typeface="Times New Roman"/>
                          <a:cs typeface="Times New Roman"/>
                        </a:rPr>
                        <a:t> </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2000" u="none" dirty="0">
                          <a:effectLst/>
                          <a:latin typeface="+mn-lt"/>
                          <a:ea typeface="Times New Roman"/>
                          <a:cs typeface="Times New Roman"/>
                        </a:rPr>
                        <a:t>Ομοιόσταση του ασβεστίου</a:t>
                      </a:r>
                      <a:endParaRPr lang="el-GR" sz="2000" u="none" dirty="0">
                        <a:effectLst/>
                        <a:latin typeface="+mn-lt"/>
                        <a:ea typeface="Times New Roman"/>
                      </a:endParaRPr>
                    </a:p>
                    <a:p>
                      <a:pPr>
                        <a:spcAft>
                          <a:spcPts val="0"/>
                        </a:spcAft>
                      </a:pPr>
                      <a:r>
                        <a:rPr lang="el-GR" sz="2000" u="none" dirty="0">
                          <a:effectLst/>
                          <a:latin typeface="+mn-lt"/>
                          <a:ea typeface="Times New Roman"/>
                          <a:cs typeface="Times New Roman"/>
                        </a:rPr>
                        <a:t>Μεταβολισμός των οστών</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just">
                        <a:spcAft>
                          <a:spcPts val="0"/>
                        </a:spcAft>
                      </a:pPr>
                      <a:r>
                        <a:rPr lang="el-GR" sz="2000" u="none" dirty="0">
                          <a:effectLst/>
                          <a:latin typeface="+mn-lt"/>
                          <a:ea typeface="Times New Roman"/>
                          <a:cs typeface="Times New Roman"/>
                        </a:rPr>
                        <a:t>Βιταμίνη E</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2000" u="none" dirty="0">
                          <a:effectLst/>
                          <a:latin typeface="+mn-lt"/>
                          <a:ea typeface="Times New Roman"/>
                          <a:cs typeface="Times New Roman"/>
                        </a:rPr>
                        <a:t>α-τοκοφερόλη</a:t>
                      </a:r>
                      <a:endParaRPr lang="el-GR" sz="2000" u="none" dirty="0">
                        <a:effectLst/>
                        <a:latin typeface="+mn-lt"/>
                        <a:ea typeface="Times New Roman"/>
                      </a:endParaRPr>
                    </a:p>
                    <a:p>
                      <a:pPr>
                        <a:spcAft>
                          <a:spcPts val="0"/>
                        </a:spcAft>
                      </a:pPr>
                      <a:r>
                        <a:rPr lang="el-GR" sz="2000" u="none" dirty="0">
                          <a:effectLst/>
                          <a:latin typeface="+mn-lt"/>
                          <a:ea typeface="Times New Roman"/>
                          <a:cs typeface="Times New Roman"/>
                        </a:rPr>
                        <a:t>γ-τοκοφερόλη</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2000" u="none" strike="noStrike" dirty="0">
                          <a:effectLst/>
                          <a:latin typeface="+mn-lt"/>
                          <a:ea typeface="Times New Roman"/>
                          <a:cs typeface="Times New Roman"/>
                        </a:rPr>
                        <a:t> </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2000" u="none" dirty="0">
                          <a:effectLst/>
                          <a:latin typeface="+mn-lt"/>
                          <a:ea typeface="Times New Roman"/>
                          <a:cs typeface="Times New Roman"/>
                        </a:rPr>
                        <a:t>Αντιοξειδωτικά των μεμβρανών</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3689">
                <a:tc>
                  <a:txBody>
                    <a:bodyPr/>
                    <a:lstStyle/>
                    <a:p>
                      <a:pPr algn="just">
                        <a:spcAft>
                          <a:spcPts val="0"/>
                        </a:spcAft>
                      </a:pPr>
                      <a:r>
                        <a:rPr lang="el-GR" sz="2000" u="none" strike="noStrike" dirty="0">
                          <a:effectLst/>
                          <a:latin typeface="+mn-lt"/>
                          <a:ea typeface="Times New Roman"/>
                          <a:cs typeface="Times New Roman"/>
                        </a:rPr>
                        <a:t> </a:t>
                      </a:r>
                      <a:endParaRPr lang="el-GR" sz="2000" u="none" dirty="0">
                        <a:effectLst/>
                        <a:latin typeface="+mn-lt"/>
                        <a:ea typeface="Times New Roman"/>
                      </a:endParaRPr>
                    </a:p>
                    <a:p>
                      <a:pPr algn="just">
                        <a:spcAft>
                          <a:spcPts val="0"/>
                        </a:spcAft>
                      </a:pPr>
                      <a:r>
                        <a:rPr lang="el-GR" sz="2000" u="none" dirty="0">
                          <a:effectLst/>
                          <a:latin typeface="+mn-lt"/>
                          <a:ea typeface="Times New Roman"/>
                          <a:cs typeface="Times New Roman"/>
                        </a:rPr>
                        <a:t>Βιταμίνη K</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2000" u="none" dirty="0">
                          <a:effectLst/>
                          <a:latin typeface="+mn-lt"/>
                          <a:ea typeface="Times New Roman"/>
                          <a:cs typeface="Times New Roman"/>
                        </a:rPr>
                        <a:t>Φυλλοκινόνες (Κ</a:t>
                      </a:r>
                      <a:r>
                        <a:rPr lang="el-GR" sz="2000" u="none" baseline="-25000" dirty="0">
                          <a:effectLst/>
                          <a:latin typeface="+mn-lt"/>
                          <a:ea typeface="Times New Roman"/>
                          <a:cs typeface="Times New Roman"/>
                        </a:rPr>
                        <a:t>1</a:t>
                      </a:r>
                      <a:r>
                        <a:rPr lang="el-GR" sz="2000" u="none" dirty="0">
                          <a:effectLst/>
                          <a:latin typeface="+mn-lt"/>
                          <a:ea typeface="Times New Roman"/>
                          <a:cs typeface="Times New Roman"/>
                        </a:rPr>
                        <a:t>)</a:t>
                      </a:r>
                      <a:endParaRPr lang="el-GR" sz="2000" u="none" dirty="0">
                        <a:effectLst/>
                        <a:latin typeface="+mn-lt"/>
                        <a:ea typeface="Times New Roman"/>
                      </a:endParaRPr>
                    </a:p>
                    <a:p>
                      <a:pPr>
                        <a:spcAft>
                          <a:spcPts val="0"/>
                        </a:spcAft>
                      </a:pPr>
                      <a:r>
                        <a:rPr lang="el-GR" sz="2000" u="none" dirty="0">
                          <a:effectLst/>
                          <a:latin typeface="+mn-lt"/>
                          <a:ea typeface="Times New Roman"/>
                          <a:cs typeface="Times New Roman"/>
                        </a:rPr>
                        <a:t>Μενακινόνες   (Κ</a:t>
                      </a:r>
                      <a:r>
                        <a:rPr lang="el-GR" sz="2000" u="none" baseline="-25000" dirty="0">
                          <a:effectLst/>
                          <a:latin typeface="+mn-lt"/>
                          <a:ea typeface="Times New Roman"/>
                          <a:cs typeface="Times New Roman"/>
                        </a:rPr>
                        <a:t>2</a:t>
                      </a:r>
                      <a:r>
                        <a:rPr lang="el-GR" sz="2000" u="none" dirty="0">
                          <a:effectLst/>
                          <a:latin typeface="+mn-lt"/>
                          <a:ea typeface="Times New Roman"/>
                          <a:cs typeface="Times New Roman"/>
                        </a:rPr>
                        <a:t>)</a:t>
                      </a:r>
                      <a:endParaRPr lang="el-GR" sz="2000" u="none" dirty="0">
                        <a:effectLst/>
                        <a:latin typeface="+mn-lt"/>
                        <a:ea typeface="Times New Roman"/>
                      </a:endParaRPr>
                    </a:p>
                    <a:p>
                      <a:pPr>
                        <a:spcAft>
                          <a:spcPts val="0"/>
                        </a:spcAft>
                      </a:pPr>
                      <a:r>
                        <a:rPr lang="el-GR" sz="2000" u="none" dirty="0">
                          <a:effectLst/>
                          <a:latin typeface="+mn-lt"/>
                          <a:ea typeface="Times New Roman"/>
                          <a:cs typeface="Times New Roman"/>
                        </a:rPr>
                        <a:t>Μεναδιόνες     (Κ</a:t>
                      </a:r>
                      <a:r>
                        <a:rPr lang="el-GR" sz="2000" u="none" baseline="-25000" dirty="0">
                          <a:effectLst/>
                          <a:latin typeface="+mn-lt"/>
                          <a:ea typeface="Times New Roman"/>
                          <a:cs typeface="Times New Roman"/>
                        </a:rPr>
                        <a:t>3</a:t>
                      </a:r>
                      <a:r>
                        <a:rPr lang="el-GR" sz="2000" u="none" dirty="0">
                          <a:effectLst/>
                          <a:latin typeface="+mn-lt"/>
                          <a:ea typeface="Times New Roman"/>
                          <a:cs typeface="Times New Roman"/>
                        </a:rPr>
                        <a:t>)</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2000" u="none" strike="noStrike" dirty="0">
                          <a:effectLst/>
                          <a:latin typeface="+mn-lt"/>
                          <a:ea typeface="Times New Roman"/>
                          <a:cs typeface="Times New Roman"/>
                        </a:rPr>
                        <a:t> </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2000" u="none" dirty="0">
                          <a:effectLst/>
                          <a:latin typeface="+mn-lt"/>
                          <a:ea typeface="Times New Roman"/>
                          <a:cs typeface="Times New Roman"/>
                        </a:rPr>
                        <a:t>Πήξη του αίματος</a:t>
                      </a:r>
                      <a:endParaRPr lang="el-GR" sz="2000" u="none" dirty="0">
                        <a:effectLst/>
                        <a:latin typeface="+mn-lt"/>
                        <a:ea typeface="Times New Roman"/>
                      </a:endParaRPr>
                    </a:p>
                    <a:p>
                      <a:pPr>
                        <a:spcAft>
                          <a:spcPts val="0"/>
                        </a:spcAft>
                      </a:pPr>
                      <a:r>
                        <a:rPr lang="el-GR" sz="2000" u="none" dirty="0">
                          <a:effectLst/>
                          <a:latin typeface="+mn-lt"/>
                          <a:ea typeface="Times New Roman"/>
                          <a:cs typeface="Times New Roman"/>
                        </a:rPr>
                        <a:t>Μεταβολισμός του ασβεστίου</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
        <p:nvSpPr>
          <p:cNvPr id="6" name="Rectangle 1"/>
          <p:cNvSpPr>
            <a:spLocks noChangeArrowheads="1"/>
          </p:cNvSpPr>
          <p:nvPr/>
        </p:nvSpPr>
        <p:spPr bwMode="auto">
          <a:xfrm>
            <a:off x="2566988" y="2868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dirty="0" smtClean="0">
                <a:ln>
                  <a:noFill/>
                </a:ln>
                <a:solidFill>
                  <a:schemeClr val="tx1"/>
                </a:solidFill>
                <a:effectLst/>
                <a:latin typeface="Arial" pitchFamily="34" charset="0"/>
                <a:cs typeface="Arial" pitchFamily="34" charset="0"/>
              </a:rPr>
              <a:t/>
            </a:r>
            <a:br>
              <a:rPr kumimoji="0" lang="el-GR" altLang="el-GR" sz="1800" b="0" i="0" u="none" strike="noStrike" cap="none" normalizeH="0" baseline="0" dirty="0" smtClean="0">
                <a:ln>
                  <a:noFill/>
                </a:ln>
                <a:solidFill>
                  <a:schemeClr val="tx1"/>
                </a:solidFill>
                <a:effectLst/>
                <a:latin typeface="Arial" pitchFamily="34" charset="0"/>
                <a:cs typeface="Arial" pitchFamily="34" charset="0"/>
              </a:rPr>
            </a:br>
            <a:endParaRPr kumimoji="0" lang="el-GR" alt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3"/>
          <p:cNvSpPr>
            <a:spLocks noChangeArrowheads="1"/>
          </p:cNvSpPr>
          <p:nvPr/>
        </p:nvSpPr>
        <p:spPr bwMode="auto">
          <a:xfrm>
            <a:off x="755576" y="6334780"/>
            <a:ext cx="77818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30000" dirty="0" smtClean="0">
                <a:ln>
                  <a:noFill/>
                </a:ln>
                <a:solidFill>
                  <a:schemeClr val="tx1"/>
                </a:solidFill>
                <a:effectLst/>
                <a:latin typeface="+mn-lt"/>
                <a:ea typeface="Times New Roman" pitchFamily="18" charset="0"/>
                <a:cs typeface="Arial" pitchFamily="34" charset="0"/>
                <a:hlinkClick r:id=""/>
              </a:rPr>
              <a:t>[</a:t>
            </a:r>
            <a:r>
              <a:rPr lang="el-GR" altLang="el-GR" sz="1400" baseline="30000" dirty="0" smtClean="0" bmk="">
                <a:latin typeface="+mn-lt"/>
                <a:ea typeface="Times New Roman" pitchFamily="18" charset="0"/>
                <a:cs typeface="Arial" pitchFamily="34" charset="0"/>
                <a:hlinkClick r:id=""/>
              </a:rPr>
              <a:t>*</a:t>
            </a:r>
            <a:r>
              <a:rPr kumimoji="0" lang="el-GR" altLang="el-GR" sz="1400" b="0" i="0" u="none" strike="noStrike" cap="none" normalizeH="0" baseline="30000" dirty="0" smtClean="0" bmk="">
                <a:ln>
                  <a:noFill/>
                </a:ln>
                <a:solidFill>
                  <a:schemeClr val="tx1"/>
                </a:solidFill>
                <a:effectLst/>
                <a:latin typeface="+mn-lt"/>
                <a:ea typeface="Times New Roman" pitchFamily="18" charset="0"/>
                <a:cs typeface="Arial" pitchFamily="34" charset="0"/>
                <a:hlinkClick r:id=""/>
              </a:rPr>
              <a:t>]</a:t>
            </a:r>
            <a:r>
              <a:rPr kumimoji="0" lang="el-GR" altLang="el-GR" sz="1400" b="0" i="0" u="none" strike="noStrike" cap="none" normalizeH="0" baseline="0" dirty="0" smtClean="0">
                <a:ln>
                  <a:noFill/>
                </a:ln>
                <a:solidFill>
                  <a:schemeClr val="tx1"/>
                </a:solidFill>
                <a:effectLst/>
                <a:latin typeface="+mn-lt"/>
                <a:ea typeface="Times New Roman" pitchFamily="18" charset="0"/>
                <a:cs typeface="Arial" pitchFamily="34" charset="0"/>
              </a:rPr>
              <a:t> </a:t>
            </a:r>
            <a:r>
              <a:rPr kumimoji="0" lang="el-GR" altLang="el-GR" sz="1400" b="0" i="1" u="none" strike="noStrike" cap="none" normalizeH="0" baseline="0" dirty="0" smtClean="0">
                <a:ln>
                  <a:noFill/>
                </a:ln>
                <a:solidFill>
                  <a:schemeClr val="tx1"/>
                </a:solidFill>
                <a:effectLst/>
                <a:latin typeface="+mn-lt"/>
                <a:ea typeface="Times New Roman" pitchFamily="18" charset="0"/>
                <a:cs typeface="Times New Roman" pitchFamily="18" charset="0"/>
              </a:rPr>
              <a:t>Προβιταμίνη είναι η πρόδρομη ένωση που μπορεί να μετατραπεί στη  μεταβολικά ενεργό μορφή της βιταμίνης.</a:t>
            </a:r>
            <a:endParaRPr kumimoji="0" lang="el-GR" altLang="el-GR" sz="14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3933664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Βιταμίνη Α (Ρετινόλη</a:t>
            </a:r>
            <a:r>
              <a:rPr lang="el-GR" dirty="0" smtClean="0"/>
              <a:t>) </a:t>
            </a:r>
            <a:r>
              <a:rPr lang="el-GR" sz="3000" b="0" dirty="0" smtClean="0"/>
              <a:t>1/5</a:t>
            </a:r>
            <a:endParaRPr lang="el-GR" sz="3000" b="0" dirty="0"/>
          </a:p>
        </p:txBody>
      </p:sp>
      <p:sp>
        <p:nvSpPr>
          <p:cNvPr id="3" name="Θέση περιεχομένου 2"/>
          <p:cNvSpPr>
            <a:spLocks noGrp="1"/>
          </p:cNvSpPr>
          <p:nvPr>
            <p:ph idx="1"/>
          </p:nvPr>
        </p:nvSpPr>
        <p:spPr/>
        <p:txBody>
          <a:bodyPr/>
          <a:lstStyle/>
          <a:p>
            <a:r>
              <a:rPr lang="el-GR" dirty="0"/>
              <a:t>Η μητρική ένωση των ρετινοειδών (ρετινόλης, ρετινικού οξέος). Απαντά στις ζωικές τροφές, σε πολλά φρούτα και λαχανικά (καρότα).</a:t>
            </a:r>
          </a:p>
          <a:p>
            <a:r>
              <a:rPr lang="el-GR" dirty="0"/>
              <a:t>Η </a:t>
            </a:r>
            <a:r>
              <a:rPr lang="el-GR" b="1" dirty="0"/>
              <a:t>ρετινόλη</a:t>
            </a:r>
            <a:r>
              <a:rPr lang="el-GR" dirty="0"/>
              <a:t> είναι η χρωστική της ροδοψίνης (οπτική χρωστική). Το </a:t>
            </a:r>
            <a:r>
              <a:rPr lang="el-GR" b="1" dirty="0"/>
              <a:t>ρετινοϊκό οξύ </a:t>
            </a:r>
            <a:r>
              <a:rPr lang="el-GR" dirty="0"/>
              <a:t>είναι παράγοντας αύξησης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pic>
        <p:nvPicPr>
          <p:cNvPr id="2050" name="Picture 2" descr="retino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4525845"/>
            <a:ext cx="3211557" cy="108012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retin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4446098"/>
            <a:ext cx="3297968" cy="1166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0622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
  <a:themeElements>
    <a:clrScheme name="Προσαρμοσμένο 14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Template>
  <TotalTime>180</TotalTime>
  <Words>3858</Words>
  <Application>Microsoft Office PowerPoint</Application>
  <PresentationFormat>Προβολή στην οθόνη (4:3)</PresentationFormat>
  <Paragraphs>340</Paragraphs>
  <Slides>54</Slides>
  <Notes>7</Notes>
  <HiddenSlides>0</HiddenSlides>
  <MMClips>0</MMClips>
  <ScaleCrop>false</ScaleCrop>
  <HeadingPairs>
    <vt:vector size="4" baseType="variant">
      <vt:variant>
        <vt:lpstr>Θέμα</vt:lpstr>
      </vt:variant>
      <vt:variant>
        <vt:i4>4</vt:i4>
      </vt:variant>
      <vt:variant>
        <vt:lpstr>Τίτλοι διαφανειών</vt:lpstr>
      </vt:variant>
      <vt:variant>
        <vt:i4>54</vt:i4>
      </vt:variant>
    </vt:vector>
  </HeadingPairs>
  <TitlesOfParts>
    <vt:vector size="58" baseType="lpstr">
      <vt:lpstr>OC_template</vt:lpstr>
      <vt:lpstr>1_OC_template_updated</vt:lpstr>
      <vt:lpstr>2_OC_template_updated</vt:lpstr>
      <vt:lpstr>OC_template_updated</vt:lpstr>
      <vt:lpstr>Βιοχημεία (Θ) </vt:lpstr>
      <vt:lpstr>Βιταμίνες 1/6 </vt:lpstr>
      <vt:lpstr>Βιταμίνες 2/6 </vt:lpstr>
      <vt:lpstr>Βιταμίνες 3/6 </vt:lpstr>
      <vt:lpstr>Βιταμίνες 4/6 </vt:lpstr>
      <vt:lpstr>Βιταμίνες 5/6 </vt:lpstr>
      <vt:lpstr>Βιταμίνες 6/6 </vt:lpstr>
      <vt:lpstr>Λιποδιαλυτές βιταμίνες (A, D, E, K)</vt:lpstr>
      <vt:lpstr>Βιταμίνη Α (Ρετινόλη) 1/5</vt:lpstr>
      <vt:lpstr>Βιταμίνη Α (Ρετινόλη) 2/5</vt:lpstr>
      <vt:lpstr>Βιταμίνη Α (Ρετινόλη) 3/5</vt:lpstr>
      <vt:lpstr>Βιταμίνη Α (Ρετινόλη) 4/5</vt:lpstr>
      <vt:lpstr>Βιταμίνη Α (Ρετινόλη) 5/5</vt:lpstr>
      <vt:lpstr>Βιταμίνη D (καλσιόλη) 1/3</vt:lpstr>
      <vt:lpstr>Βιταμίνη D (καλσιόλη) 2/3</vt:lpstr>
      <vt:lpstr>Βιταμίνη D (καλσιόλη) 3/3</vt:lpstr>
      <vt:lpstr>Βιταμίνη Ε (τοκοφερόλη) 1/2</vt:lpstr>
      <vt:lpstr>Βιταμίνη Ε (τοκοφερόλη) 2/2</vt:lpstr>
      <vt:lpstr>Βιταμίνη Κ (φυλλοκινόνη) 1/2</vt:lpstr>
      <vt:lpstr>Βιταμίνη Κ (φυλλοκινόνη) 2/2</vt:lpstr>
      <vt:lpstr>Υδατοδιαλυτές βιταμίνες 1/2</vt:lpstr>
      <vt:lpstr>Υδατοδιαλυτές βιταμίνες 2/2</vt:lpstr>
      <vt:lpstr>Βιταμίνη Β1 (θειαμίνη) 1/5</vt:lpstr>
      <vt:lpstr>Βιταμίνη Β1 (θειαμίνη) 2/5</vt:lpstr>
      <vt:lpstr>Βιταμίνη Β1 (θειαμίνη) 3/5</vt:lpstr>
      <vt:lpstr>Βιταμίνη Β1 (θειαμίνη) 4/5</vt:lpstr>
      <vt:lpstr>Βιταμίνη Β1 (θειαμίνη) 5/5</vt:lpstr>
      <vt:lpstr>Βιταμίνη Β2 1/2 </vt:lpstr>
      <vt:lpstr>Βιταμίνη Β2 2/2 </vt:lpstr>
      <vt:lpstr>Νιασίνη </vt:lpstr>
      <vt:lpstr>Παντοθενικό οξύ 1/2</vt:lpstr>
      <vt:lpstr>Παντοθενικό οξύ 2/2</vt:lpstr>
      <vt:lpstr>Βιταμίνη Β6 (πυριδοξάλη, πυριδοξόλη, πυριδοξαμίνη) 1/2</vt:lpstr>
      <vt:lpstr>Βιταμίνη Β6 (πυριδοξάλη, πυριδοξόλη, πυριδοξαμίνη) 2/2</vt:lpstr>
      <vt:lpstr>Φυλλικό οξύ (φολικό οξύ) 1/4</vt:lpstr>
      <vt:lpstr>Φυλλικό οξύ (φολικό οξύ) 2/4</vt:lpstr>
      <vt:lpstr>Φυλλικό οξύ (φολικό οξύ) 3/4</vt:lpstr>
      <vt:lpstr>Φυλλικό οξύ (φολικό οξύ) 4/4</vt:lpstr>
      <vt:lpstr>Βιταμίνη Β12 (κοβαλαμίνη) 1/2</vt:lpstr>
      <vt:lpstr>Βιταμίνη Β12 (κοβαλαμίνη) 2/2</vt:lpstr>
      <vt:lpstr>Βιταμίνη C (L-ασκορβικό οξύ) 1/5</vt:lpstr>
      <vt:lpstr>Βιταμίνη C (L-ασκορβικό οξύ) 2/5</vt:lpstr>
      <vt:lpstr>Βιταμίνη C (L-ασκορβικό οξύ) 3/5</vt:lpstr>
      <vt:lpstr>Βιταμίνη C (L-ασκορβικό οξύ) 4/5</vt:lpstr>
      <vt:lpstr>Βιταμίνη C (L-ασκορβικό οξύ) 5/5</vt:lpstr>
      <vt:lpstr>Βιταμίνη Η (βιοτίνη) 1/2</vt:lpstr>
      <vt:lpstr>Βιταμίνη Η (βιοτίνη)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Βιοχημεία</dc:title>
  <dc:creator>opencourses@teiath.gr</dc:creator>
  <cp:lastModifiedBy>natasakar new</cp:lastModifiedBy>
  <cp:revision>22</cp:revision>
  <dcterms:created xsi:type="dcterms:W3CDTF">2014-07-02T13:53:35Z</dcterms:created>
  <dcterms:modified xsi:type="dcterms:W3CDTF">2015-03-13T14:09:35Z</dcterms:modified>
</cp:coreProperties>
</file>