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8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13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3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6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daveynin/683289160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Επιχειρηματικότητα και Συστήματα Επικοινωνίας Τουριστικών Επιχειρήσεων 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7345" y="2996952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b="1" dirty="0"/>
              <a:t>Ενότητα </a:t>
            </a:r>
            <a:r>
              <a:rPr lang="en-US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τέχνη της ακρόασης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l-GR" sz="2800" dirty="0"/>
              <a:t>Δρ. Βασιλική</a:t>
            </a:r>
            <a:r>
              <a:rPr lang="en-US" sz="2800" dirty="0"/>
              <a:t> </a:t>
            </a:r>
            <a:r>
              <a:rPr lang="el-GR" sz="2800" dirty="0"/>
              <a:t>Κατσώνη,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Επίκουρη Καθηγήτρια ΤΕΙ Αθήνας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0766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0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Κατσώνη 2014. Βασιλική Κατσώνη</a:t>
            </a:r>
            <a:r>
              <a:rPr lang="el-GR" sz="2000" dirty="0"/>
              <a:t>. «Επιχειρηματικότητα και Συστήματα Επικοινωνίας Τουριστικών </a:t>
            </a:r>
            <a:r>
              <a:rPr lang="el-GR" sz="2000" dirty="0" smtClean="0"/>
              <a:t>Επιχειρήσεων. </a:t>
            </a:r>
            <a:r>
              <a:rPr lang="el-GR" sz="2000" dirty="0"/>
              <a:t>Ενότητα </a:t>
            </a:r>
            <a:r>
              <a:rPr lang="en-US" sz="2000" dirty="0"/>
              <a:t>5</a:t>
            </a:r>
            <a:r>
              <a:rPr lang="el-GR" sz="2000" smtClean="0"/>
              <a:t>: </a:t>
            </a:r>
            <a:r>
              <a:rPr lang="el-GR" sz="2000" dirty="0" smtClean="0"/>
              <a:t>Η τέχνη της ακρόασης».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34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3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48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τέχνη της </a:t>
            </a:r>
            <a:r>
              <a:rPr lang="el-GR" dirty="0"/>
              <a:t>α</a:t>
            </a:r>
            <a:r>
              <a:rPr lang="el-GR" dirty="0" smtClean="0"/>
              <a:t>κρόασης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l-GR" sz="2400" b="1" dirty="0"/>
              <a:t>Ενεργητική </a:t>
            </a:r>
            <a:r>
              <a:rPr lang="el-GR" sz="2400" b="1" dirty="0" smtClean="0"/>
              <a:t>ακρόαση</a:t>
            </a:r>
            <a:r>
              <a:rPr lang="el-GR" sz="2400" b="1" dirty="0"/>
              <a:t> </a:t>
            </a:r>
          </a:p>
          <a:p>
            <a:r>
              <a:rPr lang="el-GR" sz="2400" dirty="0"/>
              <a:t>Ο ακροατής προσέχει περισσότερο το νόημα παρά την κάθε λέξη του ομιλητή, συχνά όμως δεν υπακούει στον κανόνα της </a:t>
            </a:r>
            <a:r>
              <a:rPr lang="el-GR" sz="2400" dirty="0" smtClean="0"/>
              <a:t>κυβερνητικής </a:t>
            </a:r>
            <a:r>
              <a:rPr lang="el-GR" sz="2200" dirty="0" smtClean="0"/>
              <a:t>(</a:t>
            </a:r>
            <a:r>
              <a:rPr lang="el-GR" sz="2200" dirty="0"/>
              <a:t>Cybernetics)</a:t>
            </a:r>
            <a:r>
              <a:rPr lang="el-GR" sz="2400" dirty="0"/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l-GR" sz="2400" b="1" dirty="0" smtClean="0"/>
              <a:t>Αιτίες :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Η ακρόαση πληγώνει το εγώ μας.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ακρόαση απαιτεί από τον διοικούντα να ανατρέψει το συνηθισμένο του ρόλο της εξουσίας και της πρωτοβουλίας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Η ακρόαση δεν είναι μια παθητική μέθοδος, είναι δράση, ο χρόνος και η ενέργεια καταναλίσκουν δραστηριότητα.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4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Η τέχνη </a:t>
            </a:r>
            <a:r>
              <a:rPr lang="el-GR" sz="4400" dirty="0"/>
              <a:t>τ</a:t>
            </a:r>
            <a:r>
              <a:rPr lang="el-GR" sz="4400" dirty="0" smtClean="0"/>
              <a:t>ης </a:t>
            </a:r>
            <a:r>
              <a:rPr lang="el-GR" sz="4400" dirty="0"/>
              <a:t>α</a:t>
            </a:r>
            <a:r>
              <a:rPr lang="el-GR" sz="4400" dirty="0" smtClean="0"/>
              <a:t>κρόασης</a:t>
            </a:r>
            <a:br>
              <a:rPr lang="el-GR" sz="4400" dirty="0" smtClean="0"/>
            </a:br>
            <a:r>
              <a:rPr lang="el-GR" sz="3600" b="0" dirty="0" smtClean="0"/>
              <a:t>(1 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1196" y="1279408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b="1" dirty="0"/>
              <a:t>Ενδιαφέρον μηνύματος</a:t>
            </a:r>
          </a:p>
          <a:p>
            <a:endParaRPr lang="el-GR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99139"/>
            <a:ext cx="24482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Μήνυμα μικρού ενδιαφέροντος</a:t>
            </a:r>
          </a:p>
        </p:txBody>
      </p:sp>
      <p:sp>
        <p:nvSpPr>
          <p:cNvPr id="6" name="Δεξιό βέλος 5" title="βέλος με φορά δεξιά"/>
          <p:cNvSpPr/>
          <p:nvPr/>
        </p:nvSpPr>
        <p:spPr>
          <a:xfrm>
            <a:off x="4247964" y="2037419"/>
            <a:ext cx="57606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820293" y="1799138"/>
            <a:ext cx="24482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Αποτυχία μετάδοσης</a:t>
            </a:r>
          </a:p>
        </p:txBody>
      </p:sp>
      <p:graphicFrame>
        <p:nvGraphicFramePr>
          <p:cNvPr id="8" name="Πίνακας 7" title="Σειρά ενδιαφέροντος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9089"/>
              </p:ext>
            </p:extLst>
          </p:nvPr>
        </p:nvGraphicFramePr>
        <p:xfrm>
          <a:off x="755576" y="2786554"/>
          <a:ext cx="7931224" cy="351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84"/>
                <a:gridCol w="3600400"/>
                <a:gridCol w="3456384"/>
                <a:gridCol w="504056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Σειρά ενδιαφέροντος 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dirty="0" smtClean="0">
                          <a:solidFill>
                            <a:srgbClr val="004A82"/>
                          </a:solidFill>
                          <a:latin typeface="+mn-lt"/>
                          <a:ea typeface="Calibri"/>
                          <a:cs typeface="Times New Roman"/>
                        </a:rPr>
                        <a:t>Κατά την</a:t>
                      </a:r>
                      <a:r>
                        <a:rPr lang="el-GR" sz="2000" b="1" baseline="0" dirty="0" smtClean="0">
                          <a:solidFill>
                            <a:srgbClr val="004A82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b="1" dirty="0" smtClean="0">
                          <a:solidFill>
                            <a:srgbClr val="004A82"/>
                          </a:solidFill>
                          <a:latin typeface="+mn-lt"/>
                          <a:ea typeface="Calibri"/>
                          <a:cs typeface="Times New Roman"/>
                        </a:rPr>
                        <a:t>επιχείρηση</a:t>
                      </a:r>
                      <a:endParaRPr lang="el-GR" sz="2000" b="1" dirty="0">
                        <a:solidFill>
                          <a:srgbClr val="004A8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000" b="1" dirty="0">
                        <a:solidFill>
                          <a:srgbClr val="004A8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dirty="0" smtClean="0">
                          <a:solidFill>
                            <a:srgbClr val="004A82"/>
                          </a:solidFill>
                          <a:latin typeface="+mn-lt"/>
                          <a:ea typeface="Calibri"/>
                          <a:cs typeface="Times New Roman"/>
                        </a:rPr>
                        <a:t>Κατά </a:t>
                      </a:r>
                      <a:r>
                        <a:rPr lang="el-GR" sz="2000" b="1" dirty="0">
                          <a:solidFill>
                            <a:srgbClr val="004A82"/>
                          </a:solidFill>
                          <a:latin typeface="+mn-lt"/>
                          <a:ea typeface="Calibri"/>
                          <a:cs typeface="Times New Roman"/>
                        </a:rPr>
                        <a:t>τον υπάλληλο</a:t>
                      </a:r>
                    </a:p>
                  </a:txBody>
                  <a:tcPr marL="114300" marR="11430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000" b="1" dirty="0">
                        <a:solidFill>
                          <a:srgbClr val="004A8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Προϊόντα επιχείρησης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Προϊόντα επιχείρησης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Κανονισμός εργασίας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Κανονισμός εργασίας </a:t>
                      </a:r>
                      <a:r>
                        <a:rPr kumimoji="0" lang="el-G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Οικονομικά 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επιχείρησης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Οικονομικά επιχείρησης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Υπηρεσίες προς εργαζομένους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Υπηρεσίες προς εργαζομένους 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Υπολογισμός αμοιβών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Υπολογισμός αμοιβών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Σημασία 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επιχειρήσεων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Σημασία επιχειρήσεων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Ιστορία επιχείρησης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Ιστορία επιχείρησης  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4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Η </a:t>
            </a:r>
            <a:r>
              <a:rPr lang="el-GR" sz="4400" dirty="0" smtClean="0"/>
              <a:t>τέχνη </a:t>
            </a:r>
            <a:r>
              <a:rPr lang="el-GR" sz="4400" dirty="0"/>
              <a:t>τ</a:t>
            </a:r>
            <a:r>
              <a:rPr lang="el-GR" sz="4400" dirty="0" smtClean="0"/>
              <a:t>ης </a:t>
            </a:r>
            <a:r>
              <a:rPr lang="el-GR" sz="4400" dirty="0"/>
              <a:t>α</a:t>
            </a:r>
            <a:r>
              <a:rPr lang="el-GR" sz="4400" dirty="0" smtClean="0"/>
              <a:t>κρόασης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Οι πραγματικές λέξεις μεταβιβάζουν μόνο ένα μικρό ποσοστό του κάθε μηνύματος, ενώ η ενεργητική ακρόαση επιτυγχάνεται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 υποβολή κατάλληλων ερωτήσεων προς το άλλο πρόσωπο (ανοιχτές, κλειστές και διερεύνησης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Δίνοντας </a:t>
            </a:r>
            <a:r>
              <a:rPr lang="el-GR" sz="2400" dirty="0" smtClean="0"/>
              <a:t>ενθάρρυνση,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Οι λέξεις αντανακλούν τη διανοητική πλευρά του μηνύματος και παρέχουν </a:t>
            </a:r>
            <a:r>
              <a:rPr lang="el-GR" sz="2400" dirty="0" smtClean="0"/>
              <a:t>κατανόηση,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Τα αισθήματα αντανακλούν τις συγκινήσεις βάσει του μηνύματος.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60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Η τέχνη </a:t>
            </a:r>
            <a:r>
              <a:rPr lang="el-GR" sz="4400" dirty="0"/>
              <a:t>τ</a:t>
            </a:r>
            <a:r>
              <a:rPr lang="el-GR" sz="4400" dirty="0" smtClean="0"/>
              <a:t>ης </a:t>
            </a:r>
            <a:r>
              <a:rPr lang="el-GR" sz="4400" dirty="0"/>
              <a:t>α</a:t>
            </a:r>
            <a:r>
              <a:rPr lang="el-GR" sz="4400" dirty="0" smtClean="0"/>
              <a:t>κρόασης </a:t>
            </a:r>
            <a:br>
              <a:rPr lang="el-GR" sz="4400" dirty="0" smtClean="0"/>
            </a:br>
            <a:r>
              <a:rPr lang="el-GR" sz="3600" b="0" dirty="0" smtClean="0"/>
              <a:t>Η </a:t>
            </a:r>
            <a:r>
              <a:rPr lang="el-GR" sz="3600" b="0" dirty="0"/>
              <a:t>γλώσσα του </a:t>
            </a:r>
            <a:r>
              <a:rPr lang="el-GR" sz="3600" b="0" dirty="0" smtClean="0"/>
              <a:t>σώματος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dirty="0"/>
              <a:t>Τελικά οι άνθρωποι επικοινωνούν με το σώμα </a:t>
            </a:r>
            <a:r>
              <a:rPr lang="el-GR" sz="2400" dirty="0" smtClean="0"/>
              <a:t>τους. </a:t>
            </a:r>
          </a:p>
          <a:p>
            <a:pPr marL="0" indent="0">
              <a:buNone/>
            </a:pPr>
            <a:r>
              <a:rPr lang="el-GR" sz="2400" dirty="0" smtClean="0"/>
              <a:t>Κυρίως </a:t>
            </a:r>
            <a:r>
              <a:rPr lang="el-GR" sz="2400" dirty="0"/>
              <a:t>με: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Στάσεις,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Χειρονομίες,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Εκφράσεις του </a:t>
            </a:r>
            <a:r>
              <a:rPr lang="el-GR" sz="2400" dirty="0" smtClean="0"/>
              <a:t>προσώπου,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Κινήσεις των χεριών και των </a:t>
            </a:r>
            <a:r>
              <a:rPr lang="el-GR" sz="2400" dirty="0" smtClean="0"/>
              <a:t>ποδιών,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Χαρακτηριστικούς </a:t>
            </a:r>
            <a:r>
              <a:rPr lang="el-GR" sz="2400" dirty="0" smtClean="0"/>
              <a:t>ήχους.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505239" cy="166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/>
          <p:cNvSpPr/>
          <p:nvPr/>
        </p:nvSpPr>
        <p:spPr>
          <a:xfrm>
            <a:off x="5732941" y="5096123"/>
            <a:ext cx="2997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Mark Babich and Two Thumbs up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daveynin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1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Η </a:t>
            </a:r>
            <a:r>
              <a:rPr lang="el-GR" sz="4400" dirty="0" smtClean="0"/>
              <a:t>τέχνη </a:t>
            </a:r>
            <a:r>
              <a:rPr lang="el-GR" sz="4400" dirty="0"/>
              <a:t>τ</a:t>
            </a:r>
            <a:r>
              <a:rPr lang="el-GR" sz="4400" dirty="0" smtClean="0"/>
              <a:t>ης </a:t>
            </a:r>
            <a:r>
              <a:rPr lang="el-GR" sz="4400" dirty="0"/>
              <a:t>α</a:t>
            </a:r>
            <a:r>
              <a:rPr lang="el-GR" sz="4400" dirty="0" smtClean="0"/>
              <a:t>κρόασης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dirty="0"/>
              <a:t>Η θετική γλώσσα του σώματος που βοηθά την προφορική επικοινωνία περιλαμβάνει 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Συνεχόμενη οπτική </a:t>
            </a:r>
            <a:r>
              <a:rPr lang="el-GR" sz="2400" dirty="0" smtClean="0"/>
              <a:t>επαφή,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Χαμόγελο,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Κλίση προς τον </a:t>
            </a:r>
            <a:r>
              <a:rPr lang="el-GR" sz="2400" dirty="0" smtClean="0"/>
              <a:t>ομιλητή.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Η </a:t>
            </a:r>
            <a:r>
              <a:rPr lang="el-GR" sz="2400" dirty="0"/>
              <a:t>γλώσσα του σώματος που μπορεί να ενθαρρύνει μια αρνητική απάντηση περιλαμβάνει </a:t>
            </a:r>
            <a:r>
              <a:rPr lang="el-GR" sz="2400" dirty="0" smtClean="0"/>
              <a:t>:</a:t>
            </a:r>
            <a:r>
              <a:rPr lang="el-GR" sz="2400" dirty="0"/>
              <a:t> 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Αποστροφή του βλέμματος από τον </a:t>
            </a:r>
            <a:r>
              <a:rPr lang="el-GR" sz="2400" dirty="0" smtClean="0"/>
              <a:t>ομιλητή,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Μιλώντας πολύ </a:t>
            </a:r>
            <a:r>
              <a:rPr lang="el-GR" sz="2400" dirty="0" smtClean="0"/>
              <a:t>γρήγορα,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Μιλώντας πολύ </a:t>
            </a:r>
            <a:r>
              <a:rPr lang="el-GR" sz="2400" dirty="0" smtClean="0"/>
              <a:t>αργά,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Μιλώντας με απότομο </a:t>
            </a:r>
            <a:r>
              <a:rPr lang="el-GR" sz="2400" dirty="0" smtClean="0"/>
              <a:t>τρόπο.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47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Η τέχνη της </a:t>
            </a:r>
            <a:r>
              <a:rPr lang="el-GR" sz="4400" dirty="0" smtClean="0"/>
              <a:t>ακρόασης</a:t>
            </a:r>
            <a:br>
              <a:rPr lang="el-GR" sz="4400" dirty="0" smtClean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Αποτελεσματική επικοινωνία: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Για να κατορθωθεί αποτελεσματική επικοινωνία, είναι πολύ σημαντικό 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Να διατηρούμε τη φορά της συζήτησης (με το ελάχιστο της διακοπής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Να χρησιμοποιούμε λέξεις ή φράσεις που να παρέχουν κίνητρο στον </a:t>
            </a:r>
            <a:r>
              <a:rPr lang="el-GR" sz="2400" dirty="0" smtClean="0"/>
              <a:t>ομιλητή,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Να ρωτάμε κατάλληλες </a:t>
            </a:r>
            <a:r>
              <a:rPr lang="el-GR" sz="2400" dirty="0" smtClean="0"/>
              <a:t>ερωτήσεις,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Να δείχνουμε προσοχή στην </a:t>
            </a:r>
            <a:r>
              <a:rPr lang="el-GR" sz="2400" dirty="0" smtClean="0"/>
              <a:t>απάντηση,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Να είμαστε διαθέσιμοι να </a:t>
            </a:r>
            <a:r>
              <a:rPr lang="el-GR" sz="2400" dirty="0" smtClean="0"/>
              <a:t>ανταποκριθούμε.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83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Η τέχνη της ακρόασης</a:t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b="1" dirty="0"/>
              <a:t>Εντολές για καλή ακρόαση 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Στάματα να μιλάς,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Βοήθησε την άνεση του ομιλητή,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Απομάκρυνε τις ενοχλήσεις,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Δέξου ότι θέλεις να τον ακούσεις,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Θέσε τον εαυτό σου στη θέση του,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Δείξε υπομονή,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Χρησιμοποίησε με φρόνηση επιχειρήματα και κριτική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Κάνε ερωτήσεις,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Σταμάτα να μιλάς! !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44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121</TotalTime>
  <Words>941</Words>
  <Application>Microsoft Office PowerPoint</Application>
  <PresentationFormat>Προβολή στην οθόνη (4:3)</PresentationFormat>
  <Paragraphs>160</Paragraphs>
  <Slides>15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Επιχειρηματικότητα και Συστήματα Επικοινωνίας Τουριστικών Επιχειρήσεων </vt:lpstr>
      <vt:lpstr>Η τέχνη της ακρόασης</vt:lpstr>
      <vt:lpstr>Η τέχνη της ακρόασης (1 από 5)</vt:lpstr>
      <vt:lpstr>Η τέχνη της ακρόασης (2 από 5)</vt:lpstr>
      <vt:lpstr>Η τέχνη της ακρόασης  Η γλώσσα του σώματος</vt:lpstr>
      <vt:lpstr>Η τέχνη της ακρόασης (3 από 5)</vt:lpstr>
      <vt:lpstr>Η τέχνη της ακρόασης (4 από 5)</vt:lpstr>
      <vt:lpstr>Η τέχνη της ακρόασης (5 από 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fkaram2</cp:lastModifiedBy>
  <cp:revision>29</cp:revision>
  <dcterms:created xsi:type="dcterms:W3CDTF">2013-11-29T09:33:19Z</dcterms:created>
  <dcterms:modified xsi:type="dcterms:W3CDTF">2015-07-03T11:50:30Z</dcterms:modified>
</cp:coreProperties>
</file>