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4"/>
  </p:notesMasterIdLst>
  <p:handoutMasterIdLst>
    <p:handoutMasterId r:id="rId25"/>
  </p:handoutMasterIdLst>
  <p:sldIdLst>
    <p:sldId id="256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257" r:id="rId17"/>
    <p:sldId id="262" r:id="rId18"/>
    <p:sldId id="285" r:id="rId19"/>
    <p:sldId id="269" r:id="rId20"/>
    <p:sldId id="270" r:id="rId21"/>
    <p:sldId id="266" r:id="rId22"/>
    <p:sldId id="261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933FF"/>
    <a:srgbClr val="800080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54" autoAdjust="0"/>
    <p:restoredTop sz="94670" autoAdjust="0"/>
  </p:normalViewPr>
  <p:slideViewPr>
    <p:cSldViewPr>
      <p:cViewPr>
        <p:scale>
          <a:sx n="80" d="100"/>
          <a:sy n="80" d="100"/>
        </p:scale>
        <p:origin x="12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17/12/2015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17/12/2015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6600FF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Αισθητική ηλεκτροθεραπεία σώματος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 smtClean="0"/>
              <a:t>15</a:t>
            </a:r>
            <a:r>
              <a:rPr lang="el-GR" sz="2600" dirty="0" smtClean="0"/>
              <a:t>: Μικρορεύματα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Ευθυμία</a:t>
            </a:r>
            <a:r>
              <a:rPr lang="en-US" sz="2800" dirty="0" smtClean="0"/>
              <a:t> </a:t>
            </a:r>
            <a:r>
              <a:rPr lang="el-GR" sz="2800" dirty="0" smtClean="0"/>
              <a:t>Μικελάτου </a:t>
            </a:r>
            <a:r>
              <a:rPr lang="en-US" sz="2800" dirty="0" smtClean="0"/>
              <a:t> </a:t>
            </a: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Αισθητικός </a:t>
            </a:r>
            <a:r>
              <a:rPr lang="el-GR" sz="2800" dirty="0"/>
              <a:t>Κοσμητολόγος  B.Sc., M.Sc.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 Αισθητικής και Κοσμητολογίας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6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Διαμόρφωση παλμοσειράς</a:t>
            </a:r>
            <a:endParaRPr lang="el-GR" dirty="0"/>
          </a:p>
        </p:txBody>
      </p:sp>
      <p:pic>
        <p:nvPicPr>
          <p:cNvPr id="1026" name="Picture 2" descr="C:\Users\Efi\Desktop\192px-Wavefrom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2952328" cy="2337260"/>
          </a:xfrm>
          <a:prstGeom prst="rect">
            <a:avLst/>
          </a:prstGeom>
          <a:noFill/>
        </p:spPr>
      </p:pic>
      <p:pic>
        <p:nvPicPr>
          <p:cNvPr id="1027" name="Picture 3" descr="C:\Users\Efi\Desktop\pic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132856"/>
            <a:ext cx="2743200" cy="2771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27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Τεχνικές εφαρμογής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6563072" cy="1396752"/>
          </a:xfrm>
        </p:spPr>
        <p:txBody>
          <a:bodyPr/>
          <a:lstStyle/>
          <a:p>
            <a:r>
              <a:rPr lang="el-GR" dirty="0" smtClean="0"/>
              <a:t>Σταθερή</a:t>
            </a:r>
          </a:p>
          <a:p>
            <a:r>
              <a:rPr lang="el-GR" dirty="0" smtClean="0"/>
              <a:t>Κινούμενη χειροκίνητη</a:t>
            </a:r>
            <a:endParaRPr lang="el-GR" dirty="0"/>
          </a:p>
        </p:txBody>
      </p:sp>
      <p:pic>
        <p:nvPicPr>
          <p:cNvPr id="4" name="Picture 2" descr="C:\Users\Efi\Desktop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105176"/>
            <a:ext cx="2114550" cy="2162175"/>
          </a:xfrm>
          <a:prstGeom prst="rect">
            <a:avLst/>
          </a:prstGeom>
          <a:noFill/>
        </p:spPr>
      </p:pic>
      <p:pic>
        <p:nvPicPr>
          <p:cNvPr id="3075" name="Picture 3" descr="C:\Users\Efi\Desktop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140968"/>
            <a:ext cx="2376264" cy="2090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410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Συσκευές</a:t>
            </a:r>
            <a:endParaRPr lang="el-GR" dirty="0"/>
          </a:p>
        </p:txBody>
      </p:sp>
      <p:pic>
        <p:nvPicPr>
          <p:cNvPr id="4" name="Picture 5" descr="C:\Users\Efi\Desktop\image-hydra-lift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7732"/>
            <a:ext cx="3115463" cy="2713285"/>
          </a:xfrm>
          <a:prstGeom prst="rect">
            <a:avLst/>
          </a:prstGeom>
          <a:noFill/>
        </p:spPr>
      </p:pic>
      <p:pic>
        <p:nvPicPr>
          <p:cNvPr id="4098" name="Picture 2" descr="C:\Users\Efi\Desktop\αρχείο λήψη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950913"/>
            <a:ext cx="2209800" cy="206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008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Ενδείξεις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Επιδερμική χαλάρωση</a:t>
            </a:r>
          </a:p>
          <a:p>
            <a:r>
              <a:rPr lang="el-GR" dirty="0" smtClean="0"/>
              <a:t>Μυϊκή χαλάρωση</a:t>
            </a:r>
          </a:p>
          <a:p>
            <a:r>
              <a:rPr lang="el-GR" dirty="0" smtClean="0"/>
              <a:t>Ρυτίδες</a:t>
            </a:r>
          </a:p>
          <a:p>
            <a:r>
              <a:rPr lang="el-GR" dirty="0" smtClean="0"/>
              <a:t>Αφυδάτωση</a:t>
            </a:r>
          </a:p>
          <a:p>
            <a:r>
              <a:rPr lang="el-GR" dirty="0" smtClean="0"/>
              <a:t>Σε:</a:t>
            </a:r>
          </a:p>
          <a:p>
            <a:pPr lvl="2"/>
            <a:r>
              <a:rPr lang="el-GR" dirty="0" smtClean="0"/>
              <a:t>Πρόσωπο</a:t>
            </a:r>
          </a:p>
          <a:p>
            <a:pPr lvl="2"/>
            <a:r>
              <a:rPr lang="el-GR" dirty="0" smtClean="0"/>
              <a:t>Σώμα</a:t>
            </a:r>
          </a:p>
          <a:p>
            <a:pPr lvl="2"/>
            <a:r>
              <a:rPr lang="el-GR" dirty="0" smtClean="0"/>
              <a:t>Στήθος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32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i="1" dirty="0" smtClean="0"/>
              <a:t>Αισθητική Ηλεκτροθεραπεία, </a:t>
            </a:r>
            <a:r>
              <a:rPr lang="el-GR" dirty="0" smtClean="0"/>
              <a:t>Μαρία Ρήγα, Σοφία Γληγόρη, εκδόσεις Σταμούλη, Αθήνα 2006</a:t>
            </a:r>
          </a:p>
          <a:p>
            <a:r>
              <a:rPr lang="el-GR" dirty="0" smtClean="0"/>
              <a:t>Σταύρος Αρχοντάκης, Παχυσαρκία  και κυτταρίτιδα, Αθήνα  2003, εκδόσεις Βλάσση αδελφοί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04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Ευθυμία Μικελάτου 2014. Ευθυμία Μικελάτου. «Αισθητική Ηλεκτροθεραπεία σώματος. Ενότητα </a:t>
            </a:r>
            <a:r>
              <a:rPr lang="el-GR" sz="2000" dirty="0" smtClean="0"/>
              <a:t>15:</a:t>
            </a:r>
            <a:r>
              <a:rPr lang="en-US" sz="2000" dirty="0" smtClean="0"/>
              <a:t> </a:t>
            </a:r>
            <a:r>
              <a:rPr lang="el-GR" sz="2000" dirty="0" smtClean="0"/>
              <a:t>Μικρορεύματα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8700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Είναι ρεύματα νέας γενιάς</a:t>
            </a:r>
          </a:p>
          <a:p>
            <a:r>
              <a:rPr lang="el-GR" dirty="0" smtClean="0"/>
              <a:t>Άρχισαν την κλινική εφαρμογή στην Ιατρική το 1973</a:t>
            </a:r>
          </a:p>
          <a:p>
            <a:r>
              <a:rPr lang="el-GR" dirty="0" smtClean="0"/>
              <a:t>Ο βιοηλεκτρισμός χρησιμοποιείται στην Δύση από το 46 μΧ</a:t>
            </a:r>
          </a:p>
          <a:p>
            <a:r>
              <a:rPr lang="el-GR" dirty="0" smtClean="0"/>
              <a:t>Εφαρμόζονται για:</a:t>
            </a:r>
          </a:p>
          <a:p>
            <a:r>
              <a:rPr lang="el-GR" dirty="0" smtClean="0"/>
              <a:t>Μείωση πόνου</a:t>
            </a:r>
          </a:p>
          <a:p>
            <a:r>
              <a:rPr lang="el-GR" dirty="0" smtClean="0"/>
              <a:t>Αντιμετώπιση Αισθητικών προβλημάτων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51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Χαμηλόσυχνα </a:t>
            </a:r>
            <a:r>
              <a:rPr lang="el-GR" dirty="0" smtClean="0"/>
              <a:t> μικρορεύματα</a:t>
            </a:r>
            <a:endParaRPr lang="el-GR" dirty="0" smtClean="0"/>
          </a:p>
          <a:p>
            <a:r>
              <a:rPr lang="el-GR" dirty="0" smtClean="0"/>
              <a:t>Μικρής διάρκειας (</a:t>
            </a:r>
            <a:r>
              <a:rPr lang="en-US" dirty="0" smtClean="0"/>
              <a:t>nsecs)</a:t>
            </a:r>
          </a:p>
          <a:p>
            <a:r>
              <a:rPr lang="el-GR" dirty="0" smtClean="0"/>
              <a:t>Χαμηλή τάση</a:t>
            </a:r>
          </a:p>
          <a:p>
            <a:r>
              <a:rPr lang="el-GR" dirty="0" smtClean="0"/>
              <a:t>Μικροπαλμούς χαμηλού εύρους (</a:t>
            </a:r>
            <a:r>
              <a:rPr lang="el-GR" dirty="0" smtClean="0"/>
              <a:t>μΑ</a:t>
            </a:r>
            <a:r>
              <a:rPr lang="el-GR" dirty="0" smtClean="0"/>
              <a:t>)</a:t>
            </a:r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43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Μικρά Ηλεκτρικά Κύματα Νευρομυϊκής Διέγερσης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Μικρά Ηλεκτρικά Κύματα Νευρομυϊκής Διέγερσης εξαιρετικά μικρά παλμικά ρεύματα ηλεκτρικής ενέργειας.</a:t>
            </a:r>
          </a:p>
          <a:p>
            <a:r>
              <a:rPr lang="el-GR" dirty="0"/>
              <a:t>Ε</a:t>
            </a:r>
            <a:r>
              <a:rPr lang="el-GR" dirty="0" smtClean="0"/>
              <a:t>ίναι άριστα συντονισμένα με το επίπεδο των κανονικών ηλεκτρικών ανταλλαγών που λαμβάνουν χώρα στο κυτταρικό επίπεδο του σώματος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95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Πως λειτουργούν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Λειτουργούν σύμφωνα</a:t>
            </a:r>
          </a:p>
          <a:p>
            <a:r>
              <a:rPr lang="el-GR" dirty="0" smtClean="0"/>
              <a:t> </a:t>
            </a:r>
            <a:r>
              <a:rPr lang="el-GR" dirty="0"/>
              <a:t>με τον  </a:t>
            </a:r>
            <a:r>
              <a:rPr lang="el-GR" b="1" dirty="0"/>
              <a:t>Νόμο  ARNDT </a:t>
            </a:r>
            <a:r>
              <a:rPr lang="el-GR" b="1" dirty="0" smtClean="0"/>
              <a:t>– SCHULTZ,</a:t>
            </a:r>
          </a:p>
          <a:p>
            <a:pPr>
              <a:buNone/>
            </a:pPr>
            <a:r>
              <a:rPr lang="el-GR" b="1" dirty="0" smtClean="0"/>
              <a:t> </a:t>
            </a:r>
            <a:r>
              <a:rPr lang="el-GR" dirty="0"/>
              <a:t>ο οποίος αναφέρει ότι </a:t>
            </a:r>
            <a:r>
              <a:rPr lang="el-GR" dirty="0" smtClean="0"/>
              <a:t>:</a:t>
            </a:r>
          </a:p>
          <a:p>
            <a:r>
              <a:rPr lang="el-GR" dirty="0" smtClean="0"/>
              <a:t> </a:t>
            </a:r>
            <a:r>
              <a:rPr lang="el-GR" b="1" i="1" dirty="0"/>
              <a:t>“Αδύναμα ερεθίσματα αυξάνουν την φυσιολογική δραστηριότητα και πολύ ισχυρά ερεθίσματα εμποδίζουν ή καταργούν τη δραστηριότητα”.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68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Δράση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Αυξάνει: </a:t>
            </a:r>
          </a:p>
          <a:p>
            <a:r>
              <a:rPr lang="el-GR" dirty="0" smtClean="0"/>
              <a:t>την παραγωγή ATP</a:t>
            </a:r>
          </a:p>
          <a:p>
            <a:r>
              <a:rPr lang="el-GR" dirty="0" smtClean="0"/>
              <a:t>την </a:t>
            </a:r>
            <a:r>
              <a:rPr lang="el-GR" dirty="0"/>
              <a:t>πρωτεϊνική </a:t>
            </a:r>
            <a:r>
              <a:rPr lang="el-GR" dirty="0" smtClean="0"/>
              <a:t>σύνθεση</a:t>
            </a:r>
          </a:p>
          <a:p>
            <a:r>
              <a:rPr lang="el-GR" dirty="0" smtClean="0"/>
              <a:t>την οξυγόνωση</a:t>
            </a:r>
          </a:p>
          <a:p>
            <a:r>
              <a:rPr lang="el-GR" dirty="0" smtClean="0"/>
              <a:t> </a:t>
            </a:r>
            <a:r>
              <a:rPr lang="el-GR" dirty="0"/>
              <a:t>την ανταλλαγή </a:t>
            </a:r>
            <a:r>
              <a:rPr lang="el-GR" dirty="0" smtClean="0"/>
              <a:t>ιόντων</a:t>
            </a:r>
          </a:p>
          <a:p>
            <a:r>
              <a:rPr lang="el-GR" dirty="0" smtClean="0"/>
              <a:t>την </a:t>
            </a:r>
            <a:r>
              <a:rPr lang="el-GR" dirty="0"/>
              <a:t>απορρόφηση των θρεπτικών </a:t>
            </a:r>
            <a:r>
              <a:rPr lang="el-GR" dirty="0" smtClean="0"/>
              <a:t>συστατικών</a:t>
            </a:r>
          </a:p>
          <a:p>
            <a:pPr>
              <a:buNone/>
            </a:pP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2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Δράση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 την παροχέτευση προϊόντων του καταβολισμού</a:t>
            </a:r>
          </a:p>
          <a:p>
            <a:r>
              <a:rPr lang="el-GR" dirty="0" smtClean="0"/>
              <a:t>Ουδετεροποίηση της πολικότητας της κυτταρικής μεμβράνης</a:t>
            </a:r>
          </a:p>
          <a:p>
            <a:r>
              <a:rPr lang="el-GR" dirty="0" smtClean="0"/>
              <a:t>Αποκατάσταση ομοιόστασης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083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Αποτελέσματα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Τόνωση </a:t>
            </a:r>
            <a:r>
              <a:rPr lang="el-GR" dirty="0"/>
              <a:t>της </a:t>
            </a:r>
            <a:r>
              <a:rPr lang="el-GR" dirty="0" smtClean="0"/>
              <a:t>αιματικής κυκλοφορίας</a:t>
            </a:r>
            <a:endParaRPr lang="el-GR" dirty="0"/>
          </a:p>
          <a:p>
            <a:r>
              <a:rPr lang="el-GR" dirty="0" smtClean="0"/>
              <a:t>Αύξηση </a:t>
            </a:r>
            <a:r>
              <a:rPr lang="el-GR" dirty="0"/>
              <a:t>παραγωγής κολλαγόνου και ελαστίνης</a:t>
            </a:r>
          </a:p>
          <a:p>
            <a:r>
              <a:rPr lang="el-GR" dirty="0" smtClean="0"/>
              <a:t>Ιοντοφόρεσης (διείσδυση προϊόντων)</a:t>
            </a:r>
            <a:endParaRPr lang="el-GR" dirty="0"/>
          </a:p>
          <a:p>
            <a:r>
              <a:rPr lang="el-GR" dirty="0" smtClean="0"/>
              <a:t>Αύξηση </a:t>
            </a:r>
            <a:r>
              <a:rPr lang="el-GR" dirty="0"/>
              <a:t>της </a:t>
            </a:r>
            <a:r>
              <a:rPr lang="el-GR" dirty="0" smtClean="0"/>
              <a:t>πρωτεϊνοσύνθεσης </a:t>
            </a:r>
            <a:r>
              <a:rPr lang="el-GR" dirty="0"/>
              <a:t>και της διαπερατότητας της κυτταρικής μεμβράνης.</a:t>
            </a:r>
          </a:p>
          <a:p>
            <a:r>
              <a:rPr lang="el-GR" dirty="0" smtClean="0"/>
              <a:t>Διάσπαση </a:t>
            </a:r>
            <a:r>
              <a:rPr lang="el-GR" dirty="0"/>
              <a:t>του σκληρού κολλαγόνου</a:t>
            </a:r>
          </a:p>
          <a:p>
            <a:r>
              <a:rPr lang="el-GR" dirty="0"/>
              <a:t>Α</a:t>
            </a:r>
            <a:r>
              <a:rPr lang="el-GR" dirty="0" smtClean="0"/>
              <a:t>ύξηση </a:t>
            </a:r>
            <a:r>
              <a:rPr lang="el-GR" dirty="0"/>
              <a:t>της δράσης των μιτοχονδρίων ATP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589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Αποτελέσματα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Επανεκπαίδευση των χαλαρών ή σφιγμένων μυών </a:t>
            </a:r>
          </a:p>
          <a:p>
            <a:r>
              <a:rPr lang="el-GR" dirty="0" smtClean="0"/>
              <a:t>τόνωση και αύξηση του όγκου και τόνου των μυών.</a:t>
            </a:r>
          </a:p>
          <a:p>
            <a:r>
              <a:rPr lang="el-GR" dirty="0" smtClean="0"/>
              <a:t>Λίφτινγκ</a:t>
            </a:r>
            <a:endParaRPr lang="el-GR" dirty="0" smtClean="0"/>
          </a:p>
          <a:p>
            <a:r>
              <a:rPr lang="el-GR" dirty="0" smtClean="0"/>
              <a:t>Αντιρυτιδική δράση</a:t>
            </a:r>
          </a:p>
          <a:p>
            <a:r>
              <a:rPr lang="el-GR" dirty="0" smtClean="0"/>
              <a:t>Ενυδάτωση δέρματος</a:t>
            </a:r>
          </a:p>
          <a:p>
            <a:r>
              <a:rPr lang="el-GR" dirty="0" smtClean="0"/>
              <a:t>Δεν προκαλούν Αισθητικό Ηλεκτρικό Ερεθισμό  επομένως δεν παρατηρείται μυϊκή συστολή.</a:t>
            </a:r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501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380</TotalTime>
  <Words>834</Words>
  <Application>Microsoft Office PowerPoint</Application>
  <PresentationFormat>Προβολή στην οθόνη (4:3)</PresentationFormat>
  <Paragraphs>129</Paragraphs>
  <Slides>21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21</vt:i4>
      </vt:variant>
    </vt:vector>
  </HeadingPairs>
  <TitlesOfParts>
    <vt:vector size="23" baseType="lpstr">
      <vt:lpstr>template</vt:lpstr>
      <vt:lpstr>OC_template_updated</vt:lpstr>
      <vt:lpstr>Αισθητική ηλεκτροθεραπεία σώματος</vt:lpstr>
      <vt:lpstr>Ιστορικό</vt:lpstr>
      <vt:lpstr>Τι είναι</vt:lpstr>
      <vt:lpstr>Μικρά Ηλεκτρικά Κύματα Νευρομυϊκής Διέγερσης</vt:lpstr>
      <vt:lpstr>Πως λειτουργούν </vt:lpstr>
      <vt:lpstr>Δράση 1/2</vt:lpstr>
      <vt:lpstr>Δράση 2/2</vt:lpstr>
      <vt:lpstr>Αποτελέσματα </vt:lpstr>
      <vt:lpstr>Αποτελέσματα</vt:lpstr>
      <vt:lpstr>Διαμόρφωση παλμοσειράς</vt:lpstr>
      <vt:lpstr>Τεχνικές εφαρμογής</vt:lpstr>
      <vt:lpstr>Συσκευές</vt:lpstr>
      <vt:lpstr>Ενδείξεις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natasakar new</cp:lastModifiedBy>
  <cp:revision>55</cp:revision>
  <dcterms:created xsi:type="dcterms:W3CDTF">2015-07-16T06:15:31Z</dcterms:created>
  <dcterms:modified xsi:type="dcterms:W3CDTF">2015-12-17T11:32:07Z</dcterms:modified>
</cp:coreProperties>
</file>