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1"/>
  </p:notesMasterIdLst>
  <p:handoutMasterIdLst>
    <p:handoutMasterId r:id="rId22"/>
  </p:handoutMasterIdLst>
  <p:sldIdLst>
    <p:sldId id="341" r:id="rId2"/>
    <p:sldId id="329" r:id="rId3"/>
    <p:sldId id="330" r:id="rId4"/>
    <p:sldId id="332" r:id="rId5"/>
    <p:sldId id="333" r:id="rId6"/>
    <p:sldId id="334" r:id="rId7"/>
    <p:sldId id="335" r:id="rId8"/>
    <p:sldId id="336" r:id="rId9"/>
    <p:sldId id="337" r:id="rId10"/>
    <p:sldId id="338" r:id="rId11"/>
    <p:sldId id="339" r:id="rId12"/>
    <p:sldId id="340" r:id="rId13"/>
    <p:sldId id="257" r:id="rId14"/>
    <p:sldId id="262" r:id="rId15"/>
    <p:sldId id="264" r:id="rId16"/>
    <p:sldId id="265" r:id="rId17"/>
    <p:sldId id="313" r:id="rId18"/>
    <p:sldId id="266" r:id="rId19"/>
    <p:sldId id="261" r:id="rId20"/>
  </p:sldIdLst>
  <p:sldSz cx="9144000" cy="6858000" type="screen4x3"/>
  <p:notesSz cx="7104063" cy="10234613"/>
  <p:custDataLst>
    <p:tags r:id="rId23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554" autoAdjust="0"/>
  </p:normalViewPr>
  <p:slideViewPr>
    <p:cSldViewPr>
      <p:cViewPr>
        <p:scale>
          <a:sx n="90" d="100"/>
          <a:sy n="90" d="100"/>
        </p:scale>
        <p:origin x="-2318" y="-4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14/10/2015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8406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Τεχνικές μάλαξης (Θ)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 smtClean="0"/>
              <a:t>Ενότητα 3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Η μάλαξη ως θεραπευτική πράξη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dirty="0"/>
              <a:t>Γεωργία Πέττα</a:t>
            </a:r>
          </a:p>
          <a:p>
            <a:pPr>
              <a:spcBef>
                <a:spcPts val="0"/>
              </a:spcBef>
            </a:pPr>
            <a:r>
              <a:rPr lang="el-GR" sz="2400" dirty="0"/>
              <a:t>Τμήμα Φυσικοθεραπείας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864747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220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Θωπείες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Τα </a:t>
            </a:r>
            <a:r>
              <a:rPr lang="el-GR" dirty="0"/>
              <a:t>χέρια κινούνται παράλληλα ,χιαστί ή εναλλάξ</a:t>
            </a:r>
          </a:p>
          <a:p>
            <a:r>
              <a:rPr lang="el-GR" dirty="0" smtClean="0"/>
              <a:t>Τα </a:t>
            </a:r>
            <a:r>
              <a:rPr lang="el-GR" dirty="0"/>
              <a:t>χέρια προσαρμόζονται στο ανάγλυφο του σώματος</a:t>
            </a:r>
          </a:p>
          <a:p>
            <a:r>
              <a:rPr lang="el-GR" dirty="0" smtClean="0"/>
              <a:t>Εάν </a:t>
            </a:r>
            <a:r>
              <a:rPr lang="el-GR" dirty="0"/>
              <a:t>ο σκοπός είναι </a:t>
            </a:r>
            <a:r>
              <a:rPr lang="el-GR" dirty="0" err="1"/>
              <a:t>μυοχαλαρωτικός</a:t>
            </a:r>
            <a:r>
              <a:rPr lang="el-GR" dirty="0"/>
              <a:t> -αναλγητικός δεν παίζει ρόλο η κατεύθυνση</a:t>
            </a:r>
          </a:p>
          <a:p>
            <a:r>
              <a:rPr lang="el-GR" dirty="0" smtClean="0"/>
              <a:t>Εάν </a:t>
            </a:r>
            <a:r>
              <a:rPr lang="el-GR" dirty="0"/>
              <a:t>ο σκοπός είναι </a:t>
            </a:r>
            <a:r>
              <a:rPr lang="el-GR" dirty="0" err="1"/>
              <a:t>αποιδηματικός</a:t>
            </a:r>
            <a:r>
              <a:rPr lang="el-GR" dirty="0"/>
              <a:t> η κατεύθυνση πρέπει να είναι από την περιφέρεια προς το </a:t>
            </a:r>
            <a:r>
              <a:rPr lang="el-GR" dirty="0" smtClean="0"/>
              <a:t>κέντρο, να </a:t>
            </a:r>
            <a:r>
              <a:rPr lang="el-GR" dirty="0"/>
              <a:t>ακολουθεί δηλ. την φλεβική ροή</a:t>
            </a:r>
          </a:p>
          <a:p>
            <a:pPr marL="0" indent="0" algn="r">
              <a:spcBef>
                <a:spcPts val="1800"/>
              </a:spcBef>
              <a:buNone/>
            </a:pPr>
            <a:r>
              <a:rPr lang="el-GR" sz="1900" dirty="0"/>
              <a:t>Hollis </a:t>
            </a:r>
            <a:r>
              <a:rPr lang="el-GR" sz="1900" dirty="0" smtClean="0"/>
              <a:t>1988, Σακελλάρη2004</a:t>
            </a:r>
            <a:r>
              <a:rPr lang="el-GR" sz="1900" dirty="0"/>
              <a:t>, </a:t>
            </a:r>
            <a:r>
              <a:rPr lang="el-GR" sz="1900" dirty="0" err="1"/>
              <a:t>Σφετσιώρης</a:t>
            </a:r>
            <a:r>
              <a:rPr lang="el-GR" sz="1900" dirty="0"/>
              <a:t> 2003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3624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διαφορετική εφαρμογή της θωπείας (επιφανειακή ή βαθύτερη) ενεργοποιεί διαφορετικούς μηχανισμούς θεραπευτικής δράσης</a:t>
            </a:r>
          </a:p>
          <a:p>
            <a:r>
              <a:rPr lang="el-GR" dirty="0" smtClean="0"/>
              <a:t>Η </a:t>
            </a:r>
            <a:r>
              <a:rPr lang="el-GR" dirty="0"/>
              <a:t>επιφανειακή ενεργοποιεί αισθητήριους αντιδραστικούς μηχανισμούς για χαλάρωση ή διέγερση</a:t>
            </a:r>
          </a:p>
          <a:p>
            <a:r>
              <a:rPr lang="el-GR" dirty="0" smtClean="0"/>
              <a:t>Η </a:t>
            </a:r>
            <a:r>
              <a:rPr lang="el-GR" dirty="0"/>
              <a:t>βαθύτερη επηρεάζει την κυκλοφορία</a:t>
            </a:r>
          </a:p>
          <a:p>
            <a:pPr marL="0" indent="0" algn="r">
              <a:buNone/>
            </a:pPr>
            <a:r>
              <a:rPr lang="el-GR" sz="2000" dirty="0"/>
              <a:t>Hollis 1988</a:t>
            </a:r>
          </a:p>
          <a:p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Θωπείες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389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" dirty="0" smtClean="0"/>
              <a:t>Σε </a:t>
            </a:r>
            <a:r>
              <a:rPr lang="el" dirty="0"/>
              <a:t>περιπτώσεις μεγάλης τριχοφυΐας ακολουθούν την διεύθυνση των τριχών</a:t>
            </a:r>
          </a:p>
          <a:p>
            <a:r>
              <a:rPr lang="el" dirty="0" smtClean="0"/>
              <a:t>Η </a:t>
            </a:r>
            <a:r>
              <a:rPr lang="el" dirty="0"/>
              <a:t>ασκούμενη τάση πρέπει να είναι σταθερή, γεγονός που προϋποθέτει μεγάλη </a:t>
            </a:r>
            <a:r>
              <a:rPr lang="el" dirty="0" smtClean="0"/>
              <a:t>εξάσκηση</a:t>
            </a:r>
          </a:p>
          <a:p>
            <a:r>
              <a:rPr lang="el" dirty="0" smtClean="0"/>
              <a:t>Ρυθμός </a:t>
            </a:r>
            <a:r>
              <a:rPr lang="el" dirty="0"/>
              <a:t>αργός= </a:t>
            </a:r>
            <a:r>
              <a:rPr lang="el" dirty="0" smtClean="0"/>
              <a:t>κατευναστικός</a:t>
            </a:r>
          </a:p>
          <a:p>
            <a:r>
              <a:rPr lang="el" dirty="0" smtClean="0"/>
              <a:t>Ρυθμός </a:t>
            </a:r>
            <a:r>
              <a:rPr lang="el" dirty="0"/>
              <a:t>γρήγορος = διεργετικός, αγγειοκινητικές </a:t>
            </a:r>
            <a:r>
              <a:rPr lang="el" dirty="0" smtClean="0"/>
              <a:t>αλλαγές</a:t>
            </a:r>
          </a:p>
          <a:p>
            <a:r>
              <a:rPr lang="el" dirty="0" smtClean="0"/>
              <a:t>Ρυθμός </a:t>
            </a:r>
            <a:r>
              <a:rPr lang="el" dirty="0"/>
              <a:t>ασταθής= πρόληψη της προσαρμογής των δερμουποδοχέων= επιδραση επι του τόνου των μυών κατά θεραπευτική βούληση</a:t>
            </a:r>
          </a:p>
          <a:p>
            <a:endParaRPr lang="el" dirty="0"/>
          </a:p>
          <a:p>
            <a:endParaRPr lang="el" dirty="0"/>
          </a:p>
          <a:p>
            <a:endParaRPr lang="el" dirty="0"/>
          </a:p>
          <a:p>
            <a:endParaRPr lang="el-GR" dirty="0"/>
          </a:p>
        </p:txBody>
      </p:sp>
      <p:sp>
        <p:nvSpPr>
          <p:cNvPr id="7" name="Rectangle 6"/>
          <p:cNvSpPr/>
          <p:nvPr/>
        </p:nvSpPr>
        <p:spPr>
          <a:xfrm>
            <a:off x="685800" y="4471416"/>
            <a:ext cx="7626096" cy="120700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-254000">
              <a:lnSpc>
                <a:spcPts val="3360"/>
              </a:lnSpc>
            </a:pPr>
            <a:endParaRPr lang="el" sz="2750" dirty="0">
              <a:latin typeface="Georgia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20072" y="6148454"/>
            <a:ext cx="2810256" cy="35356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/>
            <a:r>
              <a:rPr lang="el" dirty="0">
                <a:latin typeface="+mn-lt"/>
              </a:rPr>
              <a:t>Σφετσιώρης 2003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Θωπείες - τεχνικές λεπτομέρειες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4206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Γεωργία Πέττα 2014. Γεωργία Πέττα 2014. «Τεχνικές μάλαξης (Θ). Ενότητα 3: Ενότητα 3: Η μάλαξη ως θεραπευτική </a:t>
            </a:r>
            <a:r>
              <a:rPr lang="el-GR" sz="2000" dirty="0" smtClean="0"/>
              <a:t>πράξη».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Μάλαξη</a:t>
            </a:r>
            <a:endParaRPr lang="el-GR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Ενεργητική ή παθητική </a:t>
            </a:r>
            <a:r>
              <a:rPr lang="el-GR" dirty="0" err="1" smtClean="0"/>
              <a:t>θεραπ</a:t>
            </a:r>
            <a:r>
              <a:rPr lang="el-GR" dirty="0" smtClean="0"/>
              <a:t>. πράξη;</a:t>
            </a:r>
          </a:p>
          <a:p>
            <a:r>
              <a:rPr lang="el-GR" dirty="0" smtClean="0"/>
              <a:t>Ο ασθενής είναι παθητικός δέκτης;</a:t>
            </a:r>
          </a:p>
          <a:p>
            <a:r>
              <a:rPr lang="el-GR" dirty="0" smtClean="0"/>
              <a:t>Υποδοχείς           </a:t>
            </a:r>
            <a:r>
              <a:rPr lang="el-GR" dirty="0" err="1" smtClean="0"/>
              <a:t>Αντι</a:t>
            </a:r>
            <a:r>
              <a:rPr lang="el-GR" dirty="0" smtClean="0"/>
              <a:t>-</a:t>
            </a:r>
            <a:r>
              <a:rPr lang="el-GR" dirty="0" err="1" smtClean="0"/>
              <a:t>δραση</a:t>
            </a:r>
            <a:endParaRPr lang="el-GR" dirty="0" smtClean="0"/>
          </a:p>
          <a:p>
            <a:pPr>
              <a:buNone/>
            </a:pPr>
            <a:endParaRPr lang="el-GR" dirty="0"/>
          </a:p>
        </p:txBody>
      </p:sp>
      <p:sp>
        <p:nvSpPr>
          <p:cNvPr id="5" name="4 - Θέση περιεχομένου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8" name="Right Arrow 7"/>
          <p:cNvSpPr/>
          <p:nvPr/>
        </p:nvSpPr>
        <p:spPr>
          <a:xfrm>
            <a:off x="2428860" y="3214686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6" name="Picture 2" descr="C:\Program Files (x86)\Microsoft Office\MEDIA\CAGCAT10\j0234687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2857496"/>
            <a:ext cx="2683804" cy="15811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076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1656184"/>
          </a:xfrm>
        </p:spPr>
        <p:txBody>
          <a:bodyPr>
            <a:normAutofit lnSpcReduction="10000"/>
          </a:bodyPr>
          <a:lstStyle/>
          <a:p>
            <a:r>
              <a:rPr lang="el-GR" b="1" dirty="0" smtClean="0">
                <a:solidFill>
                  <a:schemeClr val="tx2"/>
                </a:solidFill>
              </a:rPr>
              <a:t>Παράδειγμα</a:t>
            </a:r>
            <a:r>
              <a:rPr lang="en-US" b="1" dirty="0" smtClean="0">
                <a:solidFill>
                  <a:schemeClr val="tx2"/>
                </a:solidFill>
              </a:rPr>
              <a:t>:</a:t>
            </a:r>
            <a:r>
              <a:rPr lang="el-GR" b="1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el-GR" dirty="0" smtClean="0"/>
              <a:t>Πονεμένος αυχένας            ο </a:t>
            </a:r>
            <a:r>
              <a:rPr lang="el-GR" dirty="0"/>
              <a:t>αυχένας μου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Άρνηση         αναδόμηση</a:t>
            </a:r>
            <a:endParaRPr lang="el-GR" dirty="0"/>
          </a:p>
        </p:txBody>
      </p:sp>
      <p:sp>
        <p:nvSpPr>
          <p:cNvPr id="5" name="Rectangle 4"/>
          <p:cNvSpPr/>
          <p:nvPr/>
        </p:nvSpPr>
        <p:spPr>
          <a:xfrm>
            <a:off x="1247252" y="3401752"/>
            <a:ext cx="3144784" cy="32308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Bef>
                <a:spcPts val="4830"/>
              </a:spcBef>
            </a:pPr>
            <a:r>
              <a:rPr lang="el" sz="3200" dirty="0">
                <a:latin typeface="+mn-lt"/>
              </a:rPr>
              <a:t>αναγνώριση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</a:p>
        </p:txBody>
      </p:sp>
      <p:sp>
        <p:nvSpPr>
          <p:cNvPr id="10" name="Right Arrow 9"/>
          <p:cNvSpPr/>
          <p:nvPr/>
        </p:nvSpPr>
        <p:spPr>
          <a:xfrm>
            <a:off x="1914092" y="2340000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Right Arrow 10"/>
          <p:cNvSpPr/>
          <p:nvPr/>
        </p:nvSpPr>
        <p:spPr>
          <a:xfrm>
            <a:off x="4068000" y="1800000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Right Arrow 11"/>
          <p:cNvSpPr/>
          <p:nvPr/>
        </p:nvSpPr>
        <p:spPr>
          <a:xfrm rot="5400000">
            <a:off x="4558270" y="2448012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Rectangle 12"/>
          <p:cNvSpPr/>
          <p:nvPr/>
        </p:nvSpPr>
        <p:spPr>
          <a:xfrm>
            <a:off x="4097039" y="3140968"/>
            <a:ext cx="2413937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0">
              <a:spcBef>
                <a:spcPts val="4830"/>
              </a:spcBef>
            </a:pPr>
            <a:r>
              <a:rPr lang="el-GR" sz="3200" dirty="0" smtClean="0">
                <a:latin typeface="+mn-lt"/>
              </a:rPr>
              <a:t>ε</a:t>
            </a:r>
            <a:r>
              <a:rPr lang="el" sz="3200" dirty="0" smtClean="0">
                <a:latin typeface="+mn-lt"/>
              </a:rPr>
              <a:t>νεργητική διαδικασία</a:t>
            </a:r>
            <a:endParaRPr lang="el" sz="3200" dirty="0">
              <a:latin typeface="+mn-lt"/>
            </a:endParaRPr>
          </a:p>
        </p:txBody>
      </p:sp>
      <p:sp>
        <p:nvSpPr>
          <p:cNvPr id="14" name="Right Arrow 13"/>
          <p:cNvSpPr/>
          <p:nvPr/>
        </p:nvSpPr>
        <p:spPr>
          <a:xfrm rot="10800000">
            <a:off x="3380845" y="3494990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2360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Αναγνωρίζει το σώμα του</a:t>
            </a:r>
          </a:p>
          <a:p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588264" y="2492896"/>
            <a:ext cx="4370832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spcAft>
                <a:spcPts val="840"/>
              </a:spcAft>
            </a:pPr>
            <a:r>
              <a:rPr lang="el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Αχ αυτος ο αυχενας!!!</a:t>
            </a:r>
            <a:endParaRPr lang="el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635896" y="3283342"/>
            <a:ext cx="4261104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l" sz="3200" b="1" dirty="0" smtClean="0">
                <a:solidFill>
                  <a:srgbClr val="0070C0"/>
                </a:solidFill>
                <a:latin typeface="+mn-lt"/>
              </a:rPr>
              <a:t>Ο αυχενας μου!!!</a:t>
            </a:r>
            <a:endParaRPr lang="el" sz="3200" b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86296" y="3998400"/>
            <a:ext cx="2005584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>
              <a:lnSpc>
                <a:spcPts val="3312"/>
              </a:lnSpc>
            </a:pPr>
            <a:r>
              <a:rPr lang="el" sz="32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Παρελθόν</a:t>
            </a:r>
            <a:endParaRPr lang="el" sz="32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5277" y="5259079"/>
            <a:ext cx="2042160" cy="7193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r">
              <a:lnSpc>
                <a:spcPts val="3312"/>
              </a:lnSpc>
            </a:pPr>
            <a:r>
              <a:rPr lang="el" sz="3200" b="1" dirty="0" smtClean="0">
                <a:latin typeface="+mn-lt"/>
              </a:rPr>
              <a:t>Μέλλον</a:t>
            </a:r>
            <a:r>
              <a:rPr lang="el" sz="2750" dirty="0" smtClean="0">
                <a:latin typeface="Georgia"/>
              </a:rPr>
              <a:t>;;;</a:t>
            </a:r>
            <a:endParaRPr lang="el" sz="2750" dirty="0">
              <a:latin typeface="Georgia"/>
            </a:endParaRPr>
          </a:p>
          <a:p>
            <a:pPr indent="0" algn="r">
              <a:lnSpc>
                <a:spcPts val="3312"/>
              </a:lnSpc>
            </a:pPr>
            <a:r>
              <a:rPr lang="el" sz="1750" dirty="0">
                <a:latin typeface="+mj-lt"/>
              </a:rPr>
              <a:t>Σφετσιώρης 2003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</a:p>
        </p:txBody>
      </p:sp>
      <p:sp>
        <p:nvSpPr>
          <p:cNvPr id="15" name="Right Arrow 14"/>
          <p:cNvSpPr/>
          <p:nvPr/>
        </p:nvSpPr>
        <p:spPr>
          <a:xfrm rot="5400000">
            <a:off x="2233620" y="3187072"/>
            <a:ext cx="648072" cy="432048"/>
          </a:xfrm>
          <a:prstGeom prst="rightArrow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Right Arrow 15"/>
          <p:cNvSpPr/>
          <p:nvPr/>
        </p:nvSpPr>
        <p:spPr>
          <a:xfrm rot="5400000">
            <a:off x="4752020" y="4073274"/>
            <a:ext cx="648072" cy="432048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Rectangle 16"/>
          <p:cNvSpPr/>
          <p:nvPr/>
        </p:nvSpPr>
        <p:spPr>
          <a:xfrm>
            <a:off x="4572000" y="4650117"/>
            <a:ext cx="1698504" cy="2621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/>
            <a:r>
              <a:rPr lang="el" sz="3200" b="1" dirty="0" smtClean="0">
                <a:solidFill>
                  <a:srgbClr val="0070C0"/>
                </a:solidFill>
                <a:latin typeface="+mn-lt"/>
              </a:rPr>
              <a:t>Παρόν</a:t>
            </a:r>
            <a:endParaRPr lang="el" sz="3200" b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7716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04544" y="3774913"/>
            <a:ext cx="6534912" cy="1252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indent="0" algn="ctr">
              <a:lnSpc>
                <a:spcPts val="3360"/>
              </a:lnSpc>
              <a:spcAft>
                <a:spcPts val="2730"/>
              </a:spcAft>
            </a:pPr>
            <a:r>
              <a:rPr lang="el" sz="3200" b="1" dirty="0" smtClean="0">
                <a:solidFill>
                  <a:schemeClr val="tx2"/>
                </a:solidFill>
                <a:latin typeface="+mn-lt"/>
              </a:rPr>
              <a:t>Μάλαξη </a:t>
            </a:r>
            <a:r>
              <a:rPr lang="el" sz="3200" b="1" dirty="0">
                <a:solidFill>
                  <a:schemeClr val="tx2"/>
                </a:solidFill>
                <a:latin typeface="+mn-lt"/>
              </a:rPr>
              <a:t>= αγγίζω με πρόθεση &amp; ακρίβεια σύμφωνα με τις ανάγκες του ασθενούς</a:t>
            </a:r>
          </a:p>
        </p:txBody>
      </p:sp>
      <p:sp>
        <p:nvSpPr>
          <p:cNvPr id="5" name="Rectangle 4"/>
          <p:cNvSpPr/>
          <p:nvPr/>
        </p:nvSpPr>
        <p:spPr>
          <a:xfrm>
            <a:off x="3148584" y="5568696"/>
            <a:ext cx="2846832" cy="384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4732" indent="0" algn="ctr">
              <a:spcBef>
                <a:spcPts val="2730"/>
              </a:spcBef>
            </a:pPr>
            <a:r>
              <a:rPr lang="el" dirty="0">
                <a:latin typeface="+mn-lt"/>
              </a:rPr>
              <a:t>Σφετσιώρης 2003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Μάλαξη</a:t>
            </a:r>
          </a:p>
        </p:txBody>
      </p:sp>
      <p:sp>
        <p:nvSpPr>
          <p:cNvPr id="10" name="Rectangle 9"/>
          <p:cNvSpPr/>
          <p:nvPr/>
        </p:nvSpPr>
        <p:spPr>
          <a:xfrm>
            <a:off x="2675683" y="2403111"/>
            <a:ext cx="12007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" sz="2800" dirty="0" smtClean="0">
                <a:latin typeface="+mn-lt"/>
              </a:rPr>
              <a:t>Κίνηση</a:t>
            </a:r>
            <a:endParaRPr lang="el-GR" sz="2800" dirty="0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45254" y="2403111"/>
            <a:ext cx="16927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481138" indent="-1481138">
              <a:spcBef>
                <a:spcPts val="6090"/>
              </a:spcBef>
              <a:spcAft>
                <a:spcPts val="840"/>
              </a:spcAft>
            </a:pPr>
            <a:r>
              <a:rPr lang="el" sz="2800" dirty="0" smtClean="0">
                <a:latin typeface="+mn-lt"/>
              </a:rPr>
              <a:t>Συγκίνηση</a:t>
            </a:r>
            <a:endParaRPr lang="el" sz="2800" dirty="0">
              <a:latin typeface="+mn-lt"/>
            </a:endParaRPr>
          </a:p>
        </p:txBody>
      </p:sp>
      <p:cxnSp>
        <p:nvCxnSpPr>
          <p:cNvPr id="13" name="Elbow Connector 12"/>
          <p:cNvCxnSpPr>
            <a:stCxn id="14" idx="2"/>
            <a:endCxn id="10" idx="0"/>
          </p:cNvCxnSpPr>
          <p:nvPr/>
        </p:nvCxnSpPr>
        <p:spPr>
          <a:xfrm rot="5400000">
            <a:off x="3716594" y="1547705"/>
            <a:ext cx="414853" cy="12959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851289" y="1403483"/>
            <a:ext cx="1441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3152" indent="0" algn="ctr">
              <a:spcAft>
                <a:spcPts val="6090"/>
              </a:spcAft>
            </a:pPr>
            <a:r>
              <a:rPr lang="el" sz="3200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Αγγίζω</a:t>
            </a:r>
          </a:p>
        </p:txBody>
      </p:sp>
      <p:cxnSp>
        <p:nvCxnSpPr>
          <p:cNvPr id="17" name="Elbow Connector 16"/>
          <p:cNvCxnSpPr>
            <a:stCxn id="14" idx="2"/>
            <a:endCxn id="11" idx="0"/>
          </p:cNvCxnSpPr>
          <p:nvPr/>
        </p:nvCxnSpPr>
        <p:spPr>
          <a:xfrm rot="16200000" flipH="1">
            <a:off x="5024377" y="1535879"/>
            <a:ext cx="414853" cy="1319609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121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12648" marR="5769864" indent="-457200">
              <a:lnSpc>
                <a:spcPts val="3648"/>
              </a:lnSpc>
              <a:spcBef>
                <a:spcPts val="1050"/>
              </a:spcBef>
            </a:pPr>
            <a:r>
              <a:rPr lang="el" sz="2800" dirty="0" smtClean="0"/>
              <a:t>Κλασσική</a:t>
            </a:r>
          </a:p>
          <a:p>
            <a:pPr marL="612648" marR="5769864" indent="-457200">
              <a:lnSpc>
                <a:spcPts val="3648"/>
              </a:lnSpc>
              <a:spcBef>
                <a:spcPts val="1050"/>
              </a:spcBef>
            </a:pPr>
            <a:r>
              <a:rPr lang="el" sz="2800" dirty="0" smtClean="0"/>
              <a:t>Λεμφική</a:t>
            </a:r>
          </a:p>
          <a:p>
            <a:pPr marL="612648" marR="5769864" indent="-457200">
              <a:lnSpc>
                <a:spcPts val="3648"/>
              </a:lnSpc>
              <a:spcBef>
                <a:spcPts val="1050"/>
              </a:spcBef>
            </a:pPr>
            <a:r>
              <a:rPr lang="el" sz="2800" dirty="0" smtClean="0"/>
              <a:t>Αθλητική</a:t>
            </a:r>
          </a:p>
          <a:p>
            <a:pPr marL="612648" marR="16764" indent="-457200">
              <a:lnSpc>
                <a:spcPts val="3648"/>
              </a:lnSpc>
            </a:pPr>
            <a:r>
              <a:rPr lang="el" sz="2800" dirty="0" smtClean="0"/>
              <a:t>Μ. Συνδετικού ιστού </a:t>
            </a:r>
            <a:endParaRPr lang="el" sz="2800" dirty="0" smtClean="0">
              <a:solidFill>
                <a:srgbClr val="A04DA3"/>
              </a:solidFill>
            </a:endParaRPr>
          </a:p>
          <a:p>
            <a:pPr marL="612648" marR="16764" indent="-457200">
              <a:lnSpc>
                <a:spcPts val="3648"/>
              </a:lnSpc>
            </a:pPr>
            <a:r>
              <a:rPr lang="el" sz="2800" dirty="0" smtClean="0"/>
              <a:t>Μ.κατά </a:t>
            </a:r>
            <a:r>
              <a:rPr lang="en-US" sz="2800" dirty="0" err="1" smtClean="0"/>
              <a:t>Cyriax</a:t>
            </a:r>
            <a:r>
              <a:rPr lang="en-US" sz="2800" dirty="0" smtClean="0"/>
              <a:t> </a:t>
            </a:r>
            <a:r>
              <a:rPr lang="el" sz="2800" dirty="0" smtClean="0">
                <a:solidFill>
                  <a:srgbClr val="C00000"/>
                </a:solidFill>
              </a:rPr>
              <a:t>(βαθείς εγκάρσιοι χειρ.) </a:t>
            </a:r>
            <a:endParaRPr lang="el" sz="2800" dirty="0" smtClean="0">
              <a:solidFill>
                <a:srgbClr val="A04DA3"/>
              </a:solidFill>
            </a:endParaRPr>
          </a:p>
          <a:p>
            <a:pPr marL="612648" marR="16764" indent="-457200">
              <a:lnSpc>
                <a:spcPts val="3648"/>
              </a:lnSpc>
            </a:pPr>
            <a:r>
              <a:rPr lang="el" sz="2800" dirty="0" smtClean="0"/>
              <a:t>Μ.κατά </a:t>
            </a:r>
            <a:r>
              <a:rPr lang="en-US" sz="2800" dirty="0" err="1" smtClean="0"/>
              <a:t>Wetterald</a:t>
            </a:r>
            <a:r>
              <a:rPr lang="en-US" sz="2800" dirty="0" smtClean="0"/>
              <a:t> </a:t>
            </a:r>
            <a:r>
              <a:rPr lang="el" sz="2800" dirty="0" smtClean="0">
                <a:solidFill>
                  <a:srgbClr val="C00000"/>
                </a:solidFill>
              </a:rPr>
              <a:t>(ρολάρισμα του δέρματος) </a:t>
            </a:r>
          </a:p>
          <a:p>
            <a:pPr marL="612648" marR="16764" indent="-457200">
              <a:lnSpc>
                <a:spcPts val="3648"/>
              </a:lnSpc>
            </a:pPr>
            <a:r>
              <a:rPr lang="el" sz="2800" dirty="0" smtClean="0"/>
              <a:t>Μ.κατά </a:t>
            </a:r>
            <a:r>
              <a:rPr lang="en-US" sz="2800" dirty="0" smtClean="0"/>
              <a:t>Rolf </a:t>
            </a:r>
            <a:r>
              <a:rPr lang="el" sz="2800" dirty="0" smtClean="0">
                <a:solidFill>
                  <a:srgbClr val="C00000"/>
                </a:solidFill>
              </a:rPr>
              <a:t>(δομική επιδραση,συνολική λειτ.)</a:t>
            </a:r>
          </a:p>
          <a:p>
            <a:pPr marL="612648" marR="16764" indent="-457200">
              <a:lnSpc>
                <a:spcPts val="3648"/>
              </a:lnSpc>
            </a:pPr>
            <a:r>
              <a:rPr lang="en-US" sz="2800" dirty="0" err="1" smtClean="0"/>
              <a:t>M.Siatchou</a:t>
            </a:r>
            <a:r>
              <a:rPr lang="en-US" sz="2800" dirty="0" smtClean="0"/>
              <a:t> </a:t>
            </a:r>
            <a:r>
              <a:rPr lang="el" sz="2800" dirty="0" smtClean="0"/>
              <a:t>κλπ....</a:t>
            </a:r>
            <a:r>
              <a:rPr lang="el" sz="2800" dirty="0" smtClean="0">
                <a:solidFill>
                  <a:srgbClr val="C00000"/>
                </a:solidFill>
              </a:rPr>
              <a:t>(παραδοσιακή κιν.ιατρική) </a:t>
            </a:r>
            <a:endParaRPr lang="el" sz="2800" dirty="0" smtClean="0">
              <a:solidFill>
                <a:srgbClr val="A04DA3"/>
              </a:solidFill>
            </a:endParaRPr>
          </a:p>
          <a:p>
            <a:pPr marL="612648" marR="16764" indent="-457200">
              <a:lnSpc>
                <a:spcPts val="3648"/>
              </a:lnSpc>
            </a:pPr>
            <a:r>
              <a:rPr lang="el" sz="2800" dirty="0" smtClean="0"/>
              <a:t>Ειδικές «τεχνικές»(</a:t>
            </a:r>
            <a:r>
              <a:rPr lang="el" sz="2800" dirty="0" smtClean="0">
                <a:solidFill>
                  <a:srgbClr val="C00000"/>
                </a:solidFill>
              </a:rPr>
              <a:t>περιόστεο, κοιλία...)</a:t>
            </a:r>
          </a:p>
          <a:p>
            <a:endParaRPr lang="el-GR" sz="2800" dirty="0"/>
          </a:p>
        </p:txBody>
      </p:sp>
      <p:sp>
        <p:nvSpPr>
          <p:cNvPr id="3" name="Rectangle 2"/>
          <p:cNvSpPr/>
          <p:nvPr/>
        </p:nvSpPr>
        <p:spPr>
          <a:xfrm>
            <a:off x="1547664" y="6254577"/>
            <a:ext cx="7443216" cy="969264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895600" indent="0"/>
            <a:r>
              <a:rPr lang="el" dirty="0" smtClean="0">
                <a:solidFill>
                  <a:srgbClr val="424456"/>
                </a:solidFill>
                <a:latin typeface="Calibri"/>
              </a:rPr>
              <a:t>Σακκελλάρη </a:t>
            </a:r>
            <a:r>
              <a:rPr lang="el" dirty="0">
                <a:solidFill>
                  <a:srgbClr val="424456"/>
                </a:solidFill>
                <a:latin typeface="Calibri"/>
              </a:rPr>
              <a:t>2004,Σφετσιώρης 2003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" spc="-50" dirty="0" smtClean="0"/>
              <a:t>Είδη </a:t>
            </a:r>
            <a:r>
              <a:rPr lang="el" spc="-50" dirty="0"/>
              <a:t>θεραπευτικής </a:t>
            </a:r>
            <a:r>
              <a:rPr lang="el" spc="-50" dirty="0" smtClean="0"/>
              <a:t>μάλαξης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18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ts val="3648"/>
              </a:lnSpc>
            </a:pPr>
            <a:r>
              <a:rPr lang="el" sz="2800" dirty="0" smtClean="0"/>
              <a:t>Θωπείες: ολισθαίνουσες επιφ.πιέσεις</a:t>
            </a:r>
          </a:p>
          <a:p>
            <a:pPr algn="just">
              <a:lnSpc>
                <a:spcPts val="3648"/>
              </a:lnSpc>
            </a:pPr>
            <a:r>
              <a:rPr lang="el" sz="2800" dirty="0" smtClean="0"/>
              <a:t>Βαθιές </a:t>
            </a:r>
            <a:r>
              <a:rPr lang="el" sz="2800" dirty="0"/>
              <a:t>ολ. Πιέσεις</a:t>
            </a:r>
          </a:p>
          <a:p>
            <a:pPr algn="just">
              <a:lnSpc>
                <a:spcPts val="3648"/>
              </a:lnSpc>
            </a:pPr>
            <a:r>
              <a:rPr lang="el" sz="2800" dirty="0" smtClean="0"/>
              <a:t>Στατικές </a:t>
            </a:r>
            <a:r>
              <a:rPr lang="el" sz="2800" dirty="0"/>
              <a:t>πιέσεις</a:t>
            </a:r>
          </a:p>
          <a:p>
            <a:pPr algn="just">
              <a:lnSpc>
                <a:spcPts val="3648"/>
              </a:lnSpc>
            </a:pPr>
            <a:r>
              <a:rPr lang="el" sz="2800" dirty="0" smtClean="0"/>
              <a:t>Ζυμώματα </a:t>
            </a:r>
            <a:r>
              <a:rPr lang="el" sz="2800" dirty="0"/>
              <a:t>-Συνθλίψεις</a:t>
            </a:r>
          </a:p>
          <a:p>
            <a:pPr algn="just">
              <a:lnSpc>
                <a:spcPts val="3648"/>
              </a:lnSpc>
            </a:pPr>
            <a:r>
              <a:rPr lang="el" sz="2800" dirty="0" smtClean="0"/>
              <a:t>Ανατρίψεις</a:t>
            </a:r>
            <a:endParaRPr lang="el" sz="2800" dirty="0"/>
          </a:p>
          <a:p>
            <a:pPr algn="just">
              <a:lnSpc>
                <a:spcPts val="3648"/>
              </a:lnSpc>
            </a:pPr>
            <a:r>
              <a:rPr lang="el" sz="2800" dirty="0" smtClean="0"/>
              <a:t>Δονήσεις</a:t>
            </a:r>
            <a:endParaRPr lang="el" sz="2800" dirty="0"/>
          </a:p>
          <a:p>
            <a:pPr marR="333248">
              <a:lnSpc>
                <a:spcPts val="3360"/>
              </a:lnSpc>
            </a:pPr>
            <a:r>
              <a:rPr lang="el" sz="2800" b="1" dirty="0" smtClean="0">
                <a:solidFill>
                  <a:schemeClr val="accent2">
                    <a:lumMod val="75000"/>
                  </a:schemeClr>
                </a:solidFill>
              </a:rPr>
              <a:t>Πλήξεις – πελεκισμοί – κονδυλισμοδακτυλισμοί -ραπίσματα</a:t>
            </a:r>
            <a:endParaRPr lang="el" sz="2800" b="1" dirty="0">
              <a:solidFill>
                <a:schemeClr val="accent2">
                  <a:lumMod val="75000"/>
                </a:schemeClr>
              </a:solidFill>
            </a:endParaRPr>
          </a:p>
          <a:p>
            <a:pPr marR="15748" indent="0" algn="r">
              <a:buNone/>
            </a:pPr>
            <a:r>
              <a:rPr lang="el" sz="1800" dirty="0"/>
              <a:t>Σακελλάρη 2004</a:t>
            </a:r>
            <a:r>
              <a:rPr lang="el" sz="1800" dirty="0" smtClean="0"/>
              <a:t>, Σφετσιώρης </a:t>
            </a:r>
            <a:r>
              <a:rPr lang="el" sz="1800" dirty="0"/>
              <a:t>2003</a:t>
            </a:r>
          </a:p>
          <a:p>
            <a:pPr marL="0" indent="0">
              <a:buNone/>
            </a:pPr>
            <a:endParaRPr lang="el-GR" sz="2800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Κλασσικοί χειρισμοί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588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Ένταση</a:t>
            </a:r>
            <a:endParaRPr lang="el-GR" dirty="0"/>
          </a:p>
          <a:p>
            <a:r>
              <a:rPr lang="el-GR" dirty="0" smtClean="0"/>
              <a:t>Ταχύτητα </a:t>
            </a:r>
            <a:r>
              <a:rPr lang="el-GR" dirty="0"/>
              <a:t>-ρυθμός</a:t>
            </a:r>
          </a:p>
          <a:p>
            <a:r>
              <a:rPr lang="el-GR" dirty="0" smtClean="0"/>
              <a:t>Διάρκεια</a:t>
            </a:r>
            <a:endParaRPr lang="el-GR" dirty="0"/>
          </a:p>
          <a:p>
            <a:r>
              <a:rPr lang="el-GR" dirty="0" smtClean="0"/>
              <a:t>Κατεύθυνση</a:t>
            </a:r>
            <a:endParaRPr lang="el-GR" dirty="0"/>
          </a:p>
          <a:p>
            <a:r>
              <a:rPr lang="el-GR" dirty="0" smtClean="0"/>
              <a:t>Επανάληψη</a:t>
            </a:r>
            <a:endParaRPr lang="el-GR" dirty="0"/>
          </a:p>
          <a:p>
            <a:endParaRPr lang="el-GR" dirty="0"/>
          </a:p>
        </p:txBody>
      </p:sp>
      <p:sp>
        <p:nvSpPr>
          <p:cNvPr id="3" name="Rectangle 2"/>
          <p:cNvSpPr/>
          <p:nvPr/>
        </p:nvSpPr>
        <p:spPr>
          <a:xfrm>
            <a:off x="530352" y="1194816"/>
            <a:ext cx="6681216" cy="49072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15748" indent="0">
              <a:spcBef>
                <a:spcPts val="3150"/>
              </a:spcBef>
              <a:spcAft>
                <a:spcPts val="4200"/>
              </a:spcAft>
            </a:pPr>
            <a:endParaRPr lang="el" sz="4000" spc="-50" dirty="0">
              <a:solidFill>
                <a:srgbClr val="424456"/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293096"/>
            <a:ext cx="5605272" cy="384048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20320" indent="0" algn="r">
              <a:spcBef>
                <a:spcPts val="2520"/>
              </a:spcBef>
            </a:pPr>
            <a:r>
              <a:rPr lang="el" dirty="0">
                <a:latin typeface="+mn-lt"/>
              </a:rPr>
              <a:t>Σακελλάρη 2004</a:t>
            </a:r>
            <a:r>
              <a:rPr lang="el" dirty="0" smtClean="0">
                <a:latin typeface="+mn-lt"/>
              </a:rPr>
              <a:t>, Σφετσιώρης </a:t>
            </a:r>
            <a:r>
              <a:rPr lang="el" dirty="0">
                <a:latin typeface="+mn-lt"/>
              </a:rPr>
              <a:t>2003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Παράμετροι εφαρμογής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509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Είναι </a:t>
            </a:r>
            <a:r>
              <a:rPr lang="el-GR" dirty="0"/>
              <a:t>οι χειρισμοί με τους οποίους αρχίζει και τελειώνει μια συνεδρία </a:t>
            </a:r>
            <a:r>
              <a:rPr lang="el-GR" dirty="0" smtClean="0"/>
              <a:t>μάλαξης</a:t>
            </a:r>
            <a:endParaRPr lang="el-GR" dirty="0"/>
          </a:p>
          <a:p>
            <a:r>
              <a:rPr lang="el-GR" dirty="0" smtClean="0"/>
              <a:t>Επιφανειακοί </a:t>
            </a:r>
            <a:r>
              <a:rPr lang="el-GR" dirty="0"/>
              <a:t>έως ελαφρώς </a:t>
            </a:r>
            <a:r>
              <a:rPr lang="el-GR" dirty="0" err="1" smtClean="0"/>
              <a:t>βαθείς</a:t>
            </a:r>
            <a:r>
              <a:rPr lang="el-GR" dirty="0" smtClean="0"/>
              <a:t>, ήπιοι </a:t>
            </a:r>
            <a:r>
              <a:rPr lang="el-GR" dirty="0"/>
              <a:t>κατευναστικοί και μερικές φορές </a:t>
            </a:r>
            <a:r>
              <a:rPr lang="el-GR" dirty="0" smtClean="0"/>
              <a:t>«διαγνωστικοί»</a:t>
            </a:r>
            <a:endParaRPr lang="el-GR" dirty="0"/>
          </a:p>
          <a:p>
            <a:r>
              <a:rPr lang="el-GR" dirty="0" smtClean="0"/>
              <a:t>Τα </a:t>
            </a:r>
            <a:r>
              <a:rPr lang="el-GR" dirty="0"/>
              <a:t>χέρια ολισθαίνουν πάνω στο δέρμα και δεν πρέπει να χάνεται η επαφή με τον ασθενή </a:t>
            </a:r>
            <a:r>
              <a:rPr lang="el-GR" dirty="0" smtClean="0"/>
              <a:t>καθόλου</a:t>
            </a:r>
            <a:endParaRPr lang="el-GR" dirty="0"/>
          </a:p>
          <a:p>
            <a:r>
              <a:rPr lang="el-GR" dirty="0" smtClean="0"/>
              <a:t>Χρησιμοποιείται </a:t>
            </a:r>
            <a:r>
              <a:rPr lang="el-GR" dirty="0"/>
              <a:t>ολόκληρη η παλαμιαία επιφάνεια και σε μερικές </a:t>
            </a:r>
            <a:r>
              <a:rPr lang="el-GR" dirty="0" smtClean="0"/>
              <a:t>περιπτώσεις </a:t>
            </a:r>
            <a:r>
              <a:rPr lang="el-GR" dirty="0"/>
              <a:t>μόνο με το </a:t>
            </a:r>
            <a:r>
              <a:rPr lang="el-GR" dirty="0" err="1"/>
              <a:t>θέναρ</a:t>
            </a:r>
            <a:r>
              <a:rPr lang="el-GR" dirty="0"/>
              <a:t> και τον </a:t>
            </a:r>
            <a:r>
              <a:rPr lang="el-GR" dirty="0" smtClean="0"/>
              <a:t>αντίχειρα</a:t>
            </a:r>
            <a:endParaRPr lang="el-GR" dirty="0"/>
          </a:p>
          <a:p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Θωπείες</a:t>
            </a:r>
          </a:p>
        </p:txBody>
      </p:sp>
    </p:spTree>
    <p:extLst>
      <p:ext uri="{BB962C8B-B14F-4D97-AF65-F5344CB8AC3E}">
        <p14:creationId xmlns:p14="http://schemas.microsoft.com/office/powerpoint/2010/main" val="325562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13289d7899ef73315846929613c7f4febcbd51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1735</TotalTime>
  <Words>966</Words>
  <Application>Microsoft Office PowerPoint</Application>
  <PresentationFormat>On-screen Show (4:3)</PresentationFormat>
  <Paragraphs>142</Paragraphs>
  <Slides>19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OC_template_updated</vt:lpstr>
      <vt:lpstr>Τεχνικές μάλαξης (Θ)</vt:lpstr>
      <vt:lpstr>Μάλαξη</vt:lpstr>
      <vt:lpstr>Μάλαξη</vt:lpstr>
      <vt:lpstr>Μάλαξη</vt:lpstr>
      <vt:lpstr>Μάλαξη</vt:lpstr>
      <vt:lpstr>Είδη θεραπευτικής μάλαξης</vt:lpstr>
      <vt:lpstr>Κλασσικοί χειρισμοί</vt:lpstr>
      <vt:lpstr>Παράμετροι εφαρμογής</vt:lpstr>
      <vt:lpstr>Θωπείες</vt:lpstr>
      <vt:lpstr>Θωπείες</vt:lpstr>
      <vt:lpstr>Θωπείες</vt:lpstr>
      <vt:lpstr>Θωπείες - τεχνικές λεπτομέρειες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336</cp:revision>
  <dcterms:created xsi:type="dcterms:W3CDTF">2013-03-04T13:35:19Z</dcterms:created>
  <dcterms:modified xsi:type="dcterms:W3CDTF">2015-10-14T10:49:12Z</dcterms:modified>
</cp:coreProperties>
</file>