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71" r:id="rId4"/>
    <p:sldId id="272" r:id="rId5"/>
    <p:sldId id="273" r:id="rId6"/>
    <p:sldId id="278" r:id="rId7"/>
    <p:sldId id="274" r:id="rId8"/>
    <p:sldId id="275" r:id="rId9"/>
    <p:sldId id="276" r:id="rId10"/>
    <p:sldId id="279" r:id="rId11"/>
    <p:sldId id="277" r:id="rId12"/>
    <p:sldId id="280" r:id="rId13"/>
    <p:sldId id="281" r:id="rId14"/>
    <p:sldId id="282" r:id="rId15"/>
    <p:sldId id="283" r:id="rId16"/>
    <p:sldId id="284" r:id="rId17"/>
    <p:sldId id="285" r:id="rId18"/>
    <p:sldId id="286" r:id="rId19"/>
    <p:sldId id="287" r:id="rId20"/>
    <p:sldId id="288" r:id="rId21"/>
    <p:sldId id="289" r:id="rId22"/>
    <p:sldId id="290" r:id="rId23"/>
    <p:sldId id="257" r:id="rId24"/>
    <p:sldId id="262" r:id="rId25"/>
    <p:sldId id="264" r:id="rId26"/>
    <p:sldId id="269" r:id="rId27"/>
    <p:sldId id="270"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0" y="2890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6</a:t>
            </a:r>
            <a:r>
              <a:rPr lang="el-GR" sz="2600" dirty="0" smtClean="0"/>
              <a:t>:</a:t>
            </a:r>
            <a:r>
              <a:rPr lang="en-US" sz="2600" dirty="0" smtClean="0"/>
              <a:t> </a:t>
            </a:r>
            <a:r>
              <a:rPr lang="el-GR" sz="2600" dirty="0"/>
              <a:t>Συστήματα Ηλεκτρονικών Κρατήσεων και Διαδίκτυο</a:t>
            </a:r>
            <a:endParaRPr lang="en-US" sz="2600" dirty="0" smtClean="0"/>
          </a:p>
          <a:p>
            <a:pPr>
              <a:spcBef>
                <a:spcPts val="0"/>
              </a:spcBef>
            </a:pPr>
            <a:r>
              <a:rPr lang="el-GR" sz="2200" dirty="0" smtClean="0"/>
              <a:t>Δρ</a:t>
            </a:r>
            <a:r>
              <a:rPr lang="el-GR" sz="2200" dirty="0" smtClean="0"/>
              <a:t>.</a:t>
            </a:r>
            <a:r>
              <a:rPr lang="en-US" sz="2200" dirty="0" smtClean="0"/>
              <a:t> </a:t>
            </a:r>
            <a:r>
              <a:rPr lang="el-GR" sz="2200" dirty="0" smtClean="0"/>
              <a:t>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Ιnternet, GDS και </a:t>
            </a:r>
            <a:br>
              <a:rPr lang="el-GR" dirty="0">
                <a:solidFill>
                  <a:prstClr val="white"/>
                </a:solidFill>
              </a:rPr>
            </a:br>
            <a:r>
              <a:rPr lang="el-GR" dirty="0">
                <a:solidFill>
                  <a:prstClr val="white"/>
                </a:solidFill>
              </a:rPr>
              <a:t>ταξιδιωτικοί πράκτορες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Νέου τύπου ταξιδιωτικά πρακτορεία και συστήματα κρατήσεων τα οποία υφίστανται μονάχα στο διαδίκτυο, με κόστος λειτουργίας σχετικά χαμηλό, έχουν </a:t>
            </a:r>
            <a:r>
              <a:rPr lang="el-GR" dirty="0" smtClean="0"/>
              <a:t>εμφανισθεί.</a:t>
            </a:r>
            <a:endParaRPr lang="el-GR" dirty="0"/>
          </a:p>
          <a:p>
            <a:r>
              <a:rPr lang="el-GR" dirty="0"/>
              <a:t>Ορισμένα παραδείγματα </a:t>
            </a:r>
            <a:r>
              <a:rPr lang="el-GR" dirty="0" smtClean="0"/>
              <a:t>είναι:</a:t>
            </a:r>
          </a:p>
          <a:p>
            <a:pPr lvl="1"/>
            <a:r>
              <a:rPr lang="el-GR" dirty="0" smtClean="0"/>
              <a:t>το </a:t>
            </a:r>
            <a:r>
              <a:rPr lang="el-GR" dirty="0"/>
              <a:t>Expedia</a:t>
            </a:r>
            <a:r>
              <a:rPr lang="el-GR" dirty="0" smtClean="0"/>
              <a:t>, </a:t>
            </a:r>
          </a:p>
          <a:p>
            <a:pPr lvl="1"/>
            <a:r>
              <a:rPr lang="el-GR" dirty="0" smtClean="0"/>
              <a:t>το </a:t>
            </a:r>
            <a:r>
              <a:rPr lang="el-GR" dirty="0"/>
              <a:t>Travelocity και </a:t>
            </a:r>
            <a:endParaRPr lang="el-GR" dirty="0" smtClean="0"/>
          </a:p>
          <a:p>
            <a:pPr lvl="1"/>
            <a:r>
              <a:rPr lang="el-GR" dirty="0" smtClean="0"/>
              <a:t>το Travelweb.</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284385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Ιnternet, αεροπορικές </a:t>
            </a:r>
            <a:r>
              <a:rPr lang="el-GR" dirty="0" smtClean="0"/>
              <a:t/>
            </a:r>
            <a:br>
              <a:rPr lang="el-GR" dirty="0" smtClean="0"/>
            </a:br>
            <a:r>
              <a:rPr lang="el-GR" dirty="0" smtClean="0"/>
              <a:t>εταιρίες </a:t>
            </a:r>
            <a:r>
              <a:rPr lang="el-GR" dirty="0"/>
              <a:t>και G.D.S</a:t>
            </a:r>
            <a:r>
              <a:rPr lang="el-GR" dirty="0" smtClean="0"/>
              <a:t>. </a:t>
            </a:r>
            <a:r>
              <a:rPr lang="el-GR" sz="3000" b="0" dirty="0" smtClean="0"/>
              <a:t>1/5</a:t>
            </a:r>
            <a:endParaRPr lang="el-GR" sz="3000" b="0" dirty="0"/>
          </a:p>
        </p:txBody>
      </p:sp>
      <p:sp>
        <p:nvSpPr>
          <p:cNvPr id="3" name="Θέση περιεχομένου 2"/>
          <p:cNvSpPr>
            <a:spLocks noGrp="1"/>
          </p:cNvSpPr>
          <p:nvPr>
            <p:ph idx="1"/>
          </p:nvPr>
        </p:nvSpPr>
        <p:spPr/>
        <p:txBody>
          <a:bodyPr/>
          <a:lstStyle/>
          <a:p>
            <a:r>
              <a:rPr lang="el-GR" dirty="0"/>
              <a:t>Στην εποχή του Internet, τα G.D.S. ως ανεξάρτητη επιχείρηση από τις αερογραμμές ανέπτυξαν τις προσφορές τους για να παρέχουν σε ολόκληρη τη βιομηχανία να καθιερώσει την υποδομή για τις συναλλαγές που αναλήφθηκαν από διάφορες πύλες ταξιδιού Internet. </a:t>
            </a:r>
            <a:endParaRPr lang="el-GR" dirty="0" smtClean="0"/>
          </a:p>
          <a:p>
            <a:r>
              <a:rPr lang="el-GR" dirty="0" smtClean="0"/>
              <a:t>Επιπλέον</a:t>
            </a:r>
            <a:r>
              <a:rPr lang="el-GR" dirty="0"/>
              <a:t>, βαθμιαία εξελίχθηκαν στους κύριους προμηθευτές τεχνολογίας για ένα ευρύ φάσμα των οργανώσεων τουρισμού, συμπεριλαμβανομένων των αερογραμμών και των γραφείων ταξιδίων.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190048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Ιnternet, αεροπορικές </a:t>
            </a:r>
            <a:br>
              <a:rPr lang="el-GR" dirty="0">
                <a:solidFill>
                  <a:prstClr val="white"/>
                </a:solidFill>
              </a:rPr>
            </a:br>
            <a:r>
              <a:rPr lang="el-GR" dirty="0">
                <a:solidFill>
                  <a:prstClr val="white"/>
                </a:solidFill>
              </a:rPr>
              <a:t>εταιρίες και G.D.S. </a:t>
            </a:r>
            <a:r>
              <a:rPr lang="el-GR" sz="3000" b="0" dirty="0" smtClean="0">
                <a:solidFill>
                  <a:prstClr val="white"/>
                </a:solidFill>
              </a:rPr>
              <a:t>2/5</a:t>
            </a:r>
            <a:endParaRPr lang="el-GR" dirty="0"/>
          </a:p>
        </p:txBody>
      </p:sp>
      <p:sp>
        <p:nvSpPr>
          <p:cNvPr id="3" name="Θέση περιεχομένου 2"/>
          <p:cNvSpPr>
            <a:spLocks noGrp="1"/>
          </p:cNvSpPr>
          <p:nvPr>
            <p:ph idx="1"/>
          </p:nvPr>
        </p:nvSpPr>
        <p:spPr>
          <a:xfrm>
            <a:off x="457200" y="1340768"/>
            <a:ext cx="8363272" cy="5328592"/>
          </a:xfrm>
        </p:spPr>
        <p:txBody>
          <a:bodyPr>
            <a:normAutofit/>
          </a:bodyPr>
          <a:lstStyle/>
          <a:p>
            <a:r>
              <a:rPr lang="el-GR" dirty="0" smtClean="0"/>
              <a:t>Αερογραμμές </a:t>
            </a:r>
            <a:r>
              <a:rPr lang="el-GR" dirty="0"/>
              <a:t>ανέπτυξαν επίσης απλές στρατηγικές διανομής και εκμεταλλεύθηκαν πλήρως το Internet για την επικοινωνία με την πελατεία τους</a:t>
            </a:r>
            <a:r>
              <a:rPr lang="el-GR" dirty="0" smtClean="0"/>
              <a:t>.</a:t>
            </a:r>
          </a:p>
          <a:p>
            <a:r>
              <a:rPr lang="el-GR" dirty="0"/>
              <a:t>Διάφοροι μεταφορείς χρωμάτισαν ακόμη και τα αεροσκάφη τους με τη διεύθυνση Internet τους ενώ κανόνισαν τις ειδικές προωθήσεις με τις εφημερίδες, για να οδηγήσουν την κυκλοφορία στους ιστοχώρους τους. </a:t>
            </a:r>
            <a:endParaRPr lang="el-GR" dirty="0" smtClean="0"/>
          </a:p>
          <a:p>
            <a:r>
              <a:rPr lang="el-GR" dirty="0" smtClean="0"/>
              <a:t>Παρείχαν </a:t>
            </a:r>
            <a:r>
              <a:rPr lang="el-GR" dirty="0"/>
              <a:t>τα κίνητρα στους καταναλωτές, για να κάνουν κρατήσεις on-line. </a:t>
            </a:r>
            <a:endParaRPr lang="el-GR" dirty="0" smtClean="0"/>
          </a:p>
          <a:p>
            <a:r>
              <a:rPr lang="el-GR" dirty="0" smtClean="0"/>
              <a:t>Οι </a:t>
            </a:r>
            <a:r>
              <a:rPr lang="el-GR" dirty="0"/>
              <a:t>EasyJet και Ryanair πέτυχαν την πλειονότητα των κρατήσεών τους μέσω του Internet.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431132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Ιnternet, αεροπορικές </a:t>
            </a:r>
            <a:br>
              <a:rPr lang="el-GR" dirty="0">
                <a:solidFill>
                  <a:prstClr val="white"/>
                </a:solidFill>
              </a:rPr>
            </a:br>
            <a:r>
              <a:rPr lang="el-GR" dirty="0">
                <a:solidFill>
                  <a:prstClr val="white"/>
                </a:solidFill>
              </a:rPr>
              <a:t>εταιρίες και G.D.S. </a:t>
            </a:r>
            <a:r>
              <a:rPr lang="el-GR" sz="3000" b="0" dirty="0" smtClean="0">
                <a:solidFill>
                  <a:prstClr val="white"/>
                </a:solidFill>
              </a:rPr>
              <a:t>3/5</a:t>
            </a:r>
            <a:endParaRPr lang="el-GR" dirty="0"/>
          </a:p>
        </p:txBody>
      </p:sp>
      <p:sp>
        <p:nvSpPr>
          <p:cNvPr id="3" name="Θέση περιεχομένου 2"/>
          <p:cNvSpPr>
            <a:spLocks noGrp="1"/>
          </p:cNvSpPr>
          <p:nvPr>
            <p:ph idx="1"/>
          </p:nvPr>
        </p:nvSpPr>
        <p:spPr>
          <a:xfrm>
            <a:off x="457200" y="1340768"/>
            <a:ext cx="8363272" cy="4896544"/>
          </a:xfrm>
        </p:spPr>
        <p:txBody>
          <a:bodyPr/>
          <a:lstStyle/>
          <a:p>
            <a:r>
              <a:rPr lang="el-GR" dirty="0"/>
              <a:t>Παρόλα αυτά, ο ταξιδιώτης πηγαίνει ακόμα στον ταξιδιωτικό πράκτορα για να αγοράσει το εισιτήριο του. </a:t>
            </a:r>
            <a:endParaRPr lang="el-GR" dirty="0" smtClean="0"/>
          </a:p>
          <a:p>
            <a:r>
              <a:rPr lang="el-GR" dirty="0" smtClean="0"/>
              <a:t>Ο </a:t>
            </a:r>
            <a:r>
              <a:rPr lang="el-GR" dirty="0"/>
              <a:t>ταξιδιωτικός πράκτορας ελέγχει την διαθεσιμότητα στο επιλεγμένο δρομολόγιο διαλέγοντας για τις ημερομηνίες γενικά από ένα από τα τέσσερα κεντρικά συστήματα κρατήσεων (CRS) - την Galileo, την Sabre, την Amadeus, ή την Worldspan. Ο ταξιδιώτης επιλέγει και </a:t>
            </a:r>
            <a:r>
              <a:rPr lang="el-GR" dirty="0" smtClean="0"/>
              <a:t>«κλείνει» το </a:t>
            </a:r>
            <a:r>
              <a:rPr lang="el-GR" dirty="0"/>
              <a:t>δρομολόγιο που επιθυμεί. Η κράτηση επιστρέφεται πίσω διαμέσου του συστήματος των CRS κεντρικό σύστημα της αεροπορικής εταιρείας και ο ταξιδιωτικός πράκτορας εκδίδει το εισιτήριο.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502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Ιnternet, αεροπορικές </a:t>
            </a:r>
            <a:br>
              <a:rPr lang="el-GR" dirty="0">
                <a:solidFill>
                  <a:prstClr val="white"/>
                </a:solidFill>
              </a:rPr>
            </a:br>
            <a:r>
              <a:rPr lang="el-GR" dirty="0">
                <a:solidFill>
                  <a:prstClr val="white"/>
                </a:solidFill>
              </a:rPr>
              <a:t>εταιρίες και G.D.S. </a:t>
            </a:r>
            <a:r>
              <a:rPr lang="el-GR" sz="3000" b="0" dirty="0" smtClean="0">
                <a:solidFill>
                  <a:prstClr val="white"/>
                </a:solidFill>
              </a:rPr>
              <a:t>4/5</a:t>
            </a:r>
            <a:endParaRPr lang="el-GR" dirty="0"/>
          </a:p>
        </p:txBody>
      </p:sp>
      <p:sp>
        <p:nvSpPr>
          <p:cNvPr id="3" name="Θέση περιεχομένου 2"/>
          <p:cNvSpPr>
            <a:spLocks noGrp="1"/>
          </p:cNvSpPr>
          <p:nvPr>
            <p:ph idx="1"/>
          </p:nvPr>
        </p:nvSpPr>
        <p:spPr>
          <a:xfrm>
            <a:off x="323528" y="1340768"/>
            <a:ext cx="8496944" cy="4896544"/>
          </a:xfrm>
        </p:spPr>
        <p:txBody>
          <a:bodyPr>
            <a:noAutofit/>
          </a:bodyPr>
          <a:lstStyle/>
          <a:p>
            <a:r>
              <a:rPr lang="el-GR" sz="2300" dirty="0">
                <a:latin typeface="Calibri" panose="020F0502020204030204" pitchFamily="34" charset="0"/>
              </a:rPr>
              <a:t>Τα μειονεκτήματα της αποκλειστικής χρήσης του διαδικτύου και οι λόγοι που τα </a:t>
            </a:r>
            <a:r>
              <a:rPr lang="en-US" sz="2300" dirty="0">
                <a:latin typeface="Calibri" panose="020F0502020204030204" pitchFamily="34" charset="0"/>
              </a:rPr>
              <a:t>GDS</a:t>
            </a:r>
            <a:r>
              <a:rPr lang="el-GR" sz="2300" dirty="0">
                <a:latin typeface="Calibri" panose="020F0502020204030204" pitchFamily="34" charset="0"/>
              </a:rPr>
              <a:t> θα συνεχίσουν να λειτουργούν στην αγορά, είναι οι παρακάτω:</a:t>
            </a:r>
          </a:p>
          <a:p>
            <a:pPr lvl="1"/>
            <a:r>
              <a:rPr lang="el-GR" sz="2300" dirty="0" smtClean="0">
                <a:latin typeface="Calibri" panose="020F0502020204030204" pitchFamily="34" charset="0"/>
              </a:rPr>
              <a:t>Οι περισσότερες </a:t>
            </a:r>
            <a:r>
              <a:rPr lang="el-GR" sz="2300" dirty="0">
                <a:latin typeface="Calibri" panose="020F0502020204030204" pitchFamily="34" charset="0"/>
              </a:rPr>
              <a:t>αεροπορικές εταιρείες δεν μπορούν να αποφύγουν την συμμετοχή στα </a:t>
            </a:r>
            <a:r>
              <a:rPr lang="en-US" sz="2300" dirty="0">
                <a:latin typeface="Calibri" panose="020F0502020204030204" pitchFamily="34" charset="0"/>
              </a:rPr>
              <a:t>CRS</a:t>
            </a:r>
            <a:r>
              <a:rPr lang="el-GR" sz="2300" dirty="0">
                <a:latin typeface="Calibri" panose="020F0502020204030204" pitchFamily="34" charset="0"/>
              </a:rPr>
              <a:t> δημιουργώντας καινούργια συστήματα. Ακόμα και με νέες τεχνολογίες, οι επενδύσεις χρόνου και χρήματος για να αναπαράγουν τα ενιαία περίπλοκα συστήματα είναι </a:t>
            </a:r>
            <a:r>
              <a:rPr lang="el-GR" sz="2300" dirty="0" smtClean="0">
                <a:latin typeface="Calibri" panose="020F0502020204030204" pitchFamily="34" charset="0"/>
              </a:rPr>
              <a:t>'απαγορευτικές‘.</a:t>
            </a:r>
            <a:endParaRPr lang="el-GR" sz="2300"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493148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Ιnternet, αεροπορικές </a:t>
            </a:r>
            <a:br>
              <a:rPr lang="el-GR" dirty="0">
                <a:solidFill>
                  <a:prstClr val="white"/>
                </a:solidFill>
              </a:rPr>
            </a:br>
            <a:r>
              <a:rPr lang="el-GR" dirty="0">
                <a:solidFill>
                  <a:prstClr val="white"/>
                </a:solidFill>
              </a:rPr>
              <a:t>εταιρίες και G.D.S. </a:t>
            </a:r>
            <a:r>
              <a:rPr lang="el-GR" sz="3000" b="0" dirty="0" smtClean="0">
                <a:solidFill>
                  <a:prstClr val="white"/>
                </a:solidFill>
              </a:rPr>
              <a:t>5/5</a:t>
            </a:r>
            <a:endParaRPr lang="el-GR" dirty="0"/>
          </a:p>
        </p:txBody>
      </p:sp>
      <p:sp>
        <p:nvSpPr>
          <p:cNvPr id="3" name="Θέση περιεχομένου 2"/>
          <p:cNvSpPr>
            <a:spLocks noGrp="1"/>
          </p:cNvSpPr>
          <p:nvPr>
            <p:ph idx="1"/>
          </p:nvPr>
        </p:nvSpPr>
        <p:spPr>
          <a:xfrm>
            <a:off x="179512" y="1340768"/>
            <a:ext cx="8712968" cy="5517232"/>
          </a:xfrm>
        </p:spPr>
        <p:txBody>
          <a:bodyPr>
            <a:noAutofit/>
          </a:bodyPr>
          <a:lstStyle/>
          <a:p>
            <a:pPr lvl="1"/>
            <a:r>
              <a:rPr lang="el-GR" sz="2200" dirty="0" smtClean="0">
                <a:latin typeface="Calibri" panose="020F0502020204030204" pitchFamily="34" charset="0"/>
              </a:rPr>
              <a:t>Καθώς </a:t>
            </a:r>
            <a:r>
              <a:rPr lang="el-GR" sz="2200" dirty="0">
                <a:latin typeface="Calibri" panose="020F0502020204030204" pitchFamily="34" charset="0"/>
              </a:rPr>
              <a:t>ένας σημαντικός αριθμός αεροπορικών πωλήσεων στο </a:t>
            </a:r>
            <a:r>
              <a:rPr lang="en-US" sz="2200" dirty="0">
                <a:latin typeface="Calibri" panose="020F0502020204030204" pitchFamily="34" charset="0"/>
              </a:rPr>
              <a:t>Internet </a:t>
            </a:r>
            <a:r>
              <a:rPr lang="el-GR" sz="2200" dirty="0">
                <a:latin typeface="Calibri" panose="020F0502020204030204" pitchFamily="34" charset="0"/>
              </a:rPr>
              <a:t>γίνονται μέσω </a:t>
            </a:r>
            <a:r>
              <a:rPr lang="en-US" sz="2200" dirty="0">
                <a:latin typeface="Calibri" panose="020F0502020204030204" pitchFamily="34" charset="0"/>
              </a:rPr>
              <a:t>CRS</a:t>
            </a:r>
            <a:r>
              <a:rPr lang="el-GR" sz="2200" dirty="0" smtClean="0">
                <a:latin typeface="Calibri" panose="020F0502020204030204" pitchFamily="34" charset="0"/>
              </a:rPr>
              <a:t>, το</a:t>
            </a:r>
            <a:r>
              <a:rPr lang="en-US" sz="2200" cap="small" dirty="0" smtClean="0">
                <a:latin typeface="Calibri" panose="020F0502020204030204" pitchFamily="34" charset="0"/>
              </a:rPr>
              <a:t> </a:t>
            </a:r>
            <a:r>
              <a:rPr lang="en-US" sz="2200" dirty="0">
                <a:latin typeface="Calibri" panose="020F0502020204030204" pitchFamily="34" charset="0"/>
              </a:rPr>
              <a:t>Internet</a:t>
            </a:r>
            <a:r>
              <a:rPr lang="el-GR" sz="2200" dirty="0">
                <a:latin typeface="Calibri" panose="020F0502020204030204" pitchFamily="34" charset="0"/>
              </a:rPr>
              <a:t> δεν καταφέρει έχει μετριάσει το ρίσκο του ότι τα συστήματα   (είτε   ανήκουν   σε   αεροπορικές   εταιρείες,   είτε   όχι)   μπορεί  να χρησιμοποιήσουν  αυτήν  την  δύναμη  για να  διασπάσουν  τον  αεροπορικό </a:t>
            </a:r>
            <a:r>
              <a:rPr lang="el-GR" sz="2200" dirty="0" smtClean="0">
                <a:latin typeface="Calibri" panose="020F0502020204030204" pitchFamily="34" charset="0"/>
              </a:rPr>
              <a:t>ανταγωνισμό.</a:t>
            </a:r>
            <a:endParaRPr lang="el-GR" sz="2200" dirty="0">
              <a:latin typeface="Calibri" panose="020F0502020204030204" pitchFamily="34" charset="0"/>
            </a:endParaRPr>
          </a:p>
          <a:p>
            <a:pPr lvl="1"/>
            <a:r>
              <a:rPr lang="el-GR" sz="2200" dirty="0" smtClean="0">
                <a:latin typeface="Calibri" panose="020F0502020204030204" pitchFamily="34" charset="0"/>
              </a:rPr>
              <a:t>Παρόλο </a:t>
            </a:r>
            <a:r>
              <a:rPr lang="el-GR" sz="2200" dirty="0">
                <a:latin typeface="Calibri" panose="020F0502020204030204" pitchFamily="34" charset="0"/>
              </a:rPr>
              <a:t>που οι αεροπορικές εταιρείες έχουν αυξήσει τις άμεσες πωλήσεις τους μέσα από τις δικές τους ιστοσελίδες, το </a:t>
            </a:r>
            <a:r>
              <a:rPr lang="en-US" sz="2200" dirty="0">
                <a:latin typeface="Calibri" panose="020F0502020204030204" pitchFamily="34" charset="0"/>
              </a:rPr>
              <a:t>Internet</a:t>
            </a:r>
            <a:r>
              <a:rPr lang="el-GR" sz="2200" dirty="0">
                <a:latin typeface="Calibri" panose="020F0502020204030204" pitchFamily="34" charset="0"/>
              </a:rPr>
              <a:t> ίσως δεν τους έχει κάνει ακόμα κάποια σημαντική προσφορά σε σχέση με τα </a:t>
            </a:r>
            <a:r>
              <a:rPr lang="el-GR" sz="2200" dirty="0" smtClean="0">
                <a:latin typeface="Calibri" panose="020F0502020204030204" pitchFamily="34" charset="0"/>
              </a:rPr>
              <a:t>συστήματα.</a:t>
            </a:r>
            <a:endParaRPr lang="el-GR" sz="2200" dirty="0">
              <a:latin typeface="Calibri" panose="020F0502020204030204" pitchFamily="34" charset="0"/>
            </a:endParaRPr>
          </a:p>
          <a:p>
            <a:pPr lvl="1"/>
            <a:r>
              <a:rPr lang="el-GR" sz="2200" dirty="0" smtClean="0">
                <a:latin typeface="Calibri" panose="020F0502020204030204" pitchFamily="34" charset="0"/>
              </a:rPr>
              <a:t>Τα </a:t>
            </a:r>
            <a:r>
              <a:rPr lang="en-US" sz="2200" dirty="0">
                <a:latin typeface="Calibri" panose="020F0502020204030204" pitchFamily="34" charset="0"/>
              </a:rPr>
              <a:t>online</a:t>
            </a:r>
            <a:r>
              <a:rPr lang="el-GR" sz="2200" dirty="0">
                <a:latin typeface="Calibri" panose="020F0502020204030204" pitchFamily="34" charset="0"/>
              </a:rPr>
              <a:t> πρακτορεία φαίνονται να είναι εξαρτημένα και δεσμευμένα σε μακρόχρονες σχέσεις με τους προμηθευτές των </a:t>
            </a:r>
            <a:r>
              <a:rPr lang="en-US" sz="2200" dirty="0">
                <a:latin typeface="Calibri" panose="020F0502020204030204" pitchFamily="34" charset="0"/>
              </a:rPr>
              <a:t>CRS</a:t>
            </a:r>
            <a:r>
              <a:rPr lang="el-GR" sz="2200" dirty="0">
                <a:latin typeface="Calibri" panose="020F0502020204030204" pitchFamily="34" charset="0"/>
              </a:rPr>
              <a:t> λόγω του πολύ υψηλού κόστους αλλαγής</a:t>
            </a:r>
            <a:r>
              <a:rPr lang="el-GR" sz="2200" dirty="0" smtClean="0">
                <a:latin typeface="Calibri" panose="020F0502020204030204" pitchFamily="34" charset="0"/>
              </a:rPr>
              <a:t>.</a:t>
            </a:r>
            <a:endParaRPr lang="el-GR" sz="2200" dirty="0">
              <a:latin typeface="Calibri" panose="020F0502020204030204" pitchFamily="34" charset="0"/>
            </a:endParaRPr>
          </a:p>
          <a:p>
            <a:pPr lvl="1"/>
            <a:endParaRPr lang="el-GR" sz="2200"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960497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Ιστοσελίδες αεροπορικών </a:t>
            </a:r>
            <a:r>
              <a:rPr lang="el-GR" dirty="0" smtClean="0"/>
              <a:t/>
            </a:r>
            <a:br>
              <a:rPr lang="el-GR" dirty="0" smtClean="0"/>
            </a:br>
            <a:r>
              <a:rPr lang="el-GR" dirty="0" smtClean="0"/>
              <a:t>εταιρειών </a:t>
            </a:r>
            <a:r>
              <a:rPr lang="en-US" sz="3000" b="0" dirty="0" smtClean="0"/>
              <a:t>1/2</a:t>
            </a:r>
            <a:endParaRPr lang="el-GR" sz="3000" b="0" dirty="0"/>
          </a:p>
        </p:txBody>
      </p:sp>
      <p:sp>
        <p:nvSpPr>
          <p:cNvPr id="3" name="Θέση περιεχομένου 2"/>
          <p:cNvSpPr>
            <a:spLocks noGrp="1"/>
          </p:cNvSpPr>
          <p:nvPr>
            <p:ph idx="1"/>
          </p:nvPr>
        </p:nvSpPr>
        <p:spPr>
          <a:xfrm>
            <a:off x="457200" y="1340768"/>
            <a:ext cx="8291264" cy="5184576"/>
          </a:xfrm>
        </p:spPr>
        <p:txBody>
          <a:bodyPr>
            <a:normAutofit/>
          </a:bodyPr>
          <a:lstStyle/>
          <a:p>
            <a:r>
              <a:rPr lang="el-GR" sz="2300" dirty="0"/>
              <a:t>Οι ιστοσελίδες των αεροπορικών εταιρειών στον παγκόσμιο ιστό ποικίλουν σε σχέση με τον σχεδιασμό και το περιεχόμενο, αλλά κατά βάση τα κύρια χαρακτηριστικά τους είναι ότι επιτρέπουν στον πελάτη να δει προγράμματα πτήσεων, ναύλους, κανόνες ναύλων καθώς και να προχωρήσει σε, απευθείας σύνδεση, κράτηση. Η προβολή είναι κατά κανόνα απλούστερη από εκείνη ενός GDS ακριβώς γιατί απευθύνεται σε όλους τους χρήστες του διαδικτύου που δεν έχουν ειδικές γνώσεις ταξιδιωτικού πράκτορα</a:t>
            </a:r>
            <a:r>
              <a:rPr lang="el-GR" sz="2300" dirty="0" smtClean="0"/>
              <a:t>.</a:t>
            </a:r>
          </a:p>
          <a:p>
            <a:r>
              <a:rPr lang="el-GR" sz="2300" dirty="0"/>
              <a:t>Η πληρωμή με πιστωτικές κάρτες είναι εφικτή για όσους πελάτες επιθυμούν να ενημερώσουν για τον αριθμό της πιστωτικής τους κάρτας μέσω του δικτύου.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197340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Ιστοσελίδες αεροπορικών </a:t>
            </a:r>
            <a:br>
              <a:rPr lang="el-GR" dirty="0">
                <a:solidFill>
                  <a:prstClr val="white"/>
                </a:solidFill>
              </a:rPr>
            </a:br>
            <a:r>
              <a:rPr lang="el-GR" dirty="0">
                <a:solidFill>
                  <a:prstClr val="white"/>
                </a:solidFill>
              </a:rPr>
              <a:t>εταιρειών </a:t>
            </a:r>
            <a:r>
              <a:rPr lang="en-US"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Με την ταχύτατη ανάπτυξη των αεροπορικών ιστοσελίδων στο Internet είναι θέμα χρόνου, λένε κάποιοι αναλυτές, πότε θα αρχίσει ένας σημαντικός αριθμός καταναλωτών να προσπερνούν του ταξιδιωτικούς πράκτορες και τα συστήματα κρατήσεων για να κάνουν κρατήσεις θέσεων κατευθείαν με τις αεροπορικές εταιρείες μέσω του προσωπικού τους υπολογιστή</a:t>
            </a:r>
            <a:r>
              <a:rPr lang="el-GR" dirty="0" smtClean="0"/>
              <a:t>.</a:t>
            </a:r>
          </a:p>
          <a:p>
            <a:r>
              <a:rPr lang="el-GR" dirty="0"/>
              <a:t>Ωστόσο υπάρχει ακόμα πολύ δουλειά εκ μέρους των συστημάτων κρατήσεων μέσω </a:t>
            </a:r>
            <a:r>
              <a:rPr lang="en-US" dirty="0"/>
              <a:t>Internet</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962867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Πωλήσεις ηλεκτρονικών </a:t>
            </a:r>
            <a:r>
              <a:rPr lang="en-US" dirty="0" smtClean="0"/>
              <a:t/>
            </a:r>
            <a:br>
              <a:rPr lang="en-US" dirty="0" smtClean="0"/>
            </a:br>
            <a:r>
              <a:rPr lang="el-GR" dirty="0" smtClean="0"/>
              <a:t>αεροπορικών </a:t>
            </a:r>
            <a:r>
              <a:rPr lang="el-GR" dirty="0"/>
              <a:t>εισιτηρίων </a:t>
            </a:r>
            <a:r>
              <a:rPr lang="el-GR" sz="3000" b="0" dirty="0"/>
              <a:t>(e-tickets)</a:t>
            </a:r>
          </a:p>
        </p:txBody>
      </p:sp>
      <p:sp>
        <p:nvSpPr>
          <p:cNvPr id="3" name="Θέση περιεχομένου 2"/>
          <p:cNvSpPr>
            <a:spLocks noGrp="1"/>
          </p:cNvSpPr>
          <p:nvPr>
            <p:ph idx="1"/>
          </p:nvPr>
        </p:nvSpPr>
        <p:spPr>
          <a:xfrm>
            <a:off x="467544" y="1412776"/>
            <a:ext cx="8280920" cy="5445224"/>
          </a:xfrm>
        </p:spPr>
        <p:txBody>
          <a:bodyPr>
            <a:normAutofit/>
          </a:bodyPr>
          <a:lstStyle/>
          <a:p>
            <a:r>
              <a:rPr lang="el-GR" sz="2200" dirty="0"/>
              <a:t>Στο ανταγωνιστικό περιβάλλον του Internet έχουν κάνει την εμφάνιση τους εταιρείες οι οποίες παίζουν το ρόλο του μεσάζοντα μεταξύ της αεροπορικής εταιρείας και του χρήστη του </a:t>
            </a:r>
            <a:r>
              <a:rPr lang="el-GR" sz="2200" dirty="0" smtClean="0"/>
              <a:t>Internet. </a:t>
            </a:r>
            <a:r>
              <a:rPr lang="el-GR" sz="2200" dirty="0"/>
              <a:t>Έτσι ονόματα όπως η Microsoft Expedia και η Travel Preview έρχονται να παίξουν τον δικό τους ρόλο στην ηλεκτρονική διανομή</a:t>
            </a:r>
            <a:r>
              <a:rPr lang="el-GR" sz="2200" dirty="0" smtClean="0"/>
              <a:t>.</a:t>
            </a:r>
            <a:endParaRPr lang="en-US" sz="2200" dirty="0" smtClean="0"/>
          </a:p>
          <a:p>
            <a:r>
              <a:rPr lang="el-GR" sz="2200" dirty="0" smtClean="0"/>
              <a:t>Τα </a:t>
            </a:r>
            <a:r>
              <a:rPr lang="el-GR" sz="2200" dirty="0"/>
              <a:t>ηλεκτρονικά εισιτήρια (e-tickets), τα οποία αποτελούνται ουσιαστικά από μια ηλεκτρονική κράτηση και έναν κωδικό, το μόνο που κατέχει ο πελάτης, με τον οποίο παραλαμβάνει το εισιτήριο του στο σπίτι του ή πριν την αναχώρηση στο αεροδρόμιο. Η πληρωμή πραγματοποιείται και πάλι ηλεκτρονικά με τη χρέωση της πιστωτικής κάρτας του πελάτη online, ενώ με την λήψη της έγκρισης μέσω της τράπεζας επιβεβαιώνεται η κράτηση στο όνομα του επιβάτη.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423534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εφαρμογή των Συστημάτων </a:t>
            </a:r>
            <a:r>
              <a:rPr lang="en-US" dirty="0" smtClean="0"/>
              <a:t/>
            </a:r>
            <a:br>
              <a:rPr lang="en-US" dirty="0" smtClean="0"/>
            </a:br>
            <a:r>
              <a:rPr lang="el-GR" dirty="0" smtClean="0"/>
              <a:t>Κρατήσεων </a:t>
            </a:r>
            <a:r>
              <a:rPr lang="el-GR" dirty="0"/>
              <a:t>στα Ξενοδοχεία</a:t>
            </a:r>
          </a:p>
        </p:txBody>
      </p:sp>
      <p:sp>
        <p:nvSpPr>
          <p:cNvPr id="3" name="Θέση περιεχομένου 2"/>
          <p:cNvSpPr>
            <a:spLocks noGrp="1"/>
          </p:cNvSpPr>
          <p:nvPr>
            <p:ph idx="1"/>
          </p:nvPr>
        </p:nvSpPr>
        <p:spPr>
          <a:xfrm>
            <a:off x="457200" y="1340768"/>
            <a:ext cx="8229600" cy="5400600"/>
          </a:xfrm>
        </p:spPr>
        <p:txBody>
          <a:bodyPr/>
          <a:lstStyle/>
          <a:p>
            <a:r>
              <a:rPr lang="el-GR" dirty="0"/>
              <a:t>Οι τιμές των ξενοδοχείων, η διαθεσιμότητα καθώς και περιγραφικές πληροφορίες στα GDS, τοποθετούνται και διατηρούνται από το προσωπικό εταιρειών που διαθέτουν τα κεντρικά ξενοδοχειακά συστήματα</a:t>
            </a:r>
            <a:r>
              <a:rPr lang="el-GR" dirty="0" smtClean="0"/>
              <a:t>.</a:t>
            </a:r>
            <a:endParaRPr lang="en-US" dirty="0" smtClean="0"/>
          </a:p>
          <a:p>
            <a:r>
              <a:rPr lang="el-GR" dirty="0"/>
              <a:t>Είναι αναγκαίο </a:t>
            </a:r>
            <a:r>
              <a:rPr lang="el-GR" dirty="0" smtClean="0"/>
              <a:t>οι </a:t>
            </a:r>
            <a:r>
              <a:rPr lang="el-GR" dirty="0"/>
              <a:t>πληροφορίες διαθεσιμότητας και όχι μόνο να περνούν στο CRS λεπτό προς λεπτό και να ανανεώνονται διαρκώς</a:t>
            </a:r>
            <a:r>
              <a:rPr lang="el-GR" dirty="0" smtClean="0"/>
              <a:t>.</a:t>
            </a:r>
            <a:endParaRPr lang="en-US" dirty="0" smtClean="0"/>
          </a:p>
          <a:p>
            <a:r>
              <a:rPr lang="el-GR" dirty="0"/>
              <a:t>Σήμερα ένα πολύ μεγάλο ποσοστό κρατήσεων πραγματοποιούνται ηλεκτρονικά, μέσω των μεγαλύτερων συστημάτων κρατήσεων του </a:t>
            </a:r>
            <a:r>
              <a:rPr lang="el-GR" dirty="0" smtClean="0"/>
              <a:t>κόσμου</a:t>
            </a:r>
            <a:r>
              <a:rPr lang="en-US" dirty="0"/>
              <a:t> </a:t>
            </a:r>
            <a:r>
              <a:rPr lang="en-US" dirty="0" smtClean="0"/>
              <a:t>(Amadeus</a:t>
            </a:r>
            <a:r>
              <a:rPr lang="en-US" dirty="0"/>
              <a:t>, Apollo/Galileo, Sabre </a:t>
            </a:r>
            <a:r>
              <a:rPr lang="el-GR" dirty="0"/>
              <a:t>και </a:t>
            </a:r>
            <a:r>
              <a:rPr lang="en-US" dirty="0"/>
              <a:t>Worldspan</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929120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Τουρισμός και </a:t>
            </a:r>
            <a:r>
              <a:rPr lang="el-GR" dirty="0" smtClean="0"/>
              <a:t>Διαδίκτυο </a:t>
            </a:r>
            <a:r>
              <a:rPr lang="el-GR" sz="3000" b="0" dirty="0" smtClean="0"/>
              <a:t>1/5</a:t>
            </a:r>
            <a:endParaRPr lang="el-GR" sz="3000" b="0" dirty="0"/>
          </a:p>
        </p:txBody>
      </p:sp>
      <p:sp>
        <p:nvSpPr>
          <p:cNvPr id="3" name="Θέση περιεχομένου 2"/>
          <p:cNvSpPr>
            <a:spLocks noGrp="1"/>
          </p:cNvSpPr>
          <p:nvPr>
            <p:ph idx="1"/>
          </p:nvPr>
        </p:nvSpPr>
        <p:spPr/>
        <p:txBody>
          <a:bodyPr/>
          <a:lstStyle/>
          <a:p>
            <a:r>
              <a:rPr lang="el-GR" dirty="0"/>
              <a:t>Η τουριστική βιομηχανία έχει προσδιοριστεί ως η βιομηχανία εκείνη που μπορεί να επηρεαστεί πιο άμεσα από τη πρόοδο του διαδικτύου. </a:t>
            </a:r>
            <a:endParaRPr lang="el-GR" dirty="0" smtClean="0"/>
          </a:p>
          <a:p>
            <a:r>
              <a:rPr lang="el-GR" dirty="0" smtClean="0"/>
              <a:t>Το </a:t>
            </a:r>
            <a:r>
              <a:rPr lang="el-GR" dirty="0"/>
              <a:t>Internet έσπασε το κλειστό και αρκετά δαιδαλώδες κύκλωμα του τουρισμού, φέρνοντας σε άμεση επαφή τον πελάτη και τον παραγωγό του τουριστικού προϊόντος. </a:t>
            </a:r>
            <a:endParaRPr lang="el-GR" dirty="0" smtClean="0"/>
          </a:p>
          <a:p>
            <a:r>
              <a:rPr lang="el-GR" dirty="0"/>
              <a:t>Σήμερα, η πλειοψηφία των ταξιδιωτικών πρακτορείων, των αερομεταφορέων, των ξενοδοχείων, των εταιρειών ενοικιάσεως αυτοκινήτων έχουν ταυτόχρονα με την φυσική τους παρουσία σε κάποιο γραφείο έχουν και παρουσία στο διαδίκτυο.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990218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επίδραση της </a:t>
            </a:r>
            <a:r>
              <a:rPr lang="el-GR" dirty="0"/>
              <a:t>τ</a:t>
            </a:r>
            <a:r>
              <a:rPr lang="el-GR" dirty="0" smtClean="0"/>
              <a:t>εχνολογίας </a:t>
            </a:r>
            <a:r>
              <a:rPr lang="el-GR" dirty="0"/>
              <a:t>στην </a:t>
            </a:r>
            <a:r>
              <a:rPr lang="el-GR" dirty="0" smtClean="0"/>
              <a:t>διοίκηση </a:t>
            </a:r>
            <a:r>
              <a:rPr lang="el-GR" dirty="0"/>
              <a:t>της </a:t>
            </a:r>
            <a:r>
              <a:rPr lang="el-GR" dirty="0" smtClean="0"/>
              <a:t>ξενοδοχειακής </a:t>
            </a:r>
            <a:r>
              <a:rPr lang="el-GR" dirty="0"/>
              <a:t>ι</a:t>
            </a:r>
            <a:r>
              <a:rPr lang="el-GR" dirty="0" smtClean="0"/>
              <a:t>διοκτησίας</a:t>
            </a:r>
            <a:endParaRPr lang="el-GR" dirty="0"/>
          </a:p>
        </p:txBody>
      </p:sp>
      <p:sp>
        <p:nvSpPr>
          <p:cNvPr id="3" name="Θέση περιεχομένου 2"/>
          <p:cNvSpPr>
            <a:spLocks noGrp="1"/>
          </p:cNvSpPr>
          <p:nvPr>
            <p:ph idx="1"/>
          </p:nvPr>
        </p:nvSpPr>
        <p:spPr/>
        <p:txBody>
          <a:bodyPr>
            <a:normAutofit/>
          </a:bodyPr>
          <a:lstStyle/>
          <a:p>
            <a:r>
              <a:rPr lang="el-GR" sz="2200" dirty="0"/>
              <a:t>Η εγκατάσταση ενός συστήματος διοίκησης σε μια ξενοδοχειακή μονάδα είναι μια από τις πιο δαπανηρές αλλά και απαραίτητες επενδύσεις που πραγματοποιεί ένα ξενοδοχείο. </a:t>
            </a:r>
            <a:endParaRPr lang="en-US" sz="2200" dirty="0" smtClean="0"/>
          </a:p>
          <a:p>
            <a:r>
              <a:rPr lang="el-GR" sz="2200" dirty="0" smtClean="0"/>
              <a:t>Προτεραιότητα </a:t>
            </a:r>
            <a:r>
              <a:rPr lang="el-GR" sz="2200" dirty="0"/>
              <a:t>των ξενοδοχειακών μονάδων αποτελεί η συνένωση των διοικητικών αυτών συστημάτων με τα κεντρικά συστήματα κρατήσεων. </a:t>
            </a:r>
            <a:endParaRPr lang="en-US" sz="2200" dirty="0" smtClean="0"/>
          </a:p>
          <a:p>
            <a:r>
              <a:rPr lang="el-GR" sz="2200" dirty="0"/>
              <a:t>Τα συστήματα αυτά προσφέρουν απλοποιημένες λύσεις για την λειτουργία των συστημάτων διοίκησης των ξενοδοχειακών μονάδων και των συστημάτων κρατήσεων τους μέσα από ένα ολοκληρωμένο πακέτο υπηρεσιών με εύκολη πρόσβαση σε πληροφορίες και δεδομένα από μια κοινή πηγή.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264730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Μοντέλο </a:t>
            </a:r>
            <a:r>
              <a:rPr lang="en-US" dirty="0"/>
              <a:t>ASP</a:t>
            </a:r>
            <a:endParaRPr lang="el-GR" dirty="0"/>
          </a:p>
        </p:txBody>
      </p:sp>
      <p:sp>
        <p:nvSpPr>
          <p:cNvPr id="3" name="Θέση περιεχομένου 2"/>
          <p:cNvSpPr>
            <a:spLocks noGrp="1"/>
          </p:cNvSpPr>
          <p:nvPr>
            <p:ph idx="1"/>
          </p:nvPr>
        </p:nvSpPr>
        <p:spPr>
          <a:xfrm>
            <a:off x="457200" y="1340768"/>
            <a:ext cx="8229600" cy="5112568"/>
          </a:xfrm>
        </p:spPr>
        <p:txBody>
          <a:bodyPr>
            <a:normAutofit/>
          </a:bodyPr>
          <a:lstStyle/>
          <a:p>
            <a:r>
              <a:rPr lang="el-GR" sz="2300" dirty="0" smtClean="0"/>
              <a:t>Οι </a:t>
            </a:r>
            <a:r>
              <a:rPr lang="el-GR" sz="2300" dirty="0"/>
              <a:t>εταιρείες που ειδικεύονται σ</a:t>
            </a:r>
            <a:r>
              <a:rPr lang="el-GR" sz="2300" dirty="0" smtClean="0"/>
              <a:t>τον τομέα</a:t>
            </a:r>
            <a:r>
              <a:rPr lang="en-US" sz="2300" dirty="0" smtClean="0"/>
              <a:t> </a:t>
            </a:r>
            <a:r>
              <a:rPr lang="el-GR" sz="2300" dirty="0"/>
              <a:t> κρατήσεων μέσω </a:t>
            </a:r>
            <a:r>
              <a:rPr lang="en-US" sz="2300" dirty="0"/>
              <a:t>Internet </a:t>
            </a:r>
            <a:r>
              <a:rPr lang="el-GR" sz="2300" dirty="0" smtClean="0"/>
              <a:t>χρησιμοποιούν </a:t>
            </a:r>
            <a:r>
              <a:rPr lang="el-GR" sz="2300" dirty="0"/>
              <a:t>ένα νέο μοντέλο, που αποκαλείται ως μοντέλο Χρήσης- Υπηρεσιών Προμηθευτή (ASP, Application- Service Provider), το οποίο προσφέρει έναν συνδυασμό σύνδεσης με τα Συστήματα Παγκόσμιας Διανομής, μηχανές κρατήσεων μέσω Internet και συχνά δυνατότητες κρατήσεων μέσω φωνητικών κέντρων</a:t>
            </a:r>
            <a:r>
              <a:rPr lang="el-GR" sz="2300" dirty="0" smtClean="0"/>
              <a:t>.</a:t>
            </a:r>
          </a:p>
          <a:p>
            <a:r>
              <a:rPr lang="el-GR" sz="2300" dirty="0"/>
              <a:t>Ένα από τα πλεονεκτήματα του ASP είναι ότι οι ξενοδοχειακές μονάδες δεν χρειάζονται να εγκαταστήσουν κάποιο νέο ηλεκτρονικό σύστημα για την εφαρμογή του. Είναι ολόκληρο βασισμένο στο Δίκτυο και όλα τα νέα χαρακτηριστικά είναι διαθέσιμα online.</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769776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6</a:t>
            </a:r>
            <a:r>
              <a:rPr lang="en-US" sz="2000" dirty="0" smtClean="0"/>
              <a:t>:</a:t>
            </a:r>
            <a:r>
              <a:rPr lang="el-GR" sz="2000" dirty="0" smtClean="0"/>
              <a:t> Συστήματα </a:t>
            </a:r>
            <a:r>
              <a:rPr lang="el-GR" sz="2000" dirty="0"/>
              <a:t>Ηλεκτρονικών Κρατήσεων και Διαδίκτυο».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Τουρισμός και Διαδίκτυο </a:t>
            </a:r>
            <a:r>
              <a:rPr lang="el-GR" sz="3000" b="0" dirty="0" smtClean="0">
                <a:solidFill>
                  <a:prstClr val="white"/>
                </a:solidFill>
              </a:rPr>
              <a:t>2/5</a:t>
            </a:r>
            <a:endParaRPr lang="el-GR" dirty="0"/>
          </a:p>
        </p:txBody>
      </p:sp>
      <p:sp>
        <p:nvSpPr>
          <p:cNvPr id="3" name="Θέση περιεχομένου 2"/>
          <p:cNvSpPr>
            <a:spLocks noGrp="1"/>
          </p:cNvSpPr>
          <p:nvPr>
            <p:ph idx="1"/>
          </p:nvPr>
        </p:nvSpPr>
        <p:spPr/>
        <p:txBody>
          <a:bodyPr/>
          <a:lstStyle/>
          <a:p>
            <a:r>
              <a:rPr lang="el-GR" dirty="0" smtClean="0"/>
              <a:t>Το </a:t>
            </a:r>
            <a:r>
              <a:rPr lang="el-GR" dirty="0"/>
              <a:t>ταξίδι πωλείται μέσω του διαδικτύου περισσότερο από οποιοδήποτε άλλο καταναλωτικό προϊόν. Το διαδίκτυο είναι ένα τέλειο μέσο για την τουριστική αγορά, καθώς φέρνει σε επαφή ένα απέραντο δίκτυο προμηθευτών και μια ευρέως διασκορπισμένη ομάδα πελατών, σε μια συγκεντρωμένη αγορά.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38351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Τουρισμός και Διαδίκτυο </a:t>
            </a:r>
            <a:r>
              <a:rPr lang="el-GR" sz="3000" b="0" dirty="0" smtClean="0">
                <a:solidFill>
                  <a:prstClr val="white"/>
                </a:solidFill>
              </a:rPr>
              <a:t>3/5</a:t>
            </a:r>
            <a:endParaRPr lang="el-GR" dirty="0"/>
          </a:p>
        </p:txBody>
      </p:sp>
      <p:sp>
        <p:nvSpPr>
          <p:cNvPr id="3" name="Θέση περιεχομένου 2"/>
          <p:cNvSpPr>
            <a:spLocks noGrp="1"/>
          </p:cNvSpPr>
          <p:nvPr>
            <p:ph idx="1"/>
          </p:nvPr>
        </p:nvSpPr>
        <p:spPr>
          <a:xfrm>
            <a:off x="457200" y="1340768"/>
            <a:ext cx="8075240" cy="5400600"/>
          </a:xfrm>
        </p:spPr>
        <p:txBody>
          <a:bodyPr>
            <a:noAutofit/>
          </a:bodyPr>
          <a:lstStyle/>
          <a:p>
            <a:pPr marL="0" indent="0">
              <a:buNone/>
            </a:pPr>
            <a:r>
              <a:rPr lang="el-GR" dirty="0" smtClean="0"/>
              <a:t>Το  </a:t>
            </a:r>
            <a:r>
              <a:rPr lang="en-US" dirty="0"/>
              <a:t>Internet</a:t>
            </a:r>
            <a:r>
              <a:rPr lang="el-GR" dirty="0"/>
              <a:t> δημιουργεί τις παρακάτω ευκαιρίες:</a:t>
            </a:r>
          </a:p>
          <a:p>
            <a:pPr marL="457200" lvl="0" indent="-457200">
              <a:buFont typeface="+mj-lt"/>
              <a:buAutoNum type="arabicPeriod"/>
            </a:pPr>
            <a:r>
              <a:rPr lang="el-GR" b="1" dirty="0" smtClean="0"/>
              <a:t>Ενδυναμώνει </a:t>
            </a:r>
            <a:r>
              <a:rPr lang="el-GR" b="1" dirty="0"/>
              <a:t>τις λειτουργίες </a:t>
            </a:r>
            <a:r>
              <a:rPr lang="en-US" b="1" dirty="0"/>
              <a:t>marketing</a:t>
            </a:r>
            <a:r>
              <a:rPr lang="el-GR" b="1" dirty="0"/>
              <a:t> και επικοινωνίας</a:t>
            </a:r>
            <a:r>
              <a:rPr lang="el-GR" dirty="0"/>
              <a:t> των απομακρυσμένων, περιφερειακών και αποκομμένων προορισμών καθώς και μικρών και μεσαίων Τουριστικών Επιχειρήσεων οι οποίες μπορούν επικοινωνούν απ’ ευθείας με τους μελλοντικούς πελάτες τους και να διαφοροποιούν τα προϊόντα τους σύμφωνα με τις ανάγκες τους.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353404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Τουρισμός και Διαδίκτυο </a:t>
            </a:r>
            <a:r>
              <a:rPr lang="el-GR" sz="3000" b="0" dirty="0" smtClean="0">
                <a:solidFill>
                  <a:prstClr val="white"/>
                </a:solidFill>
              </a:rPr>
              <a:t>4/5</a:t>
            </a:r>
            <a:endParaRPr lang="el-GR" dirty="0"/>
          </a:p>
        </p:txBody>
      </p:sp>
      <p:sp>
        <p:nvSpPr>
          <p:cNvPr id="3" name="Θέση περιεχομένου 2"/>
          <p:cNvSpPr>
            <a:spLocks noGrp="1"/>
          </p:cNvSpPr>
          <p:nvPr>
            <p:ph idx="1"/>
          </p:nvPr>
        </p:nvSpPr>
        <p:spPr>
          <a:xfrm>
            <a:off x="457200" y="1340768"/>
            <a:ext cx="8075240" cy="5400600"/>
          </a:xfrm>
        </p:spPr>
        <p:txBody>
          <a:bodyPr>
            <a:noAutofit/>
          </a:bodyPr>
          <a:lstStyle/>
          <a:p>
            <a:pPr marL="457200" lvl="0" indent="-457200">
              <a:buFont typeface="+mj-lt"/>
              <a:buAutoNum type="arabicPeriod" startAt="2"/>
            </a:pPr>
            <a:r>
              <a:rPr lang="el-GR" b="1" dirty="0" smtClean="0"/>
              <a:t>Βοηθά </a:t>
            </a:r>
            <a:r>
              <a:rPr lang="el-GR" b="1" dirty="0"/>
              <a:t>στην αξιοποίηση των καινοτομιών</a:t>
            </a:r>
            <a:r>
              <a:rPr lang="el-GR" dirty="0"/>
              <a:t>. Είναι όλο και πιο εμφανές ότι η ανταγωνιστικότητα και η ευημερία και των επιχειρήσεων και των προορισμών μέσα στη νέα χιλιετία θα εξαρτάται από το βαθμό των καινοτομιών που θα χρησιμοποιηθούν και την αξιοποίηση των νέων στρατηγικών εργαλείων που προσφέρονται από τα επαναστατικά Συστήματα Πληροφορικής.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84584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Τουρισμός και Διαδίκτυο </a:t>
            </a:r>
            <a:r>
              <a:rPr lang="el-GR" sz="3000" b="0" dirty="0" smtClean="0">
                <a:solidFill>
                  <a:prstClr val="white"/>
                </a:solidFill>
              </a:rPr>
              <a:t>5/5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1026" name="Picture 2" descr="GRAFHMA_01(Tουρισμός και διείσδυση τεχνολογιών)"/>
          <p:cNvPicPr>
            <a:picLocks noChangeAspect="1" noChangeArrowheads="1"/>
          </p:cNvPicPr>
          <p:nvPr/>
        </p:nvPicPr>
        <p:blipFill rotWithShape="1">
          <a:blip r:embed="rId2">
            <a:extLst>
              <a:ext uri="{28A0092B-C50C-407E-A947-70E740481C1C}">
                <a14:useLocalDpi xmlns:a14="http://schemas.microsoft.com/office/drawing/2010/main" val="0"/>
              </a:ext>
            </a:extLst>
          </a:blip>
          <a:srcRect l="6504" t="14280" r="1161" b="10962"/>
          <a:stretch/>
        </p:blipFill>
        <p:spPr bwMode="auto">
          <a:xfrm>
            <a:off x="575309" y="1196752"/>
            <a:ext cx="8257973" cy="49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827584" y="5949280"/>
            <a:ext cx="7056784" cy="923330"/>
          </a:xfrm>
          <a:prstGeom prst="rect">
            <a:avLst/>
          </a:prstGeom>
        </p:spPr>
        <p:txBody>
          <a:bodyPr wrap="square">
            <a:spAutoFit/>
          </a:bodyPr>
          <a:lstStyle/>
          <a:p>
            <a:r>
              <a:rPr lang="el-GR" sz="2000" dirty="0">
                <a:latin typeface="+mn-lt"/>
              </a:rPr>
              <a:t>Ποσοστό ατόμων που </a:t>
            </a:r>
            <a:r>
              <a:rPr lang="el-GR" sz="2000" dirty="0" smtClean="0">
                <a:latin typeface="+mn-lt"/>
              </a:rPr>
              <a:t>χρησιμοποίησε </a:t>
            </a:r>
            <a:r>
              <a:rPr lang="el-GR" sz="2000" dirty="0">
                <a:latin typeface="+mn-lt"/>
              </a:rPr>
              <a:t>το διαδίκτυο για υπηρεσίες σχετικά με ταξίδια και διαμονή σε 20 ευρωπαϊκές χώρες</a:t>
            </a:r>
          </a:p>
          <a:p>
            <a:r>
              <a:rPr lang="el-GR" sz="1400" dirty="0">
                <a:latin typeface="+mn-lt"/>
              </a:rPr>
              <a:t>Πηγή : Eurostat, Information society statistics 2008</a:t>
            </a:r>
          </a:p>
        </p:txBody>
      </p:sp>
    </p:spTree>
    <p:extLst>
      <p:ext uri="{BB962C8B-B14F-4D97-AF65-F5344CB8AC3E}">
        <p14:creationId xmlns:p14="http://schemas.microsoft.com/office/powerpoint/2010/main" val="304443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των μεσαζόντων της </a:t>
            </a:r>
            <a:r>
              <a:rPr lang="el-GR" dirty="0" smtClean="0"/>
              <a:t/>
            </a:r>
            <a:br>
              <a:rPr lang="el-GR" dirty="0" smtClean="0"/>
            </a:br>
            <a:r>
              <a:rPr lang="el-GR" dirty="0" smtClean="0"/>
              <a:t>τουριστικής </a:t>
            </a:r>
            <a:r>
              <a:rPr lang="el-GR" dirty="0"/>
              <a:t>βιομηχανίας στο διαδίκτυο</a:t>
            </a:r>
          </a:p>
        </p:txBody>
      </p:sp>
      <p:sp>
        <p:nvSpPr>
          <p:cNvPr id="3" name="Θέση περιεχομένου 2"/>
          <p:cNvSpPr>
            <a:spLocks noGrp="1"/>
          </p:cNvSpPr>
          <p:nvPr>
            <p:ph idx="1"/>
          </p:nvPr>
        </p:nvSpPr>
        <p:spPr/>
        <p:txBody>
          <a:bodyPr/>
          <a:lstStyle/>
          <a:p>
            <a:r>
              <a:rPr lang="el-GR" dirty="0"/>
              <a:t>Οι tour operators αντιμετωπίζουν ένα σημαντικό δίλημμα όσον αφορά στο e-business. Συγκεκριμένα, όσο περισσότερο πωλούν online ταξιδιωτικά πακέτα, τόσο εξασθενούν τα παραδοσιακά κανάλια διανομής και marketing. </a:t>
            </a:r>
            <a:r>
              <a:rPr lang="el-GR" dirty="0" smtClean="0"/>
              <a:t>Αποτέλεσμα </a:t>
            </a:r>
            <a:r>
              <a:rPr lang="el-GR" dirty="0"/>
              <a:t>αυτού είναι η εξάλειψη των παραδοσιακών ενδιάμεσων της τουριστικής βιομηχανίας, αλλά ταυτόχρονα η ανάδειξη νέων ενδιάμεσων των ηλεκτρονικών καναλιών όπως τα ταξιδιωτικά portals.</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329322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Ιnternet, GDS και </a:t>
            </a:r>
            <a:r>
              <a:rPr lang="el-GR" dirty="0" smtClean="0"/>
              <a:t/>
            </a:r>
            <a:br>
              <a:rPr lang="el-GR" dirty="0" smtClean="0"/>
            </a:br>
            <a:r>
              <a:rPr lang="el-GR" dirty="0" smtClean="0"/>
              <a:t>ταξιδιωτικοί πράκτορες </a:t>
            </a:r>
            <a:r>
              <a:rPr lang="el-GR" sz="3000" b="0" dirty="0" smtClean="0"/>
              <a:t>1/3</a:t>
            </a:r>
            <a:endParaRPr lang="el-GR" sz="3000" b="0" dirty="0"/>
          </a:p>
        </p:txBody>
      </p:sp>
      <p:sp>
        <p:nvSpPr>
          <p:cNvPr id="3" name="Θέση περιεχομένου 2"/>
          <p:cNvSpPr>
            <a:spLocks noGrp="1"/>
          </p:cNvSpPr>
          <p:nvPr>
            <p:ph idx="1"/>
          </p:nvPr>
        </p:nvSpPr>
        <p:spPr>
          <a:xfrm>
            <a:off x="457200" y="1340768"/>
            <a:ext cx="8075240" cy="5517232"/>
          </a:xfrm>
        </p:spPr>
        <p:txBody>
          <a:bodyPr>
            <a:noAutofit/>
          </a:bodyPr>
          <a:lstStyle/>
          <a:p>
            <a:r>
              <a:rPr lang="el-GR" dirty="0"/>
              <a:t>Τα ταξιδιωτικά πρακτορεία έχουν μια ασυνήθιστη σχέση με το διαδίκτυο. Είναι μια απειλή αφού μπορεί να αφαιρέσει μέρος της πελατείας τους, αλλά ταυτόχρονα δημιουργεί νέες ευκαιρίες για </a:t>
            </a:r>
            <a:r>
              <a:rPr lang="el-GR" dirty="0" smtClean="0"/>
              <a:t>επιχειρηματικότητα.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029415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Ιnternet, GDS και </a:t>
            </a:r>
            <a:br>
              <a:rPr lang="el-GR" dirty="0">
                <a:solidFill>
                  <a:prstClr val="white"/>
                </a:solidFill>
              </a:rPr>
            </a:br>
            <a:r>
              <a:rPr lang="el-GR" dirty="0">
                <a:solidFill>
                  <a:prstClr val="white"/>
                </a:solidFill>
              </a:rPr>
              <a:t>ταξιδιωτικοί πράκτορες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457200" y="1340768"/>
            <a:ext cx="8075240" cy="5112568"/>
          </a:xfrm>
        </p:spPr>
        <p:txBody>
          <a:bodyPr>
            <a:noAutofit/>
          </a:bodyPr>
          <a:lstStyle/>
          <a:p>
            <a:r>
              <a:rPr lang="el-GR" dirty="0" smtClean="0"/>
              <a:t>Μερικά </a:t>
            </a:r>
            <a:r>
              <a:rPr lang="el-GR" dirty="0"/>
              <a:t>ταξιδιωτικά πρακτορεία προσφέρουν τις υπηρεσίες τους στο διαδίκτυο, δίνοντας έτσι μια ευρύτερη γεωγραφική υπόσταση στην επιχείρησή τους προσελκύοντας πελατεία από διαφορετικά μήκη και πλάτη της γης. Μπορούν να λάβουν κρατήσεις από πελάτες μέσω του διαδικτύου, καθώς επίσης να επικοινωνήσουν μέσω ηλεκτρονικού ταχυδρομείου με τους προμηθευτές τους. </a:t>
            </a:r>
            <a:endParaRPr lang="el-GR" dirty="0" smtClean="0"/>
          </a:p>
          <a:p>
            <a:r>
              <a:rPr lang="el-GR" dirty="0" smtClean="0"/>
              <a:t>Οι </a:t>
            </a:r>
            <a:r>
              <a:rPr lang="el-GR" dirty="0"/>
              <a:t>ταξιδιωτικοί πράκτορες μπορούν επίσης να χρησιμοποιήσουν το διαδίκτυο ως μέσω έρευνας παράλληλα με το GDS σύστημα τους.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179732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210</TotalTime>
  <Words>2073</Words>
  <Application>Microsoft Office PowerPoint</Application>
  <PresentationFormat>Προβολή στην οθόνη (4:3)</PresentationFormat>
  <Paragraphs>150</Paragraphs>
  <Slides>28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template</vt:lpstr>
      <vt:lpstr>OC_template_updated</vt:lpstr>
      <vt:lpstr>Διεθνείς Συστήματα Κρατήσεων στον Τουρισμό</vt:lpstr>
      <vt:lpstr>Τουρισμός και Διαδίκτυο 1/5</vt:lpstr>
      <vt:lpstr>Τουρισμός και Διαδίκτυο 2/5</vt:lpstr>
      <vt:lpstr>Τουρισμός και Διαδίκτυο 3/5</vt:lpstr>
      <vt:lpstr>Τουρισμός και Διαδίκτυο 4/5</vt:lpstr>
      <vt:lpstr>Τουρισμός και Διαδίκτυο 5/5</vt:lpstr>
      <vt:lpstr>Ο ρόλος των μεσαζόντων της  τουριστικής βιομηχανίας στο διαδίκτυο</vt:lpstr>
      <vt:lpstr>Ιnternet, GDS και  ταξιδιωτικοί πράκτορες 1/3</vt:lpstr>
      <vt:lpstr>Ιnternet, GDS και  ταξιδιωτικοί πράκτορες 2/3</vt:lpstr>
      <vt:lpstr>Ιnternet, GDS και  ταξιδιωτικοί πράκτορες 3/3</vt:lpstr>
      <vt:lpstr>Ιnternet, αεροπορικές  εταιρίες και G.D.S. 1/5</vt:lpstr>
      <vt:lpstr>Ιnternet, αεροπορικές  εταιρίες και G.D.S. 2/5</vt:lpstr>
      <vt:lpstr>Ιnternet, αεροπορικές  εταιρίες και G.D.S. 3/5</vt:lpstr>
      <vt:lpstr>Ιnternet, αεροπορικές  εταιρίες και G.D.S. 4/5</vt:lpstr>
      <vt:lpstr>Ιnternet, αεροπορικές  εταιρίες και G.D.S. 5/5</vt:lpstr>
      <vt:lpstr>Ιστοσελίδες αεροπορικών  εταιρειών 1/2</vt:lpstr>
      <vt:lpstr>Ιστοσελίδες αεροπορικών  εταιρειών 2/2</vt:lpstr>
      <vt:lpstr>Πωλήσεις ηλεκτρονικών  αεροπορικών εισιτηρίων (e-tickets)</vt:lpstr>
      <vt:lpstr>Η εφαρμογή των Συστημάτων  Κρατήσεων στα Ξενοδοχεία</vt:lpstr>
      <vt:lpstr>Η επίδραση της τεχνολογίας στην διοίκηση της ξενοδοχειακής ιδιοκτησίας</vt:lpstr>
      <vt:lpstr>Μοντέλο ASP</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21</cp:revision>
  <dcterms:created xsi:type="dcterms:W3CDTF">2015-04-29T10:20:12Z</dcterms:created>
  <dcterms:modified xsi:type="dcterms:W3CDTF">2015-06-26T09:11:39Z</dcterms:modified>
</cp:coreProperties>
</file>