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12" r:id="rId10"/>
    <p:sldId id="311" r:id="rId11"/>
    <p:sldId id="305" r:id="rId12"/>
    <p:sldId id="314" r:id="rId13"/>
    <p:sldId id="306" r:id="rId14"/>
    <p:sldId id="313" r:id="rId15"/>
    <p:sldId id="307" r:id="rId16"/>
    <p:sldId id="308" r:id="rId17"/>
    <p:sldId id="309" r:id="rId18"/>
    <p:sldId id="310" r:id="rId19"/>
    <p:sldId id="257" r:id="rId20"/>
    <p:sldId id="262" r:id="rId21"/>
    <p:sldId id="264" r:id="rId22"/>
    <p:sldId id="296" r:id="rId23"/>
    <p:sldId id="297" r:id="rId24"/>
    <p:sldId id="266" r:id="rId25"/>
    <p:sldId id="267" r:id="rId26"/>
    <p:sldId id="261" r:id="rId27"/>
  </p:sldIdLst>
  <p:sldSz cx="9144000" cy="6858000" type="screen4x3"/>
  <p:notesSz cx="7104063" cy="10234613"/>
  <p:custDataLst>
    <p:tags r:id="rId3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2686" autoAdjust="0"/>
  </p:normalViewPr>
  <p:slideViewPr>
    <p:cSldViewPr>
      <p:cViewPr varScale="1">
        <p:scale>
          <a:sx n="108" d="100"/>
          <a:sy n="108" d="100"/>
        </p:scale>
        <p:origin x="-18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23/4/2015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23/4/2015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840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4960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0176D7-54E0-41B3-A743-8C0E672E2780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59997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histology.leeds.ac.uk/circulatory/assets/Heart_TITMTA_LB30_2-5x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bs.leeds.ac.uk/" TargetMode="External"/><Relationship Id="rId4" Type="http://schemas.openxmlformats.org/officeDocument/2006/relationships/hyperlink" Target="http://www.histology.leeds.ac.uk/circulatory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histology.leeds.ac.uk/circulatory/assets/Heart_TA_LB25_16x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bs.leeds.ac.uk/" TargetMode="External"/><Relationship Id="rId4" Type="http://schemas.openxmlformats.org/officeDocument/2006/relationships/hyperlink" Target="http://www.histology.leeds.ac.uk/circulatory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histology.leeds.ac.uk/circulatory/assets/myocardium.gif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bs.leeds.ac.uk/" TargetMode="External"/><Relationship Id="rId4" Type="http://schemas.openxmlformats.org/officeDocument/2006/relationships/hyperlink" Target="http://www.histology.leeds.ac.uk/circulatory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histology.leeds.ac.uk/circulatory/assets/Heart_TI_LB25_40x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bs.leeds.ac.uk/" TargetMode="External"/><Relationship Id="rId4" Type="http://schemas.openxmlformats.org/officeDocument/2006/relationships/hyperlink" Target="http://www.histology.leeds.ac.uk/circulatory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logy.leeds.ac.uk/circulatory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bs.leeds.ac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.auth.gr/db/histology/g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umed.edu/~dking2/cr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umed.edu/~dking2/cr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.auth.gr/db/histology/gr/" TargetMode="External"/><Relationship Id="rId5" Type="http://schemas.openxmlformats.org/officeDocument/2006/relationships/hyperlink" Target="http://www.fbs.leeds.ac.uk/" TargetMode="External"/><Relationship Id="rId4" Type="http://schemas.openxmlformats.org/officeDocument/2006/relationships/hyperlink" Target="http://www.histology.leeds.ac.uk/circulatory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umed.edu/~dking2/cr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umed.edu/~dking2/cr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umed.edu/~dking2/cr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umed.edu/~dking2/cr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histology.leeds.ac.uk/circulatory/assets/layers.gif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umed.edu/~dking2/cr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histology.leeds.ac.uk/circulatory/assets/Heart_TITMTA_LB30_2-5x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bs.leeds.ac.uk/" TargetMode="External"/><Relationship Id="rId4" Type="http://schemas.openxmlformats.org/officeDocument/2006/relationships/hyperlink" Target="http://www.histology.leeds.ac.uk/circulator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histology.leeds.ac.uk/circulatory/assets/Heart_TITMTA_LB30_2-5x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bs.leeds.ac.uk/" TargetMode="External"/><Relationship Id="rId4" Type="http://schemas.openxmlformats.org/officeDocument/2006/relationships/hyperlink" Target="http://www.histology.leeds.ac.uk/circulator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Ιστολογία Ι – Εμβρυολογία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6916" y="3096543"/>
            <a:ext cx="7770168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7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Καρδιαγγειακό σύστημα 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Φραγκίσκη Αναγνωστοπούλου Ανθούλη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Ιστολογική εικόνα </a:t>
            </a:r>
            <a:r>
              <a:rPr lang="el-GR" altLang="el-GR" sz="3600" dirty="0" smtClean="0"/>
              <a:t>καρδιάς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(</a:t>
            </a:r>
            <a:r>
              <a:rPr lang="el-GR" altLang="el-GR" sz="3200" b="0" dirty="0">
                <a:solidFill>
                  <a:prstClr val="black"/>
                </a:solidFill>
              </a:rPr>
              <a:t>3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/3)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610744" cy="504056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l-GR" altLang="el-GR" sz="2000" dirty="0" smtClean="0"/>
              <a:t>Όπως  </a:t>
            </a:r>
            <a:r>
              <a:rPr lang="el-GR" altLang="el-GR" sz="2000" dirty="0"/>
              <a:t>και το υπόλοιπο κυκλοφορικό σύστημα η καρδιά έχει 3 χιτώνες: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arenR" startAt="3"/>
            </a:pPr>
            <a:r>
              <a:rPr lang="el-GR" altLang="el-GR" sz="2000" dirty="0" smtClean="0"/>
              <a:t>το </a:t>
            </a:r>
            <a:r>
              <a:rPr lang="el-GR" altLang="el-GR" sz="2000" dirty="0"/>
              <a:t>ενδοκάρδιο (</a:t>
            </a:r>
            <a:r>
              <a:rPr lang="es-ES" altLang="el-GR" sz="2000" dirty="0" err="1"/>
              <a:t>tunica</a:t>
            </a:r>
            <a:r>
              <a:rPr lang="es-ES" altLang="el-GR" sz="2000" dirty="0"/>
              <a:t> intima</a:t>
            </a:r>
            <a:r>
              <a:rPr lang="el-GR" altLang="el-GR" sz="2000" dirty="0"/>
              <a:t>) και αποτελείται από ενδοθηλιακή επένδυση (μονόστιβο πλακώδες επιθήλιο), το ενδοθήλιο και από υπενδοθηλιακό ιστό, αποτελούμενο από συνδετικό ιστό περιέχοντα κολλαγόνες και ελαστικές ίνες.</a:t>
            </a:r>
          </a:p>
        </p:txBody>
      </p:sp>
      <p:pic>
        <p:nvPicPr>
          <p:cNvPr id="6" name="Picture 5" descr="photo of the heart XS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340768"/>
            <a:ext cx="4231153" cy="338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07356" y="4725690"/>
            <a:ext cx="3672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Histology Guide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Faculty of Biological Sciences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University of Leeds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05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Ιστολογική </a:t>
            </a:r>
            <a:r>
              <a:rPr lang="el-GR" altLang="el-GR" sz="3600" dirty="0"/>
              <a:t>εικόνα έξω χιτώνα καρδιάς (επικάρδιο)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196752"/>
            <a:ext cx="3250704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000" dirty="0" smtClean="0"/>
              <a:t>Παρουσία </a:t>
            </a:r>
            <a:r>
              <a:rPr lang="el-GR" altLang="el-GR" sz="2000" dirty="0"/>
              <a:t>ινοελαστικού συνδετικού ιστού, αγγεία λεμφαγγεία, και λιπώδης ιστός. </a:t>
            </a:r>
            <a:endParaRPr lang="el-GR" altLang="el-GR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000" dirty="0" smtClean="0"/>
              <a:t>Το </a:t>
            </a:r>
            <a:r>
              <a:rPr lang="el-GR" altLang="el-GR" sz="2000" dirty="0"/>
              <a:t>μονόστιβο πλακώδες επιθήλιο του έξω χιτώνα ονομάζεται μεσοθήλιο</a:t>
            </a:r>
            <a:r>
              <a:rPr lang="el-GR" altLang="el-GR" sz="2000" dirty="0" smtClean="0"/>
              <a:t>.</a:t>
            </a:r>
            <a:endParaRPr lang="en-US" altLang="el-GR" sz="2000" dirty="0"/>
          </a:p>
        </p:txBody>
      </p:sp>
      <p:pic>
        <p:nvPicPr>
          <p:cNvPr id="121861" name="lb_7176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30454" y="925100"/>
            <a:ext cx="3898687" cy="471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43593" y="5193110"/>
            <a:ext cx="3672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Histology Guide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Faculty of Biological Sciences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University of Leeds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222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Ιστολογική εικόνα μέσου χιτώνα καρδιάς (μυοκάρδιο)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9707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Παρουσία </a:t>
            </a:r>
            <a:r>
              <a:rPr lang="el-GR" altLang="el-GR" sz="2000" dirty="0"/>
              <a:t>χαλαρού συνδετικού ιστού μεταξύ  των καρδιακών ινών, με πολλά τριχοειδή, και λιπώδη ιστός. </a:t>
            </a:r>
            <a:endParaRPr lang="el-GR" altLang="el-GR" sz="2000" dirty="0" smtClean="0"/>
          </a:p>
          <a:p>
            <a:pPr marL="0" indent="0">
              <a:buNone/>
            </a:pPr>
            <a:r>
              <a:rPr lang="el-GR" altLang="el-GR" sz="2000" dirty="0" smtClean="0"/>
              <a:t>Παρατηρούνται </a:t>
            </a:r>
            <a:r>
              <a:rPr lang="el-GR" altLang="el-GR" sz="2000" dirty="0"/>
              <a:t>οι κλιμακωτές ταινίες (είδος δεσμού)  μεταξύ των καρδιακών ινών.</a:t>
            </a:r>
          </a:p>
        </p:txBody>
      </p:sp>
      <p:pic>
        <p:nvPicPr>
          <p:cNvPr id="121863" name="Picture 7" descr="myocardium photo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1268760"/>
            <a:ext cx="4103687" cy="345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4008" y="4718436"/>
            <a:ext cx="3672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Histology Guide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Faculty of Biological Sciences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University of Leeds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87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3600" dirty="0"/>
              <a:t>Ιστολογική εικόνα έσω χιτώνα καρδιάς (ενδοκάρδιο)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9707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Παρουσία </a:t>
            </a:r>
            <a:r>
              <a:rPr lang="el-GR" altLang="el-GR" sz="2000" dirty="0"/>
              <a:t>χαλαρού συνδετικού ιστού μεταξύ  των καρδιακών ινών, με πολλά τριχοειδή, και λιπώδης ιστός. </a:t>
            </a:r>
            <a:endParaRPr lang="el-GR" altLang="el-GR" sz="2000" dirty="0" smtClean="0"/>
          </a:p>
          <a:p>
            <a:pPr marL="0" indent="0">
              <a:buNone/>
            </a:pPr>
            <a:r>
              <a:rPr lang="el-GR" altLang="el-GR" sz="2000" dirty="0" smtClean="0"/>
              <a:t>Το </a:t>
            </a:r>
            <a:r>
              <a:rPr lang="el-GR" altLang="el-GR" sz="2000" dirty="0"/>
              <a:t>ενδοκάρδιο καλύπτει τις κοιλίες και τους κόλπους της καρδιάς και καλύπτει τις βαλβίδες</a:t>
            </a:r>
            <a:r>
              <a:rPr lang="el-GR" altLang="el-GR" sz="2000" dirty="0" smtClean="0"/>
              <a:t>.</a:t>
            </a:r>
            <a:endParaRPr lang="en-US" altLang="el-GR" sz="2000" dirty="0"/>
          </a:p>
        </p:txBody>
      </p:sp>
      <p:pic>
        <p:nvPicPr>
          <p:cNvPr id="120837" name="lb_8645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00" y="1340768"/>
            <a:ext cx="3960084" cy="338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07356" y="4725690"/>
            <a:ext cx="3672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Histology Guide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Faculty of Biological Sciences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University of Leeds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47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3600" dirty="0"/>
              <a:t>Σχηματική παράσταση των 3 χιτώνων της καρδιάς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9707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Το </a:t>
            </a:r>
            <a:r>
              <a:rPr lang="el-GR" altLang="el-GR" sz="2000" dirty="0"/>
              <a:t>μονόστιβο πλακώδες επιθήλιο ονομάζεται </a:t>
            </a:r>
            <a:r>
              <a:rPr lang="el-GR" altLang="el-GR" sz="2000" b="1" dirty="0"/>
              <a:t>μεσοθήλιο </a:t>
            </a:r>
            <a:r>
              <a:rPr lang="el-GR" altLang="el-GR" sz="2000" dirty="0"/>
              <a:t>και αντιστοιχεί στο</a:t>
            </a:r>
            <a:r>
              <a:rPr lang="el-GR" altLang="el-GR" sz="2000" b="1" dirty="0"/>
              <a:t> σπλαγχνικό  </a:t>
            </a:r>
            <a:r>
              <a:rPr lang="el-GR" altLang="el-GR" sz="2000" dirty="0"/>
              <a:t>περικάρδιο.</a:t>
            </a:r>
          </a:p>
        </p:txBody>
      </p:sp>
      <p:pic>
        <p:nvPicPr>
          <p:cNvPr id="120839" name="Picture 7" descr="heart diagram layers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196752"/>
            <a:ext cx="4154487" cy="388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32040" y="5301208"/>
            <a:ext cx="3672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Histology Guide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Faculty of Biological Sciences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University of Leeds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23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Αρτηρία και σύστοιχη αρτηρία</a:t>
            </a:r>
            <a:endParaRPr lang="el-GR" altLang="el-GR" sz="3600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2896123" cy="5040560"/>
          </a:xfrm>
        </p:spPr>
        <p:txBody>
          <a:bodyPr/>
          <a:lstStyle/>
          <a:p>
            <a:pPr marL="457200" indent="-457200">
              <a:buAutoNum type="arabicParenBoth"/>
            </a:pPr>
            <a:r>
              <a:rPr lang="el-GR" altLang="el-GR" sz="2000" dirty="0" smtClean="0"/>
              <a:t>Η </a:t>
            </a:r>
            <a:r>
              <a:rPr lang="el-GR" altLang="el-GR" sz="2000" dirty="0"/>
              <a:t>αρτηρία </a:t>
            </a:r>
            <a:r>
              <a:rPr lang="el-GR" altLang="el-GR" sz="2000" dirty="0" smtClean="0"/>
              <a:t>έχει </a:t>
            </a:r>
            <a:r>
              <a:rPr lang="el-GR" altLang="el-GR" sz="2000" dirty="0"/>
              <a:t>παχύτερο τοίχωμα και στρογγυλό αυλό. </a:t>
            </a:r>
            <a:endParaRPr lang="el-GR" altLang="el-GR" sz="2000" dirty="0" smtClean="0"/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Η </a:t>
            </a:r>
            <a:r>
              <a:rPr lang="el-GR" altLang="el-GR" sz="2000" dirty="0"/>
              <a:t>σύστοιχη φλέβα </a:t>
            </a:r>
            <a:r>
              <a:rPr lang="el-GR" altLang="el-GR" sz="2000" dirty="0" smtClean="0"/>
              <a:t>έχει </a:t>
            </a:r>
            <a:r>
              <a:rPr lang="el-GR" altLang="el-GR" sz="2000" dirty="0"/>
              <a:t>λεπτότερο τοίχωμα και σχισμοειδή αυλό. </a:t>
            </a:r>
            <a:endParaRPr lang="el-GR" altLang="el-GR" sz="2000" dirty="0" smtClean="0"/>
          </a:p>
          <a:p>
            <a:pPr marL="0" indent="0">
              <a:buNone/>
            </a:pPr>
            <a:r>
              <a:rPr lang="el-GR" altLang="el-GR" sz="2000" dirty="0" smtClean="0"/>
              <a:t>(</a:t>
            </a:r>
            <a:r>
              <a:rPr lang="el-GR" altLang="el-GR" sz="2000" dirty="0"/>
              <a:t>χρώση ρεζορκίνης-φουξίνης, μεγέθυνση Χ50)</a:t>
            </a:r>
            <a:endParaRPr lang="en-US" altLang="el-GR" sz="2000" dirty="0"/>
          </a:p>
          <a:p>
            <a:endParaRPr lang="el-GR" altLang="el-GR" sz="2000" dirty="0"/>
          </a:p>
        </p:txBody>
      </p:sp>
      <p:pic>
        <p:nvPicPr>
          <p:cNvPr id="1914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323" y="1268760"/>
            <a:ext cx="547260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81415" y="5373216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41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Αρτηρία</a:t>
            </a:r>
            <a:endParaRPr lang="el-GR" altLang="el-GR" sz="3600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Η </a:t>
            </a:r>
            <a:r>
              <a:rPr lang="el-GR" altLang="el-GR" sz="2000" dirty="0"/>
              <a:t>αρτηρία έχει εμφανές έσω ελαστικό πέταλο (βέλη), παχύ μέσο μυϊκό χιτώνα (Μ) και έξω χιτώνα (Ε) με ελαστικές (μαύρες γραμμές) και κολλαγόνες ίνες. (χρώση ρεζορκίνης-φουξίνης, μεγέθυνση Χ100)</a:t>
            </a:r>
          </a:p>
        </p:txBody>
      </p:sp>
      <p:pic>
        <p:nvPicPr>
          <p:cNvPr id="1925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81" y="2276872"/>
            <a:ext cx="5176317" cy="38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23627" y="6159110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41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Φλέβα</a:t>
            </a:r>
            <a:endParaRPr lang="el-GR" altLang="el-GR" sz="3600" dirty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322712" cy="5040560"/>
          </a:xfrm>
        </p:spPr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Η </a:t>
            </a:r>
            <a:r>
              <a:rPr lang="el-GR" altLang="el-GR" sz="2000" dirty="0"/>
              <a:t>φλέβα έχει καλά αναπτυγμένο έξω χιτώνα (Ε) με λείες μυϊκές και ελαστικές ίνες (μαύρες γραμμές), ενώ ο μέσος χιτώνας της είναι λεπτός. </a:t>
            </a:r>
          </a:p>
          <a:p>
            <a:pPr marL="0" indent="0">
              <a:buNone/>
            </a:pPr>
            <a:r>
              <a:rPr lang="el-GR" altLang="el-GR" sz="2000" dirty="0" smtClean="0"/>
              <a:t>Διακρίνεται το ενδοθήλιο (έσω χιτώνας) ως ένας στίχος αποπλατυσμένων κυττάρων που επαλείφουν τον αυλό της (βέλη). (χρώση ρεζορκίνης-φουξίνης, μεγέθυνση Χ100) </a:t>
            </a:r>
            <a:endParaRPr lang="el-GR" altLang="el-GR" sz="2000" dirty="0"/>
          </a:p>
        </p:txBody>
      </p:sp>
      <p:pic>
        <p:nvPicPr>
          <p:cNvPr id="1935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1340768"/>
            <a:ext cx="5031689" cy="377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87544" y="5114535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03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Τριχοειδές αγγείο (η/μ)</a:t>
            </a:r>
            <a:endParaRPr lang="el-GR" altLang="el-GR" sz="3600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2890664" cy="504056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l-GR" altLang="el-GR" sz="2000" dirty="0" smtClean="0"/>
              <a:t>αυλός </a:t>
            </a:r>
            <a:r>
              <a:rPr lang="el-GR" altLang="el-GR" sz="2000" dirty="0"/>
              <a:t>τριχοειδούς, </a:t>
            </a:r>
            <a:endParaRPr lang="el-GR" altLang="el-GR" sz="20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l-GR" altLang="el-GR" sz="2000" dirty="0" smtClean="0"/>
              <a:t>πυρήνας </a:t>
            </a:r>
            <a:r>
              <a:rPr lang="el-GR" altLang="el-GR" sz="2000" dirty="0"/>
              <a:t>ενδοθηλιακού κυττάρου, </a:t>
            </a:r>
            <a:endParaRPr lang="el-GR" altLang="el-GR" sz="20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l-GR" altLang="el-GR" sz="2000" dirty="0" smtClean="0"/>
              <a:t>κολλαγόνα </a:t>
            </a:r>
            <a:r>
              <a:rPr lang="el-GR" altLang="el-GR" sz="2000" dirty="0"/>
              <a:t>ινίδια, </a:t>
            </a:r>
            <a:endParaRPr lang="el-GR" altLang="el-GR" sz="20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l-GR" altLang="el-GR" sz="2000" dirty="0" smtClean="0"/>
              <a:t>κυτταρόπλασμα </a:t>
            </a:r>
            <a:r>
              <a:rPr lang="el-GR" altLang="el-GR" sz="2000" dirty="0"/>
              <a:t>περικυττάρου, </a:t>
            </a:r>
            <a:endParaRPr lang="el-GR" altLang="el-GR" sz="20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l-GR" altLang="el-GR" sz="2000" dirty="0" smtClean="0"/>
              <a:t>εμμύελες </a:t>
            </a:r>
            <a:r>
              <a:rPr lang="el-GR" altLang="el-GR" sz="2000" dirty="0"/>
              <a:t>νευρικές ίνες </a:t>
            </a:r>
            <a:endParaRPr lang="el-GR" altLang="el-GR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000" dirty="0" smtClean="0"/>
              <a:t>(</a:t>
            </a:r>
            <a:r>
              <a:rPr lang="el-GR" altLang="el-GR" sz="2000" dirty="0"/>
              <a:t>Χ30000)</a:t>
            </a:r>
          </a:p>
        </p:txBody>
      </p:sp>
      <p:pic>
        <p:nvPicPr>
          <p:cNvPr id="19456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1268761"/>
            <a:ext cx="5199109" cy="335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11214" y="4624872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82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l-GR" sz="3600" dirty="0"/>
              <a:t>I</a:t>
            </a:r>
            <a:r>
              <a:rPr lang="el-GR" altLang="el-GR" sz="3600" dirty="0"/>
              <a:t>στολογική εικόνα αρτηρίας ελαστικού τύπου σε μεγάλη μεγέθυνση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2962672" cy="5040560"/>
          </a:xfrm>
        </p:spPr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Οι </a:t>
            </a:r>
            <a:r>
              <a:rPr lang="el-GR" altLang="el-GR" sz="2000" dirty="0"/>
              <a:t>ελαστικές ίνες με τη χρώση ελαστίνης έχουν έντονο ιώδες χρώμα ενώ το κολλαγόνο είναι ροζ. </a:t>
            </a:r>
            <a:endParaRPr lang="el-GR" altLang="el-GR" sz="2000" dirty="0" smtClean="0"/>
          </a:p>
          <a:p>
            <a:pPr marL="0" indent="0">
              <a:buNone/>
            </a:pPr>
            <a:r>
              <a:rPr lang="el-GR" altLang="el-GR" sz="2000" dirty="0" smtClean="0"/>
              <a:t>Παρατηρούμε </a:t>
            </a:r>
            <a:r>
              <a:rPr lang="el-GR" altLang="el-GR" sz="2000" dirty="0"/>
              <a:t>το στρώμα των ελαστικών ινών στον έσω χιτώνα και στον έξω χιτώνα της αρτηρίας.</a:t>
            </a:r>
          </a:p>
        </p:txBody>
      </p:sp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002" y="1293152"/>
            <a:ext cx="5417846" cy="364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55721" y="4941168"/>
            <a:ext cx="3672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CRR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Histology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Copyright © 2005, Board of Trustees, Southern Illinois University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58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Αναγνωστοπούλου Ανθούλη </a:t>
            </a:r>
            <a:r>
              <a:rPr lang="el-GR" sz="2000" dirty="0"/>
              <a:t>2014. </a:t>
            </a:r>
            <a:r>
              <a:rPr lang="el-GR" sz="2000" dirty="0" smtClean="0"/>
              <a:t>Φραγκίσκη Αναγνωστοπούλου Ανθούλη. «Ιστολογία Ι – Εμβρυολογία (Θ). </a:t>
            </a:r>
            <a:r>
              <a:rPr lang="el-GR" sz="2000" dirty="0"/>
              <a:t>Ενότητα </a:t>
            </a:r>
            <a:r>
              <a:rPr lang="en-US" sz="2000" dirty="0" smtClean="0"/>
              <a:t>7</a:t>
            </a:r>
            <a:r>
              <a:rPr lang="el-GR" sz="2000" dirty="0" smtClean="0"/>
              <a:t>: </a:t>
            </a:r>
            <a:r>
              <a:rPr lang="el-GR" sz="2000" dirty="0"/>
              <a:t>Καρδιαγγειακό </a:t>
            </a:r>
            <a:r>
              <a:rPr lang="el-GR" sz="2000" dirty="0" smtClean="0"/>
              <a:t>σύστημα».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5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4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CRR Histology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Copyright © 2005, Board of Trustees, Southern Illinois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</a:t>
            </a: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Histology Guide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 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Faculty of Biological Sciences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University of Leeds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Εργαστήριο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Ιστολογίας, Εμβρυολογίας &amp; Ανθρωπολογίας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Ιατρικό Τμήμα, Α.Π.Θ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.,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2004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Ιστολογία αρτηρίας - φλέβας</a:t>
            </a:r>
            <a:endParaRPr lang="el-GR" altLang="el-GR" sz="3600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6660232" y="1124744"/>
            <a:ext cx="224259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Οι </a:t>
            </a:r>
            <a:r>
              <a:rPr lang="el-GR" altLang="el-GR" sz="2000" dirty="0"/>
              <a:t>περιφερικές αρτηρίες, φλέβες και τα νεύρα, τείνουν να βρίσκονται σε γειτονική θέση. Όταν μία αρτηρία παρατηρείται σε μία περιοχή, η φλέβα και το νεύρο βρίσκονται κοντά σε αυτή. </a:t>
            </a:r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68760"/>
            <a:ext cx="6048672" cy="361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7656" y="5085184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Στην ιστολογική εικόνα ο ελαστικός ιστός είναι καφέ χρώματος, το κολλαγόνο </a:t>
            </a:r>
            <a:r>
              <a:rPr lang="el-GR" altLang="el-GR" sz="2000" dirty="0" smtClean="0">
                <a:latin typeface="+mn-lt"/>
              </a:rPr>
              <a:t>ροζ </a:t>
            </a:r>
            <a:r>
              <a:rPr lang="el-GR" altLang="el-GR" sz="2000" dirty="0">
                <a:latin typeface="+mn-lt"/>
              </a:rPr>
              <a:t>και το κυτταρόπλασμα στις λείες  μυϊκές ίνες του μέσου χιτώνα της αρτηρίας και στο νεύρο είναι ιώδες.</a:t>
            </a:r>
            <a:r>
              <a:rPr lang="en-GB" altLang="el-GR" sz="2000" dirty="0">
                <a:latin typeface="+mn-lt"/>
              </a:rPr>
              <a:t>  </a:t>
            </a:r>
            <a:r>
              <a:rPr lang="el-GR" altLang="el-GR" sz="2000" dirty="0">
                <a:latin typeface="+mn-lt"/>
              </a:rPr>
              <a:t>Το</a:t>
            </a:r>
            <a:r>
              <a:rPr lang="en-GB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υπόστρωμα</a:t>
            </a:r>
            <a:r>
              <a:rPr lang="en-GB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αποτελείται</a:t>
            </a:r>
            <a:r>
              <a:rPr lang="en-GB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από</a:t>
            </a:r>
            <a:r>
              <a:rPr lang="en-GB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λιπώδη</a:t>
            </a:r>
            <a:r>
              <a:rPr lang="en-GB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συνδετικό</a:t>
            </a:r>
            <a:r>
              <a:rPr lang="en-GB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ιστό</a:t>
            </a:r>
            <a:r>
              <a:rPr lang="en-GB" altLang="el-GR" sz="2000" dirty="0">
                <a:latin typeface="+mn-lt"/>
              </a:rPr>
              <a:t>. </a:t>
            </a:r>
            <a:endParaRPr lang="el-GR" altLang="el-GR" sz="2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3" y="4854351"/>
            <a:ext cx="604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CRR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Histology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Copyright © 2005, Board of Trustees, Southern Illinois University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20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Ιστολογικές </a:t>
            </a:r>
            <a:r>
              <a:rPr lang="el-GR" altLang="el-GR" sz="3600" dirty="0"/>
              <a:t>διαφορές μεταξύ αρτηρίας και φλέβας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395537" y="1268760"/>
            <a:ext cx="3096343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Οι </a:t>
            </a:r>
            <a:r>
              <a:rPr lang="el-GR" altLang="el-GR" sz="2000" dirty="0"/>
              <a:t>αρτηρίες έχουν παχύ τοίχωμα σε σχέση με τις φλέβες </a:t>
            </a:r>
          </a:p>
          <a:p>
            <a:pPr marL="0" indent="0">
              <a:buNone/>
            </a:pPr>
            <a:r>
              <a:rPr lang="el-GR" altLang="el-GR" sz="2000" dirty="0"/>
              <a:t>Ο αυλός της αρτηρίας είναι μικρότερης διαμέτρου </a:t>
            </a:r>
          </a:p>
          <a:p>
            <a:pPr marL="0" indent="0">
              <a:buNone/>
            </a:pPr>
            <a:r>
              <a:rPr lang="el-GR" altLang="el-GR" sz="2000" dirty="0"/>
              <a:t>Ο έσω χιτώνας δεν έχει βαλβίδες στην αρτηρία, ενώ η φλέβα έχει. </a:t>
            </a:r>
            <a:endParaRPr lang="el-GR" altLang="el-GR" sz="2000" dirty="0" smtClean="0"/>
          </a:p>
          <a:p>
            <a:pPr marL="0" indent="0">
              <a:buNone/>
            </a:pPr>
            <a:r>
              <a:rPr lang="el-GR" altLang="el-GR" sz="2000" dirty="0" smtClean="0"/>
              <a:t>Στην </a:t>
            </a:r>
            <a:r>
              <a:rPr lang="el-GR" altLang="el-GR" sz="2000" dirty="0"/>
              <a:t>εικόνα αυτή αν και δεν διακρίνεται εμφανώς ο έσω χιτώνας, παρατηρούνται οι ελαστικές ίνες (καφέ) στην αρτηρία και τα πτερύγια της βαλβίδας της μεγάλης φλέβας. </a:t>
            </a:r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4680520" cy="262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79696" y="4488658"/>
            <a:ext cx="525658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Ο μέσος χιτώνας αποτελούμενος από λείο μυϊκό ιστό είναι λιγότερο εμφανής στις φλέβες (λεπτά τοιχώματα-ιώδες χρώμα)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000" dirty="0" smtClean="0">
                <a:latin typeface="+mn-lt"/>
              </a:rPr>
              <a:t>Ο </a:t>
            </a:r>
            <a:r>
              <a:rPr lang="el-GR" altLang="el-GR" sz="2000" dirty="0">
                <a:latin typeface="+mn-lt"/>
              </a:rPr>
              <a:t>έξω χιτώνας αποτελούμενος από χαλαρό συνδετικό ιστό είναι ευδιάκριτος και στην αρτηρία και στη φλέβα με το πάχος λίγο μεγαλύτερο στην αρτηρία (ροζ χρώμα)</a:t>
            </a:r>
          </a:p>
        </p:txBody>
      </p:sp>
      <p:sp>
        <p:nvSpPr>
          <p:cNvPr id="3" name="Rectangle 2"/>
          <p:cNvSpPr/>
          <p:nvPr/>
        </p:nvSpPr>
        <p:spPr>
          <a:xfrm>
            <a:off x="4139952" y="4042632"/>
            <a:ext cx="3672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CRR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Histology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Copyright © 2005, Board of Trustees, Southern Illinois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Ιστολογική εικόνα αρτηρίας σε μεγάλη μεγέθυνση και χρώση ελαστίνης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250704" cy="504056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l-GR" altLang="el-GR" sz="2000" dirty="0" smtClean="0"/>
              <a:t>Διακρίνεται </a:t>
            </a:r>
            <a:r>
              <a:rPr lang="el-GR" altLang="el-GR" sz="2000" dirty="0"/>
              <a:t>η έσω στιβάδα των ελαστικών ινών (μπλε σκούρο χρώμα), ο μέσος χιτώνας (λείος μυϊκός ιστός, ιώδες χρώμα), και ο έξω χιτώνας από χαλαρό κολλαγόνο συνδετικό ιστό (μπλέ χρώμα) </a:t>
            </a:r>
          </a:p>
        </p:txBody>
      </p:sp>
      <p:pic>
        <p:nvPicPr>
          <p:cNvPr id="87047" name="irc_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312268" y="2104558"/>
            <a:ext cx="4887168" cy="33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19648" y="6227936"/>
            <a:ext cx="3672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CRR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Histology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Copyright © 2005, Board of Trustees, Southern Illinois University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73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Ιστολογική εικόνα λεμφαγγείου, αρτηριδίων και φλεβιδίων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Διακρίνεται </a:t>
            </a:r>
            <a:r>
              <a:rPr lang="el-GR" altLang="el-GR" sz="2000" dirty="0"/>
              <a:t>το  λεπτό τοίχωμα των φλεβιδίων και λεμφαγγείων, αποτελούμενο κυρίως από ενδοθήλιο, σε αντίθεση με τον εμφανή μέσο χιτώνα των αρτηριδίων. Στα φλεβίδια είναι ελάχιστα εμφανής ο έξω χιτώνας, ενώ αντίθετα στο λεμφαγγείο δεν παρατηρείται. </a:t>
            </a:r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95376"/>
            <a:ext cx="5760640" cy="37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79812" y="6382648"/>
            <a:ext cx="3672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CRR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Histology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Copyright © 2005, Board of Trustees, Southern Illinois University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15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Βασική ιστολογική δομή αιμοφόρου αγγείου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9707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Βασική </a:t>
            </a:r>
            <a:r>
              <a:rPr lang="el-GR" altLang="el-GR" sz="2000" dirty="0"/>
              <a:t>ιστολογική δομή αιμοφόρου αγγείου. Η βασική ιστολογική δομή ενός αιμοφόρου αγγείου (εκτός από τα τριχοειδή αγγεία) από τα οποία απαρτίζεται το καρδιαγγειακό σύστημα αποτελείται από τρεις ευδιάκριτες μικροσκοπικά στιβάδες. </a:t>
            </a:r>
          </a:p>
          <a:p>
            <a:r>
              <a:rPr lang="el-GR" altLang="el-GR" sz="2000" dirty="0"/>
              <a:t>Έσω στιβάδα (Tunica intima)</a:t>
            </a:r>
          </a:p>
          <a:p>
            <a:r>
              <a:rPr lang="el-GR" altLang="el-GR" sz="2000" dirty="0" smtClean="0"/>
              <a:t>Μέση </a:t>
            </a:r>
            <a:r>
              <a:rPr lang="el-GR" altLang="el-GR" sz="2000" dirty="0"/>
              <a:t>στιβάδα (Tunica media)</a:t>
            </a:r>
          </a:p>
          <a:p>
            <a:r>
              <a:rPr lang="el-GR" altLang="el-GR" sz="2000" dirty="0"/>
              <a:t>Έξω στιβάδα (Tunica adventitia) </a:t>
            </a:r>
          </a:p>
        </p:txBody>
      </p:sp>
      <p:pic>
        <p:nvPicPr>
          <p:cNvPr id="123909" name="Picture 5" descr="diagram of layers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980729"/>
            <a:ext cx="458587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486916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000" dirty="0">
                <a:latin typeface="+mn-lt"/>
              </a:rPr>
              <a:t>Το καρδιαγγειακό σύστημα έχει μία μυϊκή στιβάδα, ενώ το γαστρεντερικό σύστημα δύο (λεπτό και παχύ έντερο: έξω ή επιμήκης, έσω ή κυκλοτερής) ή και  τρεις στιβάδες (στόμαχος: έξω ή επιμήκης, μέση ή κυκλοτερής, έσω ή λοξή).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4717" y="4407495"/>
            <a:ext cx="3672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CRR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Histology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Copyright © 2005, Board of Trustees, Southern Illinois University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82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Ιστολογική εικόνα </a:t>
            </a:r>
            <a:r>
              <a:rPr lang="el-GR" altLang="el-GR" sz="3600" dirty="0" smtClean="0"/>
              <a:t>καρδιάς </a:t>
            </a:r>
            <a:r>
              <a:rPr lang="el-GR" altLang="el-GR" sz="3200" b="0" dirty="0">
                <a:solidFill>
                  <a:prstClr val="black"/>
                </a:solidFill>
              </a:rPr>
              <a:t>(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1/3)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9707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Όπως  </a:t>
            </a:r>
            <a:r>
              <a:rPr lang="el-GR" altLang="el-GR" sz="2000" dirty="0"/>
              <a:t>και το υπόλοιπο κυκλοφορικό σύστημα η καρδιά έχει 3 χιτώνες:</a:t>
            </a:r>
          </a:p>
          <a:p>
            <a:pPr>
              <a:buFont typeface="+mj-lt"/>
              <a:buAutoNum type="arabicParenR"/>
            </a:pPr>
            <a:r>
              <a:rPr lang="el-GR" altLang="el-GR" sz="2000" dirty="0"/>
              <a:t>τ</a:t>
            </a:r>
            <a:r>
              <a:rPr lang="en-US" altLang="el-GR" sz="2000" dirty="0"/>
              <a:t>o </a:t>
            </a:r>
            <a:r>
              <a:rPr lang="el-GR" altLang="el-GR" sz="2000" dirty="0"/>
              <a:t>επικάρδιο, η σπαγχνική στιβάδα του περικαρδίου το  οποίο αντιστοιχεί στον έξω χιτώνα (</a:t>
            </a:r>
            <a:r>
              <a:rPr lang="en-GB" altLang="el-GR" sz="2000" dirty="0"/>
              <a:t>tunica adventitia</a:t>
            </a:r>
            <a:r>
              <a:rPr lang="el-GR" altLang="el-GR" sz="2000" dirty="0"/>
              <a:t>) και αποτελείται από μεσοεπιθηλιακή επένδυση (μονόστιβο πλακώδες επιθήλιο), </a:t>
            </a:r>
          </a:p>
        </p:txBody>
      </p:sp>
      <p:pic>
        <p:nvPicPr>
          <p:cNvPr id="122885" name="Picture 5" descr="photo of the heart XS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340768"/>
            <a:ext cx="4231153" cy="338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07356" y="4725690"/>
            <a:ext cx="3672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Histology Guide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Faculty of Biological Sciences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University of Leeds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14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Ιστολογική εικόνα </a:t>
            </a:r>
            <a:r>
              <a:rPr lang="el-GR" altLang="el-GR" sz="3600" dirty="0" smtClean="0"/>
              <a:t>καρδιάς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(</a:t>
            </a:r>
            <a:r>
              <a:rPr lang="el-GR" altLang="el-GR" sz="3200" b="0" dirty="0">
                <a:solidFill>
                  <a:prstClr val="black"/>
                </a:solidFill>
              </a:rPr>
              <a:t>2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/3)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196752"/>
            <a:ext cx="3970784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Όπως  </a:t>
            </a:r>
            <a:r>
              <a:rPr lang="el-GR" altLang="el-GR" sz="2000" dirty="0"/>
              <a:t>και το υπόλοιπο κυκλοφορικό σύστημα η καρδιά έχει 3 χιτώνες:</a:t>
            </a:r>
          </a:p>
          <a:p>
            <a:pPr marL="457200" indent="-457200">
              <a:buFont typeface="+mj-lt"/>
              <a:buAutoNum type="arabicParenR" startAt="2"/>
            </a:pPr>
            <a:r>
              <a:rPr lang="el-GR" altLang="el-GR" sz="2000" dirty="0" smtClean="0"/>
              <a:t>το </a:t>
            </a:r>
            <a:r>
              <a:rPr lang="el-GR" altLang="el-GR" sz="2000" dirty="0"/>
              <a:t>μυοκάρδιο (</a:t>
            </a:r>
            <a:r>
              <a:rPr lang="es-ES" altLang="el-GR" sz="2000" dirty="0" err="1"/>
              <a:t>tunica</a:t>
            </a:r>
            <a:r>
              <a:rPr lang="es-ES" altLang="el-GR" sz="2000" dirty="0"/>
              <a:t> media</a:t>
            </a:r>
            <a:r>
              <a:rPr lang="el-GR" altLang="el-GR" sz="2000" dirty="0"/>
              <a:t>), ένα λειτουργικό συγκύτιο γραμμωτών καρδιακών ινών  που σχηματίζει τους 3 τύπους καρδιακών μυών</a:t>
            </a:r>
          </a:p>
          <a:p>
            <a:pPr marL="622300" indent="-268288">
              <a:buFont typeface="Calibri" panose="020F0502020204030204" pitchFamily="34" charset="0"/>
              <a:buChar char="−"/>
            </a:pPr>
            <a:r>
              <a:rPr lang="el-GR" altLang="el-GR" sz="2000" dirty="0"/>
              <a:t>α) τον κολπικό μυ, </a:t>
            </a:r>
            <a:endParaRPr lang="el-GR" altLang="el-GR" sz="2000" dirty="0" smtClean="0"/>
          </a:p>
          <a:p>
            <a:pPr marL="622300" indent="-268288">
              <a:buFont typeface="Calibri" panose="020F0502020204030204" pitchFamily="34" charset="0"/>
              <a:buChar char="−"/>
            </a:pPr>
            <a:r>
              <a:rPr lang="el-GR" altLang="el-GR" sz="2000" dirty="0" smtClean="0"/>
              <a:t>β</a:t>
            </a:r>
            <a:r>
              <a:rPr lang="el-GR" altLang="el-GR" sz="2000" dirty="0"/>
              <a:t>) τον κοιλιακό μυ και </a:t>
            </a:r>
            <a:endParaRPr lang="el-GR" altLang="el-GR" sz="2000" dirty="0" smtClean="0"/>
          </a:p>
          <a:p>
            <a:pPr marL="622300" indent="-268288">
              <a:buFont typeface="Calibri" panose="020F0502020204030204" pitchFamily="34" charset="0"/>
              <a:buChar char="−"/>
            </a:pPr>
            <a:r>
              <a:rPr lang="el-GR" altLang="el-GR" sz="2000" dirty="0" smtClean="0"/>
              <a:t>γ</a:t>
            </a:r>
            <a:r>
              <a:rPr lang="el-GR" altLang="el-GR" sz="2000" dirty="0"/>
              <a:t>) εξειδικευμένες μυϊκές ίνες διέγερσης και αγωγιμότητας  (</a:t>
            </a:r>
            <a:r>
              <a:rPr lang="en-US" altLang="el-GR" sz="2000" dirty="0"/>
              <a:t>Purkinje fibers</a:t>
            </a:r>
            <a:r>
              <a:rPr lang="el-GR" altLang="el-GR" sz="2000" dirty="0"/>
              <a:t>), που είναι μεγαλύτερες από τις άλλες και έχουν αραιοχρωματικό κυτταρόπλασμα (περιέχουν γλυκογόνο</a:t>
            </a:r>
            <a:r>
              <a:rPr lang="el-GR" altLang="el-GR" sz="2000" dirty="0" smtClean="0"/>
              <a:t>).</a:t>
            </a:r>
            <a:endParaRPr lang="en-US" altLang="el-GR" sz="2000" dirty="0"/>
          </a:p>
        </p:txBody>
      </p:sp>
      <p:pic>
        <p:nvPicPr>
          <p:cNvPr id="6" name="Picture 5" descr="photo of the heart XS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340768"/>
            <a:ext cx="4231153" cy="338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07356" y="4725690"/>
            <a:ext cx="3672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Histology Guide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Faculty of Biological Sciences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University of Leeds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72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7efe4add5d04a12cd7ccdb4c7cc569fcd616df"/>
</p:tagLst>
</file>

<file path=ppt/theme/theme1.xml><?xml version="1.0" encoding="utf-8"?>
<a:theme xmlns:a="http://schemas.openxmlformats.org/drawingml/2006/main" name="OC_template_updated">
  <a:themeElements>
    <a:clrScheme name="Custom 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</TotalTime>
  <Words>1687</Words>
  <Application>Microsoft Office PowerPoint</Application>
  <PresentationFormat>Προβολή στην οθόνη (4:3)</PresentationFormat>
  <Paragraphs>175</Paragraphs>
  <Slides>26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OC_template_updated</vt:lpstr>
      <vt:lpstr>Ιστολογία Ι – Εμβρυολογία (Θ)</vt:lpstr>
      <vt:lpstr>Iστολογική εικόνα αρτηρίας ελαστικού τύπου σε μεγάλη μεγέθυνση</vt:lpstr>
      <vt:lpstr>Ιστολογία αρτηρίας - φλέβας</vt:lpstr>
      <vt:lpstr>Ιστολογικές διαφορές μεταξύ αρτηρίας και φλέβας</vt:lpstr>
      <vt:lpstr>Ιστολογική εικόνα αρτηρίας σε μεγάλη μεγέθυνση και χρώση ελαστίνης</vt:lpstr>
      <vt:lpstr>Ιστολογική εικόνα λεμφαγγείου, αρτηριδίων και φλεβιδίων</vt:lpstr>
      <vt:lpstr>Βασική ιστολογική δομή αιμοφόρου αγγείου</vt:lpstr>
      <vt:lpstr>Ιστολογική εικόνα καρδιάς (1/3)</vt:lpstr>
      <vt:lpstr>Ιστολογική εικόνα καρδιάς (2/3)</vt:lpstr>
      <vt:lpstr>Ιστολογική εικόνα καρδιάς (3/3)</vt:lpstr>
      <vt:lpstr>Ιστολογική εικόνα έξω χιτώνα καρδιάς (επικάρδιο)</vt:lpstr>
      <vt:lpstr>Ιστολογική εικόνα μέσου χιτώνα καρδιάς (μυοκάρδιο)</vt:lpstr>
      <vt:lpstr>Ιστολογική εικόνα έσω χιτώνα καρδιάς (ενδοκάρδιο)</vt:lpstr>
      <vt:lpstr>Σχηματική παράσταση των 3 χιτώνων της καρδιάς</vt:lpstr>
      <vt:lpstr>Αρτηρία και σύστοιχη αρτηρία</vt:lpstr>
      <vt:lpstr>Αρτηρία</vt:lpstr>
      <vt:lpstr>Φλέβα</vt:lpstr>
      <vt:lpstr>Τριχοειδές αγγείο (η/μ)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228</cp:revision>
  <dcterms:created xsi:type="dcterms:W3CDTF">2013-03-04T13:35:19Z</dcterms:created>
  <dcterms:modified xsi:type="dcterms:W3CDTF">2015-04-23T12:43:55Z</dcterms:modified>
</cp:coreProperties>
</file>