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8"/>
  </p:notesMasterIdLst>
  <p:handoutMasterIdLst>
    <p:handoutMasterId r:id="rId29"/>
  </p:handoutMasterIdLst>
  <p:sldIdLst>
    <p:sldId id="25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57" r:id="rId21"/>
    <p:sldId id="262" r:id="rId22"/>
    <p:sldId id="264" r:id="rId23"/>
    <p:sldId id="284" r:id="rId24"/>
    <p:sldId id="285"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4660"/>
  </p:normalViewPr>
  <p:slideViewPr>
    <p:cSldViewPr>
      <p:cViewPr varScale="1">
        <p:scale>
          <a:sx n="80" d="100"/>
          <a:sy n="80" d="100"/>
        </p:scale>
        <p:origin x="-78"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56DBB6AF-CB5A-4203-B898-79EF76911876}" type="slidenum">
              <a:rPr lang="el-GR">
                <a:solidFill>
                  <a:prstClr val="black"/>
                </a:solidFill>
              </a:rPr>
              <a:pPr>
                <a:defRPr/>
              </a:pPr>
              <a:t>16</a:t>
            </a:fld>
            <a:endParaRPr 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02A3F293-A701-4F0F-8B6C-AF29D94344AF}" type="slidenum">
              <a:rPr lang="el-GR">
                <a:solidFill>
                  <a:prstClr val="black"/>
                </a:solidFill>
              </a:rPr>
              <a:pPr>
                <a:defRPr/>
              </a:pPr>
              <a:t>1</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536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97B90B20-B219-42F9-BFA6-AA9DB6046E96}" type="slidenum">
              <a:rPr lang="el-GR" altLang="el-GR" smtClean="0">
                <a:solidFill>
                  <a:prstClr val="black"/>
                </a:solidFill>
              </a:rPr>
              <a:pPr eaLnBrk="1" hangingPunct="1">
                <a:defRPr/>
              </a:pPr>
              <a:t>6</a:t>
            </a:fld>
            <a:endParaRPr lang="el-GR" altLang="el-GR"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6388"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E6B84C48-9DBF-4D85-B577-2A00F612AEBC}" type="slidenum">
              <a:rPr lang="el-GR" altLang="el-GR" smtClean="0">
                <a:solidFill>
                  <a:prstClr val="black"/>
                </a:solidFill>
              </a:rPr>
              <a:pPr eaLnBrk="1" hangingPunct="1">
                <a:defRPr/>
              </a:pPr>
              <a:t>9</a:t>
            </a:fld>
            <a:endParaRPr lang="el-GR" altLang="el-GR"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Slide Number Placeholder 3"/>
          <p:cNvSpPr>
            <a:spLocks noGrp="1"/>
          </p:cNvSpPr>
          <p:nvPr>
            <p:ph type="sldNum" sz="quarter" idx="5"/>
          </p:nvPr>
        </p:nvSpPr>
        <p:spPr/>
        <p:txBody>
          <a:bodyPr/>
          <a:lstStyle/>
          <a:p>
            <a:pPr>
              <a:defRPr/>
            </a:pPr>
            <a:fld id="{9A800409-FE16-4665-9A55-407CF3297928}" type="slidenum">
              <a:rPr lang="el-GR">
                <a:solidFill>
                  <a:prstClr val="black"/>
                </a:solidFill>
              </a:rPr>
              <a:pPr>
                <a:defRPr/>
              </a:pPr>
              <a:t>10</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0E230CB8-F48D-4735-B435-CD0F365F97AE}" type="slidenum">
              <a:rPr lang="el-GR">
                <a:solidFill>
                  <a:prstClr val="black"/>
                </a:solidFill>
              </a:rPr>
              <a:pPr>
                <a:defRPr/>
              </a:pPr>
              <a:t>12</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3DAD3205-A3CA-45B6-AF4C-CCB784AA4B12}" type="slidenum">
              <a:rPr lang="el-GR">
                <a:solidFill>
                  <a:prstClr val="black"/>
                </a:solidFill>
              </a:rPr>
              <a:pPr>
                <a:defRPr/>
              </a:pPr>
              <a:t>13</a:t>
            </a:fld>
            <a:endParaRPr 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B2B69587-E183-4E96-9081-8033D4865877}" type="slidenum">
              <a:rPr lang="el-GR">
                <a:solidFill>
                  <a:prstClr val="black"/>
                </a:solidFill>
              </a:rPr>
              <a:pPr>
                <a:defRPr/>
              </a:pPr>
              <a:t>14</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8006B13E-D837-46FE-999E-632499EA7568}" type="slidenum">
              <a:rPr lang="el-GR">
                <a:solidFill>
                  <a:prstClr val="black"/>
                </a:solidFill>
              </a:rPr>
              <a:pPr>
                <a:defRPr/>
              </a:pPr>
              <a:t>15</a:t>
            </a:fld>
            <a:endParaRPr lang="el-G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8826A7-9DA5-4988-98B9-206C2994D3D4}"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1270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C14CD-DEFA-4760-8309-8A281EA8F9E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7630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55AAF3-858A-4C52-9D2E-8B90003EBF3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996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3A890B-4788-4073-B143-A209572EB3A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4098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85BC641-7597-4747-8D39-7E6A5AEC350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220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FD7E508-E85B-4E10-9EAD-1C02C39A463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313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BB24F8-A11B-4657-BFD9-8429F3FBAD9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757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07A562-175E-4292-8CD3-7D40E2DA8D0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539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E7891D-E931-4468-AF5A-98EBD3D929E3}"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917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3EB05C-7DCA-4DC3-908C-59BC4DBC0B0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986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999AE3E8-FB7D-4641-9E14-36B8AA95FB1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20778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Googolplexbyte&amp;action=edit&amp;redlink=1" TargetMode="External"/><Relationship Id="rId4" Type="http://schemas.openxmlformats.org/officeDocument/2006/relationships/hyperlink" Target="http://commons.wikimedia.org/wiki/File:Diagram_of_the_opponent_process.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Modern_Color_Vision_Model.sv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commons.wikimedia.org/w/index.php?title=User:X-Fi6&amp;action=edit&amp;redlink=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File:Pixel_geometry_01_Pengo.jpg"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a:t>Οι θεωρίες της τριχρωματικής όρασης</a:t>
            </a:r>
            <a:endParaRPr lang="el-GR" sz="2800" dirty="0" smtClean="0"/>
          </a:p>
          <a:p>
            <a:pPr lvl="0">
              <a:spcBef>
                <a:spcPts val="1200"/>
              </a:spcBef>
              <a:spcAft>
                <a:spcPts val="600"/>
              </a:spcAft>
            </a:pPr>
            <a:r>
              <a:rPr lang="el-GR" altLang="el-GR" sz="2400" dirty="0">
                <a:solidFill>
                  <a:prstClr val="black"/>
                </a:solidFill>
              </a:rPr>
              <a:t>Δρ. Αναστάσιος Ε.Πολίτης</a:t>
            </a:r>
          </a:p>
          <a:p>
            <a:pPr>
              <a:spcBef>
                <a:spcPts val="0"/>
              </a:spcBef>
            </a:pPr>
            <a:r>
              <a:rPr lang="el-GR" sz="2400" dirty="0"/>
              <a:t>Τεχνολογία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350869D-010D-4C8C-9B56-51ADF5DE7032}" type="slidenum">
              <a:rPr lang="el-GR" altLang="el-GR" smtClean="0">
                <a:solidFill>
                  <a:prstClr val="black"/>
                </a:solidFill>
              </a:rPr>
              <a:pPr eaLnBrk="1" hangingPunct="1">
                <a:defRPr/>
              </a:pPr>
              <a:t>9</a:t>
            </a:fld>
            <a:endParaRPr lang="el-GR" altLang="el-GR" dirty="0" smtClean="0">
              <a:solidFill>
                <a:prstClr val="black"/>
              </a:solidFill>
            </a:endParaRPr>
          </a:p>
        </p:txBody>
      </p:sp>
      <p:grpSp>
        <p:nvGrpSpPr>
          <p:cNvPr id="2" name="Ομάδα 10"/>
          <p:cNvGrpSpPr>
            <a:grpSpLocks/>
          </p:cNvGrpSpPr>
          <p:nvPr/>
        </p:nvGrpSpPr>
        <p:grpSpPr bwMode="auto">
          <a:xfrm>
            <a:off x="1357313" y="1906588"/>
            <a:ext cx="6511925" cy="2368550"/>
            <a:chOff x="1480753" y="1817131"/>
            <a:chExt cx="6511197" cy="2369931"/>
          </a:xfrm>
        </p:grpSpPr>
        <p:sp>
          <p:nvSpPr>
            <p:cNvPr id="5" name="Κύβος 4"/>
            <p:cNvSpPr/>
            <p:nvPr/>
          </p:nvSpPr>
          <p:spPr>
            <a:xfrm>
              <a:off x="1979172" y="2819427"/>
              <a:ext cx="677786" cy="648078"/>
            </a:xfrm>
            <a:prstGeom prst="cube">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 name="Πεντάγωνο 5"/>
            <p:cNvSpPr/>
            <p:nvPr/>
          </p:nvSpPr>
          <p:spPr>
            <a:xfrm>
              <a:off x="3347444" y="2587517"/>
              <a:ext cx="720644" cy="33992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8" name="Πεντάγωνο 7"/>
            <p:cNvSpPr/>
            <p:nvPr/>
          </p:nvSpPr>
          <p:spPr>
            <a:xfrm>
              <a:off x="3347444" y="3092636"/>
              <a:ext cx="720644" cy="341512"/>
            </a:xfrm>
            <a:prstGeom prst="homePlate">
              <a:avLst/>
            </a:prstGeom>
            <a:solidFill>
              <a:srgbClr val="295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9" name="Πεντάγωνο 8"/>
            <p:cNvSpPr/>
            <p:nvPr/>
          </p:nvSpPr>
          <p:spPr>
            <a:xfrm>
              <a:off x="3363318" y="3575518"/>
              <a:ext cx="720644" cy="341512"/>
            </a:xfrm>
            <a:prstGeom prst="homePlate">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10" name="Ευθύγραμμο βέλος σύνδεσης 9"/>
            <p:cNvCxnSpPr>
              <a:stCxn id="6" idx="3"/>
            </p:cNvCxnSpPr>
            <p:nvPr/>
          </p:nvCxnSpPr>
          <p:spPr>
            <a:xfrm flipV="1">
              <a:off x="4068089" y="2755890"/>
              <a:ext cx="208732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a:stCxn id="8" idx="3"/>
            </p:cNvCxnSpPr>
            <p:nvPr/>
          </p:nvCxnSpPr>
          <p:spPr>
            <a:xfrm flipV="1">
              <a:off x="4068089" y="3264186"/>
              <a:ext cx="2087329" cy="0"/>
            </a:xfrm>
            <a:prstGeom prst="straightConnector1">
              <a:avLst/>
            </a:prstGeom>
            <a:ln w="19050">
              <a:solidFill>
                <a:srgbClr val="295D33"/>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9" idx="3"/>
            </p:cNvCxnSpPr>
            <p:nvPr/>
          </p:nvCxnSpPr>
          <p:spPr>
            <a:xfrm>
              <a:off x="4083962" y="3747068"/>
              <a:ext cx="776200" cy="0"/>
            </a:xfrm>
            <a:prstGeom prst="straightConnector1">
              <a:avLst/>
            </a:prstGeom>
            <a:ln w="19050">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6155417" y="2587517"/>
              <a:ext cx="431752" cy="1329513"/>
            </a:xfrm>
            <a:prstGeom prst="rect">
              <a:avLst/>
            </a:prstGeom>
            <a:pattFill prst="pct50">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17" name="TextBox 16"/>
            <p:cNvSpPr txBox="1"/>
            <p:nvPr/>
          </p:nvSpPr>
          <p:spPr>
            <a:xfrm>
              <a:off x="4068089" y="2433440"/>
              <a:ext cx="806360" cy="304978"/>
            </a:xfrm>
            <a:prstGeom prst="rect">
              <a:avLst/>
            </a:prstGeom>
            <a:noFill/>
          </p:spPr>
          <p:txBody>
            <a:bodyPr wrap="none">
              <a:spAutoFit/>
            </a:bodyPr>
            <a:lstStyle/>
            <a:p>
              <a:pPr>
                <a:defRPr/>
              </a:pPr>
              <a:r>
                <a:rPr lang="el-GR" sz="1400" dirty="0">
                  <a:solidFill>
                    <a:prstClr val="black"/>
                  </a:solidFill>
                  <a:latin typeface="Calibri"/>
                  <a:cs typeface="Arial" charset="0"/>
                </a:rPr>
                <a:t>Κόκκινο</a:t>
              </a:r>
            </a:p>
          </p:txBody>
        </p:sp>
        <p:sp>
          <p:nvSpPr>
            <p:cNvPr id="18" name="TextBox 17"/>
            <p:cNvSpPr txBox="1"/>
            <p:nvPr/>
          </p:nvSpPr>
          <p:spPr>
            <a:xfrm>
              <a:off x="4083962" y="2943324"/>
              <a:ext cx="853980" cy="304978"/>
            </a:xfrm>
            <a:prstGeom prst="rect">
              <a:avLst/>
            </a:prstGeom>
            <a:noFill/>
          </p:spPr>
          <p:txBody>
            <a:bodyPr wrap="none">
              <a:spAutoFit/>
            </a:bodyPr>
            <a:lstStyle/>
            <a:p>
              <a:pPr>
                <a:defRPr/>
              </a:pPr>
              <a:r>
                <a:rPr lang="el-GR" sz="1400" dirty="0">
                  <a:solidFill>
                    <a:prstClr val="black"/>
                  </a:solidFill>
                  <a:latin typeface="Calibri"/>
                  <a:cs typeface="Arial" charset="0"/>
                </a:rPr>
                <a:t>Πράσινο</a:t>
              </a:r>
            </a:p>
          </p:txBody>
        </p:sp>
        <p:sp>
          <p:nvSpPr>
            <p:cNvPr id="19" name="TextBox 18"/>
            <p:cNvSpPr txBox="1"/>
            <p:nvPr/>
          </p:nvSpPr>
          <p:spPr>
            <a:xfrm>
              <a:off x="4068089" y="3421441"/>
              <a:ext cx="623817" cy="304978"/>
            </a:xfrm>
            <a:prstGeom prst="rect">
              <a:avLst/>
            </a:prstGeom>
            <a:noFill/>
          </p:spPr>
          <p:txBody>
            <a:bodyPr wrap="none">
              <a:spAutoFit/>
            </a:bodyPr>
            <a:lstStyle/>
            <a:p>
              <a:pPr>
                <a:defRPr/>
              </a:pPr>
              <a:r>
                <a:rPr lang="el-GR" sz="1400" dirty="0">
                  <a:solidFill>
                    <a:prstClr val="black"/>
                  </a:solidFill>
                  <a:latin typeface="Calibri"/>
                  <a:cs typeface="Arial" charset="0"/>
                </a:rPr>
                <a:t>Μπλε</a:t>
              </a:r>
            </a:p>
          </p:txBody>
        </p:sp>
        <p:sp>
          <p:nvSpPr>
            <p:cNvPr id="11281" name="TextBox 1"/>
            <p:cNvSpPr txBox="1">
              <a:spLocks noChangeArrowheads="1"/>
            </p:cNvSpPr>
            <p:nvPr/>
          </p:nvSpPr>
          <p:spPr bwMode="auto">
            <a:xfrm>
              <a:off x="6644313" y="2954444"/>
              <a:ext cx="1347637" cy="616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l-GR" altLang="el-GR" sz="1700" dirty="0" smtClean="0">
                  <a:solidFill>
                    <a:prstClr val="black"/>
                  </a:solidFill>
                  <a:latin typeface="Calibri"/>
                  <a:cs typeface="Arial" charset="0"/>
                </a:rPr>
                <a:t>Εγκέφαλος</a:t>
              </a:r>
              <a:r>
                <a:rPr lang="en-US" altLang="el-GR" sz="1700" dirty="0" smtClean="0">
                  <a:solidFill>
                    <a:prstClr val="black"/>
                  </a:solidFill>
                  <a:latin typeface="Calibri"/>
                  <a:cs typeface="Arial" charset="0"/>
                </a:rPr>
                <a:t> - </a:t>
              </a:r>
              <a:r>
                <a:rPr lang="el-GR" altLang="el-GR" sz="1700" dirty="0" smtClean="0">
                  <a:solidFill>
                    <a:prstClr val="black"/>
                  </a:solidFill>
                  <a:latin typeface="Calibri"/>
                  <a:cs typeface="Arial" charset="0"/>
                </a:rPr>
                <a:t>Brain</a:t>
              </a:r>
              <a:endParaRPr lang="el-GR" altLang="el-GR" sz="1700" dirty="0" smtClean="0">
                <a:solidFill>
                  <a:prstClr val="black"/>
                </a:solidFill>
                <a:latin typeface="Calibri"/>
                <a:cs typeface="Arial" charset="0"/>
              </a:endParaRPr>
            </a:p>
          </p:txBody>
        </p:sp>
        <p:sp>
          <p:nvSpPr>
            <p:cNvPr id="11282" name="TextBox 2"/>
            <p:cNvSpPr txBox="1">
              <a:spLocks noChangeArrowheads="1"/>
            </p:cNvSpPr>
            <p:nvPr/>
          </p:nvSpPr>
          <p:spPr bwMode="auto">
            <a:xfrm>
              <a:off x="2801405" y="1817131"/>
              <a:ext cx="1814309" cy="616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l-GR" sz="1700" dirty="0" smtClean="0">
                  <a:solidFill>
                    <a:prstClr val="black"/>
                  </a:solidFill>
                  <a:latin typeface="Calibri"/>
                  <a:cs typeface="Arial" charset="0"/>
                </a:rPr>
                <a:t>Φωτο</a:t>
              </a:r>
              <a:r>
                <a:rPr lang="en-US" altLang="ja-JP" sz="1700" dirty="0" smtClean="0">
                  <a:solidFill>
                    <a:prstClr val="black"/>
                  </a:solidFill>
                  <a:latin typeface="Calibri"/>
                  <a:cs typeface="Arial" charset="0"/>
                </a:rPr>
                <a:t>ϋ</a:t>
              </a:r>
              <a:r>
                <a:rPr lang="en-US" altLang="el-GR" sz="1700" dirty="0" smtClean="0">
                  <a:solidFill>
                    <a:prstClr val="black"/>
                  </a:solidFill>
                  <a:latin typeface="Calibri"/>
                  <a:cs typeface="Arial" charset="0"/>
                </a:rPr>
                <a:t>ποδοχε</a:t>
              </a:r>
              <a:r>
                <a:rPr lang="en-US" altLang="ja-JP" sz="1700" dirty="0" smtClean="0">
                  <a:solidFill>
                    <a:prstClr val="black"/>
                  </a:solidFill>
                  <a:latin typeface="Calibri"/>
                  <a:cs typeface="Arial" charset="0"/>
                </a:rPr>
                <a:t>ίς -  Receptors</a:t>
              </a:r>
              <a:r>
                <a:rPr lang="en-US" altLang="el-GR" sz="1700" dirty="0" smtClean="0">
                  <a:solidFill>
                    <a:prstClr val="black"/>
                  </a:solidFill>
                  <a:latin typeface="Calibri"/>
                  <a:cs typeface="Arial" charset="0"/>
                </a:rPr>
                <a:t> </a:t>
              </a:r>
              <a:endParaRPr lang="el-GR" altLang="el-GR" sz="1700" dirty="0" smtClean="0">
                <a:solidFill>
                  <a:prstClr val="black"/>
                </a:solidFill>
                <a:latin typeface="Calibri"/>
                <a:cs typeface="Arial" charset="0"/>
              </a:endParaRPr>
            </a:p>
          </p:txBody>
        </p:sp>
        <p:sp>
          <p:nvSpPr>
            <p:cNvPr id="11283" name="TextBox 3"/>
            <p:cNvSpPr txBox="1">
              <a:spLocks noChangeArrowheads="1"/>
            </p:cNvSpPr>
            <p:nvPr/>
          </p:nvSpPr>
          <p:spPr bwMode="auto">
            <a:xfrm>
              <a:off x="1480753" y="3570753"/>
              <a:ext cx="1757166" cy="616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l-GR" sz="1700" dirty="0" smtClean="0">
                  <a:solidFill>
                    <a:prstClr val="black"/>
                  </a:solidFill>
                  <a:latin typeface="Calibri"/>
                  <a:cs typeface="Arial" charset="0"/>
                </a:rPr>
                <a:t>Κ</a:t>
              </a:r>
              <a:r>
                <a:rPr lang="en-US" altLang="ja-JP" sz="1700" dirty="0" smtClean="0">
                  <a:solidFill>
                    <a:prstClr val="black"/>
                  </a:solidFill>
                  <a:latin typeface="Calibri"/>
                  <a:cs typeface="Arial" charset="0"/>
                </a:rPr>
                <a:t>ίτρινο Χρώμα - </a:t>
              </a:r>
              <a:r>
                <a:rPr lang="en-US" altLang="el-GR" sz="1700" dirty="0" smtClean="0">
                  <a:solidFill>
                    <a:prstClr val="black"/>
                  </a:solidFill>
                  <a:latin typeface="Calibri"/>
                  <a:cs typeface="Arial" charset="0"/>
                </a:rPr>
                <a:t>Yellow Stimulus</a:t>
              </a:r>
              <a:endParaRPr lang="el-GR" altLang="el-GR" sz="1700" dirty="0" smtClean="0">
                <a:solidFill>
                  <a:prstClr val="black"/>
                </a:solidFill>
                <a:latin typeface="Calibri"/>
                <a:cs typeface="Arial" charset="0"/>
              </a:endParaRPr>
            </a:p>
          </p:txBody>
        </p:sp>
      </p:grpSp>
      <p:sp>
        <p:nvSpPr>
          <p:cNvPr id="7" name="Ορθογώνιο 6"/>
          <p:cNvSpPr/>
          <p:nvPr/>
        </p:nvSpPr>
        <p:spPr>
          <a:xfrm>
            <a:off x="1065213" y="4652963"/>
            <a:ext cx="7345362" cy="701675"/>
          </a:xfrm>
          <a:prstGeom prst="rect">
            <a:avLst/>
          </a:prstGeom>
        </p:spPr>
        <p:txBody>
          <a:bodyPr>
            <a:spAutoFit/>
          </a:bodyPr>
          <a:lstStyle/>
          <a:p>
            <a:pPr>
              <a:defRPr/>
            </a:pPr>
            <a:r>
              <a:rPr lang="el-GR" sz="2000" dirty="0">
                <a:solidFill>
                  <a:prstClr val="black"/>
                </a:solidFill>
                <a:latin typeface="Calibri"/>
                <a:cs typeface="Arial" charset="0"/>
              </a:rPr>
              <a:t>Η δημιουργία χρωματικού αισθήματος βάση της τριχρωματικής θεωρίας των Young/Helmholz.</a:t>
            </a:r>
          </a:p>
        </p:txBody>
      </p:sp>
      <p:sp>
        <p:nvSpPr>
          <p:cNvPr id="11269" name="Τίτλος 1"/>
          <p:cNvSpPr>
            <a:spLocks noGrp="1"/>
          </p:cNvSpPr>
          <p:nvPr>
            <p:ph type="title"/>
          </p:nvPr>
        </p:nvSpPr>
        <p:spPr>
          <a:xfrm>
            <a:off x="468313" y="115888"/>
            <a:ext cx="8229600" cy="1009650"/>
          </a:xfrm>
        </p:spPr>
        <p:txBody>
          <a:bodyPr/>
          <a:lstStyle/>
          <a:p>
            <a:pPr eaLnBrk="1" hangingPunct="1"/>
            <a:r>
              <a:rPr lang="el-GR" altLang="el-GR" dirty="0" smtClean="0"/>
              <a:t>Η τριχρωματική θεωρία  των   Young/Helmholz </a:t>
            </a:r>
            <a:r>
              <a:rPr lang="el-GR" altLang="el-GR" sz="3200" b="0" dirty="0" smtClean="0"/>
              <a:t>(5 από 5)</a:t>
            </a:r>
          </a:p>
        </p:txBody>
      </p:sp>
    </p:spTree>
    <p:extLst>
      <p:ext uri="{BB962C8B-B14F-4D97-AF65-F5344CB8AC3E}">
        <p14:creationId xmlns:p14="http://schemas.microsoft.com/office/powerpoint/2010/main" val="2731367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468313" y="115888"/>
            <a:ext cx="8229600" cy="1081087"/>
          </a:xfrm>
        </p:spPr>
        <p:txBody>
          <a:bodyPr/>
          <a:lstStyle/>
          <a:p>
            <a:pPr eaLnBrk="1" hangingPunct="1"/>
            <a:r>
              <a:rPr lang="el-GR" altLang="el-GR" dirty="0" smtClean="0"/>
              <a:t>Η θεωρία των αντίθετων χρωμάτων του Hering </a:t>
            </a:r>
            <a:r>
              <a:rPr lang="el-GR" altLang="el-GR" sz="3200" b="0" dirty="0" smtClean="0"/>
              <a:t>(1 από </a:t>
            </a:r>
            <a:r>
              <a:rPr lang="en-US" altLang="el-GR" sz="3200" b="0" dirty="0" smtClean="0"/>
              <a:t>5</a:t>
            </a:r>
            <a:r>
              <a:rPr lang="el-GR" altLang="el-GR" sz="3200" b="0" dirty="0" smtClean="0"/>
              <a:t>)</a:t>
            </a:r>
          </a:p>
        </p:txBody>
      </p:sp>
      <p:sp>
        <p:nvSpPr>
          <p:cNvPr id="12291" name="Θέση περιεχομένου 2"/>
          <p:cNvSpPr>
            <a:spLocks noGrp="1"/>
          </p:cNvSpPr>
          <p:nvPr>
            <p:ph idx="1"/>
          </p:nvPr>
        </p:nvSpPr>
        <p:spPr>
          <a:xfrm>
            <a:off x="457200" y="1412875"/>
            <a:ext cx="8229600" cy="4824413"/>
          </a:xfrm>
        </p:spPr>
        <p:txBody>
          <a:bodyPr/>
          <a:lstStyle/>
          <a:p>
            <a:pPr marL="0" indent="0" eaLnBrk="1" hangingPunct="1">
              <a:lnSpc>
                <a:spcPct val="114000"/>
              </a:lnSpc>
              <a:spcBef>
                <a:spcPts val="1200"/>
              </a:spcBef>
              <a:buFont typeface="Arial" charset="0"/>
              <a:buNone/>
            </a:pPr>
            <a:r>
              <a:rPr lang="el-GR" altLang="el-GR" sz="2400" dirty="0" smtClean="0"/>
              <a:t>Η θεωρία των αντίθετων χρωμάτων της έγχρωμης όρασης αναπτύχθηκε από Ewald Hering ο οποίος προσπάθησε να εξηγήσει ορισμένα φαινόμενα της έγχρωμης όρασης στα οποία δεν υπήρχαν επαρκείς εξηγήσεις από την τριχρωματική θεωρία των Young/Helmholz. Ο  Hering σημείωσε ότι υπάρχουν ορισμένοι συνδυασμοί χρωμάτων που ποτέ δεν βλέπουμε, όπως ένα “πράσινο που κοκκινίζει - reddish-green” ή ένα “μπλε που κιτρινίζει - yellowish-blue”.  και συνεπώς δεν μπορούν να εξηγηθούν από την τριχρωματική θεωρία. </a:t>
            </a:r>
          </a:p>
        </p:txBody>
      </p:sp>
      <p:sp>
        <p:nvSpPr>
          <p:cNvPr id="4" name="Θέση αριθμού διαφάνειας 3"/>
          <p:cNvSpPr>
            <a:spLocks noGrp="1"/>
          </p:cNvSpPr>
          <p:nvPr>
            <p:ph type="sldNum" sz="quarter" idx="12"/>
          </p:nvPr>
        </p:nvSpPr>
        <p:spPr/>
        <p:txBody>
          <a:bodyPr/>
          <a:lstStyle/>
          <a:p>
            <a:pPr>
              <a:defRPr/>
            </a:pPr>
            <a:fld id="{C4DAE5F1-8832-4E84-913F-E4674BBF0CC2}"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51712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περιεχομένου 2"/>
          <p:cNvSpPr>
            <a:spLocks noGrp="1"/>
          </p:cNvSpPr>
          <p:nvPr>
            <p:ph idx="1"/>
          </p:nvPr>
        </p:nvSpPr>
        <p:spPr>
          <a:xfrm>
            <a:off x="457200" y="1412875"/>
            <a:ext cx="8229600" cy="4824413"/>
          </a:xfrm>
        </p:spPr>
        <p:txBody>
          <a:bodyPr/>
          <a:lstStyle/>
          <a:p>
            <a:pPr marL="0" indent="0" eaLnBrk="1" hangingPunct="1">
              <a:lnSpc>
                <a:spcPct val="114000"/>
              </a:lnSpc>
              <a:spcBef>
                <a:spcPts val="1200"/>
              </a:spcBef>
              <a:buFont typeface="Arial" charset="0"/>
              <a:buNone/>
            </a:pPr>
            <a:r>
              <a:rPr lang="el-GR" altLang="el-GR" sz="2400" dirty="0" smtClean="0"/>
              <a:t>Ο </a:t>
            </a:r>
            <a:r>
              <a:rPr lang="el-GR" altLang="el-GR" sz="2400" dirty="0" smtClean="0"/>
              <a:t>Hering</a:t>
            </a:r>
            <a:r>
              <a:rPr lang="el-GR" altLang="el-GR" sz="2400" dirty="0" smtClean="0"/>
              <a:t> με την θεωρία του των αντίθετων χρωμάτων, πρότεινε ότι η αντίληψη του χρώματος προκύπτει απο την ύπαρξη δύο χρωματικών καναλιών – μηχανισμών που δημιουργούν το χρωματικό αίσθημα: Τον μηχανισμό των χρωμάτων μπλε-κίτρινου και τον μηχανισμό των κόκκινου-πράσινου. Περαιτέρω ο </a:t>
            </a:r>
            <a:r>
              <a:rPr lang="el-GR" altLang="el-GR" sz="2400" dirty="0" smtClean="0"/>
              <a:t>Hering</a:t>
            </a:r>
            <a:r>
              <a:rPr lang="el-GR" altLang="el-GR" sz="2400" dirty="0" smtClean="0"/>
              <a:t> πρότεινε την ύπαρξη </a:t>
            </a:r>
            <a:r>
              <a:rPr lang="el-GR" altLang="el-GR" sz="2400" dirty="0" smtClean="0"/>
              <a:t>ενος</a:t>
            </a:r>
            <a:r>
              <a:rPr lang="el-GR" altLang="el-GR" sz="2400" dirty="0" smtClean="0"/>
              <a:t> τρίτου καναλιού  - μηχανισμού που αφορά τον άξονα λευκού-μαύρου, δηλαδή των “</a:t>
            </a:r>
            <a:r>
              <a:rPr lang="el-GR" altLang="el-GR" sz="2400" dirty="0" smtClean="0"/>
              <a:t>αχρωματικών</a:t>
            </a:r>
            <a:r>
              <a:rPr lang="el-GR" altLang="el-GR" sz="2400" dirty="0" smtClean="0"/>
              <a:t>” χρωμάτων, ωστόσο, η θεωρία της ύπαρξης του τρίτου καναλιού του λευκού-μαύρου εγκαταλείφθηκε σε πιο σύγχρονες εκδόσεις της θεωρίας του Hering.</a:t>
            </a:r>
          </a:p>
        </p:txBody>
      </p:sp>
      <p:sp>
        <p:nvSpPr>
          <p:cNvPr id="4" name="Θέση αριθμού διαφάνειας 3"/>
          <p:cNvSpPr>
            <a:spLocks noGrp="1"/>
          </p:cNvSpPr>
          <p:nvPr>
            <p:ph type="sldNum" sz="quarter" idx="12"/>
          </p:nvPr>
        </p:nvSpPr>
        <p:spPr/>
        <p:txBody>
          <a:bodyPr/>
          <a:lstStyle/>
          <a:p>
            <a:pPr>
              <a:defRPr/>
            </a:pPr>
            <a:fld id="{5FD6E240-E903-4300-A6E5-57E617683235}" type="slidenum">
              <a:rPr lang="el-GR" smtClean="0">
                <a:solidFill>
                  <a:prstClr val="black"/>
                </a:solidFill>
              </a:rPr>
              <a:pPr>
                <a:defRPr/>
              </a:pPr>
              <a:t>11</a:t>
            </a:fld>
            <a:endParaRPr lang="el-GR" dirty="0">
              <a:solidFill>
                <a:prstClr val="black"/>
              </a:solidFill>
            </a:endParaRPr>
          </a:p>
        </p:txBody>
      </p:sp>
      <p:sp>
        <p:nvSpPr>
          <p:cNvPr id="13316" name="Τίτλος 1"/>
          <p:cNvSpPr>
            <a:spLocks noGrp="1"/>
          </p:cNvSpPr>
          <p:nvPr>
            <p:ph type="title"/>
          </p:nvPr>
        </p:nvSpPr>
        <p:spPr>
          <a:xfrm>
            <a:off x="468313" y="115888"/>
            <a:ext cx="8229600" cy="1081087"/>
          </a:xfrm>
        </p:spPr>
        <p:txBody>
          <a:bodyPr/>
          <a:lstStyle/>
          <a:p>
            <a:pPr eaLnBrk="1" hangingPunct="1"/>
            <a:r>
              <a:rPr lang="el-GR" altLang="el-GR" dirty="0" smtClean="0"/>
              <a:t>Η θεωρία των αντίθετων χρωμάτων του Hering </a:t>
            </a:r>
            <a:r>
              <a:rPr lang="el-GR" altLang="el-GR" sz="3200" b="0" dirty="0" smtClean="0"/>
              <a:t>(2 από </a:t>
            </a:r>
            <a:r>
              <a:rPr lang="en-US" altLang="el-GR" sz="3200" b="0" dirty="0" smtClean="0"/>
              <a:t>5</a:t>
            </a:r>
            <a:r>
              <a:rPr lang="el-GR" altLang="el-GR" sz="3200" b="0" dirty="0" smtClean="0"/>
              <a:t>)</a:t>
            </a:r>
          </a:p>
        </p:txBody>
      </p:sp>
    </p:spTree>
    <p:extLst>
      <p:ext uri="{BB962C8B-B14F-4D97-AF65-F5344CB8AC3E}">
        <p14:creationId xmlns:p14="http://schemas.microsoft.com/office/powerpoint/2010/main" val="47799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E9EF2A79-3B97-461B-97F6-307DABA93EB2}" type="slidenum">
              <a:rPr lang="el-GR" smtClean="0">
                <a:solidFill>
                  <a:prstClr val="black"/>
                </a:solidFill>
              </a:rPr>
              <a:pPr>
                <a:defRPr/>
              </a:pPr>
              <a:t>12</a:t>
            </a:fld>
            <a:endParaRPr lang="el-GR" dirty="0">
              <a:solidFill>
                <a:prstClr val="black"/>
              </a:solidFill>
            </a:endParaRPr>
          </a:p>
        </p:txBody>
      </p:sp>
      <p:sp>
        <p:nvSpPr>
          <p:cNvPr id="5" name="Ορθογώνιο 4"/>
          <p:cNvSpPr/>
          <p:nvPr/>
        </p:nvSpPr>
        <p:spPr>
          <a:xfrm>
            <a:off x="5148263" y="2243138"/>
            <a:ext cx="3754437" cy="1938337"/>
          </a:xfrm>
          <a:prstGeom prst="rect">
            <a:avLst/>
          </a:prstGeom>
        </p:spPr>
        <p:txBody>
          <a:bodyPr>
            <a:spAutoFit/>
          </a:bodyPr>
          <a:lstStyle/>
          <a:p>
            <a:pPr>
              <a:defRPr/>
            </a:pPr>
            <a:r>
              <a:rPr lang="el-GR" sz="2400" dirty="0">
                <a:solidFill>
                  <a:prstClr val="black"/>
                </a:solidFill>
                <a:latin typeface="Calibri"/>
                <a:cs typeface="Arial" charset="0"/>
              </a:rPr>
              <a:t>Στην εικόνα παρουσιάζεται η δομή της θεωρίας του Η</a:t>
            </a:r>
            <a:r>
              <a:rPr lang="en-US" sz="2400" dirty="0">
                <a:solidFill>
                  <a:prstClr val="black"/>
                </a:solidFill>
                <a:latin typeface="Calibri"/>
                <a:cs typeface="Arial" charset="0"/>
              </a:rPr>
              <a:t>ering</a:t>
            </a:r>
            <a:r>
              <a:rPr lang="el-GR" sz="2400" dirty="0">
                <a:solidFill>
                  <a:prstClr val="black"/>
                </a:solidFill>
                <a:latin typeface="Calibri"/>
                <a:cs typeface="Arial" charset="0"/>
              </a:rPr>
              <a:t>, με τα κανάλια μπλε-κίτρινου, κόκκινου-πράσινου και λευκού-μαύρου.</a:t>
            </a:r>
          </a:p>
        </p:txBody>
      </p:sp>
      <p:sp>
        <p:nvSpPr>
          <p:cNvPr id="14340" name="Τίτλος 1"/>
          <p:cNvSpPr>
            <a:spLocks noGrp="1"/>
          </p:cNvSpPr>
          <p:nvPr>
            <p:ph type="title"/>
          </p:nvPr>
        </p:nvSpPr>
        <p:spPr>
          <a:xfrm>
            <a:off x="468313" y="115888"/>
            <a:ext cx="8229600" cy="1081087"/>
          </a:xfrm>
        </p:spPr>
        <p:txBody>
          <a:bodyPr/>
          <a:lstStyle/>
          <a:p>
            <a:pPr eaLnBrk="1" hangingPunct="1"/>
            <a:r>
              <a:rPr lang="el-GR" altLang="el-GR" dirty="0" smtClean="0"/>
              <a:t>Η θεωρία των αντίθετων χρωμάτων του Hering </a:t>
            </a:r>
            <a:r>
              <a:rPr lang="el-GR" altLang="el-GR" sz="3200" b="0" dirty="0" smtClean="0"/>
              <a:t>(3 από </a:t>
            </a:r>
            <a:r>
              <a:rPr lang="en-US" altLang="el-GR" sz="3200" b="0" dirty="0" smtClean="0"/>
              <a:t>5</a:t>
            </a:r>
            <a:r>
              <a:rPr lang="el-GR" altLang="el-GR" sz="3200" b="0" dirty="0" smtClean="0"/>
              <a:t>)</a:t>
            </a:r>
          </a:p>
        </p:txBody>
      </p:sp>
      <p:grpSp>
        <p:nvGrpSpPr>
          <p:cNvPr id="14341" name="Ομάδα 15"/>
          <p:cNvGrpSpPr>
            <a:grpSpLocks/>
          </p:cNvGrpSpPr>
          <p:nvPr/>
        </p:nvGrpSpPr>
        <p:grpSpPr bwMode="auto">
          <a:xfrm>
            <a:off x="323850" y="1103313"/>
            <a:ext cx="4456113" cy="5749925"/>
            <a:chOff x="179512" y="1104086"/>
            <a:chExt cx="4455500" cy="5749111"/>
          </a:xfrm>
        </p:grpSpPr>
        <p:pic>
          <p:nvPicPr>
            <p:cNvPr id="14342" name="Picture 7" descr="C:\Users\fkaram2\Desktop\Εικόνα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57975"/>
              <a:ext cx="4367138" cy="528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65189" y="3500872"/>
              <a:ext cx="539676" cy="338089"/>
            </a:xfrm>
            <a:prstGeom prst="rect">
              <a:avLst/>
            </a:prstGeom>
            <a:noFill/>
          </p:spPr>
          <p:txBody>
            <a:bodyPr wrap="none">
              <a:spAutoFit/>
            </a:bodyPr>
            <a:lstStyle/>
            <a:p>
              <a:pPr>
                <a:defRPr/>
              </a:pPr>
              <a:r>
                <a:rPr lang="en-US" sz="1600" dirty="0">
                  <a:solidFill>
                    <a:prstClr val="black"/>
                  </a:solidFill>
                  <a:latin typeface="Calibri"/>
                  <a:cs typeface="Arial" charset="0"/>
                </a:rPr>
                <a:t>y - b</a:t>
              </a:r>
              <a:endParaRPr lang="el-GR" sz="1600" dirty="0">
                <a:solidFill>
                  <a:prstClr val="black"/>
                </a:solidFill>
                <a:latin typeface="Calibri"/>
                <a:cs typeface="Arial" charset="0"/>
              </a:endParaRPr>
            </a:p>
          </p:txBody>
        </p:sp>
        <p:sp>
          <p:nvSpPr>
            <p:cNvPr id="3" name="TextBox 2"/>
            <p:cNvSpPr txBox="1"/>
            <p:nvPr/>
          </p:nvSpPr>
          <p:spPr>
            <a:xfrm>
              <a:off x="2750908" y="2980245"/>
              <a:ext cx="1368237" cy="584117"/>
            </a:xfrm>
            <a:prstGeom prst="rect">
              <a:avLst/>
            </a:prstGeom>
            <a:noFill/>
          </p:spPr>
          <p:txBody>
            <a:bodyPr>
              <a:spAutoFit/>
            </a:bodyPr>
            <a:lstStyle/>
            <a:p>
              <a:pPr>
                <a:defRPr/>
              </a:pPr>
              <a:r>
                <a:rPr lang="en-US" sz="1600" dirty="0">
                  <a:solidFill>
                    <a:prstClr val="black"/>
                  </a:solidFill>
                  <a:latin typeface="Calibri"/>
                  <a:cs typeface="Arial" charset="0"/>
                </a:rPr>
                <a:t>Luminance Channel</a:t>
              </a:r>
              <a:endParaRPr lang="el-GR" sz="1600" dirty="0">
                <a:solidFill>
                  <a:prstClr val="black"/>
                </a:solidFill>
                <a:latin typeface="Calibri"/>
                <a:cs typeface="Arial" charset="0"/>
              </a:endParaRPr>
            </a:p>
          </p:txBody>
        </p:sp>
        <p:sp>
          <p:nvSpPr>
            <p:cNvPr id="6" name="TextBox 5"/>
            <p:cNvSpPr txBox="1"/>
            <p:nvPr/>
          </p:nvSpPr>
          <p:spPr>
            <a:xfrm rot="16200000">
              <a:off x="3248526" y="3992132"/>
              <a:ext cx="2403135" cy="36983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solidFill>
                    <a:prstClr val="black"/>
                  </a:solidFill>
                </a:rPr>
                <a:t>Opponent Processing</a:t>
              </a:r>
              <a:endParaRPr lang="el-GR" dirty="0">
                <a:solidFill>
                  <a:prstClr val="black"/>
                </a:solidFill>
              </a:endParaRPr>
            </a:p>
          </p:txBody>
        </p:sp>
        <p:sp>
          <p:nvSpPr>
            <p:cNvPr id="7" name="TextBox 6"/>
            <p:cNvSpPr txBox="1"/>
            <p:nvPr/>
          </p:nvSpPr>
          <p:spPr>
            <a:xfrm>
              <a:off x="3435027" y="4627837"/>
              <a:ext cx="507930" cy="338089"/>
            </a:xfrm>
            <a:prstGeom prst="rect">
              <a:avLst/>
            </a:prstGeom>
            <a:noFill/>
          </p:spPr>
          <p:txBody>
            <a:bodyPr wrap="none">
              <a:spAutoFit/>
            </a:bodyPr>
            <a:lstStyle/>
            <a:p>
              <a:pPr>
                <a:defRPr/>
              </a:pPr>
              <a:r>
                <a:rPr lang="en-US" sz="1600" dirty="0">
                  <a:solidFill>
                    <a:prstClr val="black"/>
                  </a:solidFill>
                  <a:latin typeface="Calibri"/>
                  <a:cs typeface="Arial" charset="0"/>
                </a:rPr>
                <a:t>r - g</a:t>
              </a:r>
              <a:endParaRPr lang="el-GR" sz="1600" dirty="0">
                <a:solidFill>
                  <a:prstClr val="black"/>
                </a:solidFill>
                <a:latin typeface="Calibri"/>
                <a:cs typeface="Arial" charset="0"/>
              </a:endParaRPr>
            </a:p>
          </p:txBody>
        </p:sp>
        <p:cxnSp>
          <p:nvCxnSpPr>
            <p:cNvPr id="9" name="Ευθύγραμμο βέλος σύνδεσης 8"/>
            <p:cNvCxnSpPr/>
            <p:nvPr/>
          </p:nvCxnSpPr>
          <p:spPr>
            <a:xfrm>
              <a:off x="1619177" y="4437364"/>
              <a:ext cx="1368237" cy="431739"/>
            </a:xfrm>
            <a:prstGeom prst="straightConnector1">
              <a:avLst/>
            </a:prstGeom>
            <a:ln w="19050">
              <a:solidFill>
                <a:schemeClr val="tx1">
                  <a:lumMod val="85000"/>
                  <a:lumOff val="1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09636" y="4145305"/>
              <a:ext cx="1050780" cy="584117"/>
            </a:xfrm>
            <a:prstGeom prst="rect">
              <a:avLst/>
            </a:prstGeom>
            <a:noFill/>
          </p:spPr>
          <p:txBody>
            <a:bodyPr>
              <a:spAutoFit/>
            </a:bodyPr>
            <a:lstStyle/>
            <a:p>
              <a:pPr>
                <a:defRPr/>
              </a:pPr>
              <a:r>
                <a:rPr lang="en-US" sz="1600" dirty="0">
                  <a:solidFill>
                    <a:prstClr val="black"/>
                  </a:solidFill>
                  <a:latin typeface="Calibri"/>
                  <a:cs typeface="Arial" charset="0"/>
                </a:rPr>
                <a:t>Chromatic channels</a:t>
              </a:r>
              <a:endParaRPr lang="el-GR" sz="1600" dirty="0">
                <a:solidFill>
                  <a:prstClr val="black"/>
                </a:solidFill>
                <a:latin typeface="Calibri"/>
                <a:cs typeface="Arial" charset="0"/>
              </a:endParaRPr>
            </a:p>
          </p:txBody>
        </p:sp>
        <p:sp>
          <p:nvSpPr>
            <p:cNvPr id="12" name="TextBox 11"/>
            <p:cNvSpPr txBox="1"/>
            <p:nvPr/>
          </p:nvSpPr>
          <p:spPr>
            <a:xfrm rot="16200000">
              <a:off x="116023" y="1619949"/>
              <a:ext cx="577768" cy="307933"/>
            </a:xfrm>
            <a:prstGeom prst="rect">
              <a:avLst/>
            </a:prstGeom>
            <a:noFill/>
          </p:spPr>
          <p:txBody>
            <a:bodyPr wrap="none">
              <a:spAutoFit/>
            </a:bodyPr>
            <a:lstStyle/>
            <a:p>
              <a:pPr>
                <a:defRPr/>
              </a:pPr>
              <a:r>
                <a:rPr lang="en-US" sz="1400" dirty="0">
                  <a:solidFill>
                    <a:prstClr val="black"/>
                  </a:solidFill>
                  <a:latin typeface="Calibri"/>
                  <a:cs typeface="Arial" charset="0"/>
                </a:rPr>
                <a:t>Short</a:t>
              </a:r>
              <a:endParaRPr lang="el-GR" sz="1400" dirty="0">
                <a:solidFill>
                  <a:prstClr val="black"/>
                </a:solidFill>
                <a:latin typeface="Calibri"/>
                <a:cs typeface="Arial" charset="0"/>
              </a:endParaRPr>
            </a:p>
          </p:txBody>
        </p:sp>
        <p:sp>
          <p:nvSpPr>
            <p:cNvPr id="13" name="TextBox 12"/>
            <p:cNvSpPr txBox="1"/>
            <p:nvPr/>
          </p:nvSpPr>
          <p:spPr>
            <a:xfrm rot="16200000">
              <a:off x="1062042" y="1619949"/>
              <a:ext cx="701576" cy="307933"/>
            </a:xfrm>
            <a:prstGeom prst="rect">
              <a:avLst/>
            </a:prstGeom>
            <a:noFill/>
          </p:spPr>
          <p:txBody>
            <a:bodyPr wrap="none">
              <a:spAutoFit/>
            </a:bodyPr>
            <a:lstStyle/>
            <a:p>
              <a:pPr>
                <a:defRPr/>
              </a:pPr>
              <a:r>
                <a:rPr lang="en-US" sz="1400" dirty="0">
                  <a:solidFill>
                    <a:prstClr val="black"/>
                  </a:solidFill>
                  <a:latin typeface="Calibri"/>
                  <a:cs typeface="Arial" charset="0"/>
                </a:rPr>
                <a:t>Middle</a:t>
              </a:r>
              <a:endParaRPr lang="el-GR" sz="1400" dirty="0">
                <a:solidFill>
                  <a:prstClr val="black"/>
                </a:solidFill>
                <a:latin typeface="Calibri"/>
                <a:cs typeface="Arial" charset="0"/>
              </a:endParaRPr>
            </a:p>
          </p:txBody>
        </p:sp>
        <p:sp>
          <p:nvSpPr>
            <p:cNvPr id="14" name="TextBox 13"/>
            <p:cNvSpPr txBox="1"/>
            <p:nvPr/>
          </p:nvSpPr>
          <p:spPr>
            <a:xfrm rot="16200000">
              <a:off x="1962031" y="1619949"/>
              <a:ext cx="533324" cy="307933"/>
            </a:xfrm>
            <a:prstGeom prst="rect">
              <a:avLst/>
            </a:prstGeom>
            <a:noFill/>
          </p:spPr>
          <p:txBody>
            <a:bodyPr wrap="none">
              <a:spAutoFit/>
            </a:bodyPr>
            <a:lstStyle/>
            <a:p>
              <a:pPr>
                <a:defRPr/>
              </a:pPr>
              <a:r>
                <a:rPr lang="en-US" sz="1400" dirty="0">
                  <a:solidFill>
                    <a:prstClr val="black"/>
                  </a:solidFill>
                  <a:latin typeface="Calibri"/>
                  <a:cs typeface="Arial" charset="0"/>
                </a:rPr>
                <a:t>Long</a:t>
              </a:r>
              <a:endParaRPr lang="el-GR" sz="1400" dirty="0">
                <a:solidFill>
                  <a:prstClr val="black"/>
                </a:solidFill>
                <a:latin typeface="Calibri"/>
                <a:cs typeface="Arial" charset="0"/>
              </a:endParaRPr>
            </a:p>
          </p:txBody>
        </p:sp>
        <p:sp>
          <p:nvSpPr>
            <p:cNvPr id="15" name="TextBox 14"/>
            <p:cNvSpPr txBox="1"/>
            <p:nvPr/>
          </p:nvSpPr>
          <p:spPr>
            <a:xfrm>
              <a:off x="552524" y="1104086"/>
              <a:ext cx="2198385" cy="307931"/>
            </a:xfrm>
            <a:prstGeom prst="rect">
              <a:avLst/>
            </a:prstGeom>
            <a:noFill/>
          </p:spPr>
          <p:txBody>
            <a:bodyPr wrap="none">
              <a:spAutoFit/>
            </a:bodyPr>
            <a:lstStyle/>
            <a:p>
              <a:pPr>
                <a:defRPr/>
              </a:pPr>
              <a:r>
                <a:rPr lang="en-US" sz="1400" dirty="0">
                  <a:solidFill>
                    <a:prstClr val="black"/>
                  </a:solidFill>
                  <a:latin typeface="Calibri"/>
                  <a:cs typeface="Arial" charset="0"/>
                </a:rPr>
                <a:t>Wavelength sensitive cones</a:t>
              </a:r>
              <a:endParaRPr lang="el-GR" sz="1400" dirty="0">
                <a:solidFill>
                  <a:prstClr val="black"/>
                </a:solidFill>
                <a:latin typeface="Calibri"/>
                <a:cs typeface="Arial" charset="0"/>
              </a:endParaRPr>
            </a:p>
          </p:txBody>
        </p:sp>
        <p:sp>
          <p:nvSpPr>
            <p:cNvPr id="20" name="TextBox 19"/>
            <p:cNvSpPr txBox="1"/>
            <p:nvPr/>
          </p:nvSpPr>
          <p:spPr>
            <a:xfrm>
              <a:off x="552524" y="6545266"/>
              <a:ext cx="2198385" cy="307931"/>
            </a:xfrm>
            <a:prstGeom prst="rect">
              <a:avLst/>
            </a:prstGeom>
            <a:noFill/>
          </p:spPr>
          <p:txBody>
            <a:bodyPr wrap="none">
              <a:spAutoFit/>
            </a:bodyPr>
            <a:lstStyle/>
            <a:p>
              <a:pPr>
                <a:defRPr/>
              </a:pPr>
              <a:r>
                <a:rPr lang="en-US" sz="1400" dirty="0">
                  <a:solidFill>
                    <a:prstClr val="black"/>
                  </a:solidFill>
                  <a:latin typeface="Calibri"/>
                  <a:cs typeface="Arial" charset="0"/>
                </a:rPr>
                <a:t>Wavelength sensitive cones</a:t>
              </a:r>
              <a:endParaRPr lang="el-GR" sz="1400" dirty="0">
                <a:solidFill>
                  <a:prstClr val="black"/>
                </a:solidFill>
                <a:latin typeface="Calibri"/>
                <a:cs typeface="Arial" charset="0"/>
              </a:endParaRPr>
            </a:p>
          </p:txBody>
        </p:sp>
        <p:sp>
          <p:nvSpPr>
            <p:cNvPr id="21" name="TextBox 20"/>
            <p:cNvSpPr txBox="1"/>
            <p:nvPr/>
          </p:nvSpPr>
          <p:spPr>
            <a:xfrm rot="16200000">
              <a:off x="94594" y="6046067"/>
              <a:ext cx="579355" cy="307933"/>
            </a:xfrm>
            <a:prstGeom prst="rect">
              <a:avLst/>
            </a:prstGeom>
            <a:noFill/>
          </p:spPr>
          <p:txBody>
            <a:bodyPr wrap="none">
              <a:spAutoFit/>
            </a:bodyPr>
            <a:lstStyle/>
            <a:p>
              <a:pPr>
                <a:defRPr/>
              </a:pPr>
              <a:r>
                <a:rPr lang="en-US" sz="1400" dirty="0">
                  <a:solidFill>
                    <a:prstClr val="black"/>
                  </a:solidFill>
                  <a:latin typeface="Calibri"/>
                  <a:cs typeface="Arial" charset="0"/>
                </a:rPr>
                <a:t>Short</a:t>
              </a:r>
              <a:endParaRPr lang="el-GR" sz="1400" dirty="0">
                <a:solidFill>
                  <a:prstClr val="black"/>
                </a:solidFill>
                <a:latin typeface="Calibri"/>
                <a:cs typeface="Arial" charset="0"/>
              </a:endParaRPr>
            </a:p>
          </p:txBody>
        </p:sp>
        <p:sp>
          <p:nvSpPr>
            <p:cNvPr id="22" name="TextBox 21"/>
            <p:cNvSpPr txBox="1"/>
            <p:nvPr/>
          </p:nvSpPr>
          <p:spPr>
            <a:xfrm rot="16200000">
              <a:off x="1043788" y="6046067"/>
              <a:ext cx="699988" cy="307933"/>
            </a:xfrm>
            <a:prstGeom prst="rect">
              <a:avLst/>
            </a:prstGeom>
            <a:noFill/>
          </p:spPr>
          <p:txBody>
            <a:bodyPr wrap="none">
              <a:spAutoFit/>
            </a:bodyPr>
            <a:lstStyle/>
            <a:p>
              <a:pPr>
                <a:defRPr/>
              </a:pPr>
              <a:r>
                <a:rPr lang="en-US" sz="1400" dirty="0">
                  <a:solidFill>
                    <a:prstClr val="black"/>
                  </a:solidFill>
                  <a:latin typeface="Calibri"/>
                  <a:cs typeface="Arial" charset="0"/>
                </a:rPr>
                <a:t>Middle</a:t>
              </a:r>
              <a:endParaRPr lang="el-GR" sz="1400" dirty="0">
                <a:solidFill>
                  <a:prstClr val="black"/>
                </a:solidFill>
                <a:latin typeface="Calibri"/>
                <a:cs typeface="Arial" charset="0"/>
              </a:endParaRPr>
            </a:p>
          </p:txBody>
        </p:sp>
        <p:sp>
          <p:nvSpPr>
            <p:cNvPr id="23" name="TextBox 22"/>
            <p:cNvSpPr txBox="1"/>
            <p:nvPr/>
          </p:nvSpPr>
          <p:spPr>
            <a:xfrm rot="16200000">
              <a:off x="1942190" y="6046067"/>
              <a:ext cx="534911" cy="307933"/>
            </a:xfrm>
            <a:prstGeom prst="rect">
              <a:avLst/>
            </a:prstGeom>
            <a:noFill/>
          </p:spPr>
          <p:txBody>
            <a:bodyPr wrap="none">
              <a:spAutoFit/>
            </a:bodyPr>
            <a:lstStyle/>
            <a:p>
              <a:pPr>
                <a:defRPr/>
              </a:pPr>
              <a:r>
                <a:rPr lang="en-US" sz="1400" dirty="0">
                  <a:solidFill>
                    <a:prstClr val="black"/>
                  </a:solidFill>
                  <a:latin typeface="Calibri"/>
                  <a:cs typeface="Arial" charset="0"/>
                </a:rPr>
                <a:t>Long</a:t>
              </a:r>
              <a:endParaRPr lang="el-GR" sz="1400" dirty="0">
                <a:solidFill>
                  <a:prstClr val="black"/>
                </a:solidFill>
                <a:latin typeface="Calibri"/>
                <a:cs typeface="Arial" charset="0"/>
              </a:endParaRPr>
            </a:p>
          </p:txBody>
        </p:sp>
      </p:grpSp>
    </p:spTree>
    <p:extLst>
      <p:ext uri="{BB962C8B-B14F-4D97-AF65-F5344CB8AC3E}">
        <p14:creationId xmlns:p14="http://schemas.microsoft.com/office/powerpoint/2010/main" val="43782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F8384AE1-C206-4866-ABFD-DDB704871B0E}" type="slidenum">
              <a:rPr lang="el-GR" smtClean="0">
                <a:solidFill>
                  <a:prstClr val="black"/>
                </a:solidFill>
              </a:rPr>
              <a:pPr>
                <a:defRPr/>
              </a:pPr>
              <a:t>13</a:t>
            </a:fld>
            <a:endParaRPr lang="el-GR" dirty="0">
              <a:solidFill>
                <a:prstClr val="black"/>
              </a:solidFill>
            </a:endParaRPr>
          </a:p>
        </p:txBody>
      </p:sp>
      <p:pic>
        <p:nvPicPr>
          <p:cNvPr id="15363" name="Picture 2" descr="File:Diagram of the opponent 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205038"/>
            <a:ext cx="854233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2828925" y="5661025"/>
            <a:ext cx="3567113" cy="457200"/>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Diagram of the opponent process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Googolplexbyte (page does not exist)"/>
              </a:rPr>
              <a:t>Googolplexbyte</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a:solidFill>
                  <a:prstClr val="black"/>
                </a:solidFill>
                <a:latin typeface="Calibri"/>
                <a:cs typeface="Arial" charset="0"/>
                <a:hlinkClick r:id="rId6"/>
              </a:rPr>
              <a:t>CC BY-SA 3.0</a:t>
            </a:r>
            <a:endParaRPr lang="en-US" sz="1200" dirty="0">
              <a:solidFill>
                <a:prstClr val="black"/>
              </a:solidFill>
              <a:latin typeface="Calibri"/>
              <a:cs typeface="Arial" charset="0"/>
            </a:endParaRPr>
          </a:p>
        </p:txBody>
      </p:sp>
      <p:sp>
        <p:nvSpPr>
          <p:cNvPr id="15365" name="Τίτλος 1"/>
          <p:cNvSpPr>
            <a:spLocks noGrp="1"/>
          </p:cNvSpPr>
          <p:nvPr>
            <p:ph type="title"/>
          </p:nvPr>
        </p:nvSpPr>
        <p:spPr>
          <a:xfrm>
            <a:off x="468313" y="115888"/>
            <a:ext cx="8229600" cy="1081087"/>
          </a:xfrm>
        </p:spPr>
        <p:txBody>
          <a:bodyPr/>
          <a:lstStyle/>
          <a:p>
            <a:pPr eaLnBrk="1" hangingPunct="1"/>
            <a:r>
              <a:rPr lang="el-GR" altLang="el-GR" dirty="0" smtClean="0"/>
              <a:t>Η θεωρία των αντίθετων χρωμάτων του Hering </a:t>
            </a:r>
            <a:r>
              <a:rPr lang="el-GR" altLang="el-GR" sz="3200" b="0" dirty="0" smtClean="0"/>
              <a:t>(</a:t>
            </a:r>
            <a:r>
              <a:rPr lang="en-US" altLang="el-GR" sz="3200" b="0" dirty="0" smtClean="0"/>
              <a:t>4</a:t>
            </a:r>
            <a:r>
              <a:rPr lang="el-GR" altLang="el-GR" sz="3200" b="0" dirty="0" smtClean="0"/>
              <a:t> από </a:t>
            </a:r>
            <a:r>
              <a:rPr lang="en-US" altLang="el-GR" sz="3200" b="0" dirty="0" smtClean="0"/>
              <a:t>5</a:t>
            </a:r>
            <a:r>
              <a:rPr lang="el-GR" altLang="el-GR" sz="3200" b="0" dirty="0" smtClean="0"/>
              <a:t>)</a:t>
            </a:r>
          </a:p>
        </p:txBody>
      </p:sp>
    </p:spTree>
    <p:extLst>
      <p:ext uri="{BB962C8B-B14F-4D97-AF65-F5344CB8AC3E}">
        <p14:creationId xmlns:p14="http://schemas.microsoft.com/office/powerpoint/2010/main" val="227702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C465522A-6B46-4EB7-B068-17C2D50151F1}" type="slidenum">
              <a:rPr lang="el-GR" smtClean="0">
                <a:solidFill>
                  <a:prstClr val="black"/>
                </a:solidFill>
              </a:rPr>
              <a:pPr>
                <a:defRPr/>
              </a:pPr>
              <a:t>14</a:t>
            </a:fld>
            <a:endParaRPr lang="el-GR" dirty="0">
              <a:solidFill>
                <a:prstClr val="black"/>
              </a:solidFill>
            </a:endParaRPr>
          </a:p>
        </p:txBody>
      </p:sp>
      <p:sp>
        <p:nvSpPr>
          <p:cNvPr id="6" name="Rectangle 8"/>
          <p:cNvSpPr/>
          <p:nvPr/>
        </p:nvSpPr>
        <p:spPr>
          <a:xfrm>
            <a:off x="3167063" y="5661025"/>
            <a:ext cx="2809875" cy="457200"/>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Modern Color Vision Model</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X-Fi6 (page does not exist)"/>
              </a:rPr>
              <a:t>X-Fi6</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κτημα</a:t>
            </a:r>
            <a:endParaRPr lang="en-US" sz="1200" dirty="0">
              <a:solidFill>
                <a:prstClr val="black"/>
              </a:solidFill>
              <a:latin typeface="Calibri"/>
              <a:cs typeface="Arial" charset="0"/>
            </a:endParaRPr>
          </a:p>
        </p:txBody>
      </p:sp>
      <p:pic>
        <p:nvPicPr>
          <p:cNvPr id="16388" name="Picture 2" descr="File:Modern Color Vision Model.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3" y="1916113"/>
            <a:ext cx="7940675"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Τίτλος 1"/>
          <p:cNvSpPr>
            <a:spLocks noGrp="1"/>
          </p:cNvSpPr>
          <p:nvPr>
            <p:ph type="title"/>
          </p:nvPr>
        </p:nvSpPr>
        <p:spPr>
          <a:xfrm>
            <a:off x="468313" y="115888"/>
            <a:ext cx="8229600" cy="1081087"/>
          </a:xfrm>
        </p:spPr>
        <p:txBody>
          <a:bodyPr/>
          <a:lstStyle/>
          <a:p>
            <a:pPr eaLnBrk="1" hangingPunct="1"/>
            <a:r>
              <a:rPr lang="el-GR" altLang="el-GR" dirty="0" smtClean="0"/>
              <a:t>Η θεωρία των αντίθετων χρωμάτων του Hering </a:t>
            </a:r>
            <a:r>
              <a:rPr lang="el-GR" altLang="el-GR" sz="3200" b="0" dirty="0" smtClean="0"/>
              <a:t>(</a:t>
            </a:r>
            <a:r>
              <a:rPr lang="en-US" altLang="el-GR" sz="3200" b="0" dirty="0" smtClean="0"/>
              <a:t>5</a:t>
            </a:r>
            <a:r>
              <a:rPr lang="el-GR" altLang="el-GR" sz="3200" b="0" dirty="0" smtClean="0"/>
              <a:t> από </a:t>
            </a:r>
            <a:r>
              <a:rPr lang="en-US" altLang="el-GR" sz="3200" b="0" dirty="0" smtClean="0"/>
              <a:t>5</a:t>
            </a:r>
            <a:r>
              <a:rPr lang="el-GR" altLang="el-GR" sz="3200" b="0" dirty="0" smtClean="0"/>
              <a:t>)</a:t>
            </a:r>
          </a:p>
        </p:txBody>
      </p:sp>
    </p:spTree>
    <p:extLst>
      <p:ext uri="{BB962C8B-B14F-4D97-AF65-F5344CB8AC3E}">
        <p14:creationId xmlns:p14="http://schemas.microsoft.com/office/powerpoint/2010/main" val="46129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0" y="115888"/>
            <a:ext cx="9144000" cy="909637"/>
          </a:xfrm>
        </p:spPr>
        <p:txBody>
          <a:bodyPr/>
          <a:lstStyle/>
          <a:p>
            <a:pPr eaLnBrk="1" hangingPunct="1"/>
            <a:r>
              <a:rPr lang="el-GR" altLang="el-GR" dirty="0" smtClean="0"/>
              <a:t>Σύγκριση των θεωριών έγχρωμης όρασης</a:t>
            </a:r>
          </a:p>
        </p:txBody>
      </p:sp>
      <p:sp>
        <p:nvSpPr>
          <p:cNvPr id="17411" name="Θέση περιεχομένου 2"/>
          <p:cNvSpPr>
            <a:spLocks noGrp="1"/>
          </p:cNvSpPr>
          <p:nvPr>
            <p:ph idx="1"/>
          </p:nvPr>
        </p:nvSpPr>
        <p:spPr>
          <a:xfrm>
            <a:off x="457200" y="1196975"/>
            <a:ext cx="8291513" cy="5472113"/>
          </a:xfrm>
        </p:spPr>
        <p:txBody>
          <a:bodyPr/>
          <a:lstStyle/>
          <a:p>
            <a:pPr marL="0" indent="0" eaLnBrk="1" hangingPunct="1">
              <a:lnSpc>
                <a:spcPct val="110000"/>
              </a:lnSpc>
              <a:buFont typeface="Arial" charset="0"/>
              <a:buNone/>
            </a:pPr>
            <a:r>
              <a:rPr lang="el-GR" altLang="el-GR" sz="2400" dirty="0" smtClean="0"/>
              <a:t>Και οι δύο θεωρίες συνέβαλαν στο να εξηγηθεί πως λειτουργεί ως σύστημα η έγχρωμη όραση. Η τριχρωματική θεωρία λειτουργεί στο επίπεδο της υποδοχής της ακτινοβολίας απο τους φωτοϋποδοχείς, ενώ η θεωρία των αντίθετων χρωμάτων έχει εφαρμογή στο δεύτερο επίπεδο που ακολουθεί, αυτό της επεξεργασίας των χρωματικών πληροφοριών στον εγκέφαλο.</a:t>
            </a:r>
          </a:p>
        </p:txBody>
      </p:sp>
      <p:sp>
        <p:nvSpPr>
          <p:cNvPr id="4" name="Θέση αριθμού διαφάνειας 3"/>
          <p:cNvSpPr>
            <a:spLocks noGrp="1"/>
          </p:cNvSpPr>
          <p:nvPr>
            <p:ph type="sldNum" sz="quarter" idx="12"/>
          </p:nvPr>
        </p:nvSpPr>
        <p:spPr/>
        <p:txBody>
          <a:bodyPr/>
          <a:lstStyle/>
          <a:p>
            <a:pPr>
              <a:defRPr/>
            </a:pPr>
            <a:fld id="{2007FFC3-27DD-46A0-BFF2-A31340B64FB5}"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43550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dirty="0" smtClean="0"/>
              <a:t>Θεωρίες </a:t>
            </a:r>
            <a:r>
              <a:rPr lang="el-GR" altLang="el-GR" dirty="0"/>
              <a:t>της έγχρωμης όρασης </a:t>
            </a:r>
            <a:endParaRPr lang="el-GR" altLang="el-GR" dirty="0" smtClean="0"/>
          </a:p>
        </p:txBody>
      </p:sp>
      <p:sp>
        <p:nvSpPr>
          <p:cNvPr id="18435" name="Θέση περιεχομένου 2"/>
          <p:cNvSpPr>
            <a:spLocks noGrp="1"/>
          </p:cNvSpPr>
          <p:nvPr>
            <p:ph idx="1"/>
          </p:nvPr>
        </p:nvSpPr>
        <p:spPr>
          <a:xfrm>
            <a:off x="457200" y="1196975"/>
            <a:ext cx="5122863" cy="5472113"/>
          </a:xfrm>
        </p:spPr>
        <p:txBody>
          <a:bodyPr/>
          <a:lstStyle/>
          <a:p>
            <a:pPr marL="0" indent="0" eaLnBrk="1" hangingPunct="1">
              <a:lnSpc>
                <a:spcPct val="110000"/>
              </a:lnSpc>
              <a:buFont typeface="Arial" charset="0"/>
              <a:buNone/>
            </a:pPr>
            <a:r>
              <a:rPr lang="el-GR" altLang="el-GR" sz="2400" dirty="0" smtClean="0"/>
              <a:t>Οι δύο θεωρίες της έγχρωμης όρασης συνδυάζονται για να περιγράψουν τα βασικά χαρακτηριστικά της έγχρωμης όρασης.  Σε ότι αφορά το χρώμα στις γραφικές τέχνες, οι θεωρίες αυτές αποτέλεσαν τους προδρόμους της ανάπτυξης των συστημάτων κατάταξης των χρωμάτων που χρησιμοποιούμε σήμερα στην λήψη, επεξεργασία και διαχείριση του χρώματος στα έντυπα και στα ηλεκτρονικά μέσα της οπτικής επικοινωνίας.</a:t>
            </a:r>
          </a:p>
        </p:txBody>
      </p:sp>
      <p:sp>
        <p:nvSpPr>
          <p:cNvPr id="4" name="Θέση αριθμού διαφάνειας 3"/>
          <p:cNvSpPr>
            <a:spLocks noGrp="1"/>
          </p:cNvSpPr>
          <p:nvPr>
            <p:ph type="sldNum" sz="quarter" idx="12"/>
          </p:nvPr>
        </p:nvSpPr>
        <p:spPr/>
        <p:txBody>
          <a:bodyPr/>
          <a:lstStyle/>
          <a:p>
            <a:pPr>
              <a:defRPr/>
            </a:pPr>
            <a:fld id="{B7D7A3A0-A9EF-4443-8B74-B9B2348099C5}" type="slidenum">
              <a:rPr lang="el-GR" smtClean="0">
                <a:solidFill>
                  <a:prstClr val="black"/>
                </a:solidFill>
              </a:rPr>
              <a:pPr>
                <a:defRPr/>
              </a:pPr>
              <a:t>16</a:t>
            </a:fld>
            <a:endParaRPr lang="el-GR" dirty="0">
              <a:solidFill>
                <a:prstClr val="black"/>
              </a:solidFill>
            </a:endParaRPr>
          </a:p>
        </p:txBody>
      </p:sp>
      <p:pic>
        <p:nvPicPr>
          <p:cNvPr id="18437" name="Picture 3" descr="C:\Users\alex\Desktop\screen-32561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414463"/>
            <a:ext cx="2741613"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alex\Desktop\Pixel_geometry_01_Pen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8011" y="1558433"/>
            <a:ext cx="2319279" cy="1831701"/>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sp>
        <p:nvSpPr>
          <p:cNvPr id="18439" name="Rectangle 10"/>
          <p:cNvSpPr>
            <a:spLocks noChangeArrowheads="1"/>
          </p:cNvSpPr>
          <p:nvPr/>
        </p:nvSpPr>
        <p:spPr bwMode="auto">
          <a:xfrm>
            <a:off x="5889625" y="4365625"/>
            <a:ext cx="2876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200" dirty="0" smtClean="0">
                <a:solidFill>
                  <a:srgbClr val="404040"/>
                </a:solidFill>
                <a:latin typeface="Arial" charset="0"/>
                <a:cs typeface="Arial" charset="0"/>
              </a:rPr>
              <a:t>“</a:t>
            </a:r>
            <a:r>
              <a:rPr lang="en-US" altLang="el-GR" sz="1200" dirty="0" smtClean="0">
                <a:solidFill>
                  <a:srgbClr val="404040"/>
                </a:solidFill>
                <a:latin typeface="Arial" charset="0"/>
                <a:cs typeface="Arial" charset="0"/>
                <a:hlinkClick r:id="rId5"/>
              </a:rPr>
              <a:t>Pixel geometry 01 Pengo</a:t>
            </a:r>
            <a:r>
              <a:rPr lang="en-US" altLang="el-GR" sz="1200" dirty="0" smtClean="0">
                <a:solidFill>
                  <a:srgbClr val="404040"/>
                </a:solidFill>
                <a:latin typeface="Arial" charset="0"/>
                <a:cs typeface="Arial" charset="0"/>
              </a:rPr>
              <a:t>”, </a:t>
            </a:r>
            <a:r>
              <a:rPr lang="el-GR" altLang="el-GR" sz="1200" dirty="0" smtClean="0">
                <a:solidFill>
                  <a:srgbClr val="404040"/>
                </a:solidFill>
                <a:latin typeface="Arial" charset="0"/>
                <a:cs typeface="Arial" charset="0"/>
              </a:rPr>
              <a:t>από</a:t>
            </a:r>
            <a:r>
              <a:rPr lang="en-US" altLang="el-GR" sz="1200" dirty="0" smtClean="0">
                <a:solidFill>
                  <a:srgbClr val="404040"/>
                </a:solidFill>
                <a:latin typeface="Arial" charset="0"/>
                <a:cs typeface="Arial" charset="0"/>
              </a:rPr>
              <a:t> Pengo</a:t>
            </a:r>
            <a:r>
              <a:rPr lang="el-GR" altLang="el-GR" sz="1200" dirty="0" smtClean="0">
                <a:solidFill>
                  <a:srgbClr val="404040"/>
                </a:solidFill>
                <a:latin typeface="Arial" charset="0"/>
                <a:cs typeface="Arial" charset="0"/>
              </a:rPr>
              <a:t> διαθέσιμο με άδεια</a:t>
            </a:r>
            <a:r>
              <a:rPr lang="en-US" altLang="el-GR" sz="1200" dirty="0" smtClean="0">
                <a:solidFill>
                  <a:srgbClr val="404040"/>
                </a:solidFill>
                <a:latin typeface="Arial" charset="0"/>
                <a:cs typeface="Arial" charset="0"/>
              </a:rPr>
              <a:t> </a:t>
            </a:r>
            <a:r>
              <a:rPr lang="en-US" altLang="el-GR" sz="1200" dirty="0" smtClean="0">
                <a:solidFill>
                  <a:srgbClr val="404040"/>
                </a:solidFill>
                <a:latin typeface="Arial" charset="0"/>
                <a:cs typeface="Arial" charset="0"/>
                <a:hlinkClick r:id="rId6"/>
              </a:rPr>
              <a:t>CC BY-SA 3.0</a:t>
            </a:r>
            <a:endParaRPr lang="en-US" altLang="el-GR" sz="1200" dirty="0" smtClean="0">
              <a:solidFill>
                <a:srgbClr val="404040"/>
              </a:solidFill>
              <a:latin typeface="Arial" charset="0"/>
              <a:cs typeface="Arial" charset="0"/>
            </a:endParaRPr>
          </a:p>
        </p:txBody>
      </p:sp>
    </p:spTree>
    <p:extLst>
      <p:ext uri="{BB962C8B-B14F-4D97-AF65-F5344CB8AC3E}">
        <p14:creationId xmlns:p14="http://schemas.microsoft.com/office/powerpoint/2010/main" val="3115366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dirty="0"/>
              <a:t>Η τριχρωμία ως θεωρία </a:t>
            </a:r>
            <a:r>
              <a:rPr lang="el-GR" altLang="el-GR" sz="3200" b="0" dirty="0"/>
              <a:t>(1 από </a:t>
            </a:r>
            <a:r>
              <a:rPr lang="en-US" altLang="el-GR" sz="3200" b="0" dirty="0" smtClean="0"/>
              <a:t>4</a:t>
            </a:r>
            <a:r>
              <a:rPr lang="el-GR" altLang="el-GR" sz="3200" b="0" dirty="0" smtClean="0"/>
              <a:t>)</a:t>
            </a:r>
            <a:endParaRPr lang="el-GR" altLang="el-GR" dirty="0" smtClean="0"/>
          </a:p>
        </p:txBody>
      </p:sp>
      <p:sp>
        <p:nvSpPr>
          <p:cNvPr id="307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Ιδιαίτερα σημαντικές στην διαμόρφωση της σχετικής γνώσης είναι η αντικειμενική - φυσιολογική διαδικασία της ευαισθησίας των </a:t>
            </a:r>
            <a:r>
              <a:rPr lang="el-GR" altLang="el-GR" sz="2400" dirty="0" smtClean="0"/>
              <a:t>κωνίων</a:t>
            </a:r>
            <a:r>
              <a:rPr lang="el-GR" altLang="el-GR" sz="2400" dirty="0" smtClean="0"/>
              <a:t> – του οφθαλμού -  στις τρεις χρωματικές περιοχές κόκκινου, πράσινου, και μπλε και οι θεωρίες των </a:t>
            </a:r>
            <a:r>
              <a:rPr lang="el-GR" altLang="el-GR" sz="2400" b="1" dirty="0" smtClean="0"/>
              <a:t>Young/Helmholtz</a:t>
            </a:r>
            <a:r>
              <a:rPr lang="el-GR" altLang="el-GR" sz="2400" dirty="0" smtClean="0"/>
              <a:t> και </a:t>
            </a:r>
            <a:r>
              <a:rPr lang="el-GR" altLang="el-GR" sz="2400" b="1" dirty="0" smtClean="0"/>
              <a:t>Hering</a:t>
            </a:r>
            <a:r>
              <a:rPr lang="el-GR" altLang="el-GR" sz="2400" dirty="0" smtClean="0"/>
              <a:t> που οδήγησαν στην ανάπτυξη των σύγχρονων συστημάτων κατάταξης, προσδιορισμού, μέτρησης και πιστοποίησης που χρησιμοποιούνται στις γραφικές τέχνες.</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3A893AC-5EA5-4AD9-9BD9-5F95C999ABCD}" type="slidenum">
              <a:rPr lang="el-GR" altLang="el-GR" smtClean="0">
                <a:solidFill>
                  <a:prstClr val="black"/>
                </a:solidFill>
              </a:rPr>
              <a:pPr eaLnBrk="1" hangingPunct="1">
                <a:defRPr/>
              </a:pPr>
              <a:t>1</a:t>
            </a:fld>
            <a:endParaRPr lang="el-GR" altLang="el-GR" dirty="0" smtClean="0">
              <a:solidFill>
                <a:prstClr val="black"/>
              </a:solidFill>
            </a:endParaRPr>
          </a:p>
        </p:txBody>
      </p:sp>
    </p:spTree>
    <p:extLst>
      <p:ext uri="{BB962C8B-B14F-4D97-AF65-F5344CB8AC3E}">
        <p14:creationId xmlns:p14="http://schemas.microsoft.com/office/powerpoint/2010/main" val="1345701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Ε.Πολίτης 2014. </a:t>
            </a:r>
            <a:r>
              <a:rPr lang="el-GR" sz="2000" dirty="0"/>
              <a:t>Αναστάσιος Ε</a:t>
            </a:r>
            <a:r>
              <a:rPr lang="el-GR" sz="2000" dirty="0" smtClean="0"/>
              <a:t>.</a:t>
            </a:r>
            <a:r>
              <a:rPr lang="en-US" sz="2000" dirty="0" smtClean="0"/>
              <a:t> </a:t>
            </a:r>
            <a:r>
              <a:rPr lang="el-GR" sz="2000" dirty="0" smtClean="0"/>
              <a:t>Πολίτης</a:t>
            </a:r>
            <a:r>
              <a:rPr lang="el-GR" sz="2000" dirty="0"/>
              <a:t>. </a:t>
            </a:r>
            <a:r>
              <a:rPr lang="el-GR" sz="2000" dirty="0" smtClean="0"/>
              <a:t>«Χρώμα Γραφικών Τεχνών. Ενότητα 4</a:t>
            </a:r>
            <a:r>
              <a:rPr lang="en-US" sz="2000" dirty="0" smtClean="0"/>
              <a:t>:</a:t>
            </a:r>
            <a:r>
              <a:rPr lang="el-GR" sz="2000" dirty="0" smtClean="0"/>
              <a:t> </a:t>
            </a:r>
            <a:r>
              <a:rPr lang="el-GR" sz="2000" dirty="0"/>
              <a:t>Οι θεωρίες της τριχρωματικής </a:t>
            </a:r>
            <a:r>
              <a:rPr lang="el-GR" sz="2000" dirty="0" smtClean="0"/>
              <a:t>όρασης».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dirty="0" smtClean="0"/>
              <a:t>Η τριχρωμία ως θεωρία </a:t>
            </a:r>
            <a:r>
              <a:rPr lang="el-GR" altLang="el-GR" sz="3200" b="0" dirty="0" smtClean="0"/>
              <a:t>(</a:t>
            </a:r>
            <a:r>
              <a:rPr lang="en-US" altLang="el-GR" sz="3200" b="0" dirty="0" smtClean="0"/>
              <a:t>2</a:t>
            </a:r>
            <a:r>
              <a:rPr lang="el-GR" altLang="el-GR" sz="3200" b="0" dirty="0" smtClean="0"/>
              <a:t> από </a:t>
            </a:r>
            <a:r>
              <a:rPr lang="en-US" altLang="el-GR" sz="3200" b="0" dirty="0" smtClean="0"/>
              <a:t>4</a:t>
            </a:r>
            <a:r>
              <a:rPr lang="el-GR" altLang="el-GR" sz="3200" b="0" dirty="0" smtClean="0"/>
              <a:t>)</a:t>
            </a:r>
          </a:p>
        </p:txBody>
      </p:sp>
      <p:sp>
        <p:nvSpPr>
          <p:cNvPr id="4099" name="Θέση περιεχομένου 2"/>
          <p:cNvSpPr>
            <a:spLocks noGrp="1"/>
          </p:cNvSpPr>
          <p:nvPr>
            <p:ph idx="1"/>
          </p:nvPr>
        </p:nvSpPr>
        <p:spPr>
          <a:xfrm>
            <a:off x="457200" y="1196975"/>
            <a:ext cx="8362950" cy="5472113"/>
          </a:xfrm>
        </p:spPr>
        <p:txBody>
          <a:bodyPr/>
          <a:lstStyle/>
          <a:p>
            <a:pPr marL="0" indent="0" eaLnBrk="1" hangingPunct="1">
              <a:lnSpc>
                <a:spcPct val="114000"/>
              </a:lnSpc>
              <a:spcBef>
                <a:spcPts val="1200"/>
              </a:spcBef>
              <a:buFont typeface="Arial" charset="0"/>
              <a:buNone/>
            </a:pPr>
            <a:r>
              <a:rPr lang="el-GR" altLang="el-GR" sz="2400" dirty="0" smtClean="0"/>
              <a:t>Η έγχρωμη πληροφορία που φθάνει στον ανθρώπινο οφθαλμό κωδικοποιείται μέσω σημάτων που συχνά ονομάζονται κανάλια (δίαυλοι, αγωγοί). Η έννοια των «καναλιών - </a:t>
            </a:r>
            <a:r>
              <a:rPr lang="nl-NL" altLang="el-GR" sz="2400" dirty="0" smtClean="0"/>
              <a:t>channels</a:t>
            </a:r>
            <a:r>
              <a:rPr lang="el-GR" altLang="el-GR" sz="2400" dirty="0" smtClean="0"/>
              <a:t>» είναι κεφαλαιώδους σημασίας στην εξήγηση του τρόπου με τον οποίο η λειτουργία του εγκεφάλου θεωρείται ως ένα σύστημα επεξεργασίας δεδομένων ή επεξεργασίας σημάτων. Συνεπώς, το οπτικό σύστημα θεωρήθηκε ότι είναι ένα κανάλι ή  αγωγός το οποίο μεταφέρει πληροφορίες στον εγκέφαλο με τα τρία διαφορετικά κανάλια – αυτά των κωνίων. </a:t>
            </a:r>
          </a:p>
        </p:txBody>
      </p:sp>
      <p:sp>
        <p:nvSpPr>
          <p:cNvPr id="410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CEC491-3331-4060-B07F-CD83F520D971}" type="slidenum">
              <a:rPr lang="el-GR" altLang="el-GR" smtClean="0">
                <a:solidFill>
                  <a:prstClr val="black"/>
                </a:solidFill>
              </a:rPr>
              <a:pPr eaLnBrk="1" hangingPunct="1">
                <a:defRPr/>
              </a:pPr>
              <a:t>2</a:t>
            </a:fld>
            <a:endParaRPr lang="el-GR" altLang="el-GR" dirty="0" smtClean="0">
              <a:solidFill>
                <a:prstClr val="black"/>
              </a:solidFill>
            </a:endParaRPr>
          </a:p>
        </p:txBody>
      </p:sp>
    </p:spTree>
    <p:extLst>
      <p:ext uri="{BB962C8B-B14F-4D97-AF65-F5344CB8AC3E}">
        <p14:creationId xmlns:p14="http://schemas.microsoft.com/office/powerpoint/2010/main" val="273109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περιεχομένου 2"/>
          <p:cNvSpPr>
            <a:spLocks noGrp="1"/>
          </p:cNvSpPr>
          <p:nvPr>
            <p:ph idx="1"/>
          </p:nvPr>
        </p:nvSpPr>
        <p:spPr>
          <a:xfrm>
            <a:off x="457200" y="1196975"/>
            <a:ext cx="8362950" cy="5472113"/>
          </a:xfrm>
        </p:spPr>
        <p:txBody>
          <a:bodyPr/>
          <a:lstStyle/>
          <a:p>
            <a:pPr marL="0" indent="0" eaLnBrk="1" hangingPunct="1">
              <a:lnSpc>
                <a:spcPct val="114000"/>
              </a:lnSpc>
              <a:spcBef>
                <a:spcPts val="1200"/>
              </a:spcBef>
              <a:buFont typeface="Arial" charset="0"/>
              <a:buNone/>
            </a:pPr>
            <a:r>
              <a:rPr lang="el-GR" altLang="el-GR" sz="2400" dirty="0" smtClean="0"/>
              <a:t>Επιπρόσθετα υπάρχει και το τέταρτο κανάλι, αυτό των ραβδίων. Ωστόσο, η τελική αντίληψη του χρώματος – της χρωματικής πληροφορίας – από τον άνθρωπο, υπόκειται και σε άλλες σύνθετες επεξεργασίας από το κέντρο – τον εγκέφαλο. Με βάση αυτή τη θεώρηση, διατυπώθηκε η υπόθεση σύμφωνα με τη οποία, υπάρχουν και άλλα κανάλια που μεταφέρουν επιπρόσθετες πληροφορίες για τις συνθήκες παρατήρησης του χρώματος όπως για παράδειγμα η  μορφή,  η κίνηση και η απόσταση.</a:t>
            </a:r>
          </a:p>
        </p:txBody>
      </p:sp>
      <p:sp>
        <p:nvSpPr>
          <p:cNvPr id="5123"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928633-D993-4984-8DFB-964776C02D77}" type="slidenum">
              <a:rPr lang="el-GR" altLang="el-GR" smtClean="0">
                <a:solidFill>
                  <a:prstClr val="black"/>
                </a:solidFill>
              </a:rPr>
              <a:pPr eaLnBrk="1" hangingPunct="1">
                <a:defRPr/>
              </a:pPr>
              <a:t>3</a:t>
            </a:fld>
            <a:endParaRPr lang="el-GR" altLang="el-GR" dirty="0" smtClean="0">
              <a:solidFill>
                <a:prstClr val="black"/>
              </a:solidFill>
            </a:endParaRPr>
          </a:p>
        </p:txBody>
      </p:sp>
      <p:sp>
        <p:nvSpPr>
          <p:cNvPr id="5124" name="Τίτλος 4"/>
          <p:cNvSpPr>
            <a:spLocks noGrp="1"/>
          </p:cNvSpPr>
          <p:nvPr>
            <p:ph type="title"/>
          </p:nvPr>
        </p:nvSpPr>
        <p:spPr/>
        <p:txBody>
          <a:bodyPr/>
          <a:lstStyle/>
          <a:p>
            <a:pPr eaLnBrk="1" hangingPunct="1"/>
            <a:r>
              <a:rPr lang="el-GR" altLang="el-GR" dirty="0" smtClean="0"/>
              <a:t>Η τριχρωμία ως θεωρία </a:t>
            </a:r>
            <a:r>
              <a:rPr lang="el-GR" altLang="el-GR" sz="3200" b="0" dirty="0" smtClean="0"/>
              <a:t>(</a:t>
            </a:r>
            <a:r>
              <a:rPr lang="en-US" altLang="el-GR" sz="3200" b="0" dirty="0" smtClean="0"/>
              <a:t>3</a:t>
            </a:r>
            <a:r>
              <a:rPr lang="el-GR" altLang="el-GR" sz="3200" b="0" dirty="0" smtClean="0"/>
              <a:t> από </a:t>
            </a:r>
            <a:r>
              <a:rPr lang="en-US" altLang="el-GR" sz="3200" b="0" dirty="0" smtClean="0"/>
              <a:t>4</a:t>
            </a:r>
            <a:r>
              <a:rPr lang="el-GR" altLang="el-GR" sz="3200" b="0" dirty="0" smtClean="0"/>
              <a:t>)</a:t>
            </a:r>
            <a:endParaRPr lang="el-GR" altLang="el-GR" dirty="0" smtClean="0"/>
          </a:p>
        </p:txBody>
      </p:sp>
    </p:spTree>
    <p:extLst>
      <p:ext uri="{BB962C8B-B14F-4D97-AF65-F5344CB8AC3E}">
        <p14:creationId xmlns:p14="http://schemas.microsoft.com/office/powerpoint/2010/main" val="279523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dirty="0" smtClean="0"/>
              <a:t>Η τριχρωμία ως θεωρία </a:t>
            </a:r>
            <a:r>
              <a:rPr lang="el-GR" altLang="el-GR" sz="3200" b="0" dirty="0" smtClean="0"/>
              <a:t>(</a:t>
            </a:r>
            <a:r>
              <a:rPr lang="en-US" altLang="el-GR" sz="3200" b="0" dirty="0" smtClean="0"/>
              <a:t>4</a:t>
            </a:r>
            <a:r>
              <a:rPr lang="el-GR" altLang="el-GR" sz="3200" b="0" dirty="0" smtClean="0"/>
              <a:t> από </a:t>
            </a:r>
            <a:r>
              <a:rPr lang="en-US" altLang="el-GR" sz="3200" b="0" dirty="0" smtClean="0"/>
              <a:t>4</a:t>
            </a:r>
            <a:r>
              <a:rPr lang="el-GR" altLang="el-GR" sz="3200" b="0" dirty="0" smtClean="0"/>
              <a:t>)</a:t>
            </a:r>
            <a:endParaRPr lang="el-GR" altLang="el-GR" dirty="0" smtClean="0"/>
          </a:p>
        </p:txBody>
      </p:sp>
      <p:sp>
        <p:nvSpPr>
          <p:cNvPr id="3" name="Θέση περιεχομένου 2"/>
          <p:cNvSpPr>
            <a:spLocks noGrp="1"/>
          </p:cNvSpPr>
          <p:nvPr>
            <p:ph idx="1"/>
          </p:nvPr>
        </p:nvSpPr>
        <p:spPr/>
        <p:txBody>
          <a:bodyPr rtlCol="0">
            <a:normAutofit/>
          </a:bodyPr>
          <a:lstStyle/>
          <a:p>
            <a:pPr marL="0" indent="0" eaLnBrk="1" fontAlgn="auto" hangingPunct="1">
              <a:lnSpc>
                <a:spcPct val="114000"/>
              </a:lnSpc>
              <a:spcBef>
                <a:spcPts val="1200"/>
              </a:spcBef>
              <a:spcAft>
                <a:spcPts val="0"/>
              </a:spcAft>
              <a:buFont typeface="Arial" pitchFamily="34" charset="0"/>
              <a:buNone/>
              <a:defRPr/>
            </a:pPr>
            <a:r>
              <a:rPr lang="el-GR" sz="2400" dirty="0" smtClean="0"/>
              <a:t>Το </a:t>
            </a:r>
            <a:r>
              <a:rPr lang="el-GR" sz="2400" dirty="0"/>
              <a:t>σημαντικό είναι ότι η θεωρία της ύπαρξης των καναλιών για την επεξεργασία των χρωματικών πληροφοριών συνέβαλε στον να κατανοηθούν οι δύο αντικρουόμενες θεωρίες της έγχρωμης όρασης που επικρατούσαν κατά τη διάρκεια του 19ου αιώνα, </a:t>
            </a:r>
            <a:r>
              <a:rPr lang="el-GR" sz="2400" dirty="0" smtClean="0"/>
              <a:t>δηλαδή : </a:t>
            </a:r>
            <a:endParaRPr lang="el-GR" sz="2400" dirty="0"/>
          </a:p>
          <a:p>
            <a:pPr eaLnBrk="1" fontAlgn="auto" hangingPunct="1">
              <a:lnSpc>
                <a:spcPct val="114000"/>
              </a:lnSpc>
              <a:spcBef>
                <a:spcPts val="1200"/>
              </a:spcBef>
              <a:spcAft>
                <a:spcPts val="0"/>
              </a:spcAft>
              <a:buClr>
                <a:srgbClr val="004A82"/>
              </a:buClr>
              <a:buFont typeface="Arial" pitchFamily="34" charset="0"/>
              <a:buChar char="•"/>
              <a:defRPr/>
            </a:pPr>
            <a:r>
              <a:rPr lang="el-GR" sz="2400" dirty="0" smtClean="0"/>
              <a:t>Η τριχρωματική </a:t>
            </a:r>
            <a:r>
              <a:rPr lang="el-GR" sz="2400" dirty="0"/>
              <a:t>θεωρία </a:t>
            </a:r>
            <a:r>
              <a:rPr lang="el-GR" sz="2400" dirty="0" smtClean="0"/>
              <a:t>των Young/Helmholz </a:t>
            </a:r>
            <a:r>
              <a:rPr lang="el-GR" sz="2400" dirty="0"/>
              <a:t>και η</a:t>
            </a:r>
          </a:p>
          <a:p>
            <a:pPr eaLnBrk="1" fontAlgn="auto" hangingPunct="1">
              <a:lnSpc>
                <a:spcPct val="114000"/>
              </a:lnSpc>
              <a:spcBef>
                <a:spcPts val="1200"/>
              </a:spcBef>
              <a:spcAft>
                <a:spcPts val="0"/>
              </a:spcAft>
              <a:buClr>
                <a:srgbClr val="004A82"/>
              </a:buClr>
              <a:buFont typeface="Arial" pitchFamily="34" charset="0"/>
              <a:buChar char="•"/>
              <a:defRPr/>
            </a:pPr>
            <a:r>
              <a:rPr lang="el-GR" sz="2400" dirty="0" smtClean="0"/>
              <a:t>Η θεωρία </a:t>
            </a:r>
            <a:r>
              <a:rPr lang="el-GR" sz="2400" dirty="0"/>
              <a:t>των αντίθετων χρωμάτων του  </a:t>
            </a:r>
            <a:r>
              <a:rPr lang="el-GR" sz="2400" dirty="0" smtClean="0"/>
              <a:t>Herring.</a:t>
            </a:r>
            <a:endParaRPr lang="el-GR" sz="2400" dirty="0"/>
          </a:p>
        </p:txBody>
      </p:sp>
      <p:sp>
        <p:nvSpPr>
          <p:cNvPr id="614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3A52C4B-CD3B-4DA7-B5E8-CD2390F41F40}" type="slidenum">
              <a:rPr lang="el-GR" altLang="el-GR" smtClean="0">
                <a:solidFill>
                  <a:prstClr val="black"/>
                </a:solidFill>
              </a:rPr>
              <a:pPr eaLnBrk="1" hangingPunct="1">
                <a:defRPr/>
              </a:pPr>
              <a:t>4</a:t>
            </a:fld>
            <a:endParaRPr lang="el-GR" altLang="el-GR" dirty="0" smtClean="0">
              <a:solidFill>
                <a:prstClr val="black"/>
              </a:solidFill>
            </a:endParaRPr>
          </a:p>
        </p:txBody>
      </p:sp>
    </p:spTree>
    <p:extLst>
      <p:ext uri="{BB962C8B-B14F-4D97-AF65-F5344CB8AC3E}">
        <p14:creationId xmlns:p14="http://schemas.microsoft.com/office/powerpoint/2010/main" val="412155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468313" y="115888"/>
            <a:ext cx="8229600" cy="1009650"/>
          </a:xfrm>
        </p:spPr>
        <p:txBody>
          <a:bodyPr/>
          <a:lstStyle/>
          <a:p>
            <a:pPr eaLnBrk="1" hangingPunct="1"/>
            <a:r>
              <a:rPr lang="el-GR" altLang="el-GR" dirty="0" smtClean="0"/>
              <a:t>Η τριχρωματική θεωρία  των   Young/Helmholz </a:t>
            </a:r>
            <a:r>
              <a:rPr lang="el-GR" altLang="el-GR" sz="3200" b="0" dirty="0" smtClean="0"/>
              <a:t>(1 από 5)</a:t>
            </a:r>
          </a:p>
        </p:txBody>
      </p:sp>
      <p:sp>
        <p:nvSpPr>
          <p:cNvPr id="7171" name="Θέση περιεχομένου 2"/>
          <p:cNvSpPr>
            <a:spLocks noGrp="1"/>
          </p:cNvSpPr>
          <p:nvPr>
            <p:ph idx="1"/>
          </p:nvPr>
        </p:nvSpPr>
        <p:spPr>
          <a:xfrm>
            <a:off x="468313" y="1412875"/>
            <a:ext cx="8229600" cy="4895850"/>
          </a:xfrm>
        </p:spPr>
        <p:txBody>
          <a:bodyPr/>
          <a:lstStyle/>
          <a:p>
            <a:pPr marL="0" indent="0" eaLnBrk="1" hangingPunct="1">
              <a:lnSpc>
                <a:spcPct val="114000"/>
              </a:lnSpc>
              <a:spcBef>
                <a:spcPts val="1200"/>
              </a:spcBef>
              <a:buFont typeface="Arial" charset="0"/>
              <a:buNone/>
            </a:pPr>
            <a:r>
              <a:rPr lang="el-GR" altLang="el-GR" sz="2400" dirty="0" smtClean="0"/>
              <a:t>Η τριχρωματική θεωρία της έγχρωμης όρασης προτάθηκε από τον Thomas Young το 1802, ο οποίος υποστήριζε ότι για την επίτευξη οποιασδήποτε απόχρωσης απαιτείται  η προσθετική ανάμιξη των τριών βασικών χρωμάτων - κόκκινο, πράσινο και μπλε. Η θεωρία του Young εξελίχθηκε αργότερα από τον </a:t>
            </a:r>
            <a:r>
              <a:rPr lang="el-GR" altLang="el-GR" sz="2400" b="1" dirty="0" smtClean="0"/>
              <a:t>Helmholtz</a:t>
            </a:r>
            <a:r>
              <a:rPr lang="el-GR" altLang="el-GR" sz="2400" dirty="0" smtClean="0"/>
              <a:t>, ο οποίος βασίστηκε στα πειράματα του </a:t>
            </a:r>
            <a:r>
              <a:rPr lang="nl-NL" altLang="el-GR" sz="2400" dirty="0" smtClean="0"/>
              <a:t>Maxwell. Ο Maxwell </a:t>
            </a:r>
            <a:r>
              <a:rPr lang="el-GR" altLang="el-GR" sz="2400" dirty="0" smtClean="0"/>
              <a:t>απέδειξε ότι τα περισσότερα χρώματα του ορατού φάσματος προκύπτουν όταν συνδυαστούν τρεις χωριστές ακτινοβολίες βασικών – πρωτευόντων χρωμάτων. Από το πείραμα του Μaxwell προέκυψε η διαδικασία της προσθετικής ανάμειξης των χρωμάτων.</a:t>
            </a:r>
          </a:p>
        </p:txBody>
      </p:sp>
      <p:sp>
        <p:nvSpPr>
          <p:cNvPr id="717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40C8A14-A29F-4F37-998C-C38558FAD8D1}" type="slidenum">
              <a:rPr lang="el-GR" altLang="el-GR" smtClean="0">
                <a:solidFill>
                  <a:prstClr val="black"/>
                </a:solidFill>
              </a:rPr>
              <a:pPr eaLnBrk="1" hangingPunct="1">
                <a:defRPr/>
              </a:pPr>
              <a:t>5</a:t>
            </a:fld>
            <a:endParaRPr lang="el-GR" altLang="el-GR" dirty="0" smtClean="0">
              <a:solidFill>
                <a:prstClr val="black"/>
              </a:solidFill>
            </a:endParaRPr>
          </a:p>
        </p:txBody>
      </p:sp>
    </p:spTree>
    <p:extLst>
      <p:ext uri="{BB962C8B-B14F-4D97-AF65-F5344CB8AC3E}">
        <p14:creationId xmlns:p14="http://schemas.microsoft.com/office/powerpoint/2010/main" val="72362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περιεχομένου 2"/>
          <p:cNvSpPr>
            <a:spLocks noGrp="1"/>
          </p:cNvSpPr>
          <p:nvPr>
            <p:ph idx="1"/>
          </p:nvPr>
        </p:nvSpPr>
        <p:spPr>
          <a:xfrm>
            <a:off x="468313" y="1341438"/>
            <a:ext cx="8229600" cy="1295400"/>
          </a:xfrm>
        </p:spPr>
        <p:txBody>
          <a:bodyPr/>
          <a:lstStyle/>
          <a:p>
            <a:pPr marL="0" indent="0" eaLnBrk="1" hangingPunct="1">
              <a:buFont typeface="Arial" charset="0"/>
              <a:buNone/>
            </a:pPr>
            <a:r>
              <a:rPr lang="el-GR" altLang="el-GR" sz="2400" dirty="0" smtClean="0"/>
              <a:t>Στην εικόνα παρουσιάζεται το πείραμα του Μaxwell για την δημιουργία χρωμάτων μέσω της προσθετικής ανάμειξης ακτινοβολιών.</a:t>
            </a:r>
          </a:p>
        </p:txBody>
      </p:sp>
      <p:sp>
        <p:nvSpPr>
          <p:cNvPr id="819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6BE0C56-90DD-46A7-A79D-F0AC83513B94}" type="slidenum">
              <a:rPr lang="el-GR" altLang="el-GR" smtClean="0">
                <a:solidFill>
                  <a:prstClr val="black"/>
                </a:solidFill>
              </a:rPr>
              <a:pPr eaLnBrk="1" hangingPunct="1">
                <a:defRPr/>
              </a:pPr>
              <a:t>6</a:t>
            </a:fld>
            <a:endParaRPr lang="el-GR" altLang="el-GR" dirty="0" smtClean="0">
              <a:solidFill>
                <a:prstClr val="black"/>
              </a:solidFill>
            </a:endParaRPr>
          </a:p>
        </p:txBody>
      </p:sp>
      <p:pic>
        <p:nvPicPr>
          <p:cNvPr id="2" name="Picture 2" descr="13_maxwell's color matching experi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698463"/>
            <a:ext cx="5328592" cy="340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Τίτλος 1"/>
          <p:cNvSpPr>
            <a:spLocks noGrp="1"/>
          </p:cNvSpPr>
          <p:nvPr>
            <p:ph type="title"/>
          </p:nvPr>
        </p:nvSpPr>
        <p:spPr>
          <a:xfrm>
            <a:off x="468313" y="115888"/>
            <a:ext cx="8229600" cy="1009650"/>
          </a:xfrm>
        </p:spPr>
        <p:txBody>
          <a:bodyPr/>
          <a:lstStyle/>
          <a:p>
            <a:pPr eaLnBrk="1" hangingPunct="1"/>
            <a:r>
              <a:rPr lang="el-GR" altLang="el-GR" dirty="0" smtClean="0"/>
              <a:t>Η τριχρωματική θεωρία  των   Young/Helmholz </a:t>
            </a:r>
            <a:r>
              <a:rPr lang="el-GR" altLang="el-GR" sz="3200" b="0" dirty="0" smtClean="0"/>
              <a:t>(2 από 5)</a:t>
            </a:r>
          </a:p>
        </p:txBody>
      </p:sp>
    </p:spTree>
    <p:extLst>
      <p:ext uri="{BB962C8B-B14F-4D97-AF65-F5344CB8AC3E}">
        <p14:creationId xmlns:p14="http://schemas.microsoft.com/office/powerpoint/2010/main" val="293621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περιεχομένου 2"/>
          <p:cNvSpPr>
            <a:spLocks noGrp="1"/>
          </p:cNvSpPr>
          <p:nvPr>
            <p:ph idx="1"/>
          </p:nvPr>
        </p:nvSpPr>
        <p:spPr>
          <a:xfrm>
            <a:off x="457200" y="1341438"/>
            <a:ext cx="8218488" cy="5040312"/>
          </a:xfrm>
        </p:spPr>
        <p:txBody>
          <a:bodyPr/>
          <a:lstStyle/>
          <a:p>
            <a:pPr marL="0" indent="0" eaLnBrk="1" hangingPunct="1">
              <a:lnSpc>
                <a:spcPct val="114000"/>
              </a:lnSpc>
              <a:buFont typeface="Arial" charset="0"/>
              <a:buNone/>
            </a:pPr>
            <a:r>
              <a:rPr lang="el-GR" altLang="el-GR" sz="2400" dirty="0" smtClean="0"/>
              <a:t>Ο </a:t>
            </a:r>
            <a:r>
              <a:rPr lang="el-GR" altLang="el-GR" sz="2400" b="1" dirty="0" smtClean="0"/>
              <a:t>Helmholtz</a:t>
            </a:r>
            <a:r>
              <a:rPr lang="el-GR" altLang="el-GR" sz="2400" dirty="0" smtClean="0"/>
              <a:t> διατύπωσε την θεωρία (1850), ότι υπάρχουν τρεις τύποι φυσιολογικών «μηχανισμών» υπεύθυνοι για την αντίληψη όλων των χρωμάτων, δηλαδή οι τρεις τύποι κωνίων, ανάλογα με την ανταπόκριση τους στα διαφορετικά μήκη κύματος της ακτινοβολίας του ορατού φάσματος και με την κατάταξή τους  στις περιοχές ευαισθησίας </a:t>
            </a:r>
            <a:r>
              <a:rPr lang="el-GR" altLang="el-GR" sz="2400" b="1" dirty="0" smtClean="0">
                <a:solidFill>
                  <a:srgbClr val="004A82"/>
                </a:solidFill>
              </a:rPr>
              <a:t>S</a:t>
            </a:r>
            <a:r>
              <a:rPr lang="el-GR" altLang="el-GR" sz="2400" dirty="0" smtClean="0">
                <a:solidFill>
                  <a:srgbClr val="004A82"/>
                </a:solidFill>
              </a:rPr>
              <a:t> </a:t>
            </a:r>
            <a:r>
              <a:rPr lang="el-GR" altLang="el-GR" sz="2400" dirty="0" smtClean="0"/>
              <a:t>(Μπλε), </a:t>
            </a:r>
            <a:r>
              <a:rPr lang="el-GR" altLang="el-GR" sz="2400" b="1" dirty="0" smtClean="0">
                <a:solidFill>
                  <a:srgbClr val="295D33"/>
                </a:solidFill>
              </a:rPr>
              <a:t>M</a:t>
            </a:r>
            <a:r>
              <a:rPr lang="el-GR" altLang="el-GR" sz="2400" dirty="0" smtClean="0"/>
              <a:t> (Πράσινο) και </a:t>
            </a:r>
            <a:r>
              <a:rPr lang="el-GR" altLang="el-GR" sz="2400" b="1" dirty="0" smtClean="0">
                <a:solidFill>
                  <a:srgbClr val="7F1B2C"/>
                </a:solidFill>
              </a:rPr>
              <a:t>L</a:t>
            </a:r>
            <a:r>
              <a:rPr lang="el-GR" altLang="el-GR" sz="2400" dirty="0" smtClean="0"/>
              <a:t> (Κόκκινο), όπως επαληθεύτηκε αργότερα. Η πρόσληψη της διαφορετικής φασματικής περιοχής των σημάτων που ανιχνεύονται από τους τρεις τύπους των κωνίων,  ερμηνεύεται τελικά από τον εγκέφαλο ως ένα </a:t>
            </a:r>
            <a:r>
              <a:rPr lang="el-GR" altLang="el-GR" sz="2400" b="1" dirty="0" smtClean="0"/>
              <a:t>χρώμα</a:t>
            </a:r>
            <a:r>
              <a:rPr lang="el-GR" altLang="el-GR" sz="2400" dirty="0" smtClean="0"/>
              <a:t>.</a:t>
            </a:r>
          </a:p>
        </p:txBody>
      </p:sp>
      <p:sp>
        <p:nvSpPr>
          <p:cNvPr id="922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D2E7CA3-8EFD-4A6A-A68A-FA5181FD2EFB}" type="slidenum">
              <a:rPr lang="el-GR" altLang="el-GR" smtClean="0">
                <a:solidFill>
                  <a:prstClr val="black"/>
                </a:solidFill>
              </a:rPr>
              <a:pPr eaLnBrk="1" hangingPunct="1">
                <a:defRPr/>
              </a:pPr>
              <a:t>7</a:t>
            </a:fld>
            <a:endParaRPr lang="el-GR" altLang="el-GR" dirty="0" smtClean="0">
              <a:solidFill>
                <a:prstClr val="black"/>
              </a:solidFill>
            </a:endParaRPr>
          </a:p>
        </p:txBody>
      </p:sp>
      <p:sp>
        <p:nvSpPr>
          <p:cNvPr id="2" name="Τίτλος 1"/>
          <p:cNvSpPr>
            <a:spLocks noGrp="1"/>
          </p:cNvSpPr>
          <p:nvPr>
            <p:ph type="title"/>
          </p:nvPr>
        </p:nvSpPr>
        <p:spPr>
          <a:xfrm>
            <a:off x="468313" y="115888"/>
            <a:ext cx="8229600" cy="1009650"/>
          </a:xfrm>
        </p:spPr>
        <p:txBody>
          <a:bodyPr/>
          <a:lstStyle/>
          <a:p>
            <a:pPr eaLnBrk="1" hangingPunct="1"/>
            <a:r>
              <a:rPr lang="el-GR" altLang="el-GR" dirty="0" smtClean="0"/>
              <a:t>Η τριχρωματική θεωρία  των   Young/Helmholz </a:t>
            </a:r>
            <a:r>
              <a:rPr lang="el-GR" altLang="el-GR" sz="3200" b="0" dirty="0" smtClean="0"/>
              <a:t>(3 από 5)</a:t>
            </a:r>
          </a:p>
        </p:txBody>
      </p:sp>
    </p:spTree>
    <p:extLst>
      <p:ext uri="{BB962C8B-B14F-4D97-AF65-F5344CB8AC3E}">
        <p14:creationId xmlns:p14="http://schemas.microsoft.com/office/powerpoint/2010/main" val="48949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περιεχομένου 2"/>
          <p:cNvSpPr>
            <a:spLocks noGrp="1"/>
          </p:cNvSpPr>
          <p:nvPr>
            <p:ph idx="1"/>
          </p:nvPr>
        </p:nvSpPr>
        <p:spPr>
          <a:xfrm>
            <a:off x="323850" y="1268413"/>
            <a:ext cx="8686800" cy="5545137"/>
          </a:xfrm>
        </p:spPr>
        <p:txBody>
          <a:bodyPr/>
          <a:lstStyle/>
          <a:p>
            <a:pPr marL="0" indent="0" eaLnBrk="1" hangingPunct="1">
              <a:lnSpc>
                <a:spcPct val="105000"/>
              </a:lnSpc>
              <a:buFont typeface="Arial" charset="0"/>
              <a:buNone/>
            </a:pPr>
            <a:r>
              <a:rPr lang="el-GR" altLang="el-GR" sz="2400" dirty="0" smtClean="0"/>
              <a:t>Στην εικόνα που ακολουθεί παρουσιάζεται η διαδικασία της τριχρωματικής θεωρίας των Young/Helmholz.  Τα σήματα από την ευαισθητοποίηση – διέγερση των φωτοϋποδοχέων – κωνίων φθάνουν στον εγκέφαλο μέσω του καναλιού – οπτικού νεύρου όπου δημιουργείται το χρωματικό αίσθημα. Βάσει της θεωρίας των </a:t>
            </a:r>
            <a:r>
              <a:rPr lang="el-GR" altLang="el-GR" sz="2400" dirty="0" smtClean="0"/>
              <a:t>Young</a:t>
            </a:r>
            <a:r>
              <a:rPr lang="el-GR" altLang="el-GR" sz="2400" dirty="0" smtClean="0"/>
              <a:t>/</a:t>
            </a:r>
            <a:r>
              <a:rPr lang="el-GR" altLang="el-GR" sz="2400" dirty="0" smtClean="0"/>
              <a:t>Helmholz</a:t>
            </a:r>
            <a:r>
              <a:rPr lang="el-GR" altLang="el-GR" sz="2400" dirty="0" smtClean="0"/>
              <a:t>,  η δημιουργία για παράδειγμα του χρωματικού αισθήματος του κίτρινου, δεν είναι το κίτρινο μιας μονοχρωματικής ακτινοβολίας αλλά προκύπτει από την ανάμειξη πράσινης και κόκκινης ακτινοβολίας και είναι ένα διαφορετικό χρώμα από το μονοχρωματικό κίτρινο. Συνεπώς, η τριχρωματική θεωρία της έγχρωμης όρασης και της δημιουργίας χρωματικού αισθήματος ήταν πολύ σημαντική για τη ανάπτυξη συστημάτων της αναπαραγωγής του χρώματος, όπως της φωτογραφίας, τρίχρωμης εκτύπωσης και της τηλεόρασης.</a:t>
            </a:r>
          </a:p>
        </p:txBody>
      </p:sp>
      <p:sp>
        <p:nvSpPr>
          <p:cNvPr id="1024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5EA0C85-0FED-47E8-BFAE-B170EA549AF7}" type="slidenum">
              <a:rPr lang="el-GR" altLang="el-GR" smtClean="0">
                <a:solidFill>
                  <a:prstClr val="black"/>
                </a:solidFill>
              </a:rPr>
              <a:pPr eaLnBrk="1" hangingPunct="1">
                <a:defRPr/>
              </a:pPr>
              <a:t>8</a:t>
            </a:fld>
            <a:endParaRPr lang="el-GR" altLang="el-GR" dirty="0" smtClean="0">
              <a:solidFill>
                <a:prstClr val="black"/>
              </a:solidFill>
            </a:endParaRPr>
          </a:p>
        </p:txBody>
      </p:sp>
      <p:sp>
        <p:nvSpPr>
          <p:cNvPr id="2" name="Τίτλος 1"/>
          <p:cNvSpPr>
            <a:spLocks noGrp="1"/>
          </p:cNvSpPr>
          <p:nvPr>
            <p:ph type="title"/>
          </p:nvPr>
        </p:nvSpPr>
        <p:spPr>
          <a:xfrm>
            <a:off x="468313" y="115888"/>
            <a:ext cx="8229600" cy="1009650"/>
          </a:xfrm>
        </p:spPr>
        <p:txBody>
          <a:bodyPr/>
          <a:lstStyle/>
          <a:p>
            <a:pPr eaLnBrk="1" hangingPunct="1"/>
            <a:r>
              <a:rPr lang="el-GR" altLang="el-GR" dirty="0" smtClean="0"/>
              <a:t>Η τριχρωματική θεωρία  των   Young/Helmholz </a:t>
            </a:r>
            <a:r>
              <a:rPr lang="el-GR" altLang="el-GR" sz="3200" b="0" dirty="0" smtClean="0"/>
              <a:t>(4 από 5)</a:t>
            </a:r>
          </a:p>
        </p:txBody>
      </p:sp>
    </p:spTree>
    <p:extLst>
      <p:ext uri="{BB962C8B-B14F-4D97-AF65-F5344CB8AC3E}">
        <p14:creationId xmlns:p14="http://schemas.microsoft.com/office/powerpoint/2010/main" val="32531367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1752</Words>
  <Application>Microsoft Office PowerPoint</Application>
  <PresentationFormat>Προβολή στην οθόνη (4:3)</PresentationFormat>
  <Paragraphs>144</Paragraphs>
  <Slides>24</Slides>
  <Notes>16</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OC_template_updated</vt:lpstr>
      <vt:lpstr>OC_template</vt:lpstr>
      <vt:lpstr>1_OC_template_updated</vt:lpstr>
      <vt:lpstr>Χρώμα Γραφικών Τεχνών</vt:lpstr>
      <vt:lpstr>Η τριχρωμία ως θεωρία (1 από 4)</vt:lpstr>
      <vt:lpstr>Η τριχρωμία ως θεωρία (2 από 4)</vt:lpstr>
      <vt:lpstr>Η τριχρωμία ως θεωρία (3 από 4)</vt:lpstr>
      <vt:lpstr>Η τριχρωμία ως θεωρία (4 από 4)</vt:lpstr>
      <vt:lpstr>Η τριχρωματική θεωρία  των   Young/Helmholz (1 από 5)</vt:lpstr>
      <vt:lpstr>Η τριχρωματική θεωρία  των   Young/Helmholz (2 από 5)</vt:lpstr>
      <vt:lpstr>Η τριχρωματική θεωρία  των   Young/Helmholz (3 από 5)</vt:lpstr>
      <vt:lpstr>Η τριχρωματική θεωρία  των   Young/Helmholz (4 από 5)</vt:lpstr>
      <vt:lpstr>Η τριχρωματική θεωρία  των   Young/Helmholz (5 από 5)</vt:lpstr>
      <vt:lpstr>Η θεωρία των αντίθετων χρωμάτων του Hering (1 από 5)</vt:lpstr>
      <vt:lpstr>Η θεωρία των αντίθετων χρωμάτων του Hering (2 από 5)</vt:lpstr>
      <vt:lpstr>Η θεωρία των αντίθετων χρωμάτων του Hering (3 από 5)</vt:lpstr>
      <vt:lpstr>Η θεωρία των αντίθετων χρωμάτων του Hering (4 από 5)</vt:lpstr>
      <vt:lpstr>Η θεωρία των αντίθετων χρωμάτων του Hering (5 από 5)</vt:lpstr>
      <vt:lpstr>Σύγκριση των θεωριών έγχρωμης όρασης</vt:lpstr>
      <vt:lpstr>Θεωρίες της έγχρωμης όρασης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41</cp:revision>
  <dcterms:created xsi:type="dcterms:W3CDTF">2013-03-04T13:35:19Z</dcterms:created>
  <dcterms:modified xsi:type="dcterms:W3CDTF">2015-06-26T11:36:19Z</dcterms:modified>
</cp:coreProperties>
</file>