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activeX/activeX2.xml" ContentType="application/vnd.ms-office.activeX+xml"/>
  <Override PartName="/ppt/tags/tag3.xml" ContentType="application/vnd.openxmlformats-officedocument.presentationml.tags+xml"/>
  <Override PartName="/ppt/activeX/activeX3.xml" ContentType="application/vnd.ms-office.activeX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activeX/activeX4.xml" ContentType="application/vnd.ms-office.activeX+xml"/>
  <Override PartName="/ppt/tags/tag5.xml" ContentType="application/vnd.openxmlformats-officedocument.presentationml.tags+xml"/>
  <Override PartName="/ppt/activeX/activeX5.xml" ContentType="application/vnd.ms-office.activeX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activeX/activeX6.xml" ContentType="application/vnd.ms-office.activeX+xml"/>
  <Override PartName="/ppt/tags/tag7.xml" ContentType="application/vnd.openxmlformats-officedocument.presentationml.tags+xml"/>
  <Override PartName="/ppt/activeX/activeX7.xml" ContentType="application/vnd.ms-office.activeX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  <p:sldMasterId id="2147483719" r:id="rId4"/>
  </p:sldMasterIdLst>
  <p:notesMasterIdLst>
    <p:notesMasterId r:id="rId54"/>
  </p:notesMasterIdLst>
  <p:handoutMasterIdLst>
    <p:handoutMasterId r:id="rId55"/>
  </p:handoutMasterIdLst>
  <p:sldIdLst>
    <p:sldId id="256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303" r:id="rId14"/>
    <p:sldId id="301" r:id="rId15"/>
    <p:sldId id="297" r:id="rId16"/>
    <p:sldId id="299" r:id="rId17"/>
    <p:sldId id="302" r:id="rId18"/>
    <p:sldId id="305" r:id="rId19"/>
    <p:sldId id="304" r:id="rId20"/>
    <p:sldId id="298" r:id="rId21"/>
    <p:sldId id="306" r:id="rId22"/>
    <p:sldId id="300" r:id="rId23"/>
    <p:sldId id="307" r:id="rId24"/>
    <p:sldId id="295" r:id="rId25"/>
    <p:sldId id="308" r:id="rId26"/>
    <p:sldId id="296" r:id="rId27"/>
    <p:sldId id="309" r:id="rId28"/>
    <p:sldId id="267" r:id="rId29"/>
    <p:sldId id="268" r:id="rId30"/>
    <p:sldId id="269" r:id="rId31"/>
    <p:sldId id="310" r:id="rId32"/>
    <p:sldId id="311" r:id="rId33"/>
    <p:sldId id="313" r:id="rId34"/>
    <p:sldId id="314" r:id="rId35"/>
    <p:sldId id="316" r:id="rId36"/>
    <p:sldId id="317" r:id="rId37"/>
    <p:sldId id="315" r:id="rId38"/>
    <p:sldId id="270" r:id="rId39"/>
    <p:sldId id="275" r:id="rId40"/>
    <p:sldId id="276" r:id="rId41"/>
    <p:sldId id="277" r:id="rId42"/>
    <p:sldId id="279" r:id="rId43"/>
    <p:sldId id="280" r:id="rId44"/>
    <p:sldId id="281" r:id="rId45"/>
    <p:sldId id="312" r:id="rId46"/>
    <p:sldId id="318" r:id="rId47"/>
    <p:sldId id="319" r:id="rId48"/>
    <p:sldId id="320" r:id="rId49"/>
    <p:sldId id="325" r:id="rId50"/>
    <p:sldId id="326" r:id="rId51"/>
    <p:sldId id="322" r:id="rId52"/>
    <p:sldId id="324" r:id="rId53"/>
  </p:sldIdLst>
  <p:sldSz cx="9144000" cy="6858000" type="screen4x3"/>
  <p:notesSz cx="7104063" cy="10234613"/>
  <p:custDataLst>
    <p:tags r:id="rId5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6758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6F7745-23D4-46C4-8856-6F852F3444F9}" type="slidenum">
              <a:rPr lang="el-GR" altLang="el-GR" smtClean="0">
                <a:solidFill>
                  <a:prstClr val="black"/>
                </a:solidFill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l-GR" altLang="el-GR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6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3199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6656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9193D5-76C2-4986-B900-A2417958911F}" type="slidenum">
              <a:rPr lang="el-GR" altLang="el-GR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l-GR" altLang="el-GR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80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92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8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22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70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30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0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4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24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05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99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25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77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5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4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88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5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24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4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95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13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07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67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7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60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0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1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05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5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12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6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2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0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CLI_18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2.0/deed.en" TargetMode="External"/><Relationship Id="rId4" Type="http://schemas.openxmlformats.org/officeDocument/2006/relationships/hyperlink" Target="http://commons.wikimedia.org/wiki/User:Kuebi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Meniskusruptur.svg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Trassiorf" TargetMode="External"/><Relationship Id="rId11" Type="http://schemas.openxmlformats.org/officeDocument/2006/relationships/hyperlink" Target="http://commons.wikimedia.org/wiki/User:Tim1965" TargetMode="External"/><Relationship Id="rId5" Type="http://schemas.openxmlformats.org/officeDocument/2006/relationships/hyperlink" Target="http://commons.wikimedia.org/wiki/File:Plateau_du_tibia_(Gray_349).png" TargetMode="External"/><Relationship Id="rId10" Type="http://schemas.openxmlformats.org/officeDocument/2006/relationships/hyperlink" Target="http://commons.wikimedia.org/wiki/File:Typical_arthroscopic_surgery_incisions_-_knee.JPG" TargetMode="External"/><Relationship Id="rId4" Type="http://schemas.openxmlformats.org/officeDocument/2006/relationships/image" Target="../media/image8.jpeg"/><Relationship Id="rId9" Type="http://schemas.openxmlformats.org/officeDocument/2006/relationships/hyperlink" Target="http://commons.wikimedia.org/wiki/User:St%C3%BCndl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http://commons.wikimedia.org/wiki/File:Lateral_meniscus_tear_anterior_horn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4.0/" TargetMode="External"/><Relationship Id="rId5" Type="http://schemas.openxmlformats.org/officeDocument/2006/relationships/hyperlink" Target="http://commons.wikimedia.org/w/index.php?title=User:Arthroscopist&amp;action=edit&amp;redlink=1" TargetMode="External"/><Relationship Id="rId4" Type="http://schemas.openxmlformats.org/officeDocument/2006/relationships/hyperlink" Target="http://commons.wikimedia.org/wiki/File:Lateral_meniscus_chondromalacia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OATS-Arthroscopic_Scan1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/index.php?title=User:FoodPuma&amp;action=edit&amp;redlink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://commons.wikimedia.org/wiki/File:Anterior_cruciate_ligament_repair_3_legend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4.0/" TargetMode="External"/><Relationship Id="rId5" Type="http://schemas.openxmlformats.org/officeDocument/2006/relationships/hyperlink" Target="http://commons.wikimedia.org/w/index.php?title=User:Arthroscopist&amp;action=edit&amp;redlink=1" TargetMode="External"/><Relationship Id="rId4" Type="http://schemas.openxmlformats.org/officeDocument/2006/relationships/hyperlink" Target="http://commons.wikimedia.org/wiki/File:Anterior_cruciate_ligament_repair_2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pguNCtOwzEc" TargetMode="Externa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commons.wikimedia.org/w/index.php?title=User:Rwillia4&amp;action=edit&amp;redlink=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Bankart_lesion_seen_at_arthroscopy.png" TargetMode="External"/><Relationship Id="rId5" Type="http://schemas.openxmlformats.org/officeDocument/2006/relationships/hyperlink" Target="http://commons.wikimedia.org/wiki/User:Phyzome" TargetMode="External"/><Relationship Id="rId4" Type="http://schemas.openxmlformats.org/officeDocument/2006/relationships/hyperlink" Target="http://commons.wikimedia.org/wiki/File:Gray328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LAP-Lesion-before-after-EN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B3t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.xml"/><Relationship Id="rId7" Type="http://schemas.openxmlformats.org/officeDocument/2006/relationships/hyperlink" Target="https://creativecommons.org/licenses/by/3.0/legalcode" TargetMode="Externa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www.youtube.com/channel/UCAvmST_Sd5-aYXqZlV9f4Gw" TargetMode="External"/><Relationship Id="rId5" Type="http://schemas.openxmlformats.org/officeDocument/2006/relationships/hyperlink" Target="https://www.youtube.com/watch?v=3FtIkUiOIv8" TargetMode="Externa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rist_arthroscopy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File_Upload_Bot_(Magnus_Manske)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4.xml"/><Relationship Id="rId7" Type="http://schemas.openxmlformats.org/officeDocument/2006/relationships/hyperlink" Target="https://creativecommons.org/licenses/by/3.0/legalcode" TargetMode="Externa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hyperlink" Target="https://www.youtube.com/channel/UCAvmST_Sd5-aYXqZlV9f4Gw" TargetMode="External"/><Relationship Id="rId5" Type="http://schemas.openxmlformats.org/officeDocument/2006/relationships/hyperlink" Target="https://www.youtube.com/watch?v=IT2ObIL16-g" TargetMode="Externa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pinal_column_curvature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Vsion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Blausen_0484_HerniatedLumbarDisc.png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://creativecommons.org/licenses/by/3.0/deed.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BruceBlaus" TargetMode="External"/><Relationship Id="rId5" Type="http://schemas.openxmlformats.org/officeDocument/2006/relationships/hyperlink" Target="http://commons.wikimedia.org/wiki/File:Herniated_Disc.png" TargetMode="Externa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://commons.wikimedia.org/wiki/User:Dewdude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Severe_herniation_of_L4-L5_disc.png" TargetMode="External"/><Relationship Id="rId5" Type="http://schemas.openxmlformats.org/officeDocument/2006/relationships/hyperlink" Target="http://commons.wikimedia.org/wiki/User:SieBot" TargetMode="External"/><Relationship Id="rId4" Type="http://schemas.openxmlformats.org/officeDocument/2006/relationships/hyperlink" Target="http://commons.wikimedia.org/wiki/File:Lagehernia.p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png"/><Relationship Id="rId5" Type="http://schemas.openxmlformats.org/officeDocument/2006/relationships/hyperlink" Target="https://www.youtube.com/watch?v=Vd96TBT5EBE" TargetMode="Externa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ystoscope-med-20050425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MykReeve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iagram_showing_a_cystoscopy_for_a_man_and_a_woman_CRUK_064.sv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hyperlink" Target="http://commons.wikimedia.org/wiki/User:F%C3%A6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ystoscopy-im-20050425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MykReev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le%20anatomy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Xiong_Chiamiov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enign_Prostatic_Hyperplasia_nci-vol-7137-300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Stevenfruitsmaak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://commons.wikimedia.org/wiki/File:Diagram_showing_prostate_cancer_pressing_on_the_urethra_CRUK_182.sv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4.0/" TargetMode="External"/><Relationship Id="rId5" Type="http://schemas.openxmlformats.org/officeDocument/2006/relationships/hyperlink" Target="http://commons.wikimedia.org/wiki/User:F%C3%A6" TargetMode="External"/><Relationship Id="rId4" Type="http://schemas.openxmlformats.org/officeDocument/2006/relationships/hyperlink" Target="http://commons.wikimedia.org/wiki/File:Diagram_showing_T1-3_stages_of_prostate_cancer_CRUK_278.sv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hyperlink" Target="http://commons.wikimedia.org/wiki/File:Diagram_showing_prostate_cancer_that_has_spread_to_the_lymph_nodes_CRUK_184.sv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4.0/" TargetMode="External"/><Relationship Id="rId5" Type="http://schemas.openxmlformats.org/officeDocument/2006/relationships/hyperlink" Target="http://commons.wikimedia.org/wiki/User:F%C3%A6" TargetMode="External"/><Relationship Id="rId4" Type="http://schemas.openxmlformats.org/officeDocument/2006/relationships/hyperlink" Target="http://commons.wikimedia.org/wiki/File:Diagram_showing_prostate_cancer_that_has_spread_to_the_bones_CRUK_183.sv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igital_rectal_exam_nci-vol-7136-300.jp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Stevenfruitsmaak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42.png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hyperlink" Target="https://www.youtube.com/watch?v=B1bAvN_esiI" TargetMode="Externa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595_KidneyStones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ithotriptor_machine.jpg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DiverDave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png"/><Relationship Id="rId5" Type="http://schemas.openxmlformats.org/officeDocument/2006/relationships/hyperlink" Target="https://www.youtube.com/watch?v=Vp9h2JyCmY4" TargetMode="Externa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legalcode" TargetMode="External"/><Relationship Id="rId3" Type="http://schemas.openxmlformats.org/officeDocument/2006/relationships/tags" Target="../tags/tag8.xml"/><Relationship Id="rId7" Type="http://schemas.openxmlformats.org/officeDocument/2006/relationships/hyperlink" Target="https://www.youtube.com/channel/UCiVkG5s-pqYhV4--qtr2xYw" TargetMode="Externa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6" Type="http://schemas.openxmlformats.org/officeDocument/2006/relationships/hyperlink" Target="https://www.youtube.com/watch?v=zRCI4t_OVnk" TargetMode="External"/><Relationship Id="rId5" Type="http://schemas.openxmlformats.org/officeDocument/2006/relationships/hyperlink" Target="https://www.youtube.com/watch?v=IT2ObIL16-g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Ειδικές Ιατρικές Εφαρμογές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Ορθοπαιδικές και Ουρολογικές παθήσεις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Δρ. Νικόλαος Δ. Θαλασσινός, Επίκουρος Καθηγητής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Χειρουργός Θώρακος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Ραδιολογίας - Ακτινολογίας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Άρθρωση γόνατος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7170" name="Picture 2" descr="File:ACLI 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084" y="1256447"/>
            <a:ext cx="4680520" cy="421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571292" y="5579024"/>
            <a:ext cx="4022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3"/>
              </a:rPr>
              <a:t>ACLI 18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4"/>
              </a:rPr>
              <a:t>Kuebi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με άδεια 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CC BY-SA 2.0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90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Αρθροσκόπηση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4/12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pic>
        <p:nvPicPr>
          <p:cNvPr id="5122" name="Picture 2" descr="File:Meniskusruptu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512" y="1335407"/>
            <a:ext cx="2232248" cy="31889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Gray3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" y="2399464"/>
            <a:ext cx="2592288" cy="21127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ile:Typical arthroscopic surgery incisions - kn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46084"/>
            <a:ext cx="3168352" cy="23782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99792" y="5536381"/>
            <a:ext cx="4103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Αρθροσκόπηση μηνίσκου γόνατος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348168" y="4593303"/>
            <a:ext cx="2902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fr-FR" sz="1200" dirty="0">
                <a:solidFill>
                  <a:schemeClr val="bg1"/>
                </a:solidFill>
                <a:latin typeface="+mn-lt"/>
                <a:hlinkClick r:id="rId5"/>
              </a:rPr>
              <a:t>Plateau du tibia (Gray 349)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6"/>
              </a:rPr>
              <a:t>Trassiorf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με άδεια 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3265512" y="4558818"/>
            <a:ext cx="2226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fr-FR" sz="1200" dirty="0">
                <a:solidFill>
                  <a:schemeClr val="bg1"/>
                </a:solidFill>
                <a:latin typeface="+mn-lt"/>
                <a:hlinkClick r:id="rId8"/>
              </a:rPr>
              <a:t>Meniskusruptur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9"/>
              </a:rPr>
              <a:t>Stündle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7"/>
          <p:cNvSpPr/>
          <p:nvPr/>
        </p:nvSpPr>
        <p:spPr>
          <a:xfrm>
            <a:off x="5652120" y="4551100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10"/>
              </a:rPr>
              <a:t>Typical arthroscopic surgery incisions - knee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11"/>
              </a:rPr>
              <a:t>Tim1965</a:t>
            </a:r>
            <a:r>
              <a:rPr lang="el-GR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Αρθροσκόπηση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5/12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pic>
        <p:nvPicPr>
          <p:cNvPr id="1026" name="Picture 2" descr="File:Lateral meniscus chondromala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" y="1613041"/>
            <a:ext cx="3776852" cy="283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71800" y="5072712"/>
            <a:ext cx="41034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Αρθροσκόπηση μηνίσκου γόνατος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8" name="Picture 4" descr="File:Lateral meniscus tear anterior hor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2314"/>
            <a:ext cx="43524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856673" y="4430586"/>
            <a:ext cx="3121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fr-FR" sz="1200" dirty="0">
                <a:solidFill>
                  <a:schemeClr val="bg1"/>
                </a:solidFill>
                <a:latin typeface="+mn-lt"/>
                <a:hlinkClick r:id="rId4"/>
              </a:rPr>
              <a:t>Lateral meniscus chondromalacia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Arthroscopist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6"/>
              </a:rPr>
              <a:t>CC BY-SA 4.0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5115273" y="4430585"/>
            <a:ext cx="3121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pt-BR" sz="1200" dirty="0">
                <a:solidFill>
                  <a:schemeClr val="bg1"/>
                </a:solidFill>
                <a:latin typeface="+mn-lt"/>
                <a:hlinkClick r:id="rId7"/>
              </a:rPr>
              <a:t>Lateral meniscus tear anterior horn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Arthroscopist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6"/>
              </a:rPr>
              <a:t>CC BY-SA 4.0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90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Αρθροσκόπηση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6/12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pic>
        <p:nvPicPr>
          <p:cNvPr id="3074" name="Picture 2" descr="File:OATS-Arthroscopic Scan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" t="12268" r="14735" b="8207"/>
          <a:stretch/>
        </p:blipFill>
        <p:spPr bwMode="auto">
          <a:xfrm>
            <a:off x="2195736" y="1380895"/>
            <a:ext cx="5074739" cy="38482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3848" y="5229111"/>
            <a:ext cx="29629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Αρθροσκόπηση γόνατος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3124382" y="5651258"/>
            <a:ext cx="3121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pt-BR" sz="1200" dirty="0">
                <a:solidFill>
                  <a:schemeClr val="bg1"/>
                </a:solidFill>
                <a:latin typeface="+mn-lt"/>
                <a:hlinkClick r:id="rId3"/>
              </a:rPr>
              <a:t>OATS-Arthroscopic Scan1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4"/>
              </a:rPr>
              <a:t>FoodPuma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47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Αρθροσκόπηση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7/12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34344" y="4797152"/>
            <a:ext cx="6096000" cy="576064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Αποκατάσταση συνδέσμων άρθρωσης γόνατος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pic>
        <p:nvPicPr>
          <p:cNvPr id="6146" name="Picture 2" descr="File:Anterior cruciate ligament repair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1" y="1676172"/>
            <a:ext cx="4299890" cy="24186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le:Anterior cruciate ligament repair 3 leg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37" y="1671975"/>
            <a:ext cx="4307351" cy="24228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781625" y="4094860"/>
            <a:ext cx="3121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pt-BR" sz="1200" dirty="0">
                <a:solidFill>
                  <a:schemeClr val="bg1"/>
                </a:solidFill>
                <a:latin typeface="+mn-lt"/>
                <a:hlinkClick r:id="rId4"/>
              </a:rPr>
              <a:t>Anterior cruciate ligament repair 2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5"/>
              </a:rPr>
              <a:t>Arthroscopist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6"/>
              </a:rPr>
              <a:t>CC BY-SA 4.0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5162953" y="4095245"/>
            <a:ext cx="3295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pt-BR" sz="1200" dirty="0">
                <a:solidFill>
                  <a:schemeClr val="bg1"/>
                </a:solidFill>
                <a:latin typeface="+mn-lt"/>
                <a:hlinkClick r:id="rId7"/>
              </a:rPr>
              <a:t>Anterior cruciate ligament repair 3 legend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5"/>
              </a:rPr>
              <a:t>Arthroscopist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6"/>
              </a:rPr>
              <a:t>CC BY-SA 4.0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21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Αρθροσκόπηση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8/12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3925317" y="5733256"/>
            <a:ext cx="12933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+mn-lt"/>
                <a:hlinkClick r:id="rId5"/>
              </a:rPr>
              <a:t>Knee Arthroscopy</a:t>
            </a:r>
            <a:endParaRPr lang="en-US" sz="1200" dirty="0">
              <a:latin typeface="+mn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3562" name="ShockwaveFlash1" r:id="rId2" imgW="6857143" imgH="3847619"/>
        </mc:Choice>
        <mc:Fallback>
          <p:control name="ShockwaveFlash1" r:id="rId2" imgW="6857143" imgH="384761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0" y="1504950"/>
                  <a:ext cx="6858000" cy="3848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88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Αρθροσκόπηση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9/12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pic>
        <p:nvPicPr>
          <p:cNvPr id="8194" name="Picture 2" descr="File:Gray3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2736304" cy="30364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ile:Bankart lesion seen at arthros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754760" cy="30148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87824" y="5373216"/>
            <a:ext cx="2680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schemeClr val="bg1"/>
                </a:solidFill>
                <a:latin typeface="+mn-lt"/>
              </a:rPr>
              <a:t>Αρθροσκόπηση ώμου</a:t>
            </a:r>
            <a:endParaRPr 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1127223" y="4725144"/>
            <a:ext cx="2425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pt-BR" sz="1200" dirty="0">
                <a:solidFill>
                  <a:schemeClr val="bg1"/>
                </a:solidFill>
                <a:latin typeface="+mn-lt"/>
                <a:hlinkClick r:id="rId4"/>
              </a:rPr>
              <a:t>Gray328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Phyzome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5048441" y="4725144"/>
            <a:ext cx="3089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6"/>
              </a:rPr>
              <a:t>Bankart lesion seen at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6"/>
              </a:rPr>
              <a:t>arthroscopy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7"/>
              </a:rPr>
              <a:t>Rwillia4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883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Αρθροσκόπηση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10/12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pic>
        <p:nvPicPr>
          <p:cNvPr id="2050" name="Picture 2" descr="File:SLAP-Lesion-before-after-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1340768"/>
            <a:ext cx="5256584" cy="433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2275" y="5968776"/>
            <a:ext cx="2899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Αρθροσκόπηση ώμου</a:t>
            </a:r>
            <a:endParaRPr lang="el-G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1943708" y="5691777"/>
            <a:ext cx="52565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SLAP-Lesion-before-after-EN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B3t"/>
              </a:rPr>
              <a:t>B3t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3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Αρθροσκόπηση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11/12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2339752" y="60212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  <a:hlinkClick r:id="rId5"/>
              </a:rPr>
              <a:t>“arthroscopic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multidirectional instability shoulder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5"/>
              </a:rPr>
              <a:t>surgery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6"/>
              </a:rPr>
              <a:t>Young Lae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hlinkClick r:id="rId6"/>
              </a:rPr>
              <a:t>Moon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7"/>
              </a:rPr>
              <a:t>CC BY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56" name="ShockwaveFlash1" r:id="rId2" imgW="6095880" imgH="4572000"/>
        </mc:Choice>
        <mc:Fallback>
          <p:control name="ShockwaveFlash1" r:id="rId2" imgW="6095880" imgH="45720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1143000"/>
                  <a:ext cx="6096000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8924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Αρθροσκόπηση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12/12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pic>
        <p:nvPicPr>
          <p:cNvPr id="4098" name="Picture 2" descr="File:Wrist arthroscop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 r="11319"/>
          <a:stretch/>
        </p:blipFill>
        <p:spPr bwMode="auto">
          <a:xfrm>
            <a:off x="2232734" y="1309493"/>
            <a:ext cx="4678532" cy="421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2130" y="5986941"/>
            <a:ext cx="3146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Αρθροσκόπηση καρπού</a:t>
            </a:r>
            <a:endParaRPr lang="el-G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2627784" y="5589240"/>
            <a:ext cx="3995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Wrist </a:t>
            </a:r>
            <a:r>
              <a:rPr lang="en-US" sz="1200" dirty="0" smtClean="0">
                <a:latin typeface="+mn-lt"/>
                <a:hlinkClick r:id="rId3"/>
              </a:rPr>
              <a:t>arthroscopy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File Upload Bot (Magnus Manske)"/>
              </a:rPr>
              <a:t>File Upload Bot (Magnus Manske</a:t>
            </a:r>
            <a:r>
              <a:rPr lang="en-US" sz="1200" dirty="0" smtClean="0">
                <a:latin typeface="+mn-lt"/>
                <a:hlinkClick r:id="rId4" tooltip="User:File Upload Bot (Magnus Manske)"/>
              </a:rPr>
              <a:t>)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87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224136"/>
          </a:xfrm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l-GR" altLang="el-GR" dirty="0" smtClean="0"/>
              <a:t>Ορθοπαιδικές παθήσεις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Αρθροσκόπηση </a:t>
            </a:r>
            <a:r>
              <a:rPr lang="el-GR" dirty="0" smtClean="0"/>
              <a:t>αγκώνος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2699792" y="6021287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“Elbow </a:t>
            </a:r>
            <a:r>
              <a:rPr lang="en-US" sz="1200" dirty="0">
                <a:latin typeface="+mn-lt"/>
                <a:hlinkClick r:id="rId5"/>
              </a:rPr>
              <a:t>arthroscopy for Degenerative stiff </a:t>
            </a:r>
            <a:r>
              <a:rPr lang="en-US" sz="1200" dirty="0" smtClean="0">
                <a:latin typeface="+mn-lt"/>
                <a:hlinkClick r:id="rId5"/>
              </a:rPr>
              <a:t>elbow</a:t>
            </a:r>
            <a:r>
              <a:rPr lang="en-US" sz="1200" dirty="0" smtClean="0">
                <a:latin typeface="+mn-lt"/>
              </a:rPr>
              <a:t>” </a:t>
            </a:r>
            <a:r>
              <a:rPr lang="el-GR" sz="1200" dirty="0" smtClean="0">
                <a:latin typeface="+mn-lt"/>
              </a:rPr>
              <a:t>από </a:t>
            </a:r>
            <a:r>
              <a:rPr lang="en-US" sz="1200" dirty="0">
                <a:latin typeface="+mn-lt"/>
                <a:hlinkClick r:id="rId6"/>
              </a:rPr>
              <a:t>Young Lae </a:t>
            </a:r>
            <a:r>
              <a:rPr lang="en-US" sz="1200" dirty="0" smtClean="0">
                <a:latin typeface="+mn-lt"/>
                <a:hlinkClick r:id="rId6"/>
              </a:rPr>
              <a:t>Moon</a:t>
            </a:r>
            <a:r>
              <a:rPr lang="el-GR" sz="1200" dirty="0" smtClean="0">
                <a:latin typeface="+mn-lt"/>
              </a:rPr>
              <a:t> με άδεια </a:t>
            </a:r>
            <a:r>
              <a:rPr lang="en-US" sz="1200" dirty="0">
                <a:latin typeface="+mn-lt"/>
                <a:hlinkClick r:id="rId7"/>
              </a:rPr>
              <a:t>CC BY</a:t>
            </a:r>
            <a:endParaRPr lang="en-US" sz="1200" dirty="0">
              <a:latin typeface="+mn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280" name="ShockwaveFlash1" r:id="rId2" imgW="6095880" imgH="4572000"/>
        </mc:Choice>
        <mc:Fallback>
          <p:control name="ShockwaveFlash1" r:id="rId2" imgW="6095880" imgH="45720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1143000"/>
                  <a:ext cx="6096000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371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Ανατομία </a:t>
            </a:r>
            <a:r>
              <a:rPr lang="el-GR" altLang="el-GR" b="1" dirty="0" smtClean="0"/>
              <a:t>σπονδυλικής στήλης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2290" name="Picture 2" descr="File:Spinal column curva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96752"/>
            <a:ext cx="3312368" cy="5153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3105085" y="6337736"/>
            <a:ext cx="2933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Spinal column </a:t>
            </a:r>
            <a:r>
              <a:rPr lang="en-US" sz="1200" dirty="0" smtClean="0">
                <a:latin typeface="+mn-lt"/>
                <a:hlinkClick r:id="rId3"/>
              </a:rPr>
              <a:t>curvature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Vsion"/>
              </a:rPr>
              <a:t>Vsion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58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Παθήσεις της σπονδυλικής στήλης</a:t>
            </a:r>
            <a:br>
              <a:rPr lang="el-GR" dirty="0" smtClean="0"/>
            </a:br>
            <a:r>
              <a:rPr lang="el-GR" sz="3300" b="0" dirty="0" smtClean="0"/>
              <a:t>(Κήλη μεσοσπονδυλίου δίσκου)</a:t>
            </a:r>
            <a:endParaRPr lang="el-GR" sz="33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pic>
        <p:nvPicPr>
          <p:cNvPr id="14338" name="Picture 2" descr="File:Blausen 0484 HerniatedLumbarDi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83260"/>
            <a:ext cx="4824536" cy="48245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ile:Herniated Dis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83260"/>
            <a:ext cx="3102528" cy="41367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5655212" y="5661248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Herniated </a:t>
            </a:r>
            <a:r>
              <a:rPr lang="en-US" sz="1200" dirty="0" smtClean="0">
                <a:latin typeface="+mn-lt"/>
                <a:hlinkClick r:id="rId5"/>
              </a:rPr>
              <a:t>Disc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6" tooltip="User:BruceBlaus"/>
              </a:rPr>
              <a:t>BruceBlaus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7"/>
              </a:rPr>
              <a:t>CC BY 3.0</a:t>
            </a:r>
            <a:endParaRPr lang="en-US" sz="1200" dirty="0"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1367644" y="6275313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8"/>
              </a:rPr>
              <a:t>Blausen 0484 </a:t>
            </a:r>
            <a:r>
              <a:rPr lang="en-US" sz="1200" dirty="0" smtClean="0">
                <a:latin typeface="+mn-lt"/>
                <a:hlinkClick r:id="rId8"/>
              </a:rPr>
              <a:t>HerniatedLumbarDisc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6" tooltip="User:BruceBlaus"/>
              </a:rPr>
              <a:t>BruceBlaus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7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18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Κήλη μεσοσπονδυλίου δίσκου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3314" name="Picture 2" descr="File:Lagehern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29" y="1918690"/>
            <a:ext cx="3550987" cy="3238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File:Severe herniation of L4-L5 di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8691"/>
            <a:ext cx="3048000" cy="3238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70823" y="1341034"/>
            <a:ext cx="4937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Απεικόνιση με μαγνητική τομογραφία</a:t>
            </a:r>
            <a:endParaRPr lang="el-G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1376835" y="5301207"/>
            <a:ext cx="2387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Lagehernia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SieBot"/>
              </a:rPr>
              <a:t>SieBot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5292080" y="5301207"/>
            <a:ext cx="304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Severe herniation of L4-L5 </a:t>
            </a:r>
            <a:r>
              <a:rPr lang="en-US" sz="1200" dirty="0" smtClean="0">
                <a:latin typeface="+mn-lt"/>
                <a:hlinkClick r:id="rId6"/>
              </a:rPr>
              <a:t>disc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7" tooltip="User:Dewdude"/>
              </a:rPr>
              <a:t>Dewdude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10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Επέμβαση στη σπονδυλική στήλη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3617139" y="6095526"/>
            <a:ext cx="1814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+mn-lt"/>
                <a:hlinkClick r:id="rId5"/>
              </a:rPr>
              <a:t>Lumbar Micro Discectomy</a:t>
            </a:r>
            <a:endParaRPr lang="en-US" sz="1200" dirty="0">
              <a:latin typeface="+mn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6401" name="ShockwaveFlash1" r:id="rId2" imgW="6095880" imgH="4572000"/>
        </mc:Choice>
        <mc:Fallback>
          <p:control name="ShockwaveFlash1" r:id="rId2" imgW="6095880" imgH="45720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6375" y="1412875"/>
                  <a:ext cx="6096000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6674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 smtClean="0"/>
              <a:t>Ενδοσκόπηση στην ουρολογία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Ουρηθροκυστεοσκόπηση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Ανιούσα πυελογραφία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Καθετηριασμός ουρητήρων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77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Κυστεοσκόπιο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pic>
        <p:nvPicPr>
          <p:cNvPr id="17410" name="Picture 2" descr="File:Cystoscope-med-20050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03865"/>
            <a:ext cx="6696744" cy="45454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907704" y="6093296"/>
            <a:ext cx="52565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Cystoscope-med-20050425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MykReeve"/>
              </a:rPr>
              <a:t>MykReeve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32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 smtClean="0"/>
              <a:t>Κυστεοσκόπιο –</a:t>
            </a:r>
            <a:r>
              <a:rPr lang="en-US" altLang="el-GR" sz="4000" b="1" dirty="0" smtClean="0"/>
              <a:t> </a:t>
            </a:r>
            <a:r>
              <a:rPr lang="el-GR" altLang="el-GR" dirty="0" smtClean="0"/>
              <a:t>Εφαρμογές</a:t>
            </a:r>
            <a:endParaRPr lang="el-GR" altLang="el-GR" sz="4000" b="1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Έλεγχος </a:t>
            </a:r>
            <a:r>
              <a:rPr lang="el-GR" dirty="0"/>
              <a:t>στεγανότητας ουρητηροκυστικών </a:t>
            </a:r>
            <a:r>
              <a:rPr lang="el-GR" dirty="0" smtClean="0"/>
              <a:t>βαλβίδων.</a:t>
            </a:r>
            <a:endParaRPr lang="el-GR" dirty="0"/>
          </a:p>
          <a:p>
            <a:r>
              <a:rPr lang="el-GR" dirty="0" smtClean="0"/>
              <a:t>Αφαίρεση </a:t>
            </a:r>
            <a:r>
              <a:rPr lang="el-GR" dirty="0"/>
              <a:t>νεοπλασιών ουροδόχου </a:t>
            </a:r>
            <a:r>
              <a:rPr lang="el-GR" dirty="0" smtClean="0"/>
              <a:t>κύστης.</a:t>
            </a:r>
            <a:endParaRPr lang="el-GR" dirty="0"/>
          </a:p>
          <a:p>
            <a:r>
              <a:rPr lang="el-GR" dirty="0" smtClean="0"/>
              <a:t>Καθετηριασμός </a:t>
            </a:r>
            <a:r>
              <a:rPr lang="el-GR" dirty="0"/>
              <a:t>ουρητήρων και νεφρικής </a:t>
            </a:r>
            <a:r>
              <a:rPr lang="el-GR" dirty="0" smtClean="0"/>
              <a:t>πυέλου.</a:t>
            </a:r>
            <a:endParaRPr lang="el-GR" dirty="0"/>
          </a:p>
          <a:p>
            <a:r>
              <a:rPr lang="el-GR" dirty="0" smtClean="0"/>
              <a:t>Εκτέλεση </a:t>
            </a:r>
            <a:r>
              <a:rPr lang="el-GR" dirty="0"/>
              <a:t>ανάστροφης </a:t>
            </a:r>
            <a:r>
              <a:rPr lang="el-GR" dirty="0" smtClean="0"/>
              <a:t>ουρητηρονεφρογραφίας.</a:t>
            </a:r>
            <a:endParaRPr lang="el-GR" dirty="0"/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34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Κυστεοσκόπηση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pic>
        <p:nvPicPr>
          <p:cNvPr id="18434" name="Picture 2" descr="File:Diagram showing a cystoscopy for a man and a woman CRUK 064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67" y="1093428"/>
            <a:ext cx="3590925" cy="51911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</p:pic>
      <p:sp>
        <p:nvSpPr>
          <p:cNvPr id="6" name="Rectangle 7"/>
          <p:cNvSpPr/>
          <p:nvPr/>
        </p:nvSpPr>
        <p:spPr>
          <a:xfrm>
            <a:off x="2493243" y="6295712"/>
            <a:ext cx="4022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Diagram showing a cystoscopy for a man and a woman CRUK </a:t>
            </a:r>
            <a:r>
              <a:rPr lang="en-US" sz="1200" dirty="0" smtClean="0">
                <a:latin typeface="+mn-lt"/>
                <a:hlinkClick r:id="rId3"/>
              </a:rPr>
              <a:t>064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Fæ"/>
              </a:rPr>
              <a:t>Fæ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CC BY-SA 4.0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06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Κυστεοσκοπικές εικόνες</a:t>
            </a:r>
            <a:endParaRPr lang="el-GR" dirty="0"/>
          </a:p>
        </p:txBody>
      </p:sp>
      <p:sp>
        <p:nvSpPr>
          <p:cNvPr id="11" name="Θέση περιεχομένου 10"/>
          <p:cNvSpPr>
            <a:spLocks noGrp="1"/>
          </p:cNvSpPr>
          <p:nvPr>
            <p:ph idx="1"/>
          </p:nvPr>
        </p:nvSpPr>
        <p:spPr>
          <a:xfrm>
            <a:off x="1961156" y="5048388"/>
            <a:ext cx="5869160" cy="1620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 smtClean="0"/>
              <a:t>Α. Τοίχωμα κύστης.</a:t>
            </a:r>
          </a:p>
          <a:p>
            <a:pPr marL="0" indent="0">
              <a:buNone/>
            </a:pPr>
            <a:r>
              <a:rPr lang="el-GR" sz="2200" dirty="0" smtClean="0"/>
              <a:t>Β. Είσοδος κυστεοσκοπίου από την ουρήθρα.</a:t>
            </a:r>
          </a:p>
          <a:p>
            <a:pPr marL="0" indent="0">
              <a:buNone/>
            </a:pPr>
            <a:r>
              <a:rPr lang="el-GR" sz="2200" dirty="0" smtClean="0"/>
              <a:t>Γ – Δ. Φλεγμονή της ουρήθρας.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grpSp>
        <p:nvGrpSpPr>
          <p:cNvPr id="7" name="Ομάδα 6"/>
          <p:cNvGrpSpPr/>
          <p:nvPr/>
        </p:nvGrpSpPr>
        <p:grpSpPr>
          <a:xfrm>
            <a:off x="1986798" y="1241051"/>
            <a:ext cx="5206662" cy="3571056"/>
            <a:chOff x="1403648" y="1968278"/>
            <a:chExt cx="6120680" cy="4590510"/>
          </a:xfrm>
        </p:grpSpPr>
        <p:pic>
          <p:nvPicPr>
            <p:cNvPr id="19458" name="Picture 2" descr="File:Cystoscopy-im-2005042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968278"/>
              <a:ext cx="6120680" cy="4590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514368" y="382039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schemeClr val="bg1"/>
                  </a:solidFill>
                </a:rPr>
                <a:t>Α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06970" y="382039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bg1"/>
                  </a:solidFill>
                </a:rPr>
                <a:t>Β</a:t>
              </a:r>
              <a:endParaRPr lang="el-GR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47664" y="605466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bg1"/>
                  </a:solidFill>
                </a:rPr>
                <a:t>Γ</a:t>
              </a:r>
              <a:endParaRPr lang="el-GR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92280" y="605466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bg1"/>
                  </a:solidFill>
                </a:rPr>
                <a:t>Δ</a:t>
              </a:r>
              <a:endParaRPr lang="el-GR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7"/>
          <p:cNvSpPr/>
          <p:nvPr/>
        </p:nvSpPr>
        <p:spPr>
          <a:xfrm>
            <a:off x="1961837" y="4812107"/>
            <a:ext cx="52565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Cystoscopy-im-20050425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MykReeve"/>
              </a:rPr>
              <a:t>MykReeve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0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b="1" dirty="0" smtClean="0"/>
              <a:t>Βιολογικά υλικά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Κολλαγόνο.</a:t>
            </a:r>
            <a:endParaRPr lang="el-GR" dirty="0"/>
          </a:p>
          <a:p>
            <a:r>
              <a:rPr lang="el-GR" dirty="0" smtClean="0"/>
              <a:t>Ελαστίνη.</a:t>
            </a:r>
            <a:endParaRPr lang="el-GR" dirty="0"/>
          </a:p>
          <a:p>
            <a:r>
              <a:rPr lang="el-GR" dirty="0" smtClean="0"/>
              <a:t>Τένοντες </a:t>
            </a:r>
            <a:r>
              <a:rPr lang="el-GR" dirty="0"/>
              <a:t>και </a:t>
            </a:r>
            <a:r>
              <a:rPr lang="el-GR" dirty="0" smtClean="0"/>
              <a:t>σύνδεσμοι.</a:t>
            </a:r>
            <a:endParaRPr lang="el-GR" dirty="0"/>
          </a:p>
          <a:p>
            <a:r>
              <a:rPr lang="el-GR" dirty="0" smtClean="0"/>
              <a:t>Αρθρικός χόνδρος.</a:t>
            </a:r>
            <a:endParaRPr lang="el-GR" dirty="0"/>
          </a:p>
          <a:p>
            <a:r>
              <a:rPr lang="el-GR" dirty="0" smtClean="0"/>
              <a:t>Μηνίσκοι.</a:t>
            </a:r>
            <a:endParaRPr lang="el-GR" dirty="0"/>
          </a:p>
          <a:p>
            <a:r>
              <a:rPr lang="el-GR" dirty="0" smtClean="0"/>
              <a:t>Οστούν.</a:t>
            </a:r>
            <a:endParaRPr lang="el-GR" dirty="0"/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26862" y="116632"/>
            <a:ext cx="9170862" cy="100811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Ουροποιητικό και γεννητικό σύστημα άνδρα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pic>
        <p:nvPicPr>
          <p:cNvPr id="22530" name="Picture 2" descr="File:Male anatom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02" y="1196752"/>
            <a:ext cx="7176797" cy="4680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</p:pic>
      <p:sp>
        <p:nvSpPr>
          <p:cNvPr id="6" name="Rectangle 7"/>
          <p:cNvSpPr/>
          <p:nvPr/>
        </p:nvSpPr>
        <p:spPr>
          <a:xfrm>
            <a:off x="1961837" y="6032321"/>
            <a:ext cx="52565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 action="ppaction://hlinkfile"/>
              </a:rPr>
              <a:t>Male </a:t>
            </a:r>
            <a:r>
              <a:rPr lang="en-US" sz="1200" dirty="0" smtClean="0">
                <a:latin typeface="+mn-lt"/>
                <a:hlinkClick r:id="rId3" action="ppaction://hlinkfile"/>
              </a:rPr>
              <a:t>anatomy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Xiong Chiamiov"/>
              </a:rPr>
              <a:t>Xiong Chiamiov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28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Παθήσεις του προστάτη αδένα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pic>
        <p:nvPicPr>
          <p:cNvPr id="23554" name="Picture 2" descr="File:Benign Prostatic Hyperplasia nci-vol-7137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93957"/>
            <a:ext cx="6840760" cy="422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1459406"/>
            <a:ext cx="336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  <a:latin typeface="+mn-lt"/>
              </a:rPr>
              <a:t>Φυσιολογικός προστάτης</a:t>
            </a:r>
            <a:endParaRPr lang="el-G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988" y="1459406"/>
            <a:ext cx="4674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Διογκωμένος προστάτης (αδένωμα)</a:t>
            </a:r>
            <a:endParaRPr lang="el-G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8" y="6248345"/>
            <a:ext cx="6840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Benign Prostatic Hyperplasia </a:t>
            </a:r>
            <a:r>
              <a:rPr lang="en-US" sz="1200" dirty="0" smtClean="0">
                <a:latin typeface="+mn-lt"/>
                <a:hlinkClick r:id="rId3"/>
              </a:rPr>
              <a:t>nci-vol-7137-300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Stevenfruitsmaak"/>
              </a:rPr>
              <a:t>Stevenfruitsmaak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44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Παθήσεις του προστάτη αδένα </a:t>
            </a:r>
            <a:r>
              <a:rPr lang="el-GR" sz="32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20180" y="1290650"/>
            <a:ext cx="3178696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 smtClean="0"/>
              <a:t>Καρκίνος του προστάτη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pic>
        <p:nvPicPr>
          <p:cNvPr id="25602" name="Picture 2" descr="File:Diagram showing prostate cancer pressing on the urethra CRUK 182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01" y="1894394"/>
            <a:ext cx="3777454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</p:pic>
      <p:pic>
        <p:nvPicPr>
          <p:cNvPr id="25604" name="Picture 4" descr="File:Diagram showing T1-3 stages of prostate cancer CRUK 278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1916832"/>
            <a:ext cx="3777454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</p:pic>
      <p:sp>
        <p:nvSpPr>
          <p:cNvPr id="7" name="TextBox 6"/>
          <p:cNvSpPr txBox="1"/>
          <p:nvPr/>
        </p:nvSpPr>
        <p:spPr>
          <a:xfrm>
            <a:off x="5316385" y="1311150"/>
            <a:ext cx="2935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Κλινική σταδιοποίηση</a:t>
            </a:r>
            <a:endParaRPr lang="el-G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4772769" y="5733256"/>
            <a:ext cx="4022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Diagram showing T1-3 stages of prostate cancer CRUK </a:t>
            </a:r>
            <a:r>
              <a:rPr lang="en-US" sz="1200" dirty="0" smtClean="0">
                <a:latin typeface="+mn-lt"/>
                <a:hlinkClick r:id="rId4"/>
              </a:rPr>
              <a:t>278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 tooltip="User:Fæ"/>
              </a:rPr>
              <a:t>Fæ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6"/>
              </a:rPr>
              <a:t>CC BY-SA 4.0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598042" y="5733255"/>
            <a:ext cx="4022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Diagram showing prostate cancer pressing on the urethra CRUK </a:t>
            </a:r>
            <a:r>
              <a:rPr lang="en-US" sz="1200" dirty="0" smtClean="0">
                <a:latin typeface="+mn-lt"/>
                <a:hlinkClick r:id="rId7"/>
              </a:rPr>
              <a:t>182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 tooltip="User:Fæ"/>
              </a:rPr>
              <a:t>Fæ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6"/>
              </a:rPr>
              <a:t>CC BY-SA 4.0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98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Μεταστάσεις του καρκίνου του προστάτη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32756" y="1323279"/>
            <a:ext cx="1450504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Στα οστά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5652119" y="1340768"/>
            <a:ext cx="24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  <a:latin typeface="+mn-lt"/>
              </a:rPr>
              <a:t>Στους λεμφαδένες</a:t>
            </a:r>
            <a:endParaRPr lang="el-GR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6626" name="Picture 2" descr="File:Diagram showing prostate cancer that has spread to the bones CRUK 183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17" y="1910984"/>
            <a:ext cx="4328579" cy="3340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6628" name="Picture 4" descr="File:Diagram showing prostate cancer that has spread to the lymph nodes CRUK 184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63" y="1910984"/>
            <a:ext cx="4339320" cy="33404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0" name="Rectangle 7"/>
          <p:cNvSpPr/>
          <p:nvPr/>
        </p:nvSpPr>
        <p:spPr>
          <a:xfrm>
            <a:off x="193717" y="5271590"/>
            <a:ext cx="4328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Diagram showing prostate cancer that has spread to the bones CRUK </a:t>
            </a:r>
            <a:r>
              <a:rPr lang="en-US" sz="1200" dirty="0" smtClean="0">
                <a:latin typeface="+mn-lt"/>
                <a:hlinkClick r:id="rId4"/>
              </a:rPr>
              <a:t>183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 tooltip="User:Fæ"/>
              </a:rPr>
              <a:t>Fæ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6"/>
              </a:rPr>
              <a:t>CC BY-SA 4.0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4678963" y="5271590"/>
            <a:ext cx="4339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Diagram showing prostate cancer that has spread to the lymph nodes CRUK </a:t>
            </a:r>
            <a:r>
              <a:rPr lang="en-US" sz="1200" dirty="0" smtClean="0">
                <a:latin typeface="+mn-lt"/>
                <a:hlinkClick r:id="rId7"/>
              </a:rPr>
              <a:t>184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 tooltip="User:Fæ"/>
              </a:rPr>
              <a:t>Fæ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6"/>
              </a:rPr>
              <a:t>CC BY-SA 4.0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40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εξέταση προστάτη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pic>
        <p:nvPicPr>
          <p:cNvPr id="24578" name="Picture 2" descr="File:Digital rectal exam nci-vol-7136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91" y="1340768"/>
            <a:ext cx="4840618" cy="48245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713773" y="6237312"/>
            <a:ext cx="3716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Digital rectal exam </a:t>
            </a:r>
            <a:r>
              <a:rPr lang="en-US" sz="1200" dirty="0" smtClean="0">
                <a:latin typeface="+mn-lt"/>
                <a:hlinkClick r:id="rId3"/>
              </a:rPr>
              <a:t>nci-vol-7136-300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Stevenfruitsmaak"/>
              </a:rPr>
              <a:t>Stevenfruitsmaak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67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Διουρηθρική  προστατεκτομή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238375" y="62428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+mn-lt"/>
                <a:hlinkClick r:id="rId6"/>
              </a:rPr>
              <a:t>TURP Transurethral Resection Prostate via Penis Surgery</a:t>
            </a:r>
            <a:endParaRPr lang="en-US" sz="1200" dirty="0">
              <a:latin typeface="+mn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520" name="ShockwaveFlash1" r:id="rId2" imgW="6095880" imgH="4572000"/>
        </mc:Choice>
        <mc:Fallback>
          <p:control name="ShockwaveFlash1" r:id="rId2" imgW="6095880" imgH="45720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6375" y="1412875"/>
                  <a:ext cx="6096000" cy="45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74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Λιθοτριψία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Ενδοσωματική.</a:t>
            </a:r>
            <a:endParaRPr lang="el-GR" dirty="0"/>
          </a:p>
          <a:p>
            <a:r>
              <a:rPr lang="el-GR" dirty="0" smtClean="0"/>
              <a:t>Εξωσωματική.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351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Θέσεις εντόπισης νεφρικών λίθων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  <p:pic>
        <p:nvPicPr>
          <p:cNvPr id="27650" name="Picture 2" descr="File:Blausen 0595 KidneySto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6107"/>
            <a:ext cx="6480720" cy="48605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331640" y="6275313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Blausen 0595 </a:t>
            </a:r>
            <a:r>
              <a:rPr lang="en-US" sz="1200" dirty="0" smtClean="0">
                <a:latin typeface="+mn-lt"/>
                <a:hlinkClick r:id="rId3"/>
              </a:rPr>
              <a:t>KidneyStones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BruceBlaus"/>
              </a:rPr>
              <a:t>BruceBlaus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26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/>
          </a:bodyPr>
          <a:lstStyle/>
          <a:p>
            <a:r>
              <a:rPr lang="el-GR" dirty="0" smtClean="0"/>
              <a:t>Μηχάνημα εξωσωματικής λιθοτριψίας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  <p:pic>
        <p:nvPicPr>
          <p:cNvPr id="28674" name="Picture 2" descr="File:Lithotriptor mach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1286762"/>
            <a:ext cx="6408712" cy="48065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943708" y="6237312"/>
            <a:ext cx="52565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Lithotriptor </a:t>
            </a:r>
            <a:r>
              <a:rPr lang="en-US" sz="1200" dirty="0" smtClean="0">
                <a:latin typeface="+mn-lt"/>
                <a:hlinkClick r:id="rId3"/>
              </a:rPr>
              <a:t>machine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DiverDave"/>
              </a:rPr>
              <a:t>DiverDave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/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87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Εξωσωματική λιθοτριψία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863818" y="5906282"/>
            <a:ext cx="5436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+mn-lt"/>
                <a:hlinkClick r:id="rId5"/>
              </a:rPr>
              <a:t>How extracorporeal shockwave lithotripsy is used to treat kidney stones</a:t>
            </a:r>
            <a:endParaRPr lang="el-GR" sz="1200" dirty="0">
              <a:latin typeface="+mn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2539" name="ShockwaveFlash1" r:id="rId2" imgW="6857143" imgH="3847619"/>
        </mc:Choice>
        <mc:Fallback>
          <p:control name="ShockwaveFlash1" r:id="rId2" imgW="6857143" imgH="384761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0" y="1504950"/>
                  <a:ext cx="6858000" cy="3848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487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l-GR" b="1" dirty="0" smtClean="0"/>
              <a:t>Οστεοσυνθετικά και προσθετικά υλικά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Μέταλλα.</a:t>
            </a:r>
            <a:endParaRPr lang="el-GR" dirty="0"/>
          </a:p>
          <a:p>
            <a:r>
              <a:rPr lang="el-GR" dirty="0" smtClean="0"/>
              <a:t>Ανοξείδωτος χάλυβας.</a:t>
            </a:r>
            <a:endParaRPr lang="el-GR" dirty="0"/>
          </a:p>
          <a:p>
            <a:r>
              <a:rPr lang="el-GR" dirty="0" smtClean="0"/>
              <a:t>Κράματα κοβαλτίου.</a:t>
            </a:r>
            <a:endParaRPr lang="el-GR" dirty="0"/>
          </a:p>
          <a:p>
            <a:r>
              <a:rPr lang="el-GR" dirty="0" smtClean="0"/>
              <a:t>Τιτάνιο.</a:t>
            </a:r>
            <a:endParaRPr lang="el-GR" dirty="0"/>
          </a:p>
          <a:p>
            <a:r>
              <a:rPr lang="el-GR" dirty="0" smtClean="0"/>
              <a:t>Πολυμερή - Πολυαιθυλένιο.</a:t>
            </a:r>
            <a:endParaRPr lang="el-GR" dirty="0"/>
          </a:p>
          <a:p>
            <a:r>
              <a:rPr lang="el-GR" dirty="0" smtClean="0"/>
              <a:t>Οστικό τσιμέντο.</a:t>
            </a:r>
            <a:endParaRPr lang="el-GR" dirty="0"/>
          </a:p>
          <a:p>
            <a:r>
              <a:rPr lang="el-GR" dirty="0" smtClean="0"/>
              <a:t>Κεραμικά-Αλουμίνια.</a:t>
            </a:r>
            <a:endParaRPr lang="el-GR" dirty="0"/>
          </a:p>
          <a:p>
            <a:r>
              <a:rPr lang="el-GR" dirty="0" smtClean="0"/>
              <a:t>Υδροξυαπατίτης.</a:t>
            </a:r>
            <a:endParaRPr lang="el-GR" dirty="0"/>
          </a:p>
          <a:p>
            <a:r>
              <a:rPr lang="el-GR" dirty="0" smtClean="0"/>
              <a:t>Βιοαπορροφήσιμα υλικά.</a:t>
            </a:r>
            <a:endParaRPr lang="el-GR" dirty="0"/>
          </a:p>
          <a:p>
            <a:r>
              <a:rPr lang="el-GR" dirty="0" smtClean="0"/>
              <a:t>Τεχνητά μέλη.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l-GR" b="1" dirty="0" smtClean="0"/>
              <a:t>Λαπαροσκόπηση στην ουρολογία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Κοιλιακή κρυψορχία.</a:t>
            </a:r>
            <a:endParaRPr lang="el-GR" dirty="0"/>
          </a:p>
          <a:p>
            <a:r>
              <a:rPr lang="el-GR" dirty="0" smtClean="0"/>
              <a:t>Λαπαροσκοπική κιρσοκηλεκτομή.</a:t>
            </a:r>
            <a:endParaRPr lang="el-GR" dirty="0"/>
          </a:p>
          <a:p>
            <a:r>
              <a:rPr lang="el-GR" dirty="0" smtClean="0"/>
              <a:t>Λαπαροσκοπική </a:t>
            </a:r>
            <a:r>
              <a:rPr lang="el-GR" dirty="0"/>
              <a:t>πυελική </a:t>
            </a:r>
            <a:r>
              <a:rPr lang="el-GR" dirty="0" smtClean="0"/>
              <a:t>λεμφαδενεκτομή.</a:t>
            </a:r>
            <a:endParaRPr lang="el-GR" dirty="0"/>
          </a:p>
          <a:p>
            <a:r>
              <a:rPr lang="el-GR" dirty="0" smtClean="0"/>
              <a:t>Νεφρεκτομή.</a:t>
            </a:r>
            <a:endParaRPr lang="el-GR" dirty="0"/>
          </a:p>
          <a:p>
            <a:r>
              <a:rPr lang="el-GR" dirty="0" smtClean="0"/>
              <a:t>Αντιμετώπιση </a:t>
            </a:r>
            <a:r>
              <a:rPr lang="el-GR" dirty="0"/>
              <a:t>παθήσεων του </a:t>
            </a:r>
            <a:r>
              <a:rPr lang="el-GR" dirty="0" smtClean="0"/>
              <a:t>οπισθοπεριτονα</a:t>
            </a:r>
            <a:r>
              <a:rPr lang="el-GR" dirty="0" smtClean="0"/>
              <a:t>ϊ</a:t>
            </a:r>
            <a:r>
              <a:rPr lang="el-GR" dirty="0" smtClean="0"/>
              <a:t>κού </a:t>
            </a:r>
            <a:r>
              <a:rPr lang="el-GR" dirty="0" smtClean="0"/>
              <a:t>χώρου.</a:t>
            </a:r>
            <a:endParaRPr lang="el-GR" dirty="0"/>
          </a:p>
          <a:p>
            <a:r>
              <a:rPr lang="el-GR" dirty="0" smtClean="0"/>
              <a:t>Κολποανάρτηση.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87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l-GR" b="1" dirty="0" smtClean="0"/>
              <a:t>Ρομποτική χειρουργική στην ουρολογία </a:t>
            </a:r>
            <a:r>
              <a:rPr lang="el-GR" sz="3300" b="0" dirty="0" smtClean="0"/>
              <a:t>1/2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Διουρηθρική προστατεκτομή.</a:t>
            </a:r>
            <a:endParaRPr lang="el-GR" dirty="0"/>
          </a:p>
          <a:p>
            <a:r>
              <a:rPr lang="el-GR" dirty="0" smtClean="0"/>
              <a:t>Ριζική προστατεκτομή.</a:t>
            </a:r>
            <a:endParaRPr lang="el-GR" dirty="0"/>
          </a:p>
          <a:p>
            <a:r>
              <a:rPr lang="el-GR" dirty="0" smtClean="0"/>
              <a:t>Κυστεκτομή.</a:t>
            </a:r>
            <a:endParaRPr lang="el-GR" dirty="0"/>
          </a:p>
          <a:p>
            <a:r>
              <a:rPr lang="el-GR" dirty="0" smtClean="0"/>
              <a:t>Διαδερμική νεφρολιθοτομή.</a:t>
            </a:r>
            <a:endParaRPr lang="el-GR" dirty="0"/>
          </a:p>
          <a:p>
            <a:r>
              <a:rPr lang="el-GR" dirty="0" smtClean="0"/>
              <a:t>Νεφρεκτομή.</a:t>
            </a:r>
            <a:endParaRPr lang="el-GR" dirty="0"/>
          </a:p>
          <a:p>
            <a:r>
              <a:rPr lang="el-GR" dirty="0" smtClean="0"/>
              <a:t>Επινεφριδεκτομή.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54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/>
          <a:lstStyle/>
          <a:p>
            <a:r>
              <a:rPr lang="el-GR" sz="3600" dirty="0">
                <a:solidFill>
                  <a:prstClr val="white"/>
                </a:solidFill>
              </a:rPr>
              <a:t>Ρομποτική χειρουργική στην ουρολογία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2286000" y="566124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“</a:t>
            </a:r>
            <a:r>
              <a:rPr lang="en-US" sz="1200" dirty="0">
                <a:latin typeface="+mn-lt"/>
                <a:hlinkClick r:id="rId6"/>
              </a:rPr>
              <a:t>NCI B-roll Robotic </a:t>
            </a:r>
            <a:r>
              <a:rPr lang="en-US" sz="1200" dirty="0" smtClean="0">
                <a:latin typeface="+mn-lt"/>
                <a:hlinkClick r:id="rId6"/>
              </a:rPr>
              <a:t>Prostatectomy</a:t>
            </a:r>
            <a:r>
              <a:rPr lang="en-US" sz="1200" dirty="0" smtClean="0">
                <a:latin typeface="+mn-lt"/>
              </a:rPr>
              <a:t>” </a:t>
            </a:r>
            <a:r>
              <a:rPr lang="el-GR" sz="1200" dirty="0" smtClean="0">
                <a:latin typeface="+mn-lt"/>
              </a:rPr>
              <a:t>από </a:t>
            </a:r>
            <a:r>
              <a:rPr lang="en-US" sz="1200" dirty="0">
                <a:latin typeface="+mn-lt"/>
                <a:hlinkClick r:id="rId7"/>
              </a:rPr>
              <a:t>National Cancer Institute - News &amp; Public Affairs</a:t>
            </a:r>
            <a:r>
              <a:rPr lang="el-GR" sz="1200" dirty="0" smtClean="0">
                <a:latin typeface="+mn-lt"/>
              </a:rPr>
              <a:t> με άδεια </a:t>
            </a:r>
            <a:r>
              <a:rPr lang="en-US" sz="1200" dirty="0">
                <a:latin typeface="+mn-lt"/>
                <a:hlinkClick r:id="rId8"/>
              </a:rPr>
              <a:t>CC BY</a:t>
            </a:r>
            <a:endParaRPr lang="en-US" sz="1200" dirty="0">
              <a:latin typeface="+mn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496" name="ShockwaveFlash1" r:id="rId2" imgW="6858000" imgH="3848040"/>
        </mc:Choice>
        <mc:Fallback>
          <p:control name="ShockwaveFlash1" r:id="rId2" imgW="6858000" imgH="38480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0" y="1504950"/>
                  <a:ext cx="6858000" cy="3848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6783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11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665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Νικόλαος </a:t>
            </a:r>
            <a:r>
              <a:rPr lang="el-GR" sz="2000" dirty="0" smtClean="0"/>
              <a:t>Θαλασσινός </a:t>
            </a:r>
            <a:r>
              <a:rPr lang="el-GR" sz="2000" dirty="0" smtClean="0"/>
              <a:t>2014. Νικόλαος Θαλασσινός. «Ειδικές Ιατρικές Εφαρμογές. Ενότητα 11</a:t>
            </a:r>
            <a:r>
              <a:rPr lang="en-US" sz="2000" dirty="0" smtClean="0"/>
              <a:t>: </a:t>
            </a:r>
            <a:r>
              <a:rPr lang="el-GR" sz="2000" dirty="0"/>
              <a:t>Ορθοπαιδικές και Ουρολογικές παθήσεις».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8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8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Αρθροπλαστικές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Αρθροπλαστική </a:t>
            </a:r>
            <a:r>
              <a:rPr lang="el-GR" dirty="0"/>
              <a:t>ισχίου *με τσιμέντο</a:t>
            </a:r>
          </a:p>
          <a:p>
            <a:pPr marL="2335213" indent="0">
              <a:buNone/>
            </a:pPr>
            <a:r>
              <a:rPr lang="el-GR" dirty="0" smtClean="0"/>
              <a:t>(</a:t>
            </a:r>
            <a:r>
              <a:rPr lang="el-GR" dirty="0"/>
              <a:t>ολική) </a:t>
            </a:r>
            <a:r>
              <a:rPr lang="el-GR" dirty="0" smtClean="0"/>
              <a:t> *</a:t>
            </a:r>
            <a:r>
              <a:rPr lang="el-GR" dirty="0"/>
              <a:t>χωρίς τσιμέντο</a:t>
            </a:r>
          </a:p>
          <a:p>
            <a:r>
              <a:rPr lang="el-GR" dirty="0" smtClean="0"/>
              <a:t>Ημιολική </a:t>
            </a:r>
            <a:r>
              <a:rPr lang="el-GR" dirty="0"/>
              <a:t>αρθροπλαστική ισχίου</a:t>
            </a:r>
          </a:p>
          <a:p>
            <a:r>
              <a:rPr lang="el-GR" dirty="0" smtClean="0"/>
              <a:t>Αρθροπλαστική </a:t>
            </a:r>
            <a:r>
              <a:rPr lang="el-GR" dirty="0"/>
              <a:t>γόνατος</a:t>
            </a:r>
          </a:p>
          <a:p>
            <a:r>
              <a:rPr lang="el-GR" dirty="0" smtClean="0"/>
              <a:t>Αρθροπλαστική  </a:t>
            </a:r>
            <a:r>
              <a:rPr lang="el-GR" dirty="0"/>
              <a:t>ώμου</a:t>
            </a:r>
          </a:p>
          <a:p>
            <a:r>
              <a:rPr lang="el-GR" dirty="0" smtClean="0"/>
              <a:t>Αρθροπλαστική </a:t>
            </a:r>
            <a:r>
              <a:rPr lang="el-GR" dirty="0"/>
              <a:t>αγκώνα</a:t>
            </a:r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1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Αρθροσκόπιο - </a:t>
            </a:r>
            <a:r>
              <a:rPr lang="el-GR" altLang="el-GR" dirty="0" smtClean="0"/>
              <a:t>Εφαρμογές</a:t>
            </a:r>
            <a:endParaRPr lang="el-GR" altLang="el-GR" b="1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Έλεγχος </a:t>
            </a:r>
            <a:r>
              <a:rPr lang="el-GR" dirty="0"/>
              <a:t>της ακεραιότητας των στοιχείων μιας </a:t>
            </a:r>
            <a:r>
              <a:rPr lang="el-GR" dirty="0" smtClean="0"/>
              <a:t>άρθρωσης.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Αφαίρεση </a:t>
            </a:r>
            <a:r>
              <a:rPr lang="el-GR" dirty="0"/>
              <a:t>τμημάτων </a:t>
            </a:r>
            <a:r>
              <a:rPr lang="el-GR" dirty="0" smtClean="0"/>
              <a:t>κατεστραμμένων στοιχείων (</a:t>
            </a:r>
            <a:r>
              <a:rPr lang="el-GR" dirty="0"/>
              <a:t>ράκη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Λήψη </a:t>
            </a:r>
            <a:r>
              <a:rPr lang="el-GR" dirty="0"/>
              <a:t>υλικού για βιοψία και </a:t>
            </a:r>
            <a:r>
              <a:rPr lang="el-GR" dirty="0" smtClean="0"/>
              <a:t>καλλιέργεια.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Αρθροσκόπηση </a:t>
            </a:r>
            <a:r>
              <a:rPr lang="el-GR" altLang="el-GR" sz="3200" b="0" dirty="0" smtClean="0"/>
              <a:t>1/12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Διαγνωστικές </a:t>
            </a:r>
            <a:r>
              <a:rPr lang="el-GR" b="1" dirty="0"/>
              <a:t>ενδείξεις</a:t>
            </a:r>
          </a:p>
          <a:p>
            <a:pPr marL="627063">
              <a:buFont typeface="Courier New" panose="02070309020205020404" pitchFamily="49" charset="0"/>
              <a:buChar char="o"/>
            </a:pPr>
            <a:r>
              <a:rPr lang="el-GR" dirty="0" smtClean="0"/>
              <a:t>Επισκόπηση </a:t>
            </a:r>
            <a:r>
              <a:rPr lang="el-GR" dirty="0"/>
              <a:t>του εσωτερικού της </a:t>
            </a:r>
            <a:r>
              <a:rPr lang="el-GR" dirty="0" smtClean="0"/>
              <a:t>άρθρωσης.</a:t>
            </a:r>
            <a:endParaRPr lang="el-GR" dirty="0"/>
          </a:p>
          <a:p>
            <a:pPr marL="627063">
              <a:buFont typeface="Courier New" panose="02070309020205020404" pitchFamily="49" charset="0"/>
              <a:buChar char="o"/>
            </a:pPr>
            <a:r>
              <a:rPr lang="el-GR" dirty="0" smtClean="0"/>
              <a:t>Διάγνωση - </a:t>
            </a:r>
            <a:r>
              <a:rPr lang="el-GR" dirty="0"/>
              <a:t>υμενιτίδων</a:t>
            </a:r>
          </a:p>
          <a:p>
            <a:pPr marL="2233613">
              <a:buNone/>
            </a:pPr>
            <a:r>
              <a:rPr lang="el-GR" dirty="0" smtClean="0"/>
              <a:t>- εκφυλιστικών </a:t>
            </a:r>
            <a:r>
              <a:rPr lang="el-GR" dirty="0"/>
              <a:t>ρήξεων </a:t>
            </a:r>
            <a:r>
              <a:rPr lang="el-GR" dirty="0" smtClean="0"/>
              <a:t>μηνίσκου.</a:t>
            </a:r>
            <a:endParaRPr lang="el-GR" dirty="0"/>
          </a:p>
          <a:p>
            <a:pPr marL="627063">
              <a:buFont typeface="Courier New" panose="02070309020205020404" pitchFamily="49" charset="0"/>
              <a:buChar char="o"/>
            </a:pPr>
            <a:r>
              <a:rPr lang="el-GR" dirty="0" smtClean="0"/>
              <a:t>Αφαίρεση  </a:t>
            </a:r>
            <a:r>
              <a:rPr lang="el-GR" dirty="0"/>
              <a:t>ξένων </a:t>
            </a:r>
            <a:r>
              <a:rPr lang="el-GR" dirty="0" smtClean="0"/>
              <a:t>σωμάτων.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Αρθροσκόπηση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2/12</a:t>
            </a:r>
            <a:endParaRPr lang="el-GR" altLang="el-GR" b="1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Θεραπευτικές </a:t>
            </a:r>
            <a:r>
              <a:rPr lang="el-GR" b="1" dirty="0"/>
              <a:t>ενδείξεις</a:t>
            </a:r>
          </a:p>
          <a:p>
            <a:pPr marL="715963">
              <a:buFont typeface="Courier New" panose="02070309020205020404" pitchFamily="49" charset="0"/>
              <a:buChar char="o"/>
            </a:pPr>
            <a:r>
              <a:rPr lang="el-GR" dirty="0"/>
              <a:t>ΩΜΟΣ</a:t>
            </a:r>
            <a:r>
              <a:rPr lang="el-GR" dirty="0" smtClean="0"/>
              <a:t>: </a:t>
            </a:r>
          </a:p>
          <a:p>
            <a:pPr marL="893763">
              <a:buFont typeface="Calibri" panose="020F0502020204030204" pitchFamily="34" charset="0"/>
              <a:buChar char="‒"/>
            </a:pPr>
            <a:r>
              <a:rPr lang="el-GR" dirty="0" smtClean="0"/>
              <a:t>Υποτροπιάζον </a:t>
            </a:r>
            <a:r>
              <a:rPr lang="el-GR" dirty="0"/>
              <a:t>εξάρθρημα </a:t>
            </a:r>
            <a:r>
              <a:rPr lang="el-GR" dirty="0" smtClean="0"/>
              <a:t>ώμου,</a:t>
            </a:r>
            <a:endParaRPr lang="el-GR" dirty="0"/>
          </a:p>
          <a:p>
            <a:pPr marL="893763">
              <a:buFont typeface="Calibri" panose="020F0502020204030204" pitchFamily="34" charset="0"/>
              <a:buChar char="‒"/>
            </a:pPr>
            <a:r>
              <a:rPr lang="el-GR" dirty="0" smtClean="0"/>
              <a:t>Αποκόλληση </a:t>
            </a:r>
            <a:r>
              <a:rPr lang="el-GR" dirty="0"/>
              <a:t>επιχείλιου </a:t>
            </a:r>
            <a:r>
              <a:rPr lang="el-GR" dirty="0" smtClean="0"/>
              <a:t>χόνδρου.</a:t>
            </a:r>
            <a:endParaRPr lang="el-GR" dirty="0"/>
          </a:p>
          <a:p>
            <a:pPr marL="715963">
              <a:buFont typeface="Courier New" panose="02070309020205020404" pitchFamily="49" charset="0"/>
              <a:buChar char="o"/>
            </a:pPr>
            <a:r>
              <a:rPr lang="el-GR" dirty="0"/>
              <a:t>ΑΓΚΩΝΑΣ: </a:t>
            </a:r>
            <a:endParaRPr lang="el-GR" dirty="0" smtClean="0"/>
          </a:p>
          <a:p>
            <a:pPr marL="893763">
              <a:buFont typeface="Calibri" panose="020F0502020204030204" pitchFamily="34" charset="0"/>
              <a:buChar char="‒"/>
            </a:pPr>
            <a:r>
              <a:rPr lang="el-GR" dirty="0" smtClean="0"/>
              <a:t>Θεραπεία </a:t>
            </a:r>
            <a:r>
              <a:rPr lang="el-GR" dirty="0"/>
              <a:t>οστεοχονδρικών  </a:t>
            </a:r>
            <a:r>
              <a:rPr lang="el-GR" dirty="0" smtClean="0"/>
              <a:t>καταγμάτων,</a:t>
            </a:r>
            <a:endParaRPr lang="el-GR" dirty="0"/>
          </a:p>
          <a:p>
            <a:pPr marL="893763">
              <a:buFont typeface="Calibri" panose="020F0502020204030204" pitchFamily="34" charset="0"/>
              <a:buChar char="‒"/>
            </a:pPr>
            <a:r>
              <a:rPr lang="el-GR" dirty="0" smtClean="0"/>
              <a:t>Θεραπεία υμενιτίδων,</a:t>
            </a:r>
            <a:endParaRPr lang="el-GR" dirty="0"/>
          </a:p>
          <a:p>
            <a:pPr marL="893763">
              <a:buFont typeface="Calibri" panose="020F0502020204030204" pitchFamily="34" charset="0"/>
              <a:buChar char="‒"/>
            </a:pPr>
            <a:r>
              <a:rPr lang="el-GR" dirty="0" smtClean="0"/>
              <a:t>Αφαίρεση </a:t>
            </a:r>
            <a:r>
              <a:rPr lang="el-GR" dirty="0"/>
              <a:t>ξένων </a:t>
            </a:r>
            <a:r>
              <a:rPr lang="el-GR" dirty="0" smtClean="0"/>
              <a:t>σωμάτων.</a:t>
            </a:r>
            <a:endParaRPr lang="el-GR" dirty="0"/>
          </a:p>
          <a:p>
            <a:pPr marL="715963">
              <a:buFont typeface="Courier New" panose="02070309020205020404" pitchFamily="49" charset="0"/>
              <a:buChar char="o"/>
            </a:pPr>
            <a:r>
              <a:rPr lang="el-GR" dirty="0"/>
              <a:t>ΠΗΧΕΟΚΑΡΠΙΚΗ:-Σύνδρομο καρπιαίου σωλήνα</a:t>
            </a:r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Αρθροσκόπηση 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3/12</a:t>
            </a:r>
            <a:endParaRPr lang="el-GR" altLang="el-GR" b="1" dirty="0" smtClean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dirty="0" smtClean="0"/>
              <a:t>Θεραπευτικές </a:t>
            </a:r>
            <a:r>
              <a:rPr lang="el-GR" b="1" dirty="0"/>
              <a:t>ενδείξεις</a:t>
            </a:r>
          </a:p>
          <a:p>
            <a:pPr marL="715963">
              <a:buFont typeface="Courier New" panose="02070309020205020404" pitchFamily="49" charset="0"/>
              <a:buChar char="o"/>
            </a:pPr>
            <a:r>
              <a:rPr lang="el-GR" dirty="0" smtClean="0"/>
              <a:t>ΙΣΧΙΟ:</a:t>
            </a:r>
          </a:p>
          <a:p>
            <a:pPr marL="893763">
              <a:buFont typeface="Calibri" panose="020F0502020204030204" pitchFamily="34" charset="0"/>
              <a:buChar char="‒"/>
            </a:pPr>
            <a:r>
              <a:rPr lang="el-GR" dirty="0" smtClean="0"/>
              <a:t>Αφαίρεση </a:t>
            </a:r>
            <a:r>
              <a:rPr lang="el-GR" dirty="0"/>
              <a:t>Ξένων </a:t>
            </a:r>
            <a:r>
              <a:rPr lang="el-GR" dirty="0" smtClean="0"/>
              <a:t>σωμάτων,</a:t>
            </a:r>
            <a:endParaRPr lang="el-GR" dirty="0"/>
          </a:p>
          <a:p>
            <a:pPr marL="893763">
              <a:buFont typeface="Calibri" panose="020F0502020204030204" pitchFamily="34" charset="0"/>
              <a:buChar char="‒"/>
            </a:pPr>
            <a:r>
              <a:rPr lang="el-GR" dirty="0" smtClean="0"/>
              <a:t>Θεραπεία </a:t>
            </a:r>
            <a:r>
              <a:rPr lang="el-GR" dirty="0"/>
              <a:t>αποκόλλησης επιχείλιου </a:t>
            </a:r>
            <a:r>
              <a:rPr lang="el-GR" dirty="0" smtClean="0"/>
              <a:t>χόνδρου.</a:t>
            </a:r>
            <a:endParaRPr lang="el-GR" dirty="0"/>
          </a:p>
          <a:p>
            <a:pPr marL="715963">
              <a:buFont typeface="Courier New" panose="02070309020205020404" pitchFamily="49" charset="0"/>
              <a:buChar char="o"/>
            </a:pPr>
            <a:r>
              <a:rPr lang="el-GR" dirty="0" smtClean="0"/>
              <a:t>ΓΟΝΑΤΟ:</a:t>
            </a:r>
          </a:p>
          <a:p>
            <a:pPr marL="893763">
              <a:buFont typeface="Calibri" panose="020F0502020204030204" pitchFamily="34" charset="0"/>
              <a:buChar char="‒"/>
            </a:pPr>
            <a:r>
              <a:rPr lang="el-GR" dirty="0" smtClean="0"/>
              <a:t>Θεραπεία </a:t>
            </a:r>
            <a:r>
              <a:rPr lang="el-GR" dirty="0"/>
              <a:t>υμενίτιδας</a:t>
            </a:r>
            <a:r>
              <a:rPr lang="el-GR" dirty="0" smtClean="0"/>
              <a:t>, ρήξεων </a:t>
            </a:r>
            <a:r>
              <a:rPr lang="el-GR" dirty="0"/>
              <a:t>μηνίσκου</a:t>
            </a:r>
            <a:r>
              <a:rPr lang="el-GR" dirty="0" smtClean="0"/>
              <a:t>, χονδρίτιδας,</a:t>
            </a:r>
            <a:endParaRPr lang="el-GR" dirty="0"/>
          </a:p>
          <a:p>
            <a:pPr marL="893763">
              <a:buFont typeface="Calibri" panose="020F0502020204030204" pitchFamily="34" charset="0"/>
              <a:buChar char="‒"/>
            </a:pPr>
            <a:r>
              <a:rPr lang="el-GR" dirty="0" smtClean="0"/>
              <a:t>Αποκατάσταση </a:t>
            </a:r>
            <a:r>
              <a:rPr lang="el-GR" dirty="0"/>
              <a:t>χιαστών </a:t>
            </a:r>
            <a:r>
              <a:rPr lang="el-GR" dirty="0" smtClean="0"/>
              <a:t>συνδέσμων.</a:t>
            </a:r>
            <a:endParaRPr lang="el-GR" dirty="0"/>
          </a:p>
          <a:p>
            <a:pPr marL="715963">
              <a:buFont typeface="Courier New" panose="02070309020205020404" pitchFamily="49" charset="0"/>
              <a:buChar char="o"/>
            </a:pPr>
            <a:r>
              <a:rPr lang="el-GR" dirty="0" smtClean="0"/>
              <a:t>ΠΟΔΟΚΝΗΜΙΚΗ:</a:t>
            </a:r>
          </a:p>
          <a:p>
            <a:pPr marL="893763">
              <a:buFont typeface="Calibri" panose="020F0502020204030204" pitchFamily="34" charset="0"/>
              <a:buChar char="‒"/>
            </a:pPr>
            <a:r>
              <a:rPr lang="el-GR" dirty="0" smtClean="0"/>
              <a:t>Θεραπεία </a:t>
            </a:r>
            <a:r>
              <a:rPr lang="el-GR" dirty="0"/>
              <a:t>υμενίτιδας</a:t>
            </a:r>
            <a:r>
              <a:rPr lang="el-GR" dirty="0" smtClean="0"/>
              <a:t>, οστεοχονδρίτιδας</a:t>
            </a:r>
            <a:r>
              <a:rPr lang="el-GR" dirty="0"/>
              <a:t>,</a:t>
            </a:r>
          </a:p>
          <a:p>
            <a:pPr marL="893763">
              <a:buFont typeface="Calibri" panose="020F0502020204030204" pitchFamily="34" charset="0"/>
              <a:buChar char="‒"/>
            </a:pPr>
            <a:r>
              <a:rPr lang="el-GR" dirty="0" smtClean="0"/>
              <a:t>Συνδρόμου πρόσκρουσης.</a:t>
            </a:r>
            <a:endParaRPr lang="el-GR" dirty="0"/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8171882e3b316095613b61c9806cc8616089ec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pguNCtOwzE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3FtIkUiOIv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IT2ObIL16-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Vd96TBT5EB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B1bAvN_esi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Vp9h2JyCmY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zRCI4t_OVnk"/>
</p:tagLst>
</file>

<file path=ppt/theme/theme1.xml><?xml version="1.0" encoding="utf-8"?>
<a:theme xmlns:a="http://schemas.openxmlformats.org/drawingml/2006/main" name="template new">
  <a:themeElements>
    <a:clrScheme name="Προσαρμοσμένο 1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A5A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 new">
  <a:themeElements>
    <a:clrScheme name="Προσαρμοσμένο 15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A5A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new</Template>
  <TotalTime>431</TotalTime>
  <Words>1554</Words>
  <Application>Microsoft Office PowerPoint</Application>
  <PresentationFormat>Προβολή στην οθόνη (4:3)</PresentationFormat>
  <Paragraphs>283</Paragraphs>
  <Slides>49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49</vt:i4>
      </vt:variant>
    </vt:vector>
  </HeadingPairs>
  <TitlesOfParts>
    <vt:vector size="53" baseType="lpstr">
      <vt:lpstr>template new</vt:lpstr>
      <vt:lpstr>1_template new</vt:lpstr>
      <vt:lpstr>OC_template_updated</vt:lpstr>
      <vt:lpstr>1_OC_template_updated</vt:lpstr>
      <vt:lpstr>Ειδικές Ιατρικές Εφαρμογές</vt:lpstr>
      <vt:lpstr>Ορθοπαιδικές παθήσεις</vt:lpstr>
      <vt:lpstr>Βιολογικά υλικά</vt:lpstr>
      <vt:lpstr>Οστεοσυνθετικά και προσθετικά υλικά</vt:lpstr>
      <vt:lpstr>Αρθροπλαστικές</vt:lpstr>
      <vt:lpstr>Αρθροσκόπιο - Εφαρμογές</vt:lpstr>
      <vt:lpstr>Αρθροσκόπηση 1/12</vt:lpstr>
      <vt:lpstr>Αρθροσκόπηση 2/12</vt:lpstr>
      <vt:lpstr>Αρθροσκόπηση 3/12</vt:lpstr>
      <vt:lpstr>Άρθρωση γόνατος</vt:lpstr>
      <vt:lpstr>Αρθροσκόπηση 4/12</vt:lpstr>
      <vt:lpstr>Αρθροσκόπηση 5/12</vt:lpstr>
      <vt:lpstr>Αρθροσκόπηση 6/12</vt:lpstr>
      <vt:lpstr>Αρθροσκόπηση 7/12</vt:lpstr>
      <vt:lpstr>Αρθροσκόπηση 8/12</vt:lpstr>
      <vt:lpstr>Αρθροσκόπηση 9/12</vt:lpstr>
      <vt:lpstr>Αρθροσκόπηση 10/12</vt:lpstr>
      <vt:lpstr>Αρθροσκόπηση 11/12</vt:lpstr>
      <vt:lpstr>Αρθροσκόπηση 12/12</vt:lpstr>
      <vt:lpstr>Αρθροσκόπηση αγκώνος</vt:lpstr>
      <vt:lpstr>Ανατομία σπονδυλικής στήλης</vt:lpstr>
      <vt:lpstr>Παθήσεις της σπονδυλικής στήλης (Κήλη μεσοσπονδυλίου δίσκου)</vt:lpstr>
      <vt:lpstr>Κήλη μεσοσπονδυλίου δίσκου</vt:lpstr>
      <vt:lpstr>Επέμβαση στη σπονδυλική στήλη</vt:lpstr>
      <vt:lpstr>Ενδοσκόπηση στην ουρολογία</vt:lpstr>
      <vt:lpstr>Κυστεοσκόπιο</vt:lpstr>
      <vt:lpstr>Κυστεοσκόπιο – Εφαρμογές</vt:lpstr>
      <vt:lpstr>Κυστεοσκόπηση</vt:lpstr>
      <vt:lpstr>Κυστεοσκοπικές εικόνες</vt:lpstr>
      <vt:lpstr>Ουροποιητικό και γεννητικό σύστημα άνδρα</vt:lpstr>
      <vt:lpstr>Παθήσεις του προστάτη αδένα 1/2</vt:lpstr>
      <vt:lpstr>Παθήσεις του προστάτη αδένα 2/2</vt:lpstr>
      <vt:lpstr>Μεταστάσεις του καρκίνου του προστάτη</vt:lpstr>
      <vt:lpstr>Κλινική εξέταση προστάτη</vt:lpstr>
      <vt:lpstr>Διουρηθρική  προστατεκτομή</vt:lpstr>
      <vt:lpstr>Λιθοτριψία</vt:lpstr>
      <vt:lpstr>Θέσεις εντόπισης νεφρικών λίθων</vt:lpstr>
      <vt:lpstr>Μηχάνημα εξωσωματικής λιθοτριψίας</vt:lpstr>
      <vt:lpstr>Εξωσωματική λιθοτριψία </vt:lpstr>
      <vt:lpstr>Λαπαροσκόπηση στην ουρολογία</vt:lpstr>
      <vt:lpstr>Ρομποτική χειρουργική στην ουρολογία 1/2</vt:lpstr>
      <vt:lpstr>Ρομποτική χειρουργική στην ουρολογία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ΕΙΔΙΚΕΣ ΙΑΤΡΙΚΕΣ ΕΦΑΡΜΟΓΕΣ</dc:title>
  <dc:creator>opencourses@teiath.gr</dc:creator>
  <cp:lastModifiedBy>natasakar new</cp:lastModifiedBy>
  <cp:revision>55</cp:revision>
  <dcterms:created xsi:type="dcterms:W3CDTF">2014-09-02T10:16:18Z</dcterms:created>
  <dcterms:modified xsi:type="dcterms:W3CDTF">2015-02-25T13:06:44Z</dcterms:modified>
</cp:coreProperties>
</file>