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7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62" r:id="rId16"/>
    <p:sldId id="264" r:id="rId17"/>
    <p:sldId id="281" r:id="rId18"/>
    <p:sldId id="282" r:id="rId19"/>
    <p:sldId id="266" r:id="rId20"/>
    <p:sldId id="280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4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7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2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0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6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 err="1"/>
              <a:t>Αμίνες</a:t>
            </a:r>
            <a:r>
              <a:rPr lang="el-GR" sz="2800" dirty="0"/>
              <a:t> και </a:t>
            </a:r>
            <a:r>
              <a:rPr lang="el-GR" sz="2800" dirty="0" err="1"/>
              <a:t>Αμίδια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8128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908720"/>
          </a:xfrm>
        </p:spPr>
        <p:txBody>
          <a:bodyPr>
            <a:normAutofit/>
          </a:bodyPr>
          <a:lstStyle/>
          <a:p>
            <a:r>
              <a:rPr lang="el-GR" dirty="0"/>
              <a:t>Ειδικά ονόματα αποδεκτά από την IUPAC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839101" y="2330042"/>
            <a:ext cx="1025225" cy="1413999"/>
            <a:chOff x="694462" y="1762197"/>
            <a:chExt cx="1025225" cy="1413999"/>
          </a:xfrm>
        </p:grpSpPr>
        <p:grpSp>
          <p:nvGrpSpPr>
            <p:cNvPr id="17" name="Ομάδα 16"/>
            <p:cNvGrpSpPr/>
            <p:nvPr/>
          </p:nvGrpSpPr>
          <p:grpSpPr>
            <a:xfrm rot="19026585">
              <a:off x="694462" y="2384108"/>
              <a:ext cx="928584" cy="792088"/>
              <a:chOff x="694462" y="2384108"/>
              <a:chExt cx="928584" cy="792088"/>
            </a:xfrm>
          </p:grpSpPr>
          <p:sp>
            <p:nvSpPr>
              <p:cNvPr id="11" name="Εξάγωνο 10"/>
              <p:cNvSpPr/>
              <p:nvPr/>
            </p:nvSpPr>
            <p:spPr>
              <a:xfrm>
                <a:off x="694462" y="2384108"/>
                <a:ext cx="928584" cy="792088"/>
              </a:xfrm>
              <a:prstGeom prst="hex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" name="Ευθεία γραμμή σύνδεσης 11"/>
              <p:cNvCxnSpPr/>
              <p:nvPr/>
            </p:nvCxnSpPr>
            <p:spPr>
              <a:xfrm flipH="1">
                <a:off x="781079" y="2477312"/>
                <a:ext cx="144215" cy="3028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1393536" y="2477311"/>
                <a:ext cx="143458" cy="302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/>
              <p:cNvCxnSpPr/>
              <p:nvPr/>
            </p:nvCxnSpPr>
            <p:spPr>
              <a:xfrm>
                <a:off x="992470" y="3098621"/>
                <a:ext cx="3273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927599" y="176219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NH₂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950333" y="1982651"/>
              <a:ext cx="25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Ορθογώνιο 18"/>
          <p:cNvSpPr/>
          <p:nvPr/>
        </p:nvSpPr>
        <p:spPr>
          <a:xfrm>
            <a:off x="564227" y="4653136"/>
            <a:ext cx="1300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Ανιλλίνη</a:t>
            </a:r>
          </a:p>
        </p:txBody>
      </p:sp>
      <p:grpSp>
        <p:nvGrpSpPr>
          <p:cNvPr id="30" name="Ομάδα 29"/>
          <p:cNvGrpSpPr/>
          <p:nvPr/>
        </p:nvGrpSpPr>
        <p:grpSpPr>
          <a:xfrm>
            <a:off x="2544522" y="2367355"/>
            <a:ext cx="1137458" cy="2060939"/>
            <a:chOff x="2544522" y="2367355"/>
            <a:chExt cx="1137458" cy="2060939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2544522" y="2367355"/>
              <a:ext cx="1025225" cy="1413999"/>
              <a:chOff x="694462" y="1762197"/>
              <a:chExt cx="1025225" cy="1413999"/>
            </a:xfrm>
          </p:grpSpPr>
          <p:grpSp>
            <p:nvGrpSpPr>
              <p:cNvPr id="21" name="Ομάδα 20"/>
              <p:cNvGrpSpPr/>
              <p:nvPr/>
            </p:nvGrpSpPr>
            <p:grpSpPr>
              <a:xfrm rot="19026585">
                <a:off x="694462" y="2384108"/>
                <a:ext cx="928584" cy="792088"/>
                <a:chOff x="694462" y="2384108"/>
                <a:chExt cx="928584" cy="792088"/>
              </a:xfrm>
            </p:grpSpPr>
            <p:sp>
              <p:nvSpPr>
                <p:cNvPr id="24" name="Εξάγωνο 23"/>
                <p:cNvSpPr/>
                <p:nvPr/>
              </p:nvSpPr>
              <p:spPr>
                <a:xfrm>
                  <a:off x="694462" y="2384108"/>
                  <a:ext cx="928584" cy="792088"/>
                </a:xfrm>
                <a:prstGeom prst="hexagon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" name="Ευθεία γραμμή σύνδεσης 24"/>
                <p:cNvCxnSpPr/>
                <p:nvPr/>
              </p:nvCxnSpPr>
              <p:spPr>
                <a:xfrm flipH="1">
                  <a:off x="781079" y="2477312"/>
                  <a:ext cx="144215" cy="3028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Ευθεία γραμμή σύνδεσης 25"/>
                <p:cNvCxnSpPr/>
                <p:nvPr/>
              </p:nvCxnSpPr>
              <p:spPr>
                <a:xfrm>
                  <a:off x="1393536" y="2477311"/>
                  <a:ext cx="143458" cy="3028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Ευθεία γραμμή σύνδεσης 26"/>
                <p:cNvCxnSpPr/>
                <p:nvPr/>
              </p:nvCxnSpPr>
              <p:spPr>
                <a:xfrm>
                  <a:off x="992470" y="3098621"/>
                  <a:ext cx="3273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927599" y="176219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NH₂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950333" y="1982651"/>
                <a:ext cx="25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2899634" y="3723325"/>
              <a:ext cx="25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89892" y="3966629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Ορθογώνιο 30"/>
          <p:cNvSpPr/>
          <p:nvPr/>
        </p:nvSpPr>
        <p:spPr>
          <a:xfrm>
            <a:off x="2272865" y="4642076"/>
            <a:ext cx="190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Calibri"/>
              </a:rPr>
              <a:t>p-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τολουλδίνη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4567802" y="2507166"/>
            <a:ext cx="1679369" cy="1413999"/>
            <a:chOff x="2544522" y="2367355"/>
            <a:chExt cx="1679369" cy="1413999"/>
          </a:xfrm>
        </p:grpSpPr>
        <p:grpSp>
          <p:nvGrpSpPr>
            <p:cNvPr id="33" name="Ομάδα 32"/>
            <p:cNvGrpSpPr/>
            <p:nvPr/>
          </p:nvGrpSpPr>
          <p:grpSpPr>
            <a:xfrm>
              <a:off x="2544522" y="2367355"/>
              <a:ext cx="1025225" cy="1413999"/>
              <a:chOff x="694462" y="1762197"/>
              <a:chExt cx="1025225" cy="1413999"/>
            </a:xfrm>
          </p:grpSpPr>
          <p:grpSp>
            <p:nvGrpSpPr>
              <p:cNvPr id="36" name="Ομάδα 35"/>
              <p:cNvGrpSpPr/>
              <p:nvPr/>
            </p:nvGrpSpPr>
            <p:grpSpPr>
              <a:xfrm rot="19026585">
                <a:off x="694462" y="2384108"/>
                <a:ext cx="928584" cy="792088"/>
                <a:chOff x="694462" y="2384108"/>
                <a:chExt cx="928584" cy="792088"/>
              </a:xfrm>
            </p:grpSpPr>
            <p:sp>
              <p:nvSpPr>
                <p:cNvPr id="39" name="Εξάγωνο 38"/>
                <p:cNvSpPr/>
                <p:nvPr/>
              </p:nvSpPr>
              <p:spPr>
                <a:xfrm>
                  <a:off x="694462" y="2384108"/>
                  <a:ext cx="928584" cy="792088"/>
                </a:xfrm>
                <a:prstGeom prst="hexagon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" name="Ευθεία γραμμή σύνδεσης 39"/>
                <p:cNvCxnSpPr/>
                <p:nvPr/>
              </p:nvCxnSpPr>
              <p:spPr>
                <a:xfrm flipH="1">
                  <a:off x="781079" y="2477312"/>
                  <a:ext cx="144215" cy="3028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Ευθεία γραμμή σύνδεσης 40"/>
                <p:cNvCxnSpPr/>
                <p:nvPr/>
              </p:nvCxnSpPr>
              <p:spPr>
                <a:xfrm>
                  <a:off x="1393536" y="2477311"/>
                  <a:ext cx="143458" cy="3028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Ευθεία γραμμή σύνδεσης 41"/>
                <p:cNvCxnSpPr/>
                <p:nvPr/>
              </p:nvCxnSpPr>
              <p:spPr>
                <a:xfrm>
                  <a:off x="992470" y="3098621"/>
                  <a:ext cx="3273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927599" y="176219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NH₂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950333" y="1982651"/>
                <a:ext cx="25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rot="18651232">
              <a:off x="3304147" y="2787036"/>
              <a:ext cx="25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31803" y="2620984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3" name="Ορθογώνιο 42"/>
          <p:cNvSpPr/>
          <p:nvPr/>
        </p:nvSpPr>
        <p:spPr>
          <a:xfrm>
            <a:off x="4375452" y="4636617"/>
            <a:ext cx="190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Calibri"/>
              </a:rPr>
              <a:t>o-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τολουλδίνη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6790877" y="2511332"/>
            <a:ext cx="1817313" cy="1413999"/>
            <a:chOff x="2544522" y="2367355"/>
            <a:chExt cx="1817313" cy="1413999"/>
          </a:xfrm>
        </p:grpSpPr>
        <p:grpSp>
          <p:nvGrpSpPr>
            <p:cNvPr id="45" name="Ομάδα 44"/>
            <p:cNvGrpSpPr/>
            <p:nvPr/>
          </p:nvGrpSpPr>
          <p:grpSpPr>
            <a:xfrm>
              <a:off x="2544522" y="2367355"/>
              <a:ext cx="1025225" cy="1413999"/>
              <a:chOff x="694462" y="1762197"/>
              <a:chExt cx="1025225" cy="1413999"/>
            </a:xfrm>
          </p:grpSpPr>
          <p:grpSp>
            <p:nvGrpSpPr>
              <p:cNvPr id="48" name="Ομάδα 47"/>
              <p:cNvGrpSpPr/>
              <p:nvPr/>
            </p:nvGrpSpPr>
            <p:grpSpPr>
              <a:xfrm rot="19026585">
                <a:off x="694462" y="2384108"/>
                <a:ext cx="928584" cy="792088"/>
                <a:chOff x="694462" y="2384108"/>
                <a:chExt cx="928584" cy="792088"/>
              </a:xfrm>
            </p:grpSpPr>
            <p:sp>
              <p:nvSpPr>
                <p:cNvPr id="51" name="Εξάγωνο 50"/>
                <p:cNvSpPr/>
                <p:nvPr/>
              </p:nvSpPr>
              <p:spPr>
                <a:xfrm>
                  <a:off x="694462" y="2384108"/>
                  <a:ext cx="928584" cy="792088"/>
                </a:xfrm>
                <a:prstGeom prst="hexagon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" name="Ευθεία γραμμή σύνδεσης 51"/>
                <p:cNvCxnSpPr/>
                <p:nvPr/>
              </p:nvCxnSpPr>
              <p:spPr>
                <a:xfrm flipH="1">
                  <a:off x="781079" y="2477312"/>
                  <a:ext cx="144215" cy="3028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Ευθεία γραμμή σύνδεσης 52"/>
                <p:cNvCxnSpPr/>
                <p:nvPr/>
              </p:nvCxnSpPr>
              <p:spPr>
                <a:xfrm>
                  <a:off x="1393536" y="2477311"/>
                  <a:ext cx="143458" cy="3028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Ευθεία γραμμή σύνδεσης 53"/>
                <p:cNvCxnSpPr/>
                <p:nvPr/>
              </p:nvCxnSpPr>
              <p:spPr>
                <a:xfrm>
                  <a:off x="992470" y="3098621"/>
                  <a:ext cx="32731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927599" y="176219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NH₂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200000">
                <a:off x="950333" y="1982651"/>
                <a:ext cx="25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862488">
              <a:off x="3417816" y="3251507"/>
              <a:ext cx="25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69747" y="3315523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Ορθογώνιο 54"/>
          <p:cNvSpPr/>
          <p:nvPr/>
        </p:nvSpPr>
        <p:spPr>
          <a:xfrm>
            <a:off x="6772350" y="4636618"/>
            <a:ext cx="1986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Calibri"/>
              </a:rPr>
              <a:t>m-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τολουλδίνη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Συνήθη ονόματα: </a:t>
            </a:r>
            <a:r>
              <a:rPr lang="el-GR" dirty="0" err="1"/>
              <a:t>Αλκύλιο</a:t>
            </a:r>
            <a:r>
              <a:rPr lang="el-GR" dirty="0"/>
              <a:t> + </a:t>
            </a:r>
            <a:r>
              <a:rPr lang="el-GR" dirty="0" err="1"/>
              <a:t>αμίνη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5736" y="1700808"/>
            <a:ext cx="1522512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CH₃ -NH</a:t>
            </a:r>
            <a:r>
              <a:rPr lang="en-US" dirty="0" smtClean="0">
                <a:latin typeface="Calibri"/>
              </a:rPr>
              <a:t>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751142" y="1700808"/>
            <a:ext cx="177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Μεθυλαμίνη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979712" y="2809780"/>
            <a:ext cx="1888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 -NH-CH₃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761011" y="2780928"/>
            <a:ext cx="1936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Διμεθυλαμίνη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979712" y="3789040"/>
            <a:ext cx="188848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 -CH₂-NH₂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820038" y="3792763"/>
            <a:ext cx="163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Αιθυλαμίνη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699820" y="4869160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 -NH-CH₂-CH₃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761011" y="4872664"/>
            <a:ext cx="2489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Μεθυλαιθυλαμίνη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Ετεροκυκλικές</a:t>
            </a:r>
            <a:r>
              <a:rPr lang="el-GR" dirty="0"/>
              <a:t> </a:t>
            </a:r>
            <a:r>
              <a:rPr lang="el-GR" dirty="0" err="1"/>
              <a:t>Αμίνες</a:t>
            </a:r>
            <a:endParaRPr lang="el-GR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1115616" y="2083743"/>
            <a:ext cx="1152128" cy="1740102"/>
            <a:chOff x="1115616" y="2953794"/>
            <a:chExt cx="1152128" cy="1740102"/>
          </a:xfrm>
        </p:grpSpPr>
        <p:sp>
          <p:nvSpPr>
            <p:cNvPr id="11" name="Κανονικό πεντάγωνο 10"/>
            <p:cNvSpPr/>
            <p:nvPr/>
          </p:nvSpPr>
          <p:spPr>
            <a:xfrm rot="10800000">
              <a:off x="1115616" y="2953794"/>
              <a:ext cx="1152128" cy="1008112"/>
            </a:xfrm>
            <a:prstGeom prst="pen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 flipH="1">
              <a:off x="1241867" y="3068960"/>
              <a:ext cx="144018" cy="388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2005353" y="3068960"/>
              <a:ext cx="118375" cy="388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11660" y="3482026"/>
                  <a:ext cx="360040" cy="1211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2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N</m:t>
                            </m:r>
                          </m:e>
                        </m:acc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/>
                  <a:r>
                    <a:rPr lang="en-US" sz="2400" dirty="0" smtClean="0">
                      <a:solidFill>
                        <a:prstClr val="black"/>
                      </a:solidFill>
                      <a:latin typeface="Calibri"/>
                    </a:rPr>
                    <a:t>I</a:t>
                  </a:r>
                </a:p>
                <a:p>
                  <a:r>
                    <a:rPr lang="en-US" sz="2400" dirty="0">
                      <a:solidFill>
                        <a:prstClr val="black"/>
                      </a:solidFill>
                      <a:latin typeface="Calibri"/>
                    </a:rPr>
                    <a:t>H</a:t>
                  </a:r>
                  <a:endParaRPr lang="el-GR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660" y="3482026"/>
                  <a:ext cx="360040" cy="12118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7119" t="-1508" r="-35593" b="-1055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Ορθογώνιο 18"/>
          <p:cNvSpPr/>
          <p:nvPr/>
        </p:nvSpPr>
        <p:spPr>
          <a:xfrm>
            <a:off x="1015533" y="3815218"/>
            <a:ext cx="1352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Πυρρόλη</a:t>
            </a:r>
          </a:p>
        </p:txBody>
      </p:sp>
      <p:grpSp>
        <p:nvGrpSpPr>
          <p:cNvPr id="24" name="Ομάδα 23"/>
          <p:cNvGrpSpPr/>
          <p:nvPr/>
        </p:nvGrpSpPr>
        <p:grpSpPr>
          <a:xfrm rot="19032769">
            <a:off x="5290880" y="2083743"/>
            <a:ext cx="928584" cy="867014"/>
            <a:chOff x="839101" y="2877027"/>
            <a:chExt cx="928584" cy="867014"/>
          </a:xfrm>
        </p:grpSpPr>
        <p:sp>
          <p:nvSpPr>
            <p:cNvPr id="20" name="Εξάγωνο 19"/>
            <p:cNvSpPr/>
            <p:nvPr/>
          </p:nvSpPr>
          <p:spPr>
            <a:xfrm rot="19026585">
              <a:off x="839101" y="2951953"/>
              <a:ext cx="928584" cy="792088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1" name="Ευθεία γραμμή σύνδεσης 20"/>
            <p:cNvCxnSpPr/>
            <p:nvPr/>
          </p:nvCxnSpPr>
          <p:spPr>
            <a:xfrm rot="19026585" flipH="1">
              <a:off x="904353" y="3293606"/>
              <a:ext cx="144215" cy="302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rot="19026585">
              <a:off x="1353176" y="2877027"/>
              <a:ext cx="143458" cy="30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rot="19026585">
              <a:off x="1354560" y="3583114"/>
              <a:ext cx="327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0800000">
                <a:off x="5652733" y="2921345"/>
                <a:ext cx="360040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N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652733" y="2921345"/>
                <a:ext cx="360040" cy="473206"/>
              </a:xfrm>
              <a:prstGeom prst="rect">
                <a:avLst/>
              </a:prstGeom>
              <a:blipFill rotWithShape="0">
                <a:blip r:embed="rId3"/>
                <a:stretch>
                  <a:fillRect l="-35593" r="-5085" b="-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Ορθογώνιο 26"/>
          <p:cNvSpPr/>
          <p:nvPr/>
        </p:nvSpPr>
        <p:spPr>
          <a:xfrm>
            <a:off x="5156606" y="3805639"/>
            <a:ext cx="1352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Πυριδίνη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755576" y="486916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Ενώσεις με ένα ή περισσότερα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άτομα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Αζώτου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στην δομή του δακτυλίου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τους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</a:t>
            </a:r>
            <a:r>
              <a:rPr lang="el-GR" sz="2000" dirty="0" err="1"/>
              <a:t>Αμίνες</a:t>
            </a:r>
            <a:r>
              <a:rPr lang="el-GR" sz="2000" dirty="0"/>
              <a:t> και </a:t>
            </a:r>
            <a:r>
              <a:rPr lang="el-GR" sz="2000" dirty="0" err="1" smtClean="0"/>
              <a:t>Αμίδια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Αμίνες</a:t>
            </a:r>
            <a:r>
              <a:rPr lang="el-GR" dirty="0"/>
              <a:t> και Αμίδια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Δομή και ιδιότητες των </a:t>
            </a:r>
            <a:r>
              <a:rPr lang="el-GR" dirty="0" err="1"/>
              <a:t>Αμινών</a:t>
            </a:r>
            <a:r>
              <a:rPr lang="el-GR" dirty="0"/>
              <a:t>.</a:t>
            </a:r>
          </a:p>
          <a:p>
            <a:r>
              <a:rPr lang="el-GR" dirty="0" smtClean="0"/>
              <a:t>Ονοματολογία</a:t>
            </a:r>
            <a:r>
              <a:rPr lang="el-GR" dirty="0"/>
              <a:t>.</a:t>
            </a:r>
          </a:p>
          <a:p>
            <a:r>
              <a:rPr lang="el-GR" dirty="0" err="1" smtClean="0"/>
              <a:t>Ετεροκυκλικές</a:t>
            </a:r>
            <a:r>
              <a:rPr lang="el-GR" dirty="0" smtClean="0"/>
              <a:t> </a:t>
            </a:r>
            <a:r>
              <a:rPr lang="el-GR" dirty="0" err="1"/>
              <a:t>Αμινες</a:t>
            </a:r>
            <a:r>
              <a:rPr lang="el-GR" dirty="0"/>
              <a:t>.</a:t>
            </a:r>
          </a:p>
          <a:p>
            <a:r>
              <a:rPr lang="el-GR" dirty="0" err="1" smtClean="0"/>
              <a:t>Αλκαλικότητα</a:t>
            </a:r>
            <a:r>
              <a:rPr lang="el-GR" dirty="0"/>
              <a:t>.</a:t>
            </a:r>
          </a:p>
          <a:p>
            <a:r>
              <a:rPr lang="el-GR" dirty="0" smtClean="0"/>
              <a:t>Αντιδράσεις</a:t>
            </a:r>
            <a:r>
              <a:rPr lang="el-GR" dirty="0"/>
              <a:t>.</a:t>
            </a:r>
          </a:p>
          <a:p>
            <a:r>
              <a:rPr lang="el-GR" dirty="0" smtClean="0"/>
              <a:t>Μερικές </a:t>
            </a:r>
            <a:r>
              <a:rPr lang="el-GR" dirty="0"/>
              <a:t>σημαντικές </a:t>
            </a:r>
            <a:r>
              <a:rPr lang="el-GR" dirty="0" err="1"/>
              <a:t>Αμίνες</a:t>
            </a:r>
            <a:r>
              <a:rPr lang="el-GR" dirty="0"/>
              <a:t>.</a:t>
            </a:r>
          </a:p>
          <a:p>
            <a:r>
              <a:rPr lang="el-GR" dirty="0" smtClean="0"/>
              <a:t>Αμίδια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Γενική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Είναι βιολογικά σημαντικά παράγωγα </a:t>
            </a:r>
            <a:r>
              <a:rPr lang="el-GR" b="1" dirty="0" smtClean="0">
                <a:solidFill>
                  <a:srgbClr val="004A82"/>
                </a:solidFill>
              </a:rPr>
              <a:t>της Αμμωνίας ΝΗ₃ </a:t>
            </a:r>
            <a:r>
              <a:rPr lang="el-GR" b="1" dirty="0">
                <a:solidFill>
                  <a:srgbClr val="004A82"/>
                </a:solidFill>
              </a:rPr>
              <a:t>, με ήπια αλκαλική αντίδραση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4549" y="278092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R-NH₂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7809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Πρωτοταγείς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Αμινες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4549" y="35730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R₂-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NH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576248"/>
            <a:ext cx="327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Δευτεροταγείς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Αμίνες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4549" y="43651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R₃-N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699" y="4353569"/>
            <a:ext cx="327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Τριτοταγείς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Αμίνες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3768" y="5011069"/>
                <a:ext cx="1534864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R₄-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011069"/>
                <a:ext cx="1534864" cy="493277"/>
              </a:xfrm>
              <a:prstGeom prst="rect">
                <a:avLst/>
              </a:prstGeom>
              <a:blipFill rotWithShape="0">
                <a:blip r:embed="rId2"/>
                <a:stretch>
                  <a:fillRect l="-5952" t="-9877" b="-209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48699" y="5042681"/>
            <a:ext cx="327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Τεταρτοταγείς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Αμίνες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των </a:t>
            </a:r>
            <a:r>
              <a:rPr lang="el-GR" dirty="0" err="1"/>
              <a:t>Αμινών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</a:t>
            </a:r>
            <a:r>
              <a:rPr lang="el-GR" dirty="0" err="1"/>
              <a:t>Αζωτο</a:t>
            </a:r>
            <a:r>
              <a:rPr lang="el-GR" dirty="0"/>
              <a:t> Ν είναι εξαιρετικά </a:t>
            </a:r>
            <a:r>
              <a:rPr lang="el-GR" dirty="0" err="1"/>
              <a:t>ηλεκτραρνητικό</a:t>
            </a:r>
            <a:r>
              <a:rPr lang="el-GR" dirty="0"/>
              <a:t> με αποτέλεσμα: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Ο Δεσμός Ν-Η να είναι πολύ πολικός.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Να </a:t>
            </a:r>
            <a:r>
              <a:rPr lang="el-GR" b="1" dirty="0">
                <a:solidFill>
                  <a:srgbClr val="004A82"/>
                </a:solidFill>
              </a:rPr>
              <a:t>υπάρχει δυνατότητα δεσμού Υδρογόνου.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Οι </a:t>
            </a:r>
            <a:r>
              <a:rPr lang="el-GR" b="1" dirty="0" err="1">
                <a:solidFill>
                  <a:srgbClr val="004A82"/>
                </a:solidFill>
              </a:rPr>
              <a:t>αμίνες</a:t>
            </a:r>
            <a:r>
              <a:rPr lang="el-GR" b="1" dirty="0">
                <a:solidFill>
                  <a:srgbClr val="004A82"/>
                </a:solidFill>
              </a:rPr>
              <a:t> να διαθέτουν υψηλά σημεία βρασμού.</a:t>
            </a:r>
          </a:p>
          <a:p>
            <a:pPr lvl="1"/>
            <a:r>
              <a:rPr lang="el-GR" b="1" dirty="0" smtClean="0">
                <a:solidFill>
                  <a:srgbClr val="004A82"/>
                </a:solidFill>
              </a:rPr>
              <a:t>Οι </a:t>
            </a:r>
            <a:r>
              <a:rPr lang="el-GR" b="1" dirty="0" err="1">
                <a:solidFill>
                  <a:srgbClr val="004A82"/>
                </a:solidFill>
              </a:rPr>
              <a:t>αμίνες</a:t>
            </a:r>
            <a:r>
              <a:rPr lang="el-GR" b="1" dirty="0">
                <a:solidFill>
                  <a:srgbClr val="004A82"/>
                </a:solidFill>
              </a:rPr>
              <a:t> να είναι οργανικές βάσεις.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3782"/>
            <a:ext cx="601530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</a:t>
            </a:r>
            <a:r>
              <a:rPr lang="el-GR" dirty="0" err="1"/>
              <a:t>πρωτοταγών</a:t>
            </a:r>
            <a:r>
              <a:rPr lang="el-GR" dirty="0"/>
              <a:t> </a:t>
            </a:r>
            <a:r>
              <a:rPr lang="el-GR" dirty="0" err="1"/>
              <a:t>Αμινών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/>
          <a:lstStyle/>
          <a:p>
            <a:r>
              <a:rPr lang="el-GR" dirty="0"/>
              <a:t>Εντοπίζεται η μακρύτερη </a:t>
            </a:r>
            <a:r>
              <a:rPr lang="el-GR" dirty="0" err="1"/>
              <a:t>άλυσσος</a:t>
            </a:r>
            <a:r>
              <a:rPr lang="el-GR" dirty="0"/>
              <a:t> η οποία περιέχει την</a:t>
            </a:r>
          </a:p>
          <a:p>
            <a:r>
              <a:rPr lang="el-GR" dirty="0"/>
              <a:t>χαρακτηριστική </a:t>
            </a:r>
            <a:r>
              <a:rPr lang="el-GR" dirty="0" err="1"/>
              <a:t>αμινομάδα</a:t>
            </a:r>
            <a:r>
              <a:rPr lang="el-GR" dirty="0"/>
              <a:t> 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smtClean="0">
                <a:solidFill>
                  <a:srgbClr val="004A82"/>
                </a:solidFill>
              </a:rPr>
              <a:t>ΝΗ</a:t>
            </a:r>
            <a:r>
              <a:rPr lang="el-GR" b="1" dirty="0" smtClean="0">
                <a:solidFill>
                  <a:srgbClr val="004A82"/>
                </a:solidFill>
                <a:latin typeface="Calibri"/>
              </a:rPr>
              <a:t>₂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 smtClean="0"/>
              <a:t>Θεωρούμε </a:t>
            </a:r>
            <a:r>
              <a:rPr lang="el-GR" dirty="0"/>
              <a:t>την </a:t>
            </a:r>
            <a:r>
              <a:rPr lang="el-GR" dirty="0" err="1"/>
              <a:t>αμινομάδα</a:t>
            </a:r>
            <a:r>
              <a:rPr lang="el-GR" dirty="0"/>
              <a:t> -</a:t>
            </a:r>
            <a:r>
              <a:rPr lang="el-GR" dirty="0" smtClean="0"/>
              <a:t>ΝΗ₂ </a:t>
            </a:r>
            <a:r>
              <a:rPr lang="el-GR" dirty="0"/>
              <a:t>ως υποκατάστατο.</a:t>
            </a:r>
          </a:p>
          <a:p>
            <a:r>
              <a:rPr lang="el-GR" dirty="0" smtClean="0"/>
              <a:t>Εντοπίζεται </a:t>
            </a:r>
            <a:r>
              <a:rPr lang="el-GR" dirty="0"/>
              <a:t>η θέση που απαιτεί την μικρότερη </a:t>
            </a:r>
            <a:r>
              <a:rPr lang="el-GR" dirty="0" smtClean="0"/>
              <a:t>δυνατή</a:t>
            </a:r>
            <a:r>
              <a:rPr lang="en-US" dirty="0" smtClean="0"/>
              <a:t> </a:t>
            </a:r>
            <a:r>
              <a:rPr lang="el-GR" dirty="0" smtClean="0"/>
              <a:t>αρίθμηση</a:t>
            </a:r>
            <a:r>
              <a:rPr lang="el-GR" dirty="0"/>
              <a:t>.</a:t>
            </a:r>
          </a:p>
          <a:p>
            <a:r>
              <a:rPr lang="el-GR" dirty="0" smtClean="0"/>
              <a:t>Αν </a:t>
            </a:r>
            <a:r>
              <a:rPr lang="el-GR" dirty="0"/>
              <a:t>υπάρχουν άλλα υποκατάστατα τα αριθμούμε και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ονομάζουμε όπως </a:t>
            </a:r>
            <a:r>
              <a:rPr lang="el-GR" dirty="0"/>
              <a:t>στις άλλες οργανικές ενώσεις. Π.χ.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944733" y="4933553"/>
            <a:ext cx="2531629" cy="908103"/>
            <a:chOff x="1115616" y="4941168"/>
            <a:chExt cx="2531629" cy="908103"/>
          </a:xfrm>
        </p:grpSpPr>
        <p:sp>
          <p:nvSpPr>
            <p:cNvPr id="5" name="TextBox 4"/>
            <p:cNvSpPr txBox="1"/>
            <p:nvPr/>
          </p:nvSpPr>
          <p:spPr>
            <a:xfrm>
              <a:off x="1115616" y="494116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HO-CH₂CHCH₂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₂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030528" y="5121187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5247" y="5387606"/>
              <a:ext cx="49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Br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822616" y="5156773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692" y="5387605"/>
              <a:ext cx="827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NH₂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67943" y="5149157"/>
            <a:ext cx="41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4-αμινο-2-βρωμο-1-βουτανόλη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91119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CH₃CH₂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₂NH₂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820817" y="1920816"/>
            <a:ext cx="25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1-Αμινοπροπάνιο.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1403648" y="2768730"/>
            <a:ext cx="1656184" cy="905911"/>
            <a:chOff x="1475656" y="2768730"/>
            <a:chExt cx="1656184" cy="905911"/>
          </a:xfrm>
        </p:grpSpPr>
        <p:sp>
          <p:nvSpPr>
            <p:cNvPr id="7" name="TextBox 6"/>
            <p:cNvSpPr txBox="1"/>
            <p:nvPr/>
          </p:nvSpPr>
          <p:spPr>
            <a:xfrm>
              <a:off x="1475656" y="3212976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CH₃-CH-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CH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002172" y="2983619"/>
              <a:ext cx="297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0701" y="2768730"/>
              <a:ext cx="67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NH₂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4820816" y="3132324"/>
            <a:ext cx="25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2-Αμινοπροπάνιο.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899592" y="4164576"/>
            <a:ext cx="2952328" cy="913978"/>
            <a:chOff x="899592" y="4164576"/>
            <a:chExt cx="2952328" cy="913978"/>
          </a:xfrm>
        </p:grpSpPr>
        <p:sp>
          <p:nvSpPr>
            <p:cNvPr id="12" name="TextBox 11"/>
            <p:cNvSpPr txBox="1"/>
            <p:nvPr/>
          </p:nvSpPr>
          <p:spPr>
            <a:xfrm>
              <a:off x="899592" y="4616889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CH₃CH₂CH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₂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CH₂CHCH₃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683792" y="4379465"/>
              <a:ext cx="297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2321" y="4164576"/>
              <a:ext cx="67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NH₂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4915516" y="4461592"/>
            <a:ext cx="210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2-Αμινοεξάνιο.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Ονοματολογία δευτεροταγών &amp; τριτοταγών </a:t>
            </a:r>
            <a:r>
              <a:rPr lang="el-GR" dirty="0" err="1"/>
              <a:t>Αμινών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Οι πρόσθετοι κλάδοι θεωρούνται ως υποκατάστατα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err="1" smtClean="0"/>
              <a:t>Αζωτο</a:t>
            </a:r>
            <a:r>
              <a:rPr lang="el-GR" dirty="0"/>
              <a:t>.</a:t>
            </a:r>
          </a:p>
          <a:p>
            <a:r>
              <a:rPr lang="el-GR" dirty="0" smtClean="0"/>
              <a:t>Το </a:t>
            </a:r>
            <a:r>
              <a:rPr lang="el-GR" dirty="0"/>
              <a:t>βασικό όνομα </a:t>
            </a:r>
            <a:r>
              <a:rPr lang="el-GR" dirty="0" err="1"/>
              <a:t>σστηρίζεται</a:t>
            </a:r>
            <a:r>
              <a:rPr lang="el-GR" dirty="0"/>
              <a:t> στην μακρύτερη </a:t>
            </a:r>
            <a:r>
              <a:rPr lang="el-GR" dirty="0" err="1"/>
              <a:t>άλυσσο</a:t>
            </a:r>
            <a:r>
              <a:rPr lang="el-GR" dirty="0"/>
              <a:t>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περιέχει </a:t>
            </a:r>
            <a:r>
              <a:rPr lang="el-GR" dirty="0"/>
              <a:t>την </a:t>
            </a:r>
            <a:r>
              <a:rPr lang="el-GR" dirty="0" err="1"/>
              <a:t>αμινομάδα</a:t>
            </a:r>
            <a:r>
              <a:rPr lang="el-GR" dirty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άλλη </a:t>
            </a:r>
            <a:r>
              <a:rPr lang="el-GR" dirty="0" err="1"/>
              <a:t>αλυσσίδα</a:t>
            </a:r>
            <a:r>
              <a:rPr lang="el-GR" dirty="0"/>
              <a:t> θεωρείται ως </a:t>
            </a:r>
            <a:r>
              <a:rPr lang="el-GR" dirty="0" err="1"/>
              <a:t>αλκυλικό</a:t>
            </a:r>
            <a:r>
              <a:rPr lang="el-GR" dirty="0"/>
              <a:t> υποκατάστατο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err="1" smtClean="0"/>
              <a:t>Αζωτο</a:t>
            </a:r>
            <a:r>
              <a:rPr lang="el-GR" dirty="0"/>
              <a:t>.</a:t>
            </a:r>
          </a:p>
          <a:p>
            <a:r>
              <a:rPr lang="el-GR" dirty="0" smtClean="0"/>
              <a:t>Χρησιμοποιείται </a:t>
            </a:r>
            <a:r>
              <a:rPr lang="el-GR" dirty="0"/>
              <a:t>το </a:t>
            </a:r>
            <a:r>
              <a:rPr lang="el-GR" dirty="0" err="1"/>
              <a:t>Αζωτο</a:t>
            </a:r>
            <a:r>
              <a:rPr lang="el-GR" dirty="0"/>
              <a:t> Ν-στην αρχή ενός κλάδου για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υποδηλώσει </a:t>
            </a:r>
            <a:r>
              <a:rPr lang="el-GR" dirty="0" err="1"/>
              <a:t>οτι</a:t>
            </a:r>
            <a:r>
              <a:rPr lang="el-GR" dirty="0"/>
              <a:t> είναι υποκατάστατο πάνω στο </a:t>
            </a:r>
            <a:r>
              <a:rPr lang="el-GR" dirty="0" err="1"/>
              <a:t>Αζωτο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/>
              <a:t>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 txBox="1">
            <a:spLocks noGrp="1"/>
          </p:cNvSpPr>
          <p:nvPr>
            <p:ph idx="1"/>
          </p:nvPr>
        </p:nvSpPr>
        <p:spPr>
          <a:xfrm>
            <a:off x="899592" y="1873166"/>
            <a:ext cx="26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CH₃CH</a:t>
            </a:r>
            <a:r>
              <a:rPr lang="en-US" sz="2400" dirty="0" smtClean="0">
                <a:latin typeface="Calibri"/>
              </a:rPr>
              <a:t>₂</a:t>
            </a:r>
            <a:r>
              <a:rPr lang="en-US" sz="2400" dirty="0">
                <a:latin typeface="+mn-lt"/>
              </a:rPr>
              <a:t>CH</a:t>
            </a:r>
            <a:r>
              <a:rPr lang="en-US" sz="2400" dirty="0" smtClean="0">
                <a:latin typeface="+mn-lt"/>
              </a:rPr>
              <a:t>₂</a:t>
            </a:r>
            <a:r>
              <a:rPr lang="el-GR" sz="24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NH</a:t>
            </a:r>
            <a:r>
              <a:rPr lang="el-GR" sz="2400" dirty="0" smtClean="0">
                <a:latin typeface="Calibri"/>
              </a:rPr>
              <a:t>-</a:t>
            </a:r>
            <a:r>
              <a:rPr lang="en-US" sz="2400" dirty="0" smtClean="0">
                <a:latin typeface="Calibri"/>
              </a:rPr>
              <a:t>CH₃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περιεχομένου 4"/>
          <p:cNvSpPr txBox="1">
            <a:spLocks/>
          </p:cNvSpPr>
          <p:nvPr/>
        </p:nvSpPr>
        <p:spPr>
          <a:xfrm>
            <a:off x="4788024" y="1850983"/>
            <a:ext cx="381642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Ν-μεθυλο-1-αμινοπροπάνιο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881055" y="3789815"/>
            <a:ext cx="2058250" cy="862816"/>
            <a:chOff x="881055" y="3789815"/>
            <a:chExt cx="2058250" cy="862816"/>
          </a:xfrm>
        </p:grpSpPr>
        <p:grpSp>
          <p:nvGrpSpPr>
            <p:cNvPr id="7" name="Ομάδα 6"/>
            <p:cNvGrpSpPr/>
            <p:nvPr/>
          </p:nvGrpSpPr>
          <p:grpSpPr>
            <a:xfrm>
              <a:off x="881055" y="3825043"/>
              <a:ext cx="1386690" cy="792088"/>
              <a:chOff x="1568870" y="4055876"/>
              <a:chExt cx="1386690" cy="792088"/>
            </a:xfrm>
          </p:grpSpPr>
          <p:sp>
            <p:nvSpPr>
              <p:cNvPr id="9" name="Εξάγωνο 8"/>
              <p:cNvSpPr/>
              <p:nvPr/>
            </p:nvSpPr>
            <p:spPr>
              <a:xfrm>
                <a:off x="1568870" y="4055876"/>
                <a:ext cx="928584" cy="792088"/>
              </a:xfrm>
              <a:prstGeom prst="hex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Ευθεία γραμμή σύνδεσης 9"/>
              <p:cNvCxnSpPr/>
              <p:nvPr/>
            </p:nvCxnSpPr>
            <p:spPr>
              <a:xfrm flipH="1">
                <a:off x="1655487" y="4149080"/>
                <a:ext cx="144215" cy="3028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267944" y="4149079"/>
                <a:ext cx="143458" cy="302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1866878" y="4770389"/>
                <a:ext cx="3273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444936" y="4221087"/>
                <a:ext cx="51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-N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9569166">
              <a:off x="2005765" y="382924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5785" y="3789815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959394">
              <a:off x="2039205" y="4130316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9225" y="4190966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Θέση περιεχομένου 4"/>
          <p:cNvSpPr txBox="1">
            <a:spLocks/>
          </p:cNvSpPr>
          <p:nvPr/>
        </p:nvSpPr>
        <p:spPr>
          <a:xfrm>
            <a:off x="4499992" y="4069667"/>
            <a:ext cx="4392488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Ν,Ν-</a:t>
            </a:r>
            <a:r>
              <a:rPr lang="el-GR" b="1" dirty="0" err="1">
                <a:solidFill>
                  <a:srgbClr val="004A82"/>
                </a:solidFill>
              </a:rPr>
              <a:t>διμεθυλοαμινοκυκλοεξάνιο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n-US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78785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(CH₃CH₂)₂NCH₃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203848" y="1800715"/>
            <a:ext cx="483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Ν-αιθυλο-Ν-μεθυλο-1-αμινοαιθάνιο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467544" y="2856140"/>
            <a:ext cx="2592288" cy="892428"/>
            <a:chOff x="467544" y="2856140"/>
            <a:chExt cx="2592288" cy="892428"/>
          </a:xfrm>
        </p:grpSpPr>
        <p:sp>
          <p:nvSpPr>
            <p:cNvPr id="7" name="TextBox 6"/>
            <p:cNvSpPr txBox="1"/>
            <p:nvPr/>
          </p:nvSpPr>
          <p:spPr>
            <a:xfrm>
              <a:off x="467544" y="2856140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CH₃-CH-CH₂-NH</a:t>
              </a:r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954599" y="3047833"/>
              <a:ext cx="3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899594" y="3286903"/>
              <a:ext cx="6799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NH₂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3236399" y="2992829"/>
            <a:ext cx="29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1,2-διαμινοπροπάνιο</a:t>
            </a:r>
          </a:p>
        </p:txBody>
      </p:sp>
      <p:grpSp>
        <p:nvGrpSpPr>
          <p:cNvPr id="20" name="Ομάδα 19"/>
          <p:cNvGrpSpPr/>
          <p:nvPr/>
        </p:nvGrpSpPr>
        <p:grpSpPr>
          <a:xfrm>
            <a:off x="485648" y="4338670"/>
            <a:ext cx="2592288" cy="1385529"/>
            <a:chOff x="611560" y="4338670"/>
            <a:chExt cx="2592288" cy="1385529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611560" y="4797152"/>
              <a:ext cx="2592288" cy="921199"/>
              <a:chOff x="467544" y="2856140"/>
              <a:chExt cx="2592288" cy="9211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67544" y="2856140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CH₃-C-CH-CH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₃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954599" y="3047833"/>
                <a:ext cx="351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Ορθογώνιο 14"/>
              <p:cNvSpPr/>
              <p:nvPr/>
            </p:nvSpPr>
            <p:spPr>
              <a:xfrm>
                <a:off x="667146" y="3315674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H₂N</a:t>
                </a:r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00000">
              <a:off x="1379746" y="4988845"/>
              <a:ext cx="3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1376047" y="5262534"/>
              <a:ext cx="580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OH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113410" y="4566319"/>
              <a:ext cx="351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1138667" y="4338670"/>
              <a:ext cx="6431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CH₃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Ορθογώνιο 20"/>
          <p:cNvSpPr/>
          <p:nvPr/>
        </p:nvSpPr>
        <p:spPr>
          <a:xfrm>
            <a:off x="3203848" y="4933841"/>
            <a:ext cx="4245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3-αμινο-3-μέθυλο-2-βουτανόλη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d31d9f7e4dad122eb64b34293faa9c7b9dc05a"/>
  <p:tag name="ISPRING_RESOURCE_PATHS_HASH_PRESENTER" val="bd373ef391ba8d0f61f8dc6a517319ddcc830b3"/>
</p:tagLst>
</file>

<file path=ppt/theme/theme1.xml><?xml version="1.0" encoding="utf-8"?>
<a:theme xmlns:a="http://schemas.openxmlformats.org/drawingml/2006/main" name="OC_template_updated">
  <a:themeElements>
    <a:clrScheme name="Προσαρμοσμένο 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1034</Words>
  <Application>Microsoft Office PowerPoint</Application>
  <PresentationFormat>On-screen Show (4:3)</PresentationFormat>
  <Paragraphs>189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OC_template_updated</vt:lpstr>
      <vt:lpstr>1_OC_template_updated</vt:lpstr>
      <vt:lpstr>Βιοχημεία</vt:lpstr>
      <vt:lpstr>Αμίνες και Αμίδια</vt:lpstr>
      <vt:lpstr>Γενική Δομή</vt:lpstr>
      <vt:lpstr>Ιδιότητες των Αμινών</vt:lpstr>
      <vt:lpstr>Ονοματολογία πρωτοταγών Αμινών</vt:lpstr>
      <vt:lpstr>Παραδείγματα (1 από 3)</vt:lpstr>
      <vt:lpstr>Ονοματολογία δευτεροταγών &amp; τριτοταγών Αμινών</vt:lpstr>
      <vt:lpstr>Παραδείγματα (2 από 3)</vt:lpstr>
      <vt:lpstr>Παραδείγματα (3 από 3)</vt:lpstr>
      <vt:lpstr>Ειδικά ονόματα αποδεκτά από την IUPAC</vt:lpstr>
      <vt:lpstr>Συνήθη ονόματα: Αλκύλιο + αμίνη</vt:lpstr>
      <vt:lpstr>Ετεροκυκλικές Αμίνες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47</cp:revision>
  <dcterms:created xsi:type="dcterms:W3CDTF">2013-03-04T13:35:19Z</dcterms:created>
  <dcterms:modified xsi:type="dcterms:W3CDTF">2015-04-30T13:23:56Z</dcterms:modified>
</cp:coreProperties>
</file>