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2" r:id="rId3"/>
  </p:sldMasterIdLst>
  <p:notesMasterIdLst>
    <p:notesMasterId r:id="rId38"/>
  </p:notesMasterIdLst>
  <p:sldIdLst>
    <p:sldId id="257" r:id="rId4"/>
    <p:sldId id="326" r:id="rId5"/>
    <p:sldId id="339" r:id="rId6"/>
    <p:sldId id="351" r:id="rId7"/>
    <p:sldId id="352" r:id="rId8"/>
    <p:sldId id="353" r:id="rId9"/>
    <p:sldId id="358" r:id="rId10"/>
    <p:sldId id="341" r:id="rId11"/>
    <p:sldId id="322" r:id="rId12"/>
    <p:sldId id="359" r:id="rId13"/>
    <p:sldId id="361" r:id="rId14"/>
    <p:sldId id="362" r:id="rId15"/>
    <p:sldId id="323" r:id="rId16"/>
    <p:sldId id="369" r:id="rId17"/>
    <p:sldId id="370" r:id="rId18"/>
    <p:sldId id="366" r:id="rId19"/>
    <p:sldId id="367" r:id="rId20"/>
    <p:sldId id="368" r:id="rId21"/>
    <p:sldId id="372" r:id="rId22"/>
    <p:sldId id="363" r:id="rId23"/>
    <p:sldId id="265" r:id="rId24"/>
    <p:sldId id="380" r:id="rId25"/>
    <p:sldId id="373" r:id="rId26"/>
    <p:sldId id="374" r:id="rId27"/>
    <p:sldId id="375" r:id="rId28"/>
    <p:sldId id="379" r:id="rId29"/>
    <p:sldId id="378" r:id="rId30"/>
    <p:sldId id="381" r:id="rId31"/>
    <p:sldId id="382" r:id="rId32"/>
    <p:sldId id="383" r:id="rId33"/>
    <p:sldId id="384" r:id="rId34"/>
    <p:sldId id="385" r:id="rId35"/>
    <p:sldId id="386" r:id="rId36"/>
    <p:sldId id="387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4560A-A763-4D16-87C6-12D0D97F8F0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0034C607-C326-422C-953A-3D9003807D8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ts val="600"/>
            </a:spcAft>
          </a:pPr>
          <a:r>
            <a:rPr lang="el-GR" sz="2000" b="0" dirty="0" smtClean="0"/>
            <a:t>Λειτουργία </a:t>
          </a:r>
        </a:p>
        <a:p>
          <a:pPr algn="ctr">
            <a:spcAft>
              <a:spcPts val="600"/>
            </a:spcAft>
          </a:pPr>
          <a:r>
            <a:rPr lang="el-GR" sz="2000" b="0" dirty="0" err="1" smtClean="0"/>
            <a:t>Παραλειτουργία</a:t>
          </a:r>
          <a:endParaRPr lang="el-GR" sz="2000" b="0" dirty="0"/>
        </a:p>
      </dgm:t>
    </dgm:pt>
    <dgm:pt modelId="{99D17A47-6F88-45CD-B27A-E4A19E620122}" type="parTrans" cxnId="{ED0515F4-B35C-4179-B455-5C8B15336D76}">
      <dgm:prSet/>
      <dgm:spPr/>
      <dgm:t>
        <a:bodyPr/>
        <a:lstStyle/>
        <a:p>
          <a:endParaRPr lang="el-GR" sz="2000" b="1"/>
        </a:p>
      </dgm:t>
    </dgm:pt>
    <dgm:pt modelId="{E061C4E9-AC20-476B-822B-46AA1D0F90A6}" type="sibTrans" cxnId="{ED0515F4-B35C-4179-B455-5C8B15336D76}">
      <dgm:prSet/>
      <dgm:spPr/>
      <dgm:t>
        <a:bodyPr/>
        <a:lstStyle/>
        <a:p>
          <a:endParaRPr lang="el-GR" sz="2000" b="1"/>
        </a:p>
      </dgm:t>
    </dgm:pt>
    <dgm:pt modelId="{64EB5D06-87B9-491D-B3F3-6918F73A5872}" type="pres">
      <dgm:prSet presAssocID="{9124560A-A763-4D16-87C6-12D0D97F8F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B090858-6670-4DD8-8E16-ECD5FA191194}" type="pres">
      <dgm:prSet presAssocID="{0034C607-C326-422C-953A-3D9003807D8E}" presName="parentText" presStyleLbl="node1" presStyleIdx="0" presStyleCnt="1" custScaleX="90196" custScaleY="63101" custLinFactNeighborY="791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0493ABB-E387-474D-A3FF-F55137E3E99F}" type="presOf" srcId="{0034C607-C326-422C-953A-3D9003807D8E}" destId="{DB090858-6670-4DD8-8E16-ECD5FA191194}" srcOrd="0" destOrd="0" presId="urn:microsoft.com/office/officeart/2005/8/layout/vList2"/>
    <dgm:cxn modelId="{ED0515F4-B35C-4179-B455-5C8B15336D76}" srcId="{9124560A-A763-4D16-87C6-12D0D97F8F0D}" destId="{0034C607-C326-422C-953A-3D9003807D8E}" srcOrd="0" destOrd="0" parTransId="{99D17A47-6F88-45CD-B27A-E4A19E620122}" sibTransId="{E061C4E9-AC20-476B-822B-46AA1D0F90A6}"/>
    <dgm:cxn modelId="{5561C71C-A6F2-4C99-87E4-19F01ED29282}" type="presOf" srcId="{9124560A-A763-4D16-87C6-12D0D97F8F0D}" destId="{64EB5D06-87B9-491D-B3F3-6918F73A5872}" srcOrd="0" destOrd="0" presId="urn:microsoft.com/office/officeart/2005/8/layout/vList2"/>
    <dgm:cxn modelId="{D95C40D7-B11B-4818-8509-7E2EE822F9ED}" type="presParOf" srcId="{64EB5D06-87B9-491D-B3F3-6918F73A5872}" destId="{DB090858-6670-4DD8-8E16-ECD5FA1911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F4822-320C-4173-BFFE-F02797AE5857}" type="doc">
      <dgm:prSet loTypeId="urn:microsoft.com/office/officeart/2005/8/layout/vList5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DF2FBE64-7784-406D-8418-13C04AAC0C42}">
      <dgm:prSet phldrT="[Text]" custT="1"/>
      <dgm:spPr/>
      <dgm:t>
        <a:bodyPr/>
        <a:lstStyle/>
        <a:p>
          <a:r>
            <a:rPr lang="el-GR" sz="2800" b="1" dirty="0" smtClean="0">
              <a:latin typeface="+mn-lt"/>
              <a:cs typeface="Times New Roman" pitchFamily="18" charset="0"/>
            </a:rPr>
            <a:t>ΛΕΙΤΟΥΡΓΙΑ ΣΤΟΜΑΤΟΓΝΑΘΙΚΟΥ ΣΥΣΤΗΜΑΤΟΣ</a:t>
          </a:r>
        </a:p>
      </dgm:t>
    </dgm:pt>
    <dgm:pt modelId="{C5F8BBFF-1560-46FE-A1E2-9169B09C25A3}" type="parTrans" cxnId="{06CE2B0E-CAFC-4528-BE5A-F324FD59EE8E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B58DB00C-50A8-43E1-AC5B-65CD8C3E0F05}" type="sibTrans" cxnId="{06CE2B0E-CAFC-4528-BE5A-F324FD59EE8E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1451942A-46FD-4EA0-85E3-EB7EA6F7D951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600"/>
            </a:spcAft>
          </a:pPr>
          <a:endParaRPr lang="el-GR" sz="24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0FE20CA-34FA-4B54-9831-FBC3CC818B86}" type="parTrans" cxnId="{9BB1C654-54F9-41D1-ACB2-C6C1F9D6ACB3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6772DFBF-60E4-42A6-85AF-29233148EE4A}" type="sibTrans" cxnId="{9BB1C654-54F9-41D1-ACB2-C6C1F9D6ACB3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6575454D-715B-410F-82D3-EAB95966675B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600"/>
            </a:spcAft>
          </a:pPr>
          <a:endParaRPr lang="el-GR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AA63EA2-B38E-49FF-817C-0298427A3EF8}" type="parTrans" cxnId="{E3724EA5-43E8-4A53-9BAF-D233DFC96DC6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6E707396-B3DA-44E3-846B-08CC21203D90}" type="sibTrans" cxnId="{E3724EA5-43E8-4A53-9BAF-D233DFC96DC6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AE926A1D-6440-4323-BAB2-E2CB0669703C}">
      <dgm:prSet phldrT="[Text]" custT="1"/>
      <dgm:spPr/>
      <dgm:t>
        <a:bodyPr anchor="t"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l-GR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Μείωση μασητικής ικανότητας.</a:t>
          </a:r>
          <a:endParaRPr lang="el-GR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8AE41C9-DC75-47D5-8001-7B1857C0736C}" type="parTrans" cxnId="{D9572157-BB4A-4C3D-9C7C-743A214F683B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30D0867E-7FB2-40EC-A667-BD0DC27C21F0}" type="sibTrans" cxnId="{D9572157-BB4A-4C3D-9C7C-743A214F683B}">
      <dgm:prSet/>
      <dgm:spPr/>
      <dgm:t>
        <a:bodyPr/>
        <a:lstStyle/>
        <a:p>
          <a:endParaRPr lang="el-GR" sz="2400">
            <a:latin typeface="+mn-lt"/>
          </a:endParaRPr>
        </a:p>
      </dgm:t>
    </dgm:pt>
    <dgm:pt modelId="{4FA1F187-937A-41CB-819D-B0209B7A92FF}">
      <dgm:prSet custT="1"/>
      <dgm:spPr/>
      <dgm:t>
        <a:bodyPr anchor="t"/>
        <a:lstStyle/>
        <a:p>
          <a:r>
            <a:rPr lang="el-GR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Κατάποση μεγάλων κομματιών τροφής.  </a:t>
          </a:r>
          <a:endParaRPr lang="el-GR" sz="24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43FECF2-FDCD-4BDE-8E7B-294EDB8F0B9B}" type="parTrans" cxnId="{3B5F69E0-7C91-4FDF-9476-ADC68B09F5D2}">
      <dgm:prSet/>
      <dgm:spPr/>
      <dgm:t>
        <a:bodyPr/>
        <a:lstStyle/>
        <a:p>
          <a:endParaRPr lang="el-GR"/>
        </a:p>
      </dgm:t>
    </dgm:pt>
    <dgm:pt modelId="{577FAF4D-4809-4758-B1DC-848EA35754CE}" type="sibTrans" cxnId="{3B5F69E0-7C91-4FDF-9476-ADC68B09F5D2}">
      <dgm:prSet/>
      <dgm:spPr/>
      <dgm:t>
        <a:bodyPr/>
        <a:lstStyle/>
        <a:p>
          <a:endParaRPr lang="el-GR"/>
        </a:p>
      </dgm:t>
    </dgm:pt>
    <dgm:pt modelId="{738AEADA-9D62-4F33-A543-D04476D2622E}">
      <dgm:prSet custT="1"/>
      <dgm:spPr/>
      <dgm:t>
        <a:bodyPr anchor="t"/>
        <a:lstStyle/>
        <a:p>
          <a:r>
            <a:rPr lang="el-GR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Μείωση μηχανισμού αισθητικής πληροφόρησης.</a:t>
          </a:r>
          <a:endParaRPr lang="el-GR" sz="24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6122849-7D0B-4D49-A8D8-02B626189B68}" type="parTrans" cxnId="{1F1EB1DC-4976-4932-8AE4-EB6ACEBB5151}">
      <dgm:prSet/>
      <dgm:spPr/>
      <dgm:t>
        <a:bodyPr/>
        <a:lstStyle/>
        <a:p>
          <a:endParaRPr lang="el-GR"/>
        </a:p>
      </dgm:t>
    </dgm:pt>
    <dgm:pt modelId="{75709A7B-373E-4E6F-8421-D99B6109E3C3}" type="sibTrans" cxnId="{1F1EB1DC-4976-4932-8AE4-EB6ACEBB5151}">
      <dgm:prSet/>
      <dgm:spPr/>
      <dgm:t>
        <a:bodyPr/>
        <a:lstStyle/>
        <a:p>
          <a:endParaRPr lang="el-GR"/>
        </a:p>
      </dgm:t>
    </dgm:pt>
    <dgm:pt modelId="{CCA6FCAD-7A75-49C4-9F5D-74B3F25BBE32}">
      <dgm:prSet custT="1"/>
      <dgm:spPr/>
      <dgm:t>
        <a:bodyPr anchor="t"/>
        <a:lstStyle/>
        <a:p>
          <a:r>
            <a:rPr lang="el-GR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Επηρεάζεται η ομιλία.</a:t>
          </a:r>
          <a:endParaRPr lang="el-GR" sz="24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33E43B8-9455-4E29-9D49-1ED3B925CCA3}" type="parTrans" cxnId="{F2C33515-CED0-4AA5-A6B7-0CFFA6A0F587}">
      <dgm:prSet/>
      <dgm:spPr/>
      <dgm:t>
        <a:bodyPr/>
        <a:lstStyle/>
        <a:p>
          <a:endParaRPr lang="el-GR"/>
        </a:p>
      </dgm:t>
    </dgm:pt>
    <dgm:pt modelId="{FDF1575B-48E3-45F5-9786-D143A8D007B5}" type="sibTrans" cxnId="{F2C33515-CED0-4AA5-A6B7-0CFFA6A0F587}">
      <dgm:prSet/>
      <dgm:spPr/>
      <dgm:t>
        <a:bodyPr/>
        <a:lstStyle/>
        <a:p>
          <a:endParaRPr lang="el-GR"/>
        </a:p>
      </dgm:t>
    </dgm:pt>
    <dgm:pt modelId="{2C324506-E541-46BF-BC19-825BC1738E0A}">
      <dgm:prSet custT="1"/>
      <dgm:spPr/>
      <dgm:t>
        <a:bodyPr anchor="t"/>
        <a:lstStyle/>
        <a:p>
          <a:r>
            <a:rPr lang="el-GR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Μη ομαλή λειτουργία γλώσσας και μυών ΣΓΣ.</a:t>
          </a:r>
          <a:endParaRPr lang="el-GR" sz="24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60278CA-AB96-472E-83F3-D50F390E13DD}" type="parTrans" cxnId="{556A144B-22F4-4C6D-8F31-9BED491E0C2B}">
      <dgm:prSet/>
      <dgm:spPr/>
      <dgm:t>
        <a:bodyPr/>
        <a:lstStyle/>
        <a:p>
          <a:endParaRPr lang="el-GR"/>
        </a:p>
      </dgm:t>
    </dgm:pt>
    <dgm:pt modelId="{3A5C7375-6289-4314-8147-0A204C201CD8}" type="sibTrans" cxnId="{556A144B-22F4-4C6D-8F31-9BED491E0C2B}">
      <dgm:prSet/>
      <dgm:spPr/>
      <dgm:t>
        <a:bodyPr/>
        <a:lstStyle/>
        <a:p>
          <a:endParaRPr lang="el-GR"/>
        </a:p>
      </dgm:t>
    </dgm:pt>
    <dgm:pt modelId="{2FB81426-D3FB-4F09-95B7-F1F380A4D8BF}">
      <dgm:prSet custT="1"/>
      <dgm:spPr/>
      <dgm:t>
        <a:bodyPr anchor="t"/>
        <a:lstStyle/>
        <a:p>
          <a:endParaRPr lang="el-GR" sz="24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B1224F5-BC86-4AC5-A19D-E38BCA8109F8}" type="parTrans" cxnId="{6B8C7080-FC37-4AD8-9E0E-9FA5399AD588}">
      <dgm:prSet/>
      <dgm:spPr/>
      <dgm:t>
        <a:bodyPr/>
        <a:lstStyle/>
        <a:p>
          <a:endParaRPr lang="el-GR"/>
        </a:p>
      </dgm:t>
    </dgm:pt>
    <dgm:pt modelId="{05012276-1418-4CCE-A0FA-81E37F061257}" type="sibTrans" cxnId="{6B8C7080-FC37-4AD8-9E0E-9FA5399AD588}">
      <dgm:prSet/>
      <dgm:spPr/>
      <dgm:t>
        <a:bodyPr/>
        <a:lstStyle/>
        <a:p>
          <a:endParaRPr lang="el-GR"/>
        </a:p>
      </dgm:t>
    </dgm:pt>
    <dgm:pt modelId="{4D46A733-5D23-4F20-9BAC-07D6D8F460AB}" type="pres">
      <dgm:prSet presAssocID="{C36F4822-320C-4173-BFFE-F02797AE58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45DEBF5-427C-4C96-A7DF-2B15E6193A8E}" type="pres">
      <dgm:prSet presAssocID="{DF2FBE64-7784-406D-8418-13C04AAC0C42}" presName="linNode" presStyleCnt="0"/>
      <dgm:spPr/>
      <dgm:t>
        <a:bodyPr/>
        <a:lstStyle/>
        <a:p>
          <a:endParaRPr lang="el-GR"/>
        </a:p>
      </dgm:t>
    </dgm:pt>
    <dgm:pt modelId="{CD6BE3F6-2125-449C-85E5-9CE1768DBDC6}" type="pres">
      <dgm:prSet presAssocID="{DF2FBE64-7784-406D-8418-13C04AAC0C42}" presName="parentText" presStyleLbl="node1" presStyleIdx="0" presStyleCnt="1" custScaleX="119632" custScaleY="7627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369BEB-C8DD-4538-90EB-DDC8DA67DDDC}" type="pres">
      <dgm:prSet presAssocID="{DF2FBE64-7784-406D-8418-13C04AAC0C42}" presName="descendantText" presStyleLbl="alignAccFollowNode1" presStyleIdx="0" presStyleCnt="1" custScaleX="94449" custScaleY="1100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19186F4-7038-4949-B2BA-718E0DFC9395}" type="presOf" srcId="{2C324506-E541-46BF-BC19-825BC1738E0A}" destId="{AD369BEB-C8DD-4538-90EB-DDC8DA67DDDC}" srcOrd="0" destOrd="4" presId="urn:microsoft.com/office/officeart/2005/8/layout/vList5"/>
    <dgm:cxn modelId="{D2F5E2D0-E4FD-418C-A799-EBB6724FB3AC}" type="presOf" srcId="{AE926A1D-6440-4323-BAB2-E2CB0669703C}" destId="{AD369BEB-C8DD-4538-90EB-DDC8DA67DDDC}" srcOrd="0" destOrd="0" presId="urn:microsoft.com/office/officeart/2005/8/layout/vList5"/>
    <dgm:cxn modelId="{F2C33515-CED0-4AA5-A6B7-0CFFA6A0F587}" srcId="{DF2FBE64-7784-406D-8418-13C04AAC0C42}" destId="{CCA6FCAD-7A75-49C4-9F5D-74B3F25BBE32}" srcOrd="3" destOrd="0" parTransId="{A33E43B8-9455-4E29-9D49-1ED3B925CCA3}" sibTransId="{FDF1575B-48E3-45F5-9786-D143A8D007B5}"/>
    <dgm:cxn modelId="{3B5F69E0-7C91-4FDF-9476-ADC68B09F5D2}" srcId="{DF2FBE64-7784-406D-8418-13C04AAC0C42}" destId="{4FA1F187-937A-41CB-819D-B0209B7A92FF}" srcOrd="1" destOrd="0" parTransId="{943FECF2-FDCD-4BDE-8E7B-294EDB8F0B9B}" sibTransId="{577FAF4D-4809-4758-B1DC-848EA35754CE}"/>
    <dgm:cxn modelId="{D9572157-BB4A-4C3D-9C7C-743A214F683B}" srcId="{DF2FBE64-7784-406D-8418-13C04AAC0C42}" destId="{AE926A1D-6440-4323-BAB2-E2CB0669703C}" srcOrd="0" destOrd="0" parTransId="{A8AE41C9-DC75-47D5-8001-7B1857C0736C}" sibTransId="{30D0867E-7FB2-40EC-A667-BD0DC27C21F0}"/>
    <dgm:cxn modelId="{2A1171CD-A394-4E58-9AE7-0A8088CD0037}" type="presOf" srcId="{C36F4822-320C-4173-BFFE-F02797AE5857}" destId="{4D46A733-5D23-4F20-9BAC-07D6D8F460AB}" srcOrd="0" destOrd="0" presId="urn:microsoft.com/office/officeart/2005/8/layout/vList5"/>
    <dgm:cxn modelId="{E101CC6E-E22C-41C2-90ED-D109DE50AF69}" type="presOf" srcId="{DF2FBE64-7784-406D-8418-13C04AAC0C42}" destId="{CD6BE3F6-2125-449C-85E5-9CE1768DBDC6}" srcOrd="0" destOrd="0" presId="urn:microsoft.com/office/officeart/2005/8/layout/vList5"/>
    <dgm:cxn modelId="{6E96269C-B257-4F55-99D4-564B3C8A4E9B}" type="presOf" srcId="{4FA1F187-937A-41CB-819D-B0209B7A92FF}" destId="{AD369BEB-C8DD-4538-90EB-DDC8DA67DDDC}" srcOrd="0" destOrd="1" presId="urn:microsoft.com/office/officeart/2005/8/layout/vList5"/>
    <dgm:cxn modelId="{9BB1C654-54F9-41D1-ACB2-C6C1F9D6ACB3}" srcId="{DF2FBE64-7784-406D-8418-13C04AAC0C42}" destId="{1451942A-46FD-4EA0-85E3-EB7EA6F7D951}" srcOrd="7" destOrd="0" parTransId="{90FE20CA-34FA-4B54-9831-FBC3CC818B86}" sibTransId="{6772DFBF-60E4-42A6-85AF-29233148EE4A}"/>
    <dgm:cxn modelId="{06CE2B0E-CAFC-4528-BE5A-F324FD59EE8E}" srcId="{C36F4822-320C-4173-BFFE-F02797AE5857}" destId="{DF2FBE64-7784-406D-8418-13C04AAC0C42}" srcOrd="0" destOrd="0" parTransId="{C5F8BBFF-1560-46FE-A1E2-9169B09C25A3}" sibTransId="{B58DB00C-50A8-43E1-AC5B-65CD8C3E0F05}"/>
    <dgm:cxn modelId="{4A6FBCC8-7DBC-4C98-90A5-3B88FEB089B6}" type="presOf" srcId="{1451942A-46FD-4EA0-85E3-EB7EA6F7D951}" destId="{AD369BEB-C8DD-4538-90EB-DDC8DA67DDDC}" srcOrd="0" destOrd="7" presId="urn:microsoft.com/office/officeart/2005/8/layout/vList5"/>
    <dgm:cxn modelId="{99F316BE-9A1B-4991-8C13-6EDD3DCB1A88}" type="presOf" srcId="{6575454D-715B-410F-82D3-EAB95966675B}" destId="{AD369BEB-C8DD-4538-90EB-DDC8DA67DDDC}" srcOrd="0" destOrd="6" presId="urn:microsoft.com/office/officeart/2005/8/layout/vList5"/>
    <dgm:cxn modelId="{E3724EA5-43E8-4A53-9BAF-D233DFC96DC6}" srcId="{DF2FBE64-7784-406D-8418-13C04AAC0C42}" destId="{6575454D-715B-410F-82D3-EAB95966675B}" srcOrd="6" destOrd="0" parTransId="{8AA63EA2-B38E-49FF-817C-0298427A3EF8}" sibTransId="{6E707396-B3DA-44E3-846B-08CC21203D90}"/>
    <dgm:cxn modelId="{646926E2-DB17-4887-ADA6-8A231DA77657}" type="presOf" srcId="{2FB81426-D3FB-4F09-95B7-F1F380A4D8BF}" destId="{AD369BEB-C8DD-4538-90EB-DDC8DA67DDDC}" srcOrd="0" destOrd="5" presId="urn:microsoft.com/office/officeart/2005/8/layout/vList5"/>
    <dgm:cxn modelId="{556A144B-22F4-4C6D-8F31-9BED491E0C2B}" srcId="{DF2FBE64-7784-406D-8418-13C04AAC0C42}" destId="{2C324506-E541-46BF-BC19-825BC1738E0A}" srcOrd="4" destOrd="0" parTransId="{960278CA-AB96-472E-83F3-D50F390E13DD}" sibTransId="{3A5C7375-6289-4314-8147-0A204C201CD8}"/>
    <dgm:cxn modelId="{B3FE28E8-1E9D-4635-B3E9-9D2D35127824}" type="presOf" srcId="{738AEADA-9D62-4F33-A543-D04476D2622E}" destId="{AD369BEB-C8DD-4538-90EB-DDC8DA67DDDC}" srcOrd="0" destOrd="2" presId="urn:microsoft.com/office/officeart/2005/8/layout/vList5"/>
    <dgm:cxn modelId="{6B8C7080-FC37-4AD8-9E0E-9FA5399AD588}" srcId="{DF2FBE64-7784-406D-8418-13C04AAC0C42}" destId="{2FB81426-D3FB-4F09-95B7-F1F380A4D8BF}" srcOrd="5" destOrd="0" parTransId="{AB1224F5-BC86-4AC5-A19D-E38BCA8109F8}" sibTransId="{05012276-1418-4CCE-A0FA-81E37F061257}"/>
    <dgm:cxn modelId="{1F1EB1DC-4976-4932-8AE4-EB6ACEBB5151}" srcId="{DF2FBE64-7784-406D-8418-13C04AAC0C42}" destId="{738AEADA-9D62-4F33-A543-D04476D2622E}" srcOrd="2" destOrd="0" parTransId="{76122849-7D0B-4D49-A8D8-02B626189B68}" sibTransId="{75709A7B-373E-4E6F-8421-D99B6109E3C3}"/>
    <dgm:cxn modelId="{64D49C04-D437-46D1-A1CA-C4D230EA5B6C}" type="presOf" srcId="{CCA6FCAD-7A75-49C4-9F5D-74B3F25BBE32}" destId="{AD369BEB-C8DD-4538-90EB-DDC8DA67DDDC}" srcOrd="0" destOrd="3" presId="urn:microsoft.com/office/officeart/2005/8/layout/vList5"/>
    <dgm:cxn modelId="{8D03647B-1A41-4752-9C76-E00B9D038589}" type="presParOf" srcId="{4D46A733-5D23-4F20-9BAC-07D6D8F460AB}" destId="{E45DEBF5-427C-4C96-A7DF-2B15E6193A8E}" srcOrd="0" destOrd="0" presId="urn:microsoft.com/office/officeart/2005/8/layout/vList5"/>
    <dgm:cxn modelId="{6FF09165-1AD7-4A17-9AA1-5670D4F2BB8D}" type="presParOf" srcId="{E45DEBF5-427C-4C96-A7DF-2B15E6193A8E}" destId="{CD6BE3F6-2125-449C-85E5-9CE1768DBDC6}" srcOrd="0" destOrd="0" presId="urn:microsoft.com/office/officeart/2005/8/layout/vList5"/>
    <dgm:cxn modelId="{EDDDD5FD-31E6-4B4F-8E70-3A0E5CA5AF0B}" type="presParOf" srcId="{E45DEBF5-427C-4C96-A7DF-2B15E6193A8E}" destId="{AD369BEB-C8DD-4538-90EB-DDC8DA67DDDC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8DF37-0481-4D4C-8D15-04267F46C672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4CCB2B8D-81BC-40C5-8BA5-2FD6FB7212A8}">
      <dgm:prSet phldrT="[Text]" custT="1"/>
      <dgm:spPr/>
      <dgm:t>
        <a:bodyPr/>
        <a:lstStyle/>
        <a:p>
          <a:r>
            <a:rPr lang="el-GR" sz="2400" b="1" dirty="0" smtClean="0">
              <a:latin typeface="+mn-lt"/>
            </a:rPr>
            <a:t>φυσικοί</a:t>
          </a:r>
          <a:endParaRPr lang="el-GR" sz="2400" b="1" dirty="0">
            <a:latin typeface="+mn-lt"/>
          </a:endParaRPr>
        </a:p>
      </dgm:t>
    </dgm:pt>
    <dgm:pt modelId="{5B168E64-734B-451F-B0A5-0857605FA4A7}" type="parTrans" cxnId="{D1E0D6FA-D08D-4191-B8BA-2D439CE6BE22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2AB45253-019B-46E0-9BE3-A5327DF40D15}" type="sibTrans" cxnId="{D1E0D6FA-D08D-4191-B8BA-2D439CE6BE22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335B2A54-A635-40CF-8679-5CA36BBBF178}">
      <dgm:prSet phldrT="[Text]" custT="1"/>
      <dgm:spPr/>
      <dgm:t>
        <a:bodyPr/>
        <a:lstStyle/>
        <a:p>
          <a:r>
            <a:rPr lang="el-GR" sz="2000" dirty="0" smtClean="0">
              <a:latin typeface="+mn-lt"/>
            </a:rPr>
            <a:t>Δυνάμεις Συνάφειας.</a:t>
          </a:r>
          <a:endParaRPr lang="el-GR" sz="2000" dirty="0">
            <a:latin typeface="+mn-lt"/>
          </a:endParaRPr>
        </a:p>
      </dgm:t>
    </dgm:pt>
    <dgm:pt modelId="{AD73D1F2-3721-4B38-8C73-85442511DFC8}" type="parTrans" cxnId="{D97F8389-ADEA-4BE5-8262-987CDA4955E5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21BC2AFF-8FF7-40E0-A054-F64A81786E8D}" type="sibTrans" cxnId="{D97F8389-ADEA-4BE5-8262-987CDA4955E5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D109BD03-453C-4D01-9647-A0C792CFB826}">
      <dgm:prSet phldrT="[Text]" custT="1"/>
      <dgm:spPr/>
      <dgm:t>
        <a:bodyPr/>
        <a:lstStyle/>
        <a:p>
          <a:r>
            <a:rPr lang="el-GR" sz="2400" b="1" dirty="0" smtClean="0">
              <a:latin typeface="+mn-lt"/>
            </a:rPr>
            <a:t>μηχανικοί</a:t>
          </a:r>
          <a:endParaRPr lang="el-GR" sz="2400" b="1" dirty="0">
            <a:latin typeface="+mn-lt"/>
          </a:endParaRPr>
        </a:p>
      </dgm:t>
    </dgm:pt>
    <dgm:pt modelId="{B733654B-9AC7-49EE-8F89-89C05D901662}" type="parTrans" cxnId="{9A5B4519-4D87-4B65-8C00-A96029577B4E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D9E898CE-7E31-4EBA-AF87-53B11E99CA60}" type="sibTrans" cxnId="{9A5B4519-4D87-4B65-8C00-A96029577B4E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9273AA37-A7FA-4FD1-B9FA-803306E8A507}">
      <dgm:prSet phldrT="[Text]" custT="1"/>
      <dgm:spPr/>
      <dgm:t>
        <a:bodyPr/>
        <a:lstStyle/>
        <a:p>
          <a:r>
            <a:rPr lang="el-GR" sz="1800" dirty="0" smtClean="0">
              <a:latin typeface="+mn-lt"/>
            </a:rPr>
            <a:t>Έκταση καλυπτόμενης επιφανειας.</a:t>
          </a:r>
          <a:endParaRPr lang="el-GR" sz="1800" dirty="0">
            <a:latin typeface="+mn-lt"/>
          </a:endParaRPr>
        </a:p>
      </dgm:t>
    </dgm:pt>
    <dgm:pt modelId="{7A3E77DC-6173-4D03-8D63-DBC81DA7BE05}" type="parTrans" cxnId="{6E9FE973-75AA-4F57-A71E-AA2F87BB3D7D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1C3C985B-F428-4C89-8E63-FA64A566DDDD}" type="sibTrans" cxnId="{6E9FE973-75AA-4F57-A71E-AA2F87BB3D7D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D2ABEF99-6F0F-44AB-978E-0A6C0A2DF96B}">
      <dgm:prSet phldrT="[Text]" custT="1"/>
      <dgm:spPr/>
      <dgm:t>
        <a:bodyPr/>
        <a:lstStyle/>
        <a:p>
          <a:r>
            <a:rPr lang="el-GR" sz="1800" dirty="0" smtClean="0">
              <a:latin typeface="+mn-lt"/>
              <a:cs typeface="Times New Roman" pitchFamily="18" charset="0"/>
            </a:rPr>
            <a:t>Μασητικό επίπεδο.</a:t>
          </a:r>
          <a:endParaRPr lang="el-GR" sz="1800" dirty="0">
            <a:latin typeface="+mn-lt"/>
          </a:endParaRPr>
        </a:p>
      </dgm:t>
    </dgm:pt>
    <dgm:pt modelId="{7DE7982C-1FFA-4690-8FC7-41B62F813D15}" type="parTrans" cxnId="{EAA20E05-1966-4CD1-8095-37E34DFD9388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107BEB94-35E0-45BB-A01F-9DAEC050D1A0}" type="sibTrans" cxnId="{EAA20E05-1966-4CD1-8095-37E34DFD9388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852152A8-87C6-4156-B66C-C44658ED2768}">
      <dgm:prSet phldrT="[Text]" custT="1"/>
      <dgm:spPr/>
      <dgm:t>
        <a:bodyPr/>
        <a:lstStyle/>
        <a:p>
          <a:r>
            <a:rPr lang="el-GR" sz="2400" b="1" dirty="0" smtClean="0">
              <a:latin typeface="+mn-lt"/>
            </a:rPr>
            <a:t>βιολογικοί</a:t>
          </a:r>
          <a:endParaRPr lang="el-GR" sz="2400" b="1" dirty="0">
            <a:latin typeface="+mn-lt"/>
          </a:endParaRPr>
        </a:p>
      </dgm:t>
    </dgm:pt>
    <dgm:pt modelId="{566F5A15-833F-4868-8F94-5DA6EDA522CB}" type="parTrans" cxnId="{4D473025-D5F1-43A8-BCCF-2CDDBADBD347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9276BB7B-474F-4640-8A98-1ECF50021C6D}" type="sibTrans" cxnId="{4D473025-D5F1-43A8-BCCF-2CDDBADBD347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C1C5FE34-2D93-42EE-B410-BC3D86283869}">
      <dgm:prSet phldrT="[Text]" custT="1"/>
      <dgm:spPr/>
      <dgm:t>
        <a:bodyPr/>
        <a:lstStyle/>
        <a:p>
          <a:r>
            <a:rPr lang="el-GR" sz="2000" dirty="0" smtClean="0">
              <a:cs typeface="Times New Roman" pitchFamily="18" charset="0"/>
            </a:rPr>
            <a:t>Ποιότητα βλεννογόνου και σάλιου.</a:t>
          </a:r>
          <a:endParaRPr lang="el-GR" sz="2000" dirty="0">
            <a:latin typeface="+mn-lt"/>
          </a:endParaRPr>
        </a:p>
      </dgm:t>
    </dgm:pt>
    <dgm:pt modelId="{A423B7C8-D66F-40B0-8F23-330B11F75D88}" type="parTrans" cxnId="{282F1B42-8170-4C0B-9472-57015608303D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FEBA755A-A961-4FEC-BFB5-4C933DFD24B0}" type="sibTrans" cxnId="{282F1B42-8170-4C0B-9472-57015608303D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8E7743BD-B53D-43DD-98F8-4F4C912BCEAD}">
      <dgm:prSet phldrT="[Text]" custT="1"/>
      <dgm:spPr/>
      <dgm:t>
        <a:bodyPr/>
        <a:lstStyle/>
        <a:p>
          <a:r>
            <a:rPr lang="el-GR" sz="2000" dirty="0" smtClean="0">
              <a:latin typeface="+mn-lt"/>
            </a:rPr>
            <a:t>Δυνάμεις Συνοχής.</a:t>
          </a:r>
          <a:endParaRPr lang="el-GR" sz="2000" dirty="0">
            <a:latin typeface="+mn-lt"/>
          </a:endParaRPr>
        </a:p>
      </dgm:t>
    </dgm:pt>
    <dgm:pt modelId="{C1F00B82-DCA1-47A8-819A-773105D75E16}" type="sibTrans" cxnId="{32042161-AD8D-4B56-8E5A-93100C09F3F0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19BD9621-8AEA-48A0-AC7A-1D22E4E35447}" type="parTrans" cxnId="{32042161-AD8D-4B56-8E5A-93100C09F3F0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928BFD03-5ACC-499F-A31F-8D63FAA2AA6D}">
      <dgm:prSet phldrT="[Text]" custT="1"/>
      <dgm:spPr/>
      <dgm:t>
        <a:bodyPr/>
        <a:lstStyle/>
        <a:p>
          <a:endParaRPr lang="el-GR" sz="2000" dirty="0">
            <a:latin typeface="+mn-lt"/>
          </a:endParaRPr>
        </a:p>
      </dgm:t>
    </dgm:pt>
    <dgm:pt modelId="{6F170ADC-40DC-4C62-9332-13D49F3BB300}" type="parTrans" cxnId="{B0BE9A84-A7E4-40BB-B1EF-D2FFFB642B90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396A9035-D4D3-4CB4-A419-BCC93AB6360A}" type="sibTrans" cxnId="{B0BE9A84-A7E4-40BB-B1EF-D2FFFB642B90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B37E880C-E4F1-45D2-9511-4CCE5D9227A1}">
      <dgm:prSet phldrT="[Text]" custT="1"/>
      <dgm:spPr/>
      <dgm:t>
        <a:bodyPr/>
        <a:lstStyle/>
        <a:p>
          <a:r>
            <a:rPr lang="el-GR" sz="2000" dirty="0" smtClean="0">
              <a:latin typeface="+mn-lt"/>
            </a:rPr>
            <a:t>Αρνητική εσωτερική πίεση.</a:t>
          </a:r>
          <a:endParaRPr lang="el-GR" sz="2000" dirty="0">
            <a:latin typeface="+mn-lt"/>
          </a:endParaRPr>
        </a:p>
      </dgm:t>
    </dgm:pt>
    <dgm:pt modelId="{5D91C1FD-5F49-4ECC-A86B-7C4596802195}" type="parTrans" cxnId="{54D8DBBB-DC60-40B5-BF5E-5EAA251B9EAE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908F0B22-357E-4E3C-8487-236118754406}" type="sibTrans" cxnId="{54D8DBBB-DC60-40B5-BF5E-5EAA251B9EAE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2E2EF382-C1D8-43F7-89CF-9A497245604D}">
      <dgm:prSet phldrT="[Text]" custT="1"/>
      <dgm:spPr/>
      <dgm:t>
        <a:bodyPr/>
        <a:lstStyle/>
        <a:p>
          <a:r>
            <a:rPr lang="el-GR" sz="1800" dirty="0" smtClean="0">
              <a:latin typeface="+mn-lt"/>
              <a:cs typeface="Times New Roman" pitchFamily="18" charset="0"/>
            </a:rPr>
            <a:t>Κάθετη διάσταση σύγκλεισης.</a:t>
          </a:r>
          <a:endParaRPr lang="el-GR" sz="1800" dirty="0">
            <a:latin typeface="+mn-lt"/>
          </a:endParaRPr>
        </a:p>
      </dgm:t>
    </dgm:pt>
    <dgm:pt modelId="{9F30DF6F-3B49-44AB-91C9-4A6E2F997E4D}" type="parTrans" cxnId="{DC840292-21BD-4704-9D59-75FD7A905440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082504EC-67FF-4FCA-AA53-67F771F851AE}" type="sibTrans" cxnId="{DC840292-21BD-4704-9D59-75FD7A905440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F5BCB9F3-C588-4D8B-A906-9FCFA08AFA88}">
      <dgm:prSet phldrT="[Text]" custT="1"/>
      <dgm:spPr/>
      <dgm:t>
        <a:bodyPr/>
        <a:lstStyle/>
        <a:p>
          <a:endParaRPr lang="el-GR" sz="1800" dirty="0">
            <a:latin typeface="+mn-lt"/>
          </a:endParaRPr>
        </a:p>
      </dgm:t>
    </dgm:pt>
    <dgm:pt modelId="{852282ED-3043-42D5-B38C-4767A1E936AE}" type="parTrans" cxnId="{A19055E3-6CFA-42DF-BE00-D427E7081E7E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75B9AB8E-3920-4629-A03E-3B16F9B1ABF8}" type="sibTrans" cxnId="{A19055E3-6CFA-42DF-BE00-D427E7081E7E}">
      <dgm:prSet/>
      <dgm:spPr/>
      <dgm:t>
        <a:bodyPr/>
        <a:lstStyle/>
        <a:p>
          <a:endParaRPr lang="el-GR" sz="2000">
            <a:latin typeface="+mn-lt"/>
          </a:endParaRPr>
        </a:p>
      </dgm:t>
    </dgm:pt>
    <dgm:pt modelId="{411FBB33-6A80-459C-A4EE-D055FE300754}">
      <dgm:prSet phldrT="[Text]" custT="1"/>
      <dgm:spPr/>
      <dgm:t>
        <a:bodyPr/>
        <a:lstStyle/>
        <a:p>
          <a:r>
            <a:rPr lang="el-GR" sz="1800" dirty="0" smtClean="0">
              <a:cs typeface="Times New Roman" pitchFamily="18" charset="0"/>
            </a:rPr>
            <a:t>Θέση τεχνητών δοντιών.</a:t>
          </a:r>
          <a:endParaRPr lang="el-GR" sz="1800" dirty="0">
            <a:latin typeface="+mn-lt"/>
          </a:endParaRPr>
        </a:p>
      </dgm:t>
    </dgm:pt>
    <dgm:pt modelId="{E6C6A922-3683-4785-BC70-928CB5A73FDC}" type="parTrans" cxnId="{DB1F9587-A672-486B-92DD-AB4ABB49EA72}">
      <dgm:prSet/>
      <dgm:spPr/>
      <dgm:t>
        <a:bodyPr/>
        <a:lstStyle/>
        <a:p>
          <a:endParaRPr lang="el-GR"/>
        </a:p>
      </dgm:t>
    </dgm:pt>
    <dgm:pt modelId="{257927AA-5DAD-4851-B47C-80082078006A}" type="sibTrans" cxnId="{DB1F9587-A672-486B-92DD-AB4ABB49EA72}">
      <dgm:prSet/>
      <dgm:spPr/>
      <dgm:t>
        <a:bodyPr/>
        <a:lstStyle/>
        <a:p>
          <a:endParaRPr lang="el-GR"/>
        </a:p>
      </dgm:t>
    </dgm:pt>
    <dgm:pt modelId="{79B63B45-5A5C-491F-A16E-F03D8E44E016}">
      <dgm:prSet custT="1"/>
      <dgm:spPr/>
      <dgm:t>
        <a:bodyPr/>
        <a:lstStyle/>
        <a:p>
          <a:r>
            <a:rPr lang="el-GR" sz="1800" dirty="0" smtClean="0">
              <a:cs typeface="Times New Roman" pitchFamily="18" charset="0"/>
            </a:rPr>
            <a:t>Διαμόρφωση λείων επιφανειών.</a:t>
          </a:r>
        </a:p>
      </dgm:t>
    </dgm:pt>
    <dgm:pt modelId="{9FB049DF-9C28-4FBB-A964-7441C40E54EE}" type="parTrans" cxnId="{0DC2BF2E-8A62-46FB-864C-C160EB560791}">
      <dgm:prSet/>
      <dgm:spPr/>
      <dgm:t>
        <a:bodyPr/>
        <a:lstStyle/>
        <a:p>
          <a:endParaRPr lang="el-GR"/>
        </a:p>
      </dgm:t>
    </dgm:pt>
    <dgm:pt modelId="{414081A3-B963-4A88-B59E-DD95C4EB8E07}" type="sibTrans" cxnId="{0DC2BF2E-8A62-46FB-864C-C160EB560791}">
      <dgm:prSet/>
      <dgm:spPr/>
      <dgm:t>
        <a:bodyPr/>
        <a:lstStyle/>
        <a:p>
          <a:endParaRPr lang="el-GR"/>
        </a:p>
      </dgm:t>
    </dgm:pt>
    <dgm:pt modelId="{141E3529-BFB0-404F-9135-D5E3F666A7D3}">
      <dgm:prSet custT="1"/>
      <dgm:spPr/>
      <dgm:t>
        <a:bodyPr/>
        <a:lstStyle/>
        <a:p>
          <a:r>
            <a:rPr lang="el-GR" sz="1800" dirty="0" smtClean="0">
              <a:cs typeface="Times New Roman" pitchFamily="18" charset="0"/>
            </a:rPr>
            <a:t>Εσοχές φατνιακής ακρολοφίας.</a:t>
          </a:r>
          <a:endParaRPr lang="el-GR" sz="1800" dirty="0">
            <a:cs typeface="Times New Roman" pitchFamily="18" charset="0"/>
          </a:endParaRPr>
        </a:p>
      </dgm:t>
    </dgm:pt>
    <dgm:pt modelId="{30170DC6-4C72-41B4-BB91-2B2DA9098A9E}" type="parTrans" cxnId="{1693B258-42E3-4BE1-9B6A-54F9ED279356}">
      <dgm:prSet/>
      <dgm:spPr/>
      <dgm:t>
        <a:bodyPr/>
        <a:lstStyle/>
        <a:p>
          <a:endParaRPr lang="el-GR"/>
        </a:p>
      </dgm:t>
    </dgm:pt>
    <dgm:pt modelId="{1E2E2F4B-43D9-4DB7-B91F-8EF909FE0836}" type="sibTrans" cxnId="{1693B258-42E3-4BE1-9B6A-54F9ED279356}">
      <dgm:prSet/>
      <dgm:spPr/>
      <dgm:t>
        <a:bodyPr/>
        <a:lstStyle/>
        <a:p>
          <a:endParaRPr lang="el-GR"/>
        </a:p>
      </dgm:t>
    </dgm:pt>
    <dgm:pt modelId="{2818473A-9F0D-406B-9D34-C7C7E5518434}">
      <dgm:prSet phldrT="[Text]" custT="1"/>
      <dgm:spPr/>
      <dgm:t>
        <a:bodyPr/>
        <a:lstStyle/>
        <a:p>
          <a:r>
            <a:rPr lang="el-GR" sz="2000" dirty="0" smtClean="0">
              <a:latin typeface="+mn-lt"/>
            </a:rPr>
            <a:t>Βάρος. </a:t>
          </a:r>
          <a:endParaRPr lang="el-GR" sz="2000" dirty="0">
            <a:latin typeface="+mn-lt"/>
          </a:endParaRPr>
        </a:p>
      </dgm:t>
    </dgm:pt>
    <dgm:pt modelId="{CC31EC6A-CF6F-4C20-B34A-0D27F905FAEF}" type="parTrans" cxnId="{E0775DC9-CAE8-4CBB-9DA6-23E52CB19D37}">
      <dgm:prSet/>
      <dgm:spPr/>
      <dgm:t>
        <a:bodyPr/>
        <a:lstStyle/>
        <a:p>
          <a:endParaRPr lang="el-GR"/>
        </a:p>
      </dgm:t>
    </dgm:pt>
    <dgm:pt modelId="{CC181135-A263-48A0-9571-D98C7768CF8F}" type="sibTrans" cxnId="{E0775DC9-CAE8-4CBB-9DA6-23E52CB19D37}">
      <dgm:prSet/>
      <dgm:spPr/>
      <dgm:t>
        <a:bodyPr/>
        <a:lstStyle/>
        <a:p>
          <a:endParaRPr lang="el-GR"/>
        </a:p>
      </dgm:t>
    </dgm:pt>
    <dgm:pt modelId="{8AF1B02F-AD09-4DA9-8A42-4BE17B6ED7AC}">
      <dgm:prSet phldrT="[Text]" custT="1"/>
      <dgm:spPr/>
      <dgm:t>
        <a:bodyPr/>
        <a:lstStyle/>
        <a:p>
          <a:r>
            <a:rPr lang="el-GR" sz="1800" dirty="0" smtClean="0">
              <a:latin typeface="+mn-lt"/>
            </a:rPr>
            <a:t>Τύποι σύγκλεισης.</a:t>
          </a:r>
          <a:endParaRPr lang="el-GR" sz="1800" dirty="0">
            <a:latin typeface="+mn-lt"/>
          </a:endParaRPr>
        </a:p>
      </dgm:t>
    </dgm:pt>
    <dgm:pt modelId="{B92AA19F-3ECB-457F-8236-893F5A9962E5}" type="parTrans" cxnId="{32B09FDB-ED1A-4320-9AB7-C5F8066EFF5B}">
      <dgm:prSet/>
      <dgm:spPr/>
      <dgm:t>
        <a:bodyPr/>
        <a:lstStyle/>
        <a:p>
          <a:endParaRPr lang="el-GR"/>
        </a:p>
      </dgm:t>
    </dgm:pt>
    <dgm:pt modelId="{9A70F9FF-1B99-4CC4-8D40-ACE08B2D2206}" type="sibTrans" cxnId="{32B09FDB-ED1A-4320-9AB7-C5F8066EFF5B}">
      <dgm:prSet/>
      <dgm:spPr/>
      <dgm:t>
        <a:bodyPr/>
        <a:lstStyle/>
        <a:p>
          <a:endParaRPr lang="el-GR"/>
        </a:p>
      </dgm:t>
    </dgm:pt>
    <dgm:pt modelId="{F93FAE37-28E5-4F62-AA28-B4DE9E5CBF8B}">
      <dgm:prSet custT="1"/>
      <dgm:spPr/>
      <dgm:t>
        <a:bodyPr/>
        <a:lstStyle/>
        <a:p>
          <a:r>
            <a:rPr lang="el-GR" sz="2000" dirty="0" err="1" smtClean="0">
              <a:cs typeface="Times New Roman" pitchFamily="18" charset="0"/>
            </a:rPr>
            <a:t>Νευρομυϊκός</a:t>
          </a:r>
          <a:r>
            <a:rPr lang="el-GR" sz="2000" dirty="0" smtClean="0">
              <a:cs typeface="Times New Roman" pitchFamily="18" charset="0"/>
            </a:rPr>
            <a:t>  συντονισμός.</a:t>
          </a:r>
          <a:endParaRPr lang="el-GR" sz="2000" dirty="0">
            <a:cs typeface="Times New Roman" pitchFamily="18" charset="0"/>
          </a:endParaRPr>
        </a:p>
      </dgm:t>
    </dgm:pt>
    <dgm:pt modelId="{F00C35F8-E3E8-4BD4-B286-9292FE802669}" type="parTrans" cxnId="{70EB61C3-0976-4D5A-9CEB-5EC4C89E834E}">
      <dgm:prSet/>
      <dgm:spPr/>
      <dgm:t>
        <a:bodyPr/>
        <a:lstStyle/>
        <a:p>
          <a:endParaRPr lang="el-GR"/>
        </a:p>
      </dgm:t>
    </dgm:pt>
    <dgm:pt modelId="{14FF1B2D-AC19-4BEE-A6AD-E5B0A85F7192}" type="sibTrans" cxnId="{70EB61C3-0976-4D5A-9CEB-5EC4C89E834E}">
      <dgm:prSet/>
      <dgm:spPr/>
      <dgm:t>
        <a:bodyPr/>
        <a:lstStyle/>
        <a:p>
          <a:endParaRPr lang="el-GR"/>
        </a:p>
      </dgm:t>
    </dgm:pt>
    <dgm:pt modelId="{3B72EACE-E834-4A58-BB50-A2CF87C9AC45}" type="pres">
      <dgm:prSet presAssocID="{1818DF37-0481-4D4C-8D15-04267F46C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5C0C679-8F09-48D0-A6A7-41451AB04658}" type="pres">
      <dgm:prSet presAssocID="{4CCB2B8D-81BC-40C5-8BA5-2FD6FB7212A8}" presName="composite" presStyleCnt="0"/>
      <dgm:spPr/>
      <dgm:t>
        <a:bodyPr/>
        <a:lstStyle/>
        <a:p>
          <a:endParaRPr lang="el-GR"/>
        </a:p>
      </dgm:t>
    </dgm:pt>
    <dgm:pt modelId="{624FAC84-FF66-4F30-B5B9-D45B8E42EE5E}" type="pres">
      <dgm:prSet presAssocID="{4CCB2B8D-81BC-40C5-8BA5-2FD6FB7212A8}" presName="parTx" presStyleLbl="alignNode1" presStyleIdx="0" presStyleCnt="3" custScaleX="105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D6997D-3BED-4968-8DC0-85BE9192E4C6}" type="pres">
      <dgm:prSet presAssocID="{4CCB2B8D-81BC-40C5-8BA5-2FD6FB7212A8}" presName="desTx" presStyleLbl="alignAccFollowNode1" presStyleIdx="0" presStyleCnt="3" custScaleX="1048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9CA387-7F43-4BA2-A338-1115D91590C8}" type="pres">
      <dgm:prSet presAssocID="{2AB45253-019B-46E0-9BE3-A5327DF40D15}" presName="space" presStyleCnt="0"/>
      <dgm:spPr/>
      <dgm:t>
        <a:bodyPr/>
        <a:lstStyle/>
        <a:p>
          <a:endParaRPr lang="el-GR"/>
        </a:p>
      </dgm:t>
    </dgm:pt>
    <dgm:pt modelId="{4286AEBA-578F-498C-A620-B4304EAC4DA6}" type="pres">
      <dgm:prSet presAssocID="{D109BD03-453C-4D01-9647-A0C792CFB826}" presName="composite" presStyleCnt="0"/>
      <dgm:spPr/>
      <dgm:t>
        <a:bodyPr/>
        <a:lstStyle/>
        <a:p>
          <a:endParaRPr lang="el-GR"/>
        </a:p>
      </dgm:t>
    </dgm:pt>
    <dgm:pt modelId="{32944E28-38F4-4B6A-AFD7-046DC2BFAD40}" type="pres">
      <dgm:prSet presAssocID="{D109BD03-453C-4D01-9647-A0C792CFB8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941DBE-51A9-488E-B2DD-C5FA2B430209}" type="pres">
      <dgm:prSet presAssocID="{D109BD03-453C-4D01-9647-A0C792CFB82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7DA647-3704-4F0E-AF28-519C1312BEB5}" type="pres">
      <dgm:prSet presAssocID="{D9E898CE-7E31-4EBA-AF87-53B11E99CA60}" presName="space" presStyleCnt="0"/>
      <dgm:spPr/>
      <dgm:t>
        <a:bodyPr/>
        <a:lstStyle/>
        <a:p>
          <a:endParaRPr lang="el-GR"/>
        </a:p>
      </dgm:t>
    </dgm:pt>
    <dgm:pt modelId="{628AF0E0-616A-436A-8A38-34C7D5EC8B12}" type="pres">
      <dgm:prSet presAssocID="{852152A8-87C6-4156-B66C-C44658ED2768}" presName="composite" presStyleCnt="0"/>
      <dgm:spPr/>
      <dgm:t>
        <a:bodyPr/>
        <a:lstStyle/>
        <a:p>
          <a:endParaRPr lang="el-GR"/>
        </a:p>
      </dgm:t>
    </dgm:pt>
    <dgm:pt modelId="{440CD0AD-184C-4313-A724-FCCF87F20FD9}" type="pres">
      <dgm:prSet presAssocID="{852152A8-87C6-4156-B66C-C44658ED27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A5F0C8-D4E2-4B35-8880-2C9A181BA105}" type="pres">
      <dgm:prSet presAssocID="{852152A8-87C6-4156-B66C-C44658ED27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4D8DBBB-DC60-40B5-BF5E-5EAA251B9EAE}" srcId="{4CCB2B8D-81BC-40C5-8BA5-2FD6FB7212A8}" destId="{B37E880C-E4F1-45D2-9511-4CCE5D9227A1}" srcOrd="2" destOrd="0" parTransId="{5D91C1FD-5F49-4ECC-A86B-7C4596802195}" sibTransId="{908F0B22-357E-4E3C-8487-236118754406}"/>
    <dgm:cxn modelId="{0DC2BF2E-8A62-46FB-864C-C160EB560791}" srcId="{D109BD03-453C-4D01-9647-A0C792CFB826}" destId="{79B63B45-5A5C-491F-A16E-F03D8E44E016}" srcOrd="5" destOrd="0" parTransId="{9FB049DF-9C28-4FBB-A964-7441C40E54EE}" sibTransId="{414081A3-B963-4A88-B59E-DD95C4EB8E07}"/>
    <dgm:cxn modelId="{3C7663E3-AA6B-4D19-9948-C01F79710C33}" type="presOf" srcId="{8AF1B02F-AD09-4DA9-8A42-4BE17B6ED7AC}" destId="{C1941DBE-51A9-488E-B2DD-C5FA2B430209}" srcOrd="0" destOrd="4" presId="urn:microsoft.com/office/officeart/2005/8/layout/hList1"/>
    <dgm:cxn modelId="{E0775DC9-CAE8-4CBB-9DA6-23E52CB19D37}" srcId="{4CCB2B8D-81BC-40C5-8BA5-2FD6FB7212A8}" destId="{2818473A-9F0D-406B-9D34-C7C7E5518434}" srcOrd="3" destOrd="0" parTransId="{CC31EC6A-CF6F-4C20-B34A-0D27F905FAEF}" sibTransId="{CC181135-A263-48A0-9571-D98C7768CF8F}"/>
    <dgm:cxn modelId="{57CB504F-4C97-4F47-A326-F0CFEC4A1822}" type="presOf" srcId="{D2ABEF99-6F0F-44AB-978E-0A6C0A2DF96B}" destId="{C1941DBE-51A9-488E-B2DD-C5FA2B430209}" srcOrd="0" destOrd="1" presId="urn:microsoft.com/office/officeart/2005/8/layout/hList1"/>
    <dgm:cxn modelId="{1693B258-42E3-4BE1-9B6A-54F9ED279356}" srcId="{D109BD03-453C-4D01-9647-A0C792CFB826}" destId="{141E3529-BFB0-404F-9135-D5E3F666A7D3}" srcOrd="6" destOrd="0" parTransId="{30170DC6-4C72-41B4-BB91-2B2DA9098A9E}" sibTransId="{1E2E2F4B-43D9-4DB7-B91F-8EF909FE0836}"/>
    <dgm:cxn modelId="{F4EC851F-9EB5-4531-8DCC-5F5A937AEE64}" type="presOf" srcId="{8E7743BD-B53D-43DD-98F8-4F4C912BCEAD}" destId="{0ED6997D-3BED-4968-8DC0-85BE9192E4C6}" srcOrd="0" destOrd="1" presId="urn:microsoft.com/office/officeart/2005/8/layout/hList1"/>
    <dgm:cxn modelId="{A19055E3-6CFA-42DF-BE00-D427E7081E7E}" srcId="{D109BD03-453C-4D01-9647-A0C792CFB826}" destId="{F5BCB9F3-C588-4D8B-A906-9FCFA08AFA88}" srcOrd="7" destOrd="0" parTransId="{852282ED-3043-42D5-B38C-4767A1E936AE}" sibTransId="{75B9AB8E-3920-4629-A03E-3B16F9B1ABF8}"/>
    <dgm:cxn modelId="{6E9FE973-75AA-4F57-A71E-AA2F87BB3D7D}" srcId="{D109BD03-453C-4D01-9647-A0C792CFB826}" destId="{9273AA37-A7FA-4FD1-B9FA-803306E8A507}" srcOrd="0" destOrd="0" parTransId="{7A3E77DC-6173-4D03-8D63-DBC81DA7BE05}" sibTransId="{1C3C985B-F428-4C89-8E63-FA64A566DDDD}"/>
    <dgm:cxn modelId="{D1E0D6FA-D08D-4191-B8BA-2D439CE6BE22}" srcId="{1818DF37-0481-4D4C-8D15-04267F46C672}" destId="{4CCB2B8D-81BC-40C5-8BA5-2FD6FB7212A8}" srcOrd="0" destOrd="0" parTransId="{5B168E64-734B-451F-B0A5-0857605FA4A7}" sibTransId="{2AB45253-019B-46E0-9BE3-A5327DF40D15}"/>
    <dgm:cxn modelId="{CA8C2E28-D6CB-40BF-8582-590E32446C9D}" type="presOf" srcId="{79B63B45-5A5C-491F-A16E-F03D8E44E016}" destId="{C1941DBE-51A9-488E-B2DD-C5FA2B430209}" srcOrd="0" destOrd="5" presId="urn:microsoft.com/office/officeart/2005/8/layout/hList1"/>
    <dgm:cxn modelId="{DB1F9587-A672-486B-92DD-AB4ABB49EA72}" srcId="{D109BD03-453C-4D01-9647-A0C792CFB826}" destId="{411FBB33-6A80-459C-A4EE-D055FE300754}" srcOrd="3" destOrd="0" parTransId="{E6C6A922-3683-4785-BC70-928CB5A73FDC}" sibTransId="{257927AA-5DAD-4851-B47C-80082078006A}"/>
    <dgm:cxn modelId="{32042161-AD8D-4B56-8E5A-93100C09F3F0}" srcId="{4CCB2B8D-81BC-40C5-8BA5-2FD6FB7212A8}" destId="{8E7743BD-B53D-43DD-98F8-4F4C912BCEAD}" srcOrd="1" destOrd="0" parTransId="{19BD9621-8AEA-48A0-AC7A-1D22E4E35447}" sibTransId="{C1F00B82-DCA1-47A8-819A-773105D75E16}"/>
    <dgm:cxn modelId="{81D94A96-2A7F-4B92-A203-C8B66BE76948}" type="presOf" srcId="{1818DF37-0481-4D4C-8D15-04267F46C672}" destId="{3B72EACE-E834-4A58-BB50-A2CF87C9AC45}" srcOrd="0" destOrd="0" presId="urn:microsoft.com/office/officeart/2005/8/layout/hList1"/>
    <dgm:cxn modelId="{4D473025-D5F1-43A8-BCCF-2CDDBADBD347}" srcId="{1818DF37-0481-4D4C-8D15-04267F46C672}" destId="{852152A8-87C6-4156-B66C-C44658ED2768}" srcOrd="2" destOrd="0" parTransId="{566F5A15-833F-4868-8F94-5DA6EDA522CB}" sibTransId="{9276BB7B-474F-4640-8A98-1ECF50021C6D}"/>
    <dgm:cxn modelId="{2F319D8C-D2EC-4D05-9560-D3EEE598E68B}" type="presOf" srcId="{852152A8-87C6-4156-B66C-C44658ED2768}" destId="{440CD0AD-184C-4313-A724-FCCF87F20FD9}" srcOrd="0" destOrd="0" presId="urn:microsoft.com/office/officeart/2005/8/layout/hList1"/>
    <dgm:cxn modelId="{F9E8D441-4F78-47B2-A334-E921E45940D4}" type="presOf" srcId="{335B2A54-A635-40CF-8679-5CA36BBBF178}" destId="{0ED6997D-3BED-4968-8DC0-85BE9192E4C6}" srcOrd="0" destOrd="0" presId="urn:microsoft.com/office/officeart/2005/8/layout/hList1"/>
    <dgm:cxn modelId="{EAA20E05-1966-4CD1-8095-37E34DFD9388}" srcId="{D109BD03-453C-4D01-9647-A0C792CFB826}" destId="{D2ABEF99-6F0F-44AB-978E-0A6C0A2DF96B}" srcOrd="1" destOrd="0" parTransId="{7DE7982C-1FFA-4690-8FC7-41B62F813D15}" sibTransId="{107BEB94-35E0-45BB-A01F-9DAEC050D1A0}"/>
    <dgm:cxn modelId="{4CC5E185-E736-4656-94FD-6B7702812015}" type="presOf" srcId="{F5BCB9F3-C588-4D8B-A906-9FCFA08AFA88}" destId="{C1941DBE-51A9-488E-B2DD-C5FA2B430209}" srcOrd="0" destOrd="7" presId="urn:microsoft.com/office/officeart/2005/8/layout/hList1"/>
    <dgm:cxn modelId="{DC840292-21BD-4704-9D59-75FD7A905440}" srcId="{D109BD03-453C-4D01-9647-A0C792CFB826}" destId="{2E2EF382-C1D8-43F7-89CF-9A497245604D}" srcOrd="2" destOrd="0" parTransId="{9F30DF6F-3B49-44AB-91C9-4A6E2F997E4D}" sibTransId="{082504EC-67FF-4FCA-AA53-67F771F851AE}"/>
    <dgm:cxn modelId="{56C07136-DAA8-420C-88A1-706DE837EDC0}" type="presOf" srcId="{928BFD03-5ACC-499F-A31F-8D63FAA2AA6D}" destId="{0ED6997D-3BED-4968-8DC0-85BE9192E4C6}" srcOrd="0" destOrd="4" presId="urn:microsoft.com/office/officeart/2005/8/layout/hList1"/>
    <dgm:cxn modelId="{9A6D0629-F37A-42E3-BC03-F19D81D3205C}" type="presOf" srcId="{411FBB33-6A80-459C-A4EE-D055FE300754}" destId="{C1941DBE-51A9-488E-B2DD-C5FA2B430209}" srcOrd="0" destOrd="3" presId="urn:microsoft.com/office/officeart/2005/8/layout/hList1"/>
    <dgm:cxn modelId="{D3EE8603-EDDF-495E-899C-27B6C009A0AB}" type="presOf" srcId="{B37E880C-E4F1-45D2-9511-4CCE5D9227A1}" destId="{0ED6997D-3BED-4968-8DC0-85BE9192E4C6}" srcOrd="0" destOrd="2" presId="urn:microsoft.com/office/officeart/2005/8/layout/hList1"/>
    <dgm:cxn modelId="{63DC204C-736C-46E6-BB1B-9BB3C31E24FF}" type="presOf" srcId="{F93FAE37-28E5-4F62-AA28-B4DE9E5CBF8B}" destId="{23A5F0C8-D4E2-4B35-8880-2C9A181BA105}" srcOrd="0" destOrd="1" presId="urn:microsoft.com/office/officeart/2005/8/layout/hList1"/>
    <dgm:cxn modelId="{32B09FDB-ED1A-4320-9AB7-C5F8066EFF5B}" srcId="{D109BD03-453C-4D01-9647-A0C792CFB826}" destId="{8AF1B02F-AD09-4DA9-8A42-4BE17B6ED7AC}" srcOrd="4" destOrd="0" parTransId="{B92AA19F-3ECB-457F-8236-893F5A9962E5}" sibTransId="{9A70F9FF-1B99-4CC4-8D40-ACE08B2D2206}"/>
    <dgm:cxn modelId="{9D0242A7-37D4-44F7-9936-01651AB8D319}" type="presOf" srcId="{4CCB2B8D-81BC-40C5-8BA5-2FD6FB7212A8}" destId="{624FAC84-FF66-4F30-B5B9-D45B8E42EE5E}" srcOrd="0" destOrd="0" presId="urn:microsoft.com/office/officeart/2005/8/layout/hList1"/>
    <dgm:cxn modelId="{9A5B4519-4D87-4B65-8C00-A96029577B4E}" srcId="{1818DF37-0481-4D4C-8D15-04267F46C672}" destId="{D109BD03-453C-4D01-9647-A0C792CFB826}" srcOrd="1" destOrd="0" parTransId="{B733654B-9AC7-49EE-8F89-89C05D901662}" sibTransId="{D9E898CE-7E31-4EBA-AF87-53B11E99CA60}"/>
    <dgm:cxn modelId="{909D325D-5572-46F6-83F4-F1EBC6627CF3}" type="presOf" srcId="{C1C5FE34-2D93-42EE-B410-BC3D86283869}" destId="{23A5F0C8-D4E2-4B35-8880-2C9A181BA105}" srcOrd="0" destOrd="0" presId="urn:microsoft.com/office/officeart/2005/8/layout/hList1"/>
    <dgm:cxn modelId="{EB73BC9A-25EA-42FD-BF48-4C5BE3652F29}" type="presOf" srcId="{2818473A-9F0D-406B-9D34-C7C7E5518434}" destId="{0ED6997D-3BED-4968-8DC0-85BE9192E4C6}" srcOrd="0" destOrd="3" presId="urn:microsoft.com/office/officeart/2005/8/layout/hList1"/>
    <dgm:cxn modelId="{609193EC-6A5B-4A6D-AD34-A5F2F3A38250}" type="presOf" srcId="{141E3529-BFB0-404F-9135-D5E3F666A7D3}" destId="{C1941DBE-51A9-488E-B2DD-C5FA2B430209}" srcOrd="0" destOrd="6" presId="urn:microsoft.com/office/officeart/2005/8/layout/hList1"/>
    <dgm:cxn modelId="{EA4E23A0-DFDF-497D-BBD0-FA3CA09A4201}" type="presOf" srcId="{2E2EF382-C1D8-43F7-89CF-9A497245604D}" destId="{C1941DBE-51A9-488E-B2DD-C5FA2B430209}" srcOrd="0" destOrd="2" presId="urn:microsoft.com/office/officeart/2005/8/layout/hList1"/>
    <dgm:cxn modelId="{D97F8389-ADEA-4BE5-8262-987CDA4955E5}" srcId="{4CCB2B8D-81BC-40C5-8BA5-2FD6FB7212A8}" destId="{335B2A54-A635-40CF-8679-5CA36BBBF178}" srcOrd="0" destOrd="0" parTransId="{AD73D1F2-3721-4B38-8C73-85442511DFC8}" sibTransId="{21BC2AFF-8FF7-40E0-A054-F64A81786E8D}"/>
    <dgm:cxn modelId="{70EB61C3-0976-4D5A-9CEB-5EC4C89E834E}" srcId="{852152A8-87C6-4156-B66C-C44658ED2768}" destId="{F93FAE37-28E5-4F62-AA28-B4DE9E5CBF8B}" srcOrd="1" destOrd="0" parTransId="{F00C35F8-E3E8-4BD4-B286-9292FE802669}" sibTransId="{14FF1B2D-AC19-4BEE-A6AD-E5B0A85F7192}"/>
    <dgm:cxn modelId="{E2D9A97F-0449-4AE5-AE0F-BC02149AB747}" type="presOf" srcId="{9273AA37-A7FA-4FD1-B9FA-803306E8A507}" destId="{C1941DBE-51A9-488E-B2DD-C5FA2B430209}" srcOrd="0" destOrd="0" presId="urn:microsoft.com/office/officeart/2005/8/layout/hList1"/>
    <dgm:cxn modelId="{B0BE9A84-A7E4-40BB-B1EF-D2FFFB642B90}" srcId="{4CCB2B8D-81BC-40C5-8BA5-2FD6FB7212A8}" destId="{928BFD03-5ACC-499F-A31F-8D63FAA2AA6D}" srcOrd="4" destOrd="0" parTransId="{6F170ADC-40DC-4C62-9332-13D49F3BB300}" sibTransId="{396A9035-D4D3-4CB4-A419-BCC93AB6360A}"/>
    <dgm:cxn modelId="{282F1B42-8170-4C0B-9472-57015608303D}" srcId="{852152A8-87C6-4156-B66C-C44658ED2768}" destId="{C1C5FE34-2D93-42EE-B410-BC3D86283869}" srcOrd="0" destOrd="0" parTransId="{A423B7C8-D66F-40B0-8F23-330B11F75D88}" sibTransId="{FEBA755A-A961-4FEC-BFB5-4C933DFD24B0}"/>
    <dgm:cxn modelId="{97DE93E2-39C7-4283-845B-3BE5432EF9B0}" type="presOf" srcId="{D109BD03-453C-4D01-9647-A0C792CFB826}" destId="{32944E28-38F4-4B6A-AFD7-046DC2BFAD40}" srcOrd="0" destOrd="0" presId="urn:microsoft.com/office/officeart/2005/8/layout/hList1"/>
    <dgm:cxn modelId="{46832819-E24E-42BB-8E60-F77AB35B44AC}" type="presParOf" srcId="{3B72EACE-E834-4A58-BB50-A2CF87C9AC45}" destId="{15C0C679-8F09-48D0-A6A7-41451AB04658}" srcOrd="0" destOrd="0" presId="urn:microsoft.com/office/officeart/2005/8/layout/hList1"/>
    <dgm:cxn modelId="{A748B91D-AA2E-4C99-93CA-7A97AB82FAB1}" type="presParOf" srcId="{15C0C679-8F09-48D0-A6A7-41451AB04658}" destId="{624FAC84-FF66-4F30-B5B9-D45B8E42EE5E}" srcOrd="0" destOrd="0" presId="urn:microsoft.com/office/officeart/2005/8/layout/hList1"/>
    <dgm:cxn modelId="{E983BEDD-E97C-4540-88A8-BE649C65E51B}" type="presParOf" srcId="{15C0C679-8F09-48D0-A6A7-41451AB04658}" destId="{0ED6997D-3BED-4968-8DC0-85BE9192E4C6}" srcOrd="1" destOrd="0" presId="urn:microsoft.com/office/officeart/2005/8/layout/hList1"/>
    <dgm:cxn modelId="{C7E9A322-3578-4155-8EBE-E83FFE176955}" type="presParOf" srcId="{3B72EACE-E834-4A58-BB50-A2CF87C9AC45}" destId="{BB9CA387-7F43-4BA2-A338-1115D91590C8}" srcOrd="1" destOrd="0" presId="urn:microsoft.com/office/officeart/2005/8/layout/hList1"/>
    <dgm:cxn modelId="{A5B6A9DC-9C66-4E5B-AF8D-0CA233D6193A}" type="presParOf" srcId="{3B72EACE-E834-4A58-BB50-A2CF87C9AC45}" destId="{4286AEBA-578F-498C-A620-B4304EAC4DA6}" srcOrd="2" destOrd="0" presId="urn:microsoft.com/office/officeart/2005/8/layout/hList1"/>
    <dgm:cxn modelId="{F9DF98BF-EDD6-461A-AC72-A32E51395E3D}" type="presParOf" srcId="{4286AEBA-578F-498C-A620-B4304EAC4DA6}" destId="{32944E28-38F4-4B6A-AFD7-046DC2BFAD40}" srcOrd="0" destOrd="0" presId="urn:microsoft.com/office/officeart/2005/8/layout/hList1"/>
    <dgm:cxn modelId="{15FE4D3B-E395-48F9-870A-6F59F58FC656}" type="presParOf" srcId="{4286AEBA-578F-498C-A620-B4304EAC4DA6}" destId="{C1941DBE-51A9-488E-B2DD-C5FA2B430209}" srcOrd="1" destOrd="0" presId="urn:microsoft.com/office/officeart/2005/8/layout/hList1"/>
    <dgm:cxn modelId="{AF590F54-5653-4A70-BFA7-09147492AC4A}" type="presParOf" srcId="{3B72EACE-E834-4A58-BB50-A2CF87C9AC45}" destId="{657DA647-3704-4F0E-AF28-519C1312BEB5}" srcOrd="3" destOrd="0" presId="urn:microsoft.com/office/officeart/2005/8/layout/hList1"/>
    <dgm:cxn modelId="{62691E6D-B8F1-4260-9BB8-CCF13C5B3E56}" type="presParOf" srcId="{3B72EACE-E834-4A58-BB50-A2CF87C9AC45}" destId="{628AF0E0-616A-436A-8A38-34C7D5EC8B12}" srcOrd="4" destOrd="0" presId="urn:microsoft.com/office/officeart/2005/8/layout/hList1"/>
    <dgm:cxn modelId="{ABEC0FDA-22E8-4E77-AF96-5F52F1FB2682}" type="presParOf" srcId="{628AF0E0-616A-436A-8A38-34C7D5EC8B12}" destId="{440CD0AD-184C-4313-A724-FCCF87F20FD9}" srcOrd="0" destOrd="0" presId="urn:microsoft.com/office/officeart/2005/8/layout/hList1"/>
    <dgm:cxn modelId="{2CBD46BA-BD96-4D4A-BCBE-AE58E7490745}" type="presParOf" srcId="{628AF0E0-616A-436A-8A38-34C7D5EC8B12}" destId="{23A5F0C8-D4E2-4B35-8880-2C9A181BA1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713FB-BC68-4293-859A-50D57C71CC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ACA3B5A-DFDD-46EC-81C8-90FEF0AEF720}">
      <dgm:prSet phldrT="[Κείμενο]"/>
      <dgm:spPr/>
      <dgm:t>
        <a:bodyPr/>
        <a:lstStyle/>
        <a:p>
          <a:r>
            <a:rPr lang="el-GR" b="1" u="none" dirty="0" smtClean="0"/>
            <a:t>ΙΣΟΡΡΟΠΗ</a:t>
          </a:r>
          <a:endParaRPr lang="el-GR" b="1" u="none" dirty="0"/>
        </a:p>
      </dgm:t>
    </dgm:pt>
    <dgm:pt modelId="{FDACCE47-A0B8-4959-A87C-736B54CE3AD2}" type="parTrans" cxnId="{326001BD-30BA-45A9-AAA2-8F9DB1EFE043}">
      <dgm:prSet/>
      <dgm:spPr/>
      <dgm:t>
        <a:bodyPr/>
        <a:lstStyle/>
        <a:p>
          <a:endParaRPr lang="el-GR"/>
        </a:p>
      </dgm:t>
    </dgm:pt>
    <dgm:pt modelId="{4BA9369D-F99D-4AD2-A0EC-A368B2A7B1A7}" type="sibTrans" cxnId="{326001BD-30BA-45A9-AAA2-8F9DB1EFE043}">
      <dgm:prSet/>
      <dgm:spPr/>
      <dgm:t>
        <a:bodyPr/>
        <a:lstStyle/>
        <a:p>
          <a:endParaRPr lang="el-GR"/>
        </a:p>
      </dgm:t>
    </dgm:pt>
    <dgm:pt modelId="{47BEF31C-BA4E-4E74-B8EC-A7761347C3C5}">
      <dgm:prSet phldrT="[Κείμενο]"/>
      <dgm:spPr/>
      <dgm:t>
        <a:bodyPr/>
        <a:lstStyle/>
        <a:p>
          <a:r>
            <a:rPr lang="el-GR" dirty="0" smtClean="0"/>
            <a:t>Αμφοτερόπλευρη, ταυτόχρονη πρόσθια και οπίσθια συγκλεισιακή επαφή δοντιών σε κεντρική και έκκεντρες θέσεις.</a:t>
          </a:r>
          <a:endParaRPr lang="el-GR" dirty="0"/>
        </a:p>
      </dgm:t>
    </dgm:pt>
    <dgm:pt modelId="{C750D5E8-31C7-4336-974F-8F34B8122ECB}" type="parTrans" cxnId="{0696CD45-9072-4BD6-9AFD-FB9C9CF66062}">
      <dgm:prSet/>
      <dgm:spPr/>
      <dgm:t>
        <a:bodyPr/>
        <a:lstStyle/>
        <a:p>
          <a:endParaRPr lang="el-GR"/>
        </a:p>
      </dgm:t>
    </dgm:pt>
    <dgm:pt modelId="{ADDCC523-AE79-4447-BED2-36913A1A1C53}" type="sibTrans" cxnId="{0696CD45-9072-4BD6-9AFD-FB9C9CF66062}">
      <dgm:prSet/>
      <dgm:spPr/>
      <dgm:t>
        <a:bodyPr/>
        <a:lstStyle/>
        <a:p>
          <a:endParaRPr lang="el-GR"/>
        </a:p>
      </dgm:t>
    </dgm:pt>
    <dgm:pt modelId="{57BD0244-0521-49C7-871E-FF2959DAC2F9}">
      <dgm:prSet phldrT="[Κείμενο]"/>
      <dgm:spPr/>
      <dgm:t>
        <a:bodyPr/>
        <a:lstStyle/>
        <a:p>
          <a:r>
            <a:rPr lang="el-GR" b="1" dirty="0" smtClean="0"/>
            <a:t>ΕΠΙΠΕΔΗ</a:t>
          </a:r>
          <a:endParaRPr lang="el-GR" b="1" dirty="0"/>
        </a:p>
      </dgm:t>
    </dgm:pt>
    <dgm:pt modelId="{0C166D17-0168-487A-9E5B-A50C25030FFC}" type="parTrans" cxnId="{194DE331-22FB-4878-8FF8-A0FBF6EA800D}">
      <dgm:prSet/>
      <dgm:spPr/>
      <dgm:t>
        <a:bodyPr/>
        <a:lstStyle/>
        <a:p>
          <a:endParaRPr lang="el-GR"/>
        </a:p>
      </dgm:t>
    </dgm:pt>
    <dgm:pt modelId="{20C65F78-572B-46AC-8A64-BE8B9246332C}" type="sibTrans" cxnId="{194DE331-22FB-4878-8FF8-A0FBF6EA800D}">
      <dgm:prSet/>
      <dgm:spPr/>
      <dgm:t>
        <a:bodyPr/>
        <a:lstStyle/>
        <a:p>
          <a:endParaRPr lang="el-GR"/>
        </a:p>
      </dgm:t>
    </dgm:pt>
    <dgm:pt modelId="{CC7F8C21-B341-49DB-8354-180D48150D1F}">
      <dgm:prSet phldrT="[Κείμενο]"/>
      <dgm:spPr/>
      <dgm:t>
        <a:bodyPr/>
        <a:lstStyle/>
        <a:p>
          <a:r>
            <a:rPr lang="el-GR" dirty="0" smtClean="0"/>
            <a:t>Τα οπίσθια δόντια (γωνία φύματος 0</a:t>
          </a:r>
          <a:r>
            <a:rPr lang="el-GR" baseline="30000" dirty="0" smtClean="0"/>
            <a:t>0</a:t>
          </a:r>
          <a:r>
            <a:rPr lang="el-GR" baseline="0" dirty="0" smtClean="0"/>
            <a:t>)</a:t>
          </a:r>
          <a:r>
            <a:rPr lang="el-GR" dirty="0" smtClean="0"/>
            <a:t> τοποθετούνται σε ένα επίπεδο χωρίς καμπύλες αντιστάθμισης, επομένως μόνο στην κεντρική σχέση υπάρχουν ισόρροπες επαφές δοντιών. </a:t>
          </a:r>
          <a:endParaRPr lang="el-GR" dirty="0"/>
        </a:p>
      </dgm:t>
    </dgm:pt>
    <dgm:pt modelId="{B62F6198-C39B-46D4-AF19-481C666F05D4}" type="parTrans" cxnId="{803DDD25-E0C7-4224-8162-C16E6E95603F}">
      <dgm:prSet/>
      <dgm:spPr/>
      <dgm:t>
        <a:bodyPr/>
        <a:lstStyle/>
        <a:p>
          <a:endParaRPr lang="el-GR"/>
        </a:p>
      </dgm:t>
    </dgm:pt>
    <dgm:pt modelId="{9E74AC49-CBA5-4E8E-B8BC-321030FE8D37}" type="sibTrans" cxnId="{803DDD25-E0C7-4224-8162-C16E6E95603F}">
      <dgm:prSet/>
      <dgm:spPr/>
      <dgm:t>
        <a:bodyPr/>
        <a:lstStyle/>
        <a:p>
          <a:endParaRPr lang="el-GR"/>
        </a:p>
      </dgm:t>
    </dgm:pt>
    <dgm:pt modelId="{32604983-0952-4BD7-8150-3DAA6556543B}">
      <dgm:prSet phldrT="[Κείμενο]"/>
      <dgm:spPr/>
      <dgm:t>
        <a:bodyPr/>
        <a:lstStyle/>
        <a:p>
          <a:r>
            <a:rPr lang="el-GR" b="1" dirty="0" smtClean="0"/>
            <a:t>ΓΛΩΣΙΚΗ</a:t>
          </a:r>
          <a:endParaRPr lang="el-GR" b="1" dirty="0"/>
        </a:p>
      </dgm:t>
    </dgm:pt>
    <dgm:pt modelId="{F1415BB6-B31D-43A8-BF40-C6B9D4312FE2}" type="parTrans" cxnId="{F7A9BDB7-3F2F-49D3-8852-2A071B9CF7EF}">
      <dgm:prSet/>
      <dgm:spPr/>
      <dgm:t>
        <a:bodyPr/>
        <a:lstStyle/>
        <a:p>
          <a:endParaRPr lang="el-GR"/>
        </a:p>
      </dgm:t>
    </dgm:pt>
    <dgm:pt modelId="{389D8AEC-743C-4FC4-A34C-E99A1108E861}" type="sibTrans" cxnId="{F7A9BDB7-3F2F-49D3-8852-2A071B9CF7EF}">
      <dgm:prSet/>
      <dgm:spPr/>
      <dgm:t>
        <a:bodyPr/>
        <a:lstStyle/>
        <a:p>
          <a:endParaRPr lang="el-GR"/>
        </a:p>
      </dgm:t>
    </dgm:pt>
    <dgm:pt modelId="{14EF98E4-1E97-42B5-8654-69C7C612F70C}">
      <dgm:prSet phldrT="[Κείμενο]"/>
      <dgm:spPr/>
      <dgm:t>
        <a:bodyPr/>
        <a:lstStyle/>
        <a:p>
          <a:r>
            <a:rPr lang="el-GR" dirty="0" smtClean="0"/>
            <a:t>Υπερώια φύματα άνω δοντιών αρθρώνουν με μασητικές επιφάνειες των κάτω, σε κεντρική σχέση και σε έκκεντρες θέσεις.</a:t>
          </a:r>
          <a:endParaRPr lang="el-GR" dirty="0"/>
        </a:p>
      </dgm:t>
    </dgm:pt>
    <dgm:pt modelId="{02FC50AC-9EE3-44F1-8224-4975AA3CBF6F}" type="parTrans" cxnId="{DBDDF61A-CFC1-4002-9D68-084A97B951E0}">
      <dgm:prSet/>
      <dgm:spPr/>
      <dgm:t>
        <a:bodyPr/>
        <a:lstStyle/>
        <a:p>
          <a:endParaRPr lang="el-GR"/>
        </a:p>
      </dgm:t>
    </dgm:pt>
    <dgm:pt modelId="{A50264B7-8917-4EDE-9EBD-238A6F6212C6}" type="sibTrans" cxnId="{DBDDF61A-CFC1-4002-9D68-084A97B951E0}">
      <dgm:prSet/>
      <dgm:spPr/>
      <dgm:t>
        <a:bodyPr/>
        <a:lstStyle/>
        <a:p>
          <a:endParaRPr lang="el-GR"/>
        </a:p>
      </dgm:t>
    </dgm:pt>
    <dgm:pt modelId="{693F0628-C08E-461B-9430-47DE1D119A23}" type="pres">
      <dgm:prSet presAssocID="{246713FB-BC68-4293-859A-50D57C71CC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09AC74D-4491-4BE5-86A3-CA27DD7CED2E}" type="pres">
      <dgm:prSet presAssocID="{3ACA3B5A-DFDD-46EC-81C8-90FEF0AEF720}" presName="composite" presStyleCnt="0"/>
      <dgm:spPr/>
    </dgm:pt>
    <dgm:pt modelId="{6A0D1D77-6C7D-4FBD-9D49-FB958F8FDE29}" type="pres">
      <dgm:prSet presAssocID="{3ACA3B5A-DFDD-46EC-81C8-90FEF0AEF72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9BC99B-7841-49ED-A2E9-F60A0D1C8316}" type="pres">
      <dgm:prSet presAssocID="{3ACA3B5A-DFDD-46EC-81C8-90FEF0AEF72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464328-D861-48BA-A165-FD7D5CAC8D4A}" type="pres">
      <dgm:prSet presAssocID="{4BA9369D-F99D-4AD2-A0EC-A368B2A7B1A7}" presName="sp" presStyleCnt="0"/>
      <dgm:spPr/>
    </dgm:pt>
    <dgm:pt modelId="{2BBC2919-47FB-4ED0-B8C6-52BB59BF681A}" type="pres">
      <dgm:prSet presAssocID="{57BD0244-0521-49C7-871E-FF2959DAC2F9}" presName="composite" presStyleCnt="0"/>
      <dgm:spPr/>
    </dgm:pt>
    <dgm:pt modelId="{80ACFE4D-EC65-4876-92BF-0E084417A3A9}" type="pres">
      <dgm:prSet presAssocID="{57BD0244-0521-49C7-871E-FF2959DAC2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76C454-0C7F-4000-9CA5-D26330E4D275}" type="pres">
      <dgm:prSet presAssocID="{57BD0244-0521-49C7-871E-FF2959DAC2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6D4FA0-42EB-4976-AA14-37EB46069AF2}" type="pres">
      <dgm:prSet presAssocID="{20C65F78-572B-46AC-8A64-BE8B9246332C}" presName="sp" presStyleCnt="0"/>
      <dgm:spPr/>
    </dgm:pt>
    <dgm:pt modelId="{20E522E8-2A3A-49BB-BA0F-7C3F3E69CB1C}" type="pres">
      <dgm:prSet presAssocID="{32604983-0952-4BD7-8150-3DAA6556543B}" presName="composite" presStyleCnt="0"/>
      <dgm:spPr/>
    </dgm:pt>
    <dgm:pt modelId="{DB2C9B4E-F19B-4E58-A7D0-1D6273DC6B4E}" type="pres">
      <dgm:prSet presAssocID="{32604983-0952-4BD7-8150-3DAA655654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33C729-EA52-4C93-BE7B-B77B9CDC7BD2}" type="pres">
      <dgm:prSet presAssocID="{32604983-0952-4BD7-8150-3DAA6556543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CBD8CB9-48BC-4A23-B215-9323904F5CDF}" type="presOf" srcId="{CC7F8C21-B341-49DB-8354-180D48150D1F}" destId="{4276C454-0C7F-4000-9CA5-D26330E4D275}" srcOrd="0" destOrd="0" presId="urn:microsoft.com/office/officeart/2005/8/layout/chevron2"/>
    <dgm:cxn modelId="{DDA8777F-AB67-4314-A708-72105BA491F5}" type="presOf" srcId="{14EF98E4-1E97-42B5-8654-69C7C612F70C}" destId="{4233C729-EA52-4C93-BE7B-B77B9CDC7BD2}" srcOrd="0" destOrd="0" presId="urn:microsoft.com/office/officeart/2005/8/layout/chevron2"/>
    <dgm:cxn modelId="{DBDDF61A-CFC1-4002-9D68-084A97B951E0}" srcId="{32604983-0952-4BD7-8150-3DAA6556543B}" destId="{14EF98E4-1E97-42B5-8654-69C7C612F70C}" srcOrd="0" destOrd="0" parTransId="{02FC50AC-9EE3-44F1-8224-4975AA3CBF6F}" sibTransId="{A50264B7-8917-4EDE-9EBD-238A6F6212C6}"/>
    <dgm:cxn modelId="{194DE331-22FB-4878-8FF8-A0FBF6EA800D}" srcId="{246713FB-BC68-4293-859A-50D57C71CCAD}" destId="{57BD0244-0521-49C7-871E-FF2959DAC2F9}" srcOrd="1" destOrd="0" parTransId="{0C166D17-0168-487A-9E5B-A50C25030FFC}" sibTransId="{20C65F78-572B-46AC-8A64-BE8B9246332C}"/>
    <dgm:cxn modelId="{0696CD45-9072-4BD6-9AFD-FB9C9CF66062}" srcId="{3ACA3B5A-DFDD-46EC-81C8-90FEF0AEF720}" destId="{47BEF31C-BA4E-4E74-B8EC-A7761347C3C5}" srcOrd="0" destOrd="0" parTransId="{C750D5E8-31C7-4336-974F-8F34B8122ECB}" sibTransId="{ADDCC523-AE79-4447-BED2-36913A1A1C53}"/>
    <dgm:cxn modelId="{F7A9BDB7-3F2F-49D3-8852-2A071B9CF7EF}" srcId="{246713FB-BC68-4293-859A-50D57C71CCAD}" destId="{32604983-0952-4BD7-8150-3DAA6556543B}" srcOrd="2" destOrd="0" parTransId="{F1415BB6-B31D-43A8-BF40-C6B9D4312FE2}" sibTransId="{389D8AEC-743C-4FC4-A34C-E99A1108E861}"/>
    <dgm:cxn modelId="{F3DBC794-C814-4949-BCB9-E71D214F819B}" type="presOf" srcId="{32604983-0952-4BD7-8150-3DAA6556543B}" destId="{DB2C9B4E-F19B-4E58-A7D0-1D6273DC6B4E}" srcOrd="0" destOrd="0" presId="urn:microsoft.com/office/officeart/2005/8/layout/chevron2"/>
    <dgm:cxn modelId="{326001BD-30BA-45A9-AAA2-8F9DB1EFE043}" srcId="{246713FB-BC68-4293-859A-50D57C71CCAD}" destId="{3ACA3B5A-DFDD-46EC-81C8-90FEF0AEF720}" srcOrd="0" destOrd="0" parTransId="{FDACCE47-A0B8-4959-A87C-736B54CE3AD2}" sibTransId="{4BA9369D-F99D-4AD2-A0EC-A368B2A7B1A7}"/>
    <dgm:cxn modelId="{C3C08F88-04C0-4B7C-95C4-D5EE87C9FC07}" type="presOf" srcId="{3ACA3B5A-DFDD-46EC-81C8-90FEF0AEF720}" destId="{6A0D1D77-6C7D-4FBD-9D49-FB958F8FDE29}" srcOrd="0" destOrd="0" presId="urn:microsoft.com/office/officeart/2005/8/layout/chevron2"/>
    <dgm:cxn modelId="{4ACEB4A6-BE93-4842-A6B2-AFBF4ED009D5}" type="presOf" srcId="{47BEF31C-BA4E-4E74-B8EC-A7761347C3C5}" destId="{909BC99B-7841-49ED-A2E9-F60A0D1C8316}" srcOrd="0" destOrd="0" presId="urn:microsoft.com/office/officeart/2005/8/layout/chevron2"/>
    <dgm:cxn modelId="{27598C95-A2CC-4523-9907-24D6301B129D}" type="presOf" srcId="{246713FB-BC68-4293-859A-50D57C71CCAD}" destId="{693F0628-C08E-461B-9430-47DE1D119A23}" srcOrd="0" destOrd="0" presId="urn:microsoft.com/office/officeart/2005/8/layout/chevron2"/>
    <dgm:cxn modelId="{803DDD25-E0C7-4224-8162-C16E6E95603F}" srcId="{57BD0244-0521-49C7-871E-FF2959DAC2F9}" destId="{CC7F8C21-B341-49DB-8354-180D48150D1F}" srcOrd="0" destOrd="0" parTransId="{B62F6198-C39B-46D4-AF19-481C666F05D4}" sibTransId="{9E74AC49-CBA5-4E8E-B8BC-321030FE8D37}"/>
    <dgm:cxn modelId="{895DE6AF-FBF9-4C9B-B0E9-BB566B18ABDB}" type="presOf" srcId="{57BD0244-0521-49C7-871E-FF2959DAC2F9}" destId="{80ACFE4D-EC65-4876-92BF-0E084417A3A9}" srcOrd="0" destOrd="0" presId="urn:microsoft.com/office/officeart/2005/8/layout/chevron2"/>
    <dgm:cxn modelId="{84A25568-47E6-4C5B-921A-EE5B803A5BF1}" type="presParOf" srcId="{693F0628-C08E-461B-9430-47DE1D119A23}" destId="{B09AC74D-4491-4BE5-86A3-CA27DD7CED2E}" srcOrd="0" destOrd="0" presId="urn:microsoft.com/office/officeart/2005/8/layout/chevron2"/>
    <dgm:cxn modelId="{BCA8EC2F-89B6-4F70-B92B-C220314B8022}" type="presParOf" srcId="{B09AC74D-4491-4BE5-86A3-CA27DD7CED2E}" destId="{6A0D1D77-6C7D-4FBD-9D49-FB958F8FDE29}" srcOrd="0" destOrd="0" presId="urn:microsoft.com/office/officeart/2005/8/layout/chevron2"/>
    <dgm:cxn modelId="{90705120-390D-46CF-AD0D-95F1B9FB2345}" type="presParOf" srcId="{B09AC74D-4491-4BE5-86A3-CA27DD7CED2E}" destId="{909BC99B-7841-49ED-A2E9-F60A0D1C8316}" srcOrd="1" destOrd="0" presId="urn:microsoft.com/office/officeart/2005/8/layout/chevron2"/>
    <dgm:cxn modelId="{30402D5D-BEB3-441C-B636-9EFFA08C7423}" type="presParOf" srcId="{693F0628-C08E-461B-9430-47DE1D119A23}" destId="{DB464328-D861-48BA-A165-FD7D5CAC8D4A}" srcOrd="1" destOrd="0" presId="urn:microsoft.com/office/officeart/2005/8/layout/chevron2"/>
    <dgm:cxn modelId="{EACBC85E-7E79-4440-AE60-D4FC5AAB6F27}" type="presParOf" srcId="{693F0628-C08E-461B-9430-47DE1D119A23}" destId="{2BBC2919-47FB-4ED0-B8C6-52BB59BF681A}" srcOrd="2" destOrd="0" presId="urn:microsoft.com/office/officeart/2005/8/layout/chevron2"/>
    <dgm:cxn modelId="{7CA8F18C-25D5-4103-B824-47827D657645}" type="presParOf" srcId="{2BBC2919-47FB-4ED0-B8C6-52BB59BF681A}" destId="{80ACFE4D-EC65-4876-92BF-0E084417A3A9}" srcOrd="0" destOrd="0" presId="urn:microsoft.com/office/officeart/2005/8/layout/chevron2"/>
    <dgm:cxn modelId="{A2033261-1E7B-4EC8-963C-F3779267E198}" type="presParOf" srcId="{2BBC2919-47FB-4ED0-B8C6-52BB59BF681A}" destId="{4276C454-0C7F-4000-9CA5-D26330E4D275}" srcOrd="1" destOrd="0" presId="urn:microsoft.com/office/officeart/2005/8/layout/chevron2"/>
    <dgm:cxn modelId="{173A56EF-A0C0-4345-B36D-D3DEEB9B00AB}" type="presParOf" srcId="{693F0628-C08E-461B-9430-47DE1D119A23}" destId="{396D4FA0-42EB-4976-AA14-37EB46069AF2}" srcOrd="3" destOrd="0" presId="urn:microsoft.com/office/officeart/2005/8/layout/chevron2"/>
    <dgm:cxn modelId="{0A7D4966-F549-440D-B37B-272295278616}" type="presParOf" srcId="{693F0628-C08E-461B-9430-47DE1D119A23}" destId="{20E522E8-2A3A-49BB-BA0F-7C3F3E69CB1C}" srcOrd="4" destOrd="0" presId="urn:microsoft.com/office/officeart/2005/8/layout/chevron2"/>
    <dgm:cxn modelId="{BB27A4F3-8EFE-45AB-94C5-D1032B23F58C}" type="presParOf" srcId="{20E522E8-2A3A-49BB-BA0F-7C3F3E69CB1C}" destId="{DB2C9B4E-F19B-4E58-A7D0-1D6273DC6B4E}" srcOrd="0" destOrd="0" presId="urn:microsoft.com/office/officeart/2005/8/layout/chevron2"/>
    <dgm:cxn modelId="{1C89CA0D-BD81-4067-9687-D9481855D790}" type="presParOf" srcId="{20E522E8-2A3A-49BB-BA0F-7C3F3E69CB1C}" destId="{4233C729-EA52-4C93-BE7B-B77B9CDC7B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576A4E-07B9-4913-AB6D-8D091DE1C61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148992A-D7F4-4294-B4C7-39C44369F26B}">
      <dgm:prSet phldrT="[Text]" phldr="1" custT="1"/>
      <dgm:spPr/>
      <dgm:t>
        <a:bodyPr anchor="ctr"/>
        <a:lstStyle/>
        <a:p>
          <a:endParaRPr lang="el-GR" sz="1800" dirty="0"/>
        </a:p>
      </dgm:t>
    </dgm:pt>
    <dgm:pt modelId="{9242F83C-4783-4D33-9108-4A16203C41EC}" type="parTrans" cxnId="{3FCBE178-7C76-48F5-8BB7-22EEE045B94B}">
      <dgm:prSet/>
      <dgm:spPr/>
      <dgm:t>
        <a:bodyPr/>
        <a:lstStyle/>
        <a:p>
          <a:endParaRPr lang="el-GR"/>
        </a:p>
      </dgm:t>
    </dgm:pt>
    <dgm:pt modelId="{5F3DF331-2601-439C-90B2-0ECAAB28554E}" type="sibTrans" cxnId="{3FCBE178-7C76-48F5-8BB7-22EEE045B94B}">
      <dgm:prSet/>
      <dgm:spPr/>
      <dgm:t>
        <a:bodyPr/>
        <a:lstStyle/>
        <a:p>
          <a:endParaRPr lang="el-GR"/>
        </a:p>
      </dgm:t>
    </dgm:pt>
    <dgm:pt modelId="{E4DF22FC-3B8C-4789-9A3E-C1082B161448}">
      <dgm:prSet phldrT="[Text]" custT="1"/>
      <dgm:spPr/>
      <dgm:t>
        <a:bodyPr anchor="ctr"/>
        <a:lstStyle/>
        <a:p>
          <a:r>
            <a:rPr lang="el-GR" sz="1800" dirty="0" smtClean="0"/>
            <a:t>Τα υπερώια φύματα των άνω οπισθίων δοντιών έρχονται σε επαφή με τα  κεντρικά βοθρία των κάτω δοντιών</a:t>
          </a:r>
          <a:r>
            <a:rPr lang="en-US" sz="1800" dirty="0" smtClean="0"/>
            <a:t>.</a:t>
          </a:r>
          <a:endParaRPr lang="el-GR" sz="1800" dirty="0"/>
        </a:p>
      </dgm:t>
    </dgm:pt>
    <dgm:pt modelId="{9D48D124-9545-4D71-B69A-5DC23BB0CE63}" type="parTrans" cxnId="{83DC989F-0BFB-49F9-AFA1-AD3A543AC240}">
      <dgm:prSet/>
      <dgm:spPr/>
      <dgm:t>
        <a:bodyPr/>
        <a:lstStyle/>
        <a:p>
          <a:endParaRPr lang="el-GR"/>
        </a:p>
      </dgm:t>
    </dgm:pt>
    <dgm:pt modelId="{1065BCD5-BB6F-4A51-BFCB-5CDF88985BA3}" type="sibTrans" cxnId="{83DC989F-0BFB-49F9-AFA1-AD3A543AC240}">
      <dgm:prSet/>
      <dgm:spPr/>
      <dgm:t>
        <a:bodyPr/>
        <a:lstStyle/>
        <a:p>
          <a:endParaRPr lang="el-GR"/>
        </a:p>
      </dgm:t>
    </dgm:pt>
    <dgm:pt modelId="{CBD5E694-CBB9-4378-AEE8-20CC55E510C2}">
      <dgm:prSet phldrT="[Text]" phldr="1" custT="1"/>
      <dgm:spPr/>
      <dgm:t>
        <a:bodyPr/>
        <a:lstStyle/>
        <a:p>
          <a:endParaRPr lang="el-GR" sz="1800" dirty="0"/>
        </a:p>
      </dgm:t>
    </dgm:pt>
    <dgm:pt modelId="{0B1A2E17-8A38-4704-83C5-737A7937C78E}" type="parTrans" cxnId="{FA78E84D-E7CB-4A14-BE22-1AB41D1CCEC5}">
      <dgm:prSet/>
      <dgm:spPr/>
      <dgm:t>
        <a:bodyPr/>
        <a:lstStyle/>
        <a:p>
          <a:endParaRPr lang="el-GR"/>
        </a:p>
      </dgm:t>
    </dgm:pt>
    <dgm:pt modelId="{05AF1E02-F7A6-4560-AF23-15384DCCF063}" type="sibTrans" cxnId="{FA78E84D-E7CB-4A14-BE22-1AB41D1CCEC5}">
      <dgm:prSet/>
      <dgm:spPr/>
      <dgm:t>
        <a:bodyPr/>
        <a:lstStyle/>
        <a:p>
          <a:endParaRPr lang="el-GR"/>
        </a:p>
      </dgm:t>
    </dgm:pt>
    <dgm:pt modelId="{7F8535FD-AD70-4714-8C35-157D05F4190A}">
      <dgm:prSet phldrT="[Text]" custT="1"/>
      <dgm:spPr/>
      <dgm:t>
        <a:bodyPr/>
        <a:lstStyle/>
        <a:p>
          <a:r>
            <a:rPr lang="el-GR" sz="1800" b="0" dirty="0" smtClean="0"/>
            <a:t>Τα </a:t>
          </a:r>
          <a:r>
            <a:rPr lang="el-GR" sz="1800" b="1" dirty="0" smtClean="0"/>
            <a:t>Υπερώια φύματα </a:t>
          </a:r>
          <a:r>
            <a:rPr lang="el-GR" sz="1800" b="0" dirty="0" smtClean="0"/>
            <a:t>των</a:t>
          </a:r>
          <a:r>
            <a:rPr lang="el-GR" sz="1800" b="1" dirty="0" smtClean="0"/>
            <a:t> </a:t>
          </a:r>
          <a:r>
            <a:rPr lang="el-GR" sz="1800" dirty="0" smtClean="0"/>
            <a:t>άνω δοντιών αρθρώνουν με μασητικές επιφάνειες των κάτω στις πλάγιες  έκκεντρες θέσεις. </a:t>
          </a:r>
          <a:endParaRPr lang="el-GR" sz="1800" dirty="0"/>
        </a:p>
      </dgm:t>
    </dgm:pt>
    <dgm:pt modelId="{D8335F5C-69DC-42CA-BD80-0B6C7572F248}" type="parTrans" cxnId="{7063934E-D252-4626-9A44-BBC634D91931}">
      <dgm:prSet/>
      <dgm:spPr/>
      <dgm:t>
        <a:bodyPr/>
        <a:lstStyle/>
        <a:p>
          <a:endParaRPr lang="el-GR"/>
        </a:p>
      </dgm:t>
    </dgm:pt>
    <dgm:pt modelId="{F9AB2906-A95C-42A5-A3CF-FD7CBE7A9216}" type="sibTrans" cxnId="{7063934E-D252-4626-9A44-BBC634D91931}">
      <dgm:prSet/>
      <dgm:spPr/>
      <dgm:t>
        <a:bodyPr/>
        <a:lstStyle/>
        <a:p>
          <a:endParaRPr lang="el-GR"/>
        </a:p>
      </dgm:t>
    </dgm:pt>
    <dgm:pt modelId="{4FEBB8CF-CB8F-4C61-8191-185BD4BFD234}">
      <dgm:prSet phldrT="[Text]" phldr="1" custT="1"/>
      <dgm:spPr/>
      <dgm:t>
        <a:bodyPr/>
        <a:lstStyle/>
        <a:p>
          <a:endParaRPr lang="el-GR" sz="1800" dirty="0"/>
        </a:p>
      </dgm:t>
    </dgm:pt>
    <dgm:pt modelId="{FA25128E-DDE6-47B9-9C93-4BCF3E8578BD}" type="parTrans" cxnId="{01580D80-C92C-4FAE-B800-7DFD796ECE42}">
      <dgm:prSet/>
      <dgm:spPr/>
      <dgm:t>
        <a:bodyPr/>
        <a:lstStyle/>
        <a:p>
          <a:endParaRPr lang="el-GR"/>
        </a:p>
      </dgm:t>
    </dgm:pt>
    <dgm:pt modelId="{2892E4B7-E191-433E-8785-7C7AAA30B523}" type="sibTrans" cxnId="{01580D80-C92C-4FAE-B800-7DFD796ECE42}">
      <dgm:prSet/>
      <dgm:spPr/>
      <dgm:t>
        <a:bodyPr/>
        <a:lstStyle/>
        <a:p>
          <a:endParaRPr lang="el-GR"/>
        </a:p>
      </dgm:t>
    </dgm:pt>
    <dgm:pt modelId="{59FB7B4E-EF70-4C8C-A362-EA6030B8DAE4}">
      <dgm:prSet phldrT="[Text]" custT="1"/>
      <dgm:spPr/>
      <dgm:t>
        <a:bodyPr/>
        <a:lstStyle/>
        <a:p>
          <a:r>
            <a:rPr lang="el-GR" sz="1800" dirty="0" smtClean="0"/>
            <a:t>Επιβεβαίωση αποσυναρμογής των προσθίων κατά την προολίσθηση και </a:t>
          </a:r>
          <a:r>
            <a:rPr lang="el-GR" sz="1800" dirty="0" err="1" smtClean="0"/>
            <a:t>αμφοτερόπλευρες</a:t>
          </a:r>
          <a:r>
            <a:rPr lang="el-GR" sz="1800" dirty="0" smtClean="0"/>
            <a:t> επαφές  υπερωίων φυμάτων των άνω οπισθίων δοντιών.</a:t>
          </a:r>
          <a:endParaRPr lang="el-GR" sz="1800" dirty="0"/>
        </a:p>
      </dgm:t>
    </dgm:pt>
    <dgm:pt modelId="{EAC44B38-7E3A-4036-B525-3AD136F355C0}" type="parTrans" cxnId="{7DE82DAF-D09E-4534-9AE9-4D1F8005AAD3}">
      <dgm:prSet/>
      <dgm:spPr/>
      <dgm:t>
        <a:bodyPr/>
        <a:lstStyle/>
        <a:p>
          <a:endParaRPr lang="el-GR"/>
        </a:p>
      </dgm:t>
    </dgm:pt>
    <dgm:pt modelId="{59D4568E-6CBF-4591-ADDB-1709A9B0546D}" type="sibTrans" cxnId="{7DE82DAF-D09E-4534-9AE9-4D1F8005AAD3}">
      <dgm:prSet/>
      <dgm:spPr/>
      <dgm:t>
        <a:bodyPr/>
        <a:lstStyle/>
        <a:p>
          <a:endParaRPr lang="el-GR"/>
        </a:p>
      </dgm:t>
    </dgm:pt>
    <dgm:pt modelId="{4DCE36A6-214A-4340-9F75-28C6328729C7}">
      <dgm:prSet custT="1"/>
      <dgm:spPr/>
      <dgm:t>
        <a:bodyPr anchor="ctr"/>
        <a:lstStyle/>
        <a:p>
          <a:r>
            <a:rPr lang="el-GR" sz="1800" dirty="0" smtClean="0"/>
            <a:t>Το μασητικό επίπεδο ορίζεται από τα υπερώια και όχι τα παρειακά φύματα.</a:t>
          </a:r>
          <a:endParaRPr lang="el-GR" sz="1800" dirty="0"/>
        </a:p>
      </dgm:t>
    </dgm:pt>
    <dgm:pt modelId="{47201160-CE40-421C-9601-1DE5D58B713E}" type="parTrans" cxnId="{BDC8174A-B5CE-4789-80FB-4B5052B416DD}">
      <dgm:prSet/>
      <dgm:spPr/>
      <dgm:t>
        <a:bodyPr/>
        <a:lstStyle/>
        <a:p>
          <a:endParaRPr lang="el-GR"/>
        </a:p>
      </dgm:t>
    </dgm:pt>
    <dgm:pt modelId="{7B40DE92-60CA-44E3-9BEA-54EB28B9221E}" type="sibTrans" cxnId="{BDC8174A-B5CE-4789-80FB-4B5052B416DD}">
      <dgm:prSet/>
      <dgm:spPr/>
      <dgm:t>
        <a:bodyPr/>
        <a:lstStyle/>
        <a:p>
          <a:endParaRPr lang="el-GR"/>
        </a:p>
      </dgm:t>
    </dgm:pt>
    <dgm:pt modelId="{4FE319DD-944E-4849-9915-4AD9A206B19D}">
      <dgm:prSet phldrT="[Text]" custT="1"/>
      <dgm:spPr/>
      <dgm:t>
        <a:bodyPr/>
        <a:lstStyle/>
        <a:p>
          <a:r>
            <a:rPr lang="el-GR" sz="1800" dirty="0" smtClean="0"/>
            <a:t>Εξάλειψη των επαφών των παρειακών φυμάτων.</a:t>
          </a:r>
          <a:endParaRPr lang="el-GR" sz="1800" dirty="0"/>
        </a:p>
      </dgm:t>
    </dgm:pt>
    <dgm:pt modelId="{106881E4-73AE-4EC5-9255-C813D96C7765}" type="parTrans" cxnId="{E0047CB3-FB46-4814-93B6-1BB0BCDAC099}">
      <dgm:prSet/>
      <dgm:spPr/>
      <dgm:t>
        <a:bodyPr/>
        <a:lstStyle/>
        <a:p>
          <a:endParaRPr lang="el-GR"/>
        </a:p>
      </dgm:t>
    </dgm:pt>
    <dgm:pt modelId="{A7BBE435-8460-44DD-8A2B-61A0BC20105B}" type="sibTrans" cxnId="{E0047CB3-FB46-4814-93B6-1BB0BCDAC099}">
      <dgm:prSet/>
      <dgm:spPr/>
      <dgm:t>
        <a:bodyPr/>
        <a:lstStyle/>
        <a:p>
          <a:endParaRPr lang="el-GR"/>
        </a:p>
      </dgm:t>
    </dgm:pt>
    <dgm:pt modelId="{6163EF87-AAAB-4679-B11C-9A70EF118109}" type="pres">
      <dgm:prSet presAssocID="{A0576A4E-07B9-4913-AB6D-8D091DE1C6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198E480-1AE7-4D4D-BB62-5BF0407F8046}" type="pres">
      <dgm:prSet presAssocID="{D148992A-D7F4-4294-B4C7-39C44369F26B}" presName="comp" presStyleCnt="0"/>
      <dgm:spPr/>
    </dgm:pt>
    <dgm:pt modelId="{D7E7095D-79AA-4341-A2D8-A572A098654F}" type="pres">
      <dgm:prSet presAssocID="{D148992A-D7F4-4294-B4C7-39C44369F26B}" presName="box" presStyleLbl="node1" presStyleIdx="0" presStyleCnt="3" custScaleY="119906"/>
      <dgm:spPr/>
      <dgm:t>
        <a:bodyPr/>
        <a:lstStyle/>
        <a:p>
          <a:endParaRPr lang="el-GR"/>
        </a:p>
      </dgm:t>
    </dgm:pt>
    <dgm:pt modelId="{582554F6-BA14-4D02-9BF6-7F1E94C1B289}" type="pres">
      <dgm:prSet presAssocID="{D148992A-D7F4-4294-B4C7-39C44369F26B}" presName="img" presStyleLbl="fgImgPlace1" presStyleIdx="0" presStyleCnt="3" custScaleY="102060" custLinFactNeighborY="22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DE898E-C70C-4D41-9F18-2B15361AC013}" type="pres">
      <dgm:prSet presAssocID="{D148992A-D7F4-4294-B4C7-39C44369F26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43DC4F-37AF-46DE-A594-7030B3020245}" type="pres">
      <dgm:prSet presAssocID="{5F3DF331-2601-439C-90B2-0ECAAB28554E}" presName="spacer" presStyleCnt="0"/>
      <dgm:spPr/>
    </dgm:pt>
    <dgm:pt modelId="{9E4323F1-C3CB-40EF-BB71-71E604FD6FD3}" type="pres">
      <dgm:prSet presAssocID="{CBD5E694-CBB9-4378-AEE8-20CC55E510C2}" presName="comp" presStyleCnt="0"/>
      <dgm:spPr/>
    </dgm:pt>
    <dgm:pt modelId="{378BF416-B547-4287-A6BA-6B8CDF624BD2}" type="pres">
      <dgm:prSet presAssocID="{CBD5E694-CBB9-4378-AEE8-20CC55E510C2}" presName="box" presStyleLbl="node1" presStyleIdx="1" presStyleCnt="3"/>
      <dgm:spPr/>
      <dgm:t>
        <a:bodyPr/>
        <a:lstStyle/>
        <a:p>
          <a:endParaRPr lang="el-GR"/>
        </a:p>
      </dgm:t>
    </dgm:pt>
    <dgm:pt modelId="{0F8D6869-8D57-4B4A-9698-4D04722F1C44}" type="pres">
      <dgm:prSet presAssocID="{CBD5E694-CBB9-4378-AEE8-20CC55E510C2}" presName="img" presStyleLbl="fgImgPlace1" presStyleIdx="1" presStyleCnt="3" custScaleY="1020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68AB75-2961-4DAC-8E7D-54F5F3C5C546}" type="pres">
      <dgm:prSet presAssocID="{CBD5E694-CBB9-4378-AEE8-20CC55E510C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4568D5-6BB6-4BE5-807F-CC40A89522DF}" type="pres">
      <dgm:prSet presAssocID="{05AF1E02-F7A6-4560-AF23-15384DCCF063}" presName="spacer" presStyleCnt="0"/>
      <dgm:spPr/>
    </dgm:pt>
    <dgm:pt modelId="{A1024519-7778-49EB-A3F6-97F845DA5AE6}" type="pres">
      <dgm:prSet presAssocID="{4FEBB8CF-CB8F-4C61-8191-185BD4BFD234}" presName="comp" presStyleCnt="0"/>
      <dgm:spPr/>
    </dgm:pt>
    <dgm:pt modelId="{6283A509-5E4C-4614-8899-7ED7A5388AD8}" type="pres">
      <dgm:prSet presAssocID="{4FEBB8CF-CB8F-4C61-8191-185BD4BFD234}" presName="box" presStyleLbl="node1" presStyleIdx="2" presStyleCnt="3"/>
      <dgm:spPr/>
      <dgm:t>
        <a:bodyPr/>
        <a:lstStyle/>
        <a:p>
          <a:endParaRPr lang="el-GR"/>
        </a:p>
      </dgm:t>
    </dgm:pt>
    <dgm:pt modelId="{04C1A274-A59C-4450-9BCC-57AFCEFCD719}" type="pres">
      <dgm:prSet presAssocID="{4FEBB8CF-CB8F-4C61-8191-185BD4BFD234}" presName="img" presStyleLbl="fgImgPlace1" presStyleIdx="2" presStyleCnt="3" custScaleY="10206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7B5DCAF-580A-4AB5-B040-1652EC3202B2}" type="pres">
      <dgm:prSet presAssocID="{4FEBB8CF-CB8F-4C61-8191-185BD4BFD23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D302091-5316-45C9-A984-1F89E63AA2C5}" type="presOf" srcId="{59FB7B4E-EF70-4C8C-A362-EA6030B8DAE4}" destId="{27B5DCAF-580A-4AB5-B040-1652EC3202B2}" srcOrd="1" destOrd="1" presId="urn:microsoft.com/office/officeart/2005/8/layout/vList4"/>
    <dgm:cxn modelId="{10FE64D8-3F98-4EAB-868D-0EE1F983AA8D}" type="presOf" srcId="{4FEBB8CF-CB8F-4C61-8191-185BD4BFD234}" destId="{6283A509-5E4C-4614-8899-7ED7A5388AD8}" srcOrd="0" destOrd="0" presId="urn:microsoft.com/office/officeart/2005/8/layout/vList4"/>
    <dgm:cxn modelId="{D8A5F7E6-A39D-4FA6-9D74-8BF116A0B7F0}" type="presOf" srcId="{E4DF22FC-3B8C-4789-9A3E-C1082B161448}" destId="{A6DE898E-C70C-4D41-9F18-2B15361AC013}" srcOrd="1" destOrd="1" presId="urn:microsoft.com/office/officeart/2005/8/layout/vList4"/>
    <dgm:cxn modelId="{D91D3101-0902-489F-8859-1847053168FE}" type="presOf" srcId="{CBD5E694-CBB9-4378-AEE8-20CC55E510C2}" destId="{378BF416-B547-4287-A6BA-6B8CDF624BD2}" srcOrd="0" destOrd="0" presId="urn:microsoft.com/office/officeart/2005/8/layout/vList4"/>
    <dgm:cxn modelId="{67B9E26E-A6AE-4796-8E28-B8F89BFFF435}" type="presOf" srcId="{4FEBB8CF-CB8F-4C61-8191-185BD4BFD234}" destId="{27B5DCAF-580A-4AB5-B040-1652EC3202B2}" srcOrd="1" destOrd="0" presId="urn:microsoft.com/office/officeart/2005/8/layout/vList4"/>
    <dgm:cxn modelId="{E0047CB3-FB46-4814-93B6-1BB0BCDAC099}" srcId="{CBD5E694-CBB9-4378-AEE8-20CC55E510C2}" destId="{4FE319DD-944E-4849-9915-4AD9A206B19D}" srcOrd="1" destOrd="0" parTransId="{106881E4-73AE-4EC5-9255-C813D96C7765}" sibTransId="{A7BBE435-8460-44DD-8A2B-61A0BC20105B}"/>
    <dgm:cxn modelId="{BDC8174A-B5CE-4789-80FB-4B5052B416DD}" srcId="{D148992A-D7F4-4294-B4C7-39C44369F26B}" destId="{4DCE36A6-214A-4340-9F75-28C6328729C7}" srcOrd="1" destOrd="0" parTransId="{47201160-CE40-421C-9601-1DE5D58B713E}" sibTransId="{7B40DE92-60CA-44E3-9BEA-54EB28B9221E}"/>
    <dgm:cxn modelId="{3A69BF5A-10E6-4AF8-8932-D4BAFB02B26D}" type="presOf" srcId="{4FE319DD-944E-4849-9915-4AD9A206B19D}" destId="{378BF416-B547-4287-A6BA-6B8CDF624BD2}" srcOrd="0" destOrd="2" presId="urn:microsoft.com/office/officeart/2005/8/layout/vList4"/>
    <dgm:cxn modelId="{7DE82DAF-D09E-4534-9AE9-4D1F8005AAD3}" srcId="{4FEBB8CF-CB8F-4C61-8191-185BD4BFD234}" destId="{59FB7B4E-EF70-4C8C-A362-EA6030B8DAE4}" srcOrd="0" destOrd="0" parTransId="{EAC44B38-7E3A-4036-B525-3AD136F355C0}" sibTransId="{59D4568E-6CBF-4591-ADDB-1709A9B0546D}"/>
    <dgm:cxn modelId="{A4AFB7D9-97AD-4A2B-9CF0-DE9ED138E368}" type="presOf" srcId="{D148992A-D7F4-4294-B4C7-39C44369F26B}" destId="{A6DE898E-C70C-4D41-9F18-2B15361AC013}" srcOrd="1" destOrd="0" presId="urn:microsoft.com/office/officeart/2005/8/layout/vList4"/>
    <dgm:cxn modelId="{7063934E-D252-4626-9A44-BBC634D91931}" srcId="{CBD5E694-CBB9-4378-AEE8-20CC55E510C2}" destId="{7F8535FD-AD70-4714-8C35-157D05F4190A}" srcOrd="0" destOrd="0" parTransId="{D8335F5C-69DC-42CA-BD80-0B6C7572F248}" sibTransId="{F9AB2906-A95C-42A5-A3CF-FD7CBE7A9216}"/>
    <dgm:cxn modelId="{1AC34A6B-DE12-4172-BE4D-9DAD339B7DB4}" type="presOf" srcId="{59FB7B4E-EF70-4C8C-A362-EA6030B8DAE4}" destId="{6283A509-5E4C-4614-8899-7ED7A5388AD8}" srcOrd="0" destOrd="1" presId="urn:microsoft.com/office/officeart/2005/8/layout/vList4"/>
    <dgm:cxn modelId="{01580D80-C92C-4FAE-B800-7DFD796ECE42}" srcId="{A0576A4E-07B9-4913-AB6D-8D091DE1C619}" destId="{4FEBB8CF-CB8F-4C61-8191-185BD4BFD234}" srcOrd="2" destOrd="0" parTransId="{FA25128E-DDE6-47B9-9C93-4BCF3E8578BD}" sibTransId="{2892E4B7-E191-433E-8785-7C7AAA30B523}"/>
    <dgm:cxn modelId="{D728BE6D-F37E-4B94-BE77-3ABD4B0BEBD9}" type="presOf" srcId="{4DCE36A6-214A-4340-9F75-28C6328729C7}" destId="{D7E7095D-79AA-4341-A2D8-A572A098654F}" srcOrd="0" destOrd="2" presId="urn:microsoft.com/office/officeart/2005/8/layout/vList4"/>
    <dgm:cxn modelId="{3730838F-47C4-4D23-ABC2-131C7E6E9DA8}" type="presOf" srcId="{7F8535FD-AD70-4714-8C35-157D05F4190A}" destId="{FD68AB75-2961-4DAC-8E7D-54F5F3C5C546}" srcOrd="1" destOrd="1" presId="urn:microsoft.com/office/officeart/2005/8/layout/vList4"/>
    <dgm:cxn modelId="{3FCBE178-7C76-48F5-8BB7-22EEE045B94B}" srcId="{A0576A4E-07B9-4913-AB6D-8D091DE1C619}" destId="{D148992A-D7F4-4294-B4C7-39C44369F26B}" srcOrd="0" destOrd="0" parTransId="{9242F83C-4783-4D33-9108-4A16203C41EC}" sibTransId="{5F3DF331-2601-439C-90B2-0ECAAB28554E}"/>
    <dgm:cxn modelId="{B9B87337-0E1D-45FF-A3FB-A75613523CAD}" type="presOf" srcId="{7F8535FD-AD70-4714-8C35-157D05F4190A}" destId="{378BF416-B547-4287-A6BA-6B8CDF624BD2}" srcOrd="0" destOrd="1" presId="urn:microsoft.com/office/officeart/2005/8/layout/vList4"/>
    <dgm:cxn modelId="{FA78E84D-E7CB-4A14-BE22-1AB41D1CCEC5}" srcId="{A0576A4E-07B9-4913-AB6D-8D091DE1C619}" destId="{CBD5E694-CBB9-4378-AEE8-20CC55E510C2}" srcOrd="1" destOrd="0" parTransId="{0B1A2E17-8A38-4704-83C5-737A7937C78E}" sibTransId="{05AF1E02-F7A6-4560-AF23-15384DCCF063}"/>
    <dgm:cxn modelId="{BD09D803-B9E4-494F-9776-0AA894C9906B}" type="presOf" srcId="{E4DF22FC-3B8C-4789-9A3E-C1082B161448}" destId="{D7E7095D-79AA-4341-A2D8-A572A098654F}" srcOrd="0" destOrd="1" presId="urn:microsoft.com/office/officeart/2005/8/layout/vList4"/>
    <dgm:cxn modelId="{83DC989F-0BFB-49F9-AFA1-AD3A543AC240}" srcId="{D148992A-D7F4-4294-B4C7-39C44369F26B}" destId="{E4DF22FC-3B8C-4789-9A3E-C1082B161448}" srcOrd="0" destOrd="0" parTransId="{9D48D124-9545-4D71-B69A-5DC23BB0CE63}" sibTransId="{1065BCD5-BB6F-4A51-BFCB-5CDF88985BA3}"/>
    <dgm:cxn modelId="{8BF0F41D-8857-46E5-85FB-6D287811E9DB}" type="presOf" srcId="{A0576A4E-07B9-4913-AB6D-8D091DE1C619}" destId="{6163EF87-AAAB-4679-B11C-9A70EF118109}" srcOrd="0" destOrd="0" presId="urn:microsoft.com/office/officeart/2005/8/layout/vList4"/>
    <dgm:cxn modelId="{E50A1BA2-B128-43A9-959A-D4456220DCAD}" type="presOf" srcId="{4DCE36A6-214A-4340-9F75-28C6328729C7}" destId="{A6DE898E-C70C-4D41-9F18-2B15361AC013}" srcOrd="1" destOrd="2" presId="urn:microsoft.com/office/officeart/2005/8/layout/vList4"/>
    <dgm:cxn modelId="{9D170508-BD43-4B56-A54A-B5D2D498C8D5}" type="presOf" srcId="{CBD5E694-CBB9-4378-AEE8-20CC55E510C2}" destId="{FD68AB75-2961-4DAC-8E7D-54F5F3C5C546}" srcOrd="1" destOrd="0" presId="urn:microsoft.com/office/officeart/2005/8/layout/vList4"/>
    <dgm:cxn modelId="{2EDC92A5-B417-4D3B-91F6-B13407DF5ECA}" type="presOf" srcId="{4FE319DD-944E-4849-9915-4AD9A206B19D}" destId="{FD68AB75-2961-4DAC-8E7D-54F5F3C5C546}" srcOrd="1" destOrd="2" presId="urn:microsoft.com/office/officeart/2005/8/layout/vList4"/>
    <dgm:cxn modelId="{2CECDEEE-E593-4EA9-9FE0-87935386D940}" type="presOf" srcId="{D148992A-D7F4-4294-B4C7-39C44369F26B}" destId="{D7E7095D-79AA-4341-A2D8-A572A098654F}" srcOrd="0" destOrd="0" presId="urn:microsoft.com/office/officeart/2005/8/layout/vList4"/>
    <dgm:cxn modelId="{06B4999D-6A6A-4407-8797-AB9122EE10C9}" type="presParOf" srcId="{6163EF87-AAAB-4679-B11C-9A70EF118109}" destId="{E198E480-1AE7-4D4D-BB62-5BF0407F8046}" srcOrd="0" destOrd="0" presId="urn:microsoft.com/office/officeart/2005/8/layout/vList4"/>
    <dgm:cxn modelId="{F934060F-8E7D-402E-9B74-CAA5FF42AD85}" type="presParOf" srcId="{E198E480-1AE7-4D4D-BB62-5BF0407F8046}" destId="{D7E7095D-79AA-4341-A2D8-A572A098654F}" srcOrd="0" destOrd="0" presId="urn:microsoft.com/office/officeart/2005/8/layout/vList4"/>
    <dgm:cxn modelId="{7042E82E-0942-434D-AF3D-9FF05811F2F4}" type="presParOf" srcId="{E198E480-1AE7-4D4D-BB62-5BF0407F8046}" destId="{582554F6-BA14-4D02-9BF6-7F1E94C1B289}" srcOrd="1" destOrd="0" presId="urn:microsoft.com/office/officeart/2005/8/layout/vList4"/>
    <dgm:cxn modelId="{ED98688E-83CE-4FCE-AC80-E8A2FDDF7780}" type="presParOf" srcId="{E198E480-1AE7-4D4D-BB62-5BF0407F8046}" destId="{A6DE898E-C70C-4D41-9F18-2B15361AC013}" srcOrd="2" destOrd="0" presId="urn:microsoft.com/office/officeart/2005/8/layout/vList4"/>
    <dgm:cxn modelId="{E8367688-A828-44B1-A76F-00FBE918DA74}" type="presParOf" srcId="{6163EF87-AAAB-4679-B11C-9A70EF118109}" destId="{4643DC4F-37AF-46DE-A594-7030B3020245}" srcOrd="1" destOrd="0" presId="urn:microsoft.com/office/officeart/2005/8/layout/vList4"/>
    <dgm:cxn modelId="{AAA1F141-1D09-4FD8-B21A-7E8557FB5EAA}" type="presParOf" srcId="{6163EF87-AAAB-4679-B11C-9A70EF118109}" destId="{9E4323F1-C3CB-40EF-BB71-71E604FD6FD3}" srcOrd="2" destOrd="0" presId="urn:microsoft.com/office/officeart/2005/8/layout/vList4"/>
    <dgm:cxn modelId="{F9739D4E-9981-4111-AB8E-BF0F7288630B}" type="presParOf" srcId="{9E4323F1-C3CB-40EF-BB71-71E604FD6FD3}" destId="{378BF416-B547-4287-A6BA-6B8CDF624BD2}" srcOrd="0" destOrd="0" presId="urn:microsoft.com/office/officeart/2005/8/layout/vList4"/>
    <dgm:cxn modelId="{A9A88319-2C92-452C-BC8C-2D7998EB62E5}" type="presParOf" srcId="{9E4323F1-C3CB-40EF-BB71-71E604FD6FD3}" destId="{0F8D6869-8D57-4B4A-9698-4D04722F1C44}" srcOrd="1" destOrd="0" presId="urn:microsoft.com/office/officeart/2005/8/layout/vList4"/>
    <dgm:cxn modelId="{89FFE097-48FE-4272-9FFE-F4D52FE0B18B}" type="presParOf" srcId="{9E4323F1-C3CB-40EF-BB71-71E604FD6FD3}" destId="{FD68AB75-2961-4DAC-8E7D-54F5F3C5C546}" srcOrd="2" destOrd="0" presId="urn:microsoft.com/office/officeart/2005/8/layout/vList4"/>
    <dgm:cxn modelId="{2EAC1A4E-110B-484D-85EE-8D943F8C962A}" type="presParOf" srcId="{6163EF87-AAAB-4679-B11C-9A70EF118109}" destId="{AB4568D5-6BB6-4BE5-807F-CC40A89522DF}" srcOrd="3" destOrd="0" presId="urn:microsoft.com/office/officeart/2005/8/layout/vList4"/>
    <dgm:cxn modelId="{FBFC4FEB-CDB5-485B-9DAB-0369A687E860}" type="presParOf" srcId="{6163EF87-AAAB-4679-B11C-9A70EF118109}" destId="{A1024519-7778-49EB-A3F6-97F845DA5AE6}" srcOrd="4" destOrd="0" presId="urn:microsoft.com/office/officeart/2005/8/layout/vList4"/>
    <dgm:cxn modelId="{10D51817-028A-4214-9D93-9AF9D906D89A}" type="presParOf" srcId="{A1024519-7778-49EB-A3F6-97F845DA5AE6}" destId="{6283A509-5E4C-4614-8899-7ED7A5388AD8}" srcOrd="0" destOrd="0" presId="urn:microsoft.com/office/officeart/2005/8/layout/vList4"/>
    <dgm:cxn modelId="{029D291C-B1F0-47C3-9CC1-408DE81078C4}" type="presParOf" srcId="{A1024519-7778-49EB-A3F6-97F845DA5AE6}" destId="{04C1A274-A59C-4450-9BCC-57AFCEFCD719}" srcOrd="1" destOrd="0" presId="urn:microsoft.com/office/officeart/2005/8/layout/vList4"/>
    <dgm:cxn modelId="{C68E9347-9049-447D-99FC-05E9C6651013}" type="presParOf" srcId="{A1024519-7778-49EB-A3F6-97F845DA5AE6}" destId="{27B5DCAF-580A-4AB5-B040-1652EC3202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1A38C0-4E1C-424B-BC93-FC49B4F381B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3F6DF58-2A58-454A-AA6B-3A52587C5FF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 smtClean="0"/>
            <a:t>Τύποι δοντιών</a:t>
          </a:r>
          <a:endParaRPr lang="el-GR" sz="2400" b="1" dirty="0"/>
        </a:p>
      </dgm:t>
    </dgm:pt>
    <dgm:pt modelId="{0ABC7D0C-6179-4F74-BB60-B5F58F8FDC82}" type="parTrans" cxnId="{FFC483EB-B7D3-4A87-9589-A911906E085D}">
      <dgm:prSet/>
      <dgm:spPr/>
      <dgm:t>
        <a:bodyPr/>
        <a:lstStyle/>
        <a:p>
          <a:endParaRPr lang="el-GR" sz="2000"/>
        </a:p>
      </dgm:t>
    </dgm:pt>
    <dgm:pt modelId="{385DF314-68F3-4E2C-88E6-4B89A59233DB}" type="sibTrans" cxnId="{FFC483EB-B7D3-4A87-9589-A911906E085D}">
      <dgm:prSet/>
      <dgm:spPr/>
      <dgm:t>
        <a:bodyPr/>
        <a:lstStyle/>
        <a:p>
          <a:endParaRPr lang="el-GR" sz="2000"/>
        </a:p>
      </dgm:t>
    </dgm:pt>
    <dgm:pt modelId="{2D496E24-42D9-4366-9ACB-729987D0263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2200" b="1" i="1" u="none" dirty="0" smtClean="0"/>
            <a:t>Ανατομικά</a:t>
          </a:r>
          <a:r>
            <a:rPr lang="el-GR" sz="2200" b="1" u="none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dirty="0" smtClean="0"/>
            <a:t>Γωνία φύματος 30˚- 33˚.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dirty="0" smtClean="0"/>
            <a:t>Επιλέγονται σε σύνταξη με ενδοστοματικές  καταγραφές, αν η κονδυλική γωνία είναι μεγάλη.</a:t>
          </a:r>
          <a:endParaRPr lang="el-GR" sz="2000" dirty="0"/>
        </a:p>
      </dgm:t>
    </dgm:pt>
    <dgm:pt modelId="{39E71B74-08B6-4611-9ED0-794B4D2B0ED5}" type="parTrans" cxnId="{379F2F71-83D3-4003-9D45-12B965B52557}">
      <dgm:prSet/>
      <dgm:spPr/>
      <dgm:t>
        <a:bodyPr/>
        <a:lstStyle/>
        <a:p>
          <a:endParaRPr lang="el-GR" sz="2000"/>
        </a:p>
      </dgm:t>
    </dgm:pt>
    <dgm:pt modelId="{65BD06BF-FC5D-43FF-9FE7-4EB42031579F}" type="sibTrans" cxnId="{379F2F71-83D3-4003-9D45-12B965B52557}">
      <dgm:prSet/>
      <dgm:spPr/>
      <dgm:t>
        <a:bodyPr/>
        <a:lstStyle/>
        <a:p>
          <a:endParaRPr lang="el-GR" sz="2000"/>
        </a:p>
      </dgm:t>
    </dgm:pt>
    <dgm:pt modelId="{0EC64D03-12AF-448F-B700-C4D99EC554D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2200" b="1" i="1" u="none" dirty="0" smtClean="0"/>
            <a:t>Μη ανατομικά ή Επίπεδα </a:t>
          </a:r>
          <a:endParaRPr lang="el-GR" sz="2200" b="1" u="sng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dirty="0" smtClean="0"/>
            <a:t>Γωνία φύματος 0˚, Επιλέγονται για την απόδοση επίπεδης σύγκλεισης.</a:t>
          </a:r>
          <a:endParaRPr lang="el-GR" sz="2000" dirty="0"/>
        </a:p>
      </dgm:t>
    </dgm:pt>
    <dgm:pt modelId="{1008AD3D-A9F9-4EC8-8259-9AAF2CF357F4}" type="parTrans" cxnId="{5433F7E0-3988-49B4-9364-9B6F4E38773D}">
      <dgm:prSet/>
      <dgm:spPr/>
      <dgm:t>
        <a:bodyPr/>
        <a:lstStyle/>
        <a:p>
          <a:endParaRPr lang="el-GR" sz="2000"/>
        </a:p>
      </dgm:t>
    </dgm:pt>
    <dgm:pt modelId="{9F5C08A7-7611-49B4-87EC-2197E8D4BC93}" type="sibTrans" cxnId="{5433F7E0-3988-49B4-9364-9B6F4E38773D}">
      <dgm:prSet/>
      <dgm:spPr/>
      <dgm:t>
        <a:bodyPr/>
        <a:lstStyle/>
        <a:p>
          <a:endParaRPr lang="el-GR" sz="2000"/>
        </a:p>
      </dgm:t>
    </dgm:pt>
    <dgm:pt modelId="{DC57BC37-0FAE-4354-A9D3-4D837EEFD6E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2200" b="1" i="1" u="none" dirty="0" err="1" smtClean="0"/>
            <a:t>Ημιανατομικά</a:t>
          </a:r>
          <a:r>
            <a:rPr lang="el-GR" sz="2200" b="1" u="none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dirty="0" smtClean="0"/>
            <a:t>Γωνία φύματος 20˚ - 22˚.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dirty="0" smtClean="0"/>
            <a:t>  Για σύνταξη  σταθερών αποκλίσεων  με κονδυλική γωνία </a:t>
          </a:r>
          <a:r>
            <a:rPr lang="el-GR" sz="2000" baseline="0" dirty="0" smtClean="0"/>
            <a:t>20-25</a:t>
          </a:r>
          <a:r>
            <a:rPr lang="el-GR" sz="2000" baseline="30000" dirty="0" smtClean="0"/>
            <a:t>ο</a:t>
          </a:r>
          <a:r>
            <a:rPr lang="el-GR" sz="2000" baseline="0" dirty="0" smtClean="0"/>
            <a:t>. </a:t>
          </a:r>
          <a:endParaRPr lang="el-GR" sz="2000" dirty="0"/>
        </a:p>
      </dgm:t>
    </dgm:pt>
    <dgm:pt modelId="{C9D8BEAD-1118-4A82-986B-0E35258ED2B0}" type="parTrans" cxnId="{6C37B191-4DA2-49D4-90E3-9B9538818C43}">
      <dgm:prSet/>
      <dgm:spPr/>
      <dgm:t>
        <a:bodyPr/>
        <a:lstStyle/>
        <a:p>
          <a:endParaRPr lang="el-GR" sz="2000"/>
        </a:p>
      </dgm:t>
    </dgm:pt>
    <dgm:pt modelId="{20A11222-D770-492B-A90B-A73D8DE911F8}" type="sibTrans" cxnId="{6C37B191-4DA2-49D4-90E3-9B9538818C43}">
      <dgm:prSet/>
      <dgm:spPr/>
      <dgm:t>
        <a:bodyPr/>
        <a:lstStyle/>
        <a:p>
          <a:endParaRPr lang="el-GR" sz="2000"/>
        </a:p>
      </dgm:t>
    </dgm:pt>
    <dgm:pt modelId="{A73C187B-92B7-4EFF-B8BD-A07E6F615E21}" type="pres">
      <dgm:prSet presAssocID="{551A38C0-4E1C-424B-BC93-FC49B4F381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8D78BD2-004E-4DEE-A1A6-52693BFE0B1D}" type="pres">
      <dgm:prSet presAssocID="{03F6DF58-2A58-454A-AA6B-3A52587C5FF8}" presName="singleCycle" presStyleCnt="0"/>
      <dgm:spPr/>
    </dgm:pt>
    <dgm:pt modelId="{DC911644-0372-4CF6-832E-66EB4BC03562}" type="pres">
      <dgm:prSet presAssocID="{03F6DF58-2A58-454A-AA6B-3A52587C5FF8}" presName="singleCenter" presStyleLbl="node1" presStyleIdx="0" presStyleCnt="4" custScaleY="98765">
        <dgm:presLayoutVars>
          <dgm:chMax val="7"/>
          <dgm:chPref val="7"/>
        </dgm:presLayoutVars>
      </dgm:prSet>
      <dgm:spPr/>
      <dgm:t>
        <a:bodyPr/>
        <a:lstStyle/>
        <a:p>
          <a:endParaRPr lang="el-GR"/>
        </a:p>
      </dgm:t>
    </dgm:pt>
    <dgm:pt modelId="{98356F1F-3ABE-4878-8C31-BF029128A93F}" type="pres">
      <dgm:prSet presAssocID="{39E71B74-08B6-4611-9ED0-794B4D2B0ED5}" presName="Name56" presStyleLbl="parChTrans1D2" presStyleIdx="0" presStyleCnt="3"/>
      <dgm:spPr/>
      <dgm:t>
        <a:bodyPr/>
        <a:lstStyle/>
        <a:p>
          <a:endParaRPr lang="el-GR"/>
        </a:p>
      </dgm:t>
    </dgm:pt>
    <dgm:pt modelId="{D403C181-731E-4CC3-89A8-26EA544412E4}" type="pres">
      <dgm:prSet presAssocID="{2D496E24-42D9-4366-9ACB-729987D0263F}" presName="text0" presStyleLbl="node1" presStyleIdx="1" presStyleCnt="4" custScaleX="483352" custScaleY="201436" custRadScaleRad="921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5BE09-57C0-4926-A32C-880094266A7B}" type="pres">
      <dgm:prSet presAssocID="{1008AD3D-A9F9-4EC8-8259-9AAF2CF357F4}" presName="Name56" presStyleLbl="parChTrans1D2" presStyleIdx="1" presStyleCnt="3"/>
      <dgm:spPr/>
      <dgm:t>
        <a:bodyPr/>
        <a:lstStyle/>
        <a:p>
          <a:endParaRPr lang="el-GR"/>
        </a:p>
      </dgm:t>
    </dgm:pt>
    <dgm:pt modelId="{D40C734B-EA96-425E-BEDD-04B276B2CBB9}" type="pres">
      <dgm:prSet presAssocID="{0EC64D03-12AF-448F-B700-C4D99EC554DF}" presName="text0" presStyleLbl="node1" presStyleIdx="2" presStyleCnt="4" custScaleX="302193" custScaleY="209671" custRadScaleRad="121722" custRadScaleInc="-172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51C551-E469-412E-96E4-06263F437F8E}" type="pres">
      <dgm:prSet presAssocID="{C9D8BEAD-1118-4A82-986B-0E35258ED2B0}" presName="Name56" presStyleLbl="parChTrans1D2" presStyleIdx="2" presStyleCnt="3"/>
      <dgm:spPr/>
      <dgm:t>
        <a:bodyPr/>
        <a:lstStyle/>
        <a:p>
          <a:endParaRPr lang="el-GR"/>
        </a:p>
      </dgm:t>
    </dgm:pt>
    <dgm:pt modelId="{C6A2E2A6-239D-4B67-AC98-F36DFDAAA6A5}" type="pres">
      <dgm:prSet presAssocID="{DC57BC37-0FAE-4354-A9D3-4D837EEFD6E8}" presName="text0" presStyleLbl="node1" presStyleIdx="3" presStyleCnt="4" custScaleX="302193" custScaleY="209666" custRadScaleRad="121464" custRadScaleInc="1784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79F2F71-83D3-4003-9D45-12B965B52557}" srcId="{03F6DF58-2A58-454A-AA6B-3A52587C5FF8}" destId="{2D496E24-42D9-4366-9ACB-729987D0263F}" srcOrd="0" destOrd="0" parTransId="{39E71B74-08B6-4611-9ED0-794B4D2B0ED5}" sibTransId="{65BD06BF-FC5D-43FF-9FE7-4EB42031579F}"/>
    <dgm:cxn modelId="{A5844B58-34AC-4C51-AB58-91405A7C3BE4}" type="presOf" srcId="{C9D8BEAD-1118-4A82-986B-0E35258ED2B0}" destId="{5D51C551-E469-412E-96E4-06263F437F8E}" srcOrd="0" destOrd="0" presId="urn:microsoft.com/office/officeart/2008/layout/RadialCluster"/>
    <dgm:cxn modelId="{FFC483EB-B7D3-4A87-9589-A911906E085D}" srcId="{551A38C0-4E1C-424B-BC93-FC49B4F381B9}" destId="{03F6DF58-2A58-454A-AA6B-3A52587C5FF8}" srcOrd="0" destOrd="0" parTransId="{0ABC7D0C-6179-4F74-BB60-B5F58F8FDC82}" sibTransId="{385DF314-68F3-4E2C-88E6-4B89A59233DB}"/>
    <dgm:cxn modelId="{6C37B191-4DA2-49D4-90E3-9B9538818C43}" srcId="{03F6DF58-2A58-454A-AA6B-3A52587C5FF8}" destId="{DC57BC37-0FAE-4354-A9D3-4D837EEFD6E8}" srcOrd="2" destOrd="0" parTransId="{C9D8BEAD-1118-4A82-986B-0E35258ED2B0}" sibTransId="{20A11222-D770-492B-A90B-A73D8DE911F8}"/>
    <dgm:cxn modelId="{BEED31A6-31F3-438A-91EA-740BDA2609D2}" type="presOf" srcId="{2D496E24-42D9-4366-9ACB-729987D0263F}" destId="{D403C181-731E-4CC3-89A8-26EA544412E4}" srcOrd="0" destOrd="0" presId="urn:microsoft.com/office/officeart/2008/layout/RadialCluster"/>
    <dgm:cxn modelId="{A7674DE7-425C-4A97-807A-DF7713A13CB0}" type="presOf" srcId="{39E71B74-08B6-4611-9ED0-794B4D2B0ED5}" destId="{98356F1F-3ABE-4878-8C31-BF029128A93F}" srcOrd="0" destOrd="0" presId="urn:microsoft.com/office/officeart/2008/layout/RadialCluster"/>
    <dgm:cxn modelId="{5A247A1F-965A-423E-B0FA-1C1D676DD2C6}" type="presOf" srcId="{0EC64D03-12AF-448F-B700-C4D99EC554DF}" destId="{D40C734B-EA96-425E-BEDD-04B276B2CBB9}" srcOrd="0" destOrd="0" presId="urn:microsoft.com/office/officeart/2008/layout/RadialCluster"/>
    <dgm:cxn modelId="{CFA2E6F9-AE31-44C4-95E2-BCABD952BD62}" type="presOf" srcId="{551A38C0-4E1C-424B-BC93-FC49B4F381B9}" destId="{A73C187B-92B7-4EFF-B8BD-A07E6F615E21}" srcOrd="0" destOrd="0" presId="urn:microsoft.com/office/officeart/2008/layout/RadialCluster"/>
    <dgm:cxn modelId="{F5968E29-8D06-4805-9163-2C99A3136ADE}" type="presOf" srcId="{03F6DF58-2A58-454A-AA6B-3A52587C5FF8}" destId="{DC911644-0372-4CF6-832E-66EB4BC03562}" srcOrd="0" destOrd="0" presId="urn:microsoft.com/office/officeart/2008/layout/RadialCluster"/>
    <dgm:cxn modelId="{5433F7E0-3988-49B4-9364-9B6F4E38773D}" srcId="{03F6DF58-2A58-454A-AA6B-3A52587C5FF8}" destId="{0EC64D03-12AF-448F-B700-C4D99EC554DF}" srcOrd="1" destOrd="0" parTransId="{1008AD3D-A9F9-4EC8-8259-9AAF2CF357F4}" sibTransId="{9F5C08A7-7611-49B4-87EC-2197E8D4BC93}"/>
    <dgm:cxn modelId="{7752461B-F9D5-40B4-8EF5-D4756C450A29}" type="presOf" srcId="{DC57BC37-0FAE-4354-A9D3-4D837EEFD6E8}" destId="{C6A2E2A6-239D-4B67-AC98-F36DFDAAA6A5}" srcOrd="0" destOrd="0" presId="urn:microsoft.com/office/officeart/2008/layout/RadialCluster"/>
    <dgm:cxn modelId="{6AE1B836-B8E6-41F7-A6FB-B7D70DAE0C51}" type="presOf" srcId="{1008AD3D-A9F9-4EC8-8259-9AAF2CF357F4}" destId="{E9E5BE09-57C0-4926-A32C-880094266A7B}" srcOrd="0" destOrd="0" presId="urn:microsoft.com/office/officeart/2008/layout/RadialCluster"/>
    <dgm:cxn modelId="{7A8E00A8-A2CE-47C6-84C1-16835957A112}" type="presParOf" srcId="{A73C187B-92B7-4EFF-B8BD-A07E6F615E21}" destId="{78D78BD2-004E-4DEE-A1A6-52693BFE0B1D}" srcOrd="0" destOrd="0" presId="urn:microsoft.com/office/officeart/2008/layout/RadialCluster"/>
    <dgm:cxn modelId="{CC6ED646-F501-44C6-956E-F7E6CFC5B95A}" type="presParOf" srcId="{78D78BD2-004E-4DEE-A1A6-52693BFE0B1D}" destId="{DC911644-0372-4CF6-832E-66EB4BC03562}" srcOrd="0" destOrd="0" presId="urn:microsoft.com/office/officeart/2008/layout/RadialCluster"/>
    <dgm:cxn modelId="{8F13F55E-F0ED-4564-9ADA-59DD220794EE}" type="presParOf" srcId="{78D78BD2-004E-4DEE-A1A6-52693BFE0B1D}" destId="{98356F1F-3ABE-4878-8C31-BF029128A93F}" srcOrd="1" destOrd="0" presId="urn:microsoft.com/office/officeart/2008/layout/RadialCluster"/>
    <dgm:cxn modelId="{CDE0B877-3EDF-4752-9F06-7F5DD62DF225}" type="presParOf" srcId="{78D78BD2-004E-4DEE-A1A6-52693BFE0B1D}" destId="{D403C181-731E-4CC3-89A8-26EA544412E4}" srcOrd="2" destOrd="0" presId="urn:microsoft.com/office/officeart/2008/layout/RadialCluster"/>
    <dgm:cxn modelId="{72BD487B-55E3-47B9-B833-795A5FC07771}" type="presParOf" srcId="{78D78BD2-004E-4DEE-A1A6-52693BFE0B1D}" destId="{E9E5BE09-57C0-4926-A32C-880094266A7B}" srcOrd="3" destOrd="0" presId="urn:microsoft.com/office/officeart/2008/layout/RadialCluster"/>
    <dgm:cxn modelId="{D1092A7A-2CB6-483A-8FC5-A6A2151DBDC4}" type="presParOf" srcId="{78D78BD2-004E-4DEE-A1A6-52693BFE0B1D}" destId="{D40C734B-EA96-425E-BEDD-04B276B2CBB9}" srcOrd="4" destOrd="0" presId="urn:microsoft.com/office/officeart/2008/layout/RadialCluster"/>
    <dgm:cxn modelId="{5DA1F330-A0DC-47A2-B8C4-56F3B586F30E}" type="presParOf" srcId="{78D78BD2-004E-4DEE-A1A6-52693BFE0B1D}" destId="{5D51C551-E469-412E-96E4-06263F437F8E}" srcOrd="5" destOrd="0" presId="urn:microsoft.com/office/officeart/2008/layout/RadialCluster"/>
    <dgm:cxn modelId="{017CCA33-27E4-47B3-BCAB-CE792EBE7D01}" type="presParOf" srcId="{78D78BD2-004E-4DEE-A1A6-52693BFE0B1D}" destId="{C6A2E2A6-239D-4B67-AC98-F36DFDAAA6A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C48A5-36EA-4F97-8577-E26575DE070C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DFA1096-45A1-42B9-9A80-F30C3D5FD098}">
      <dgm:prSet phldrT="[Κείμενο]" custT="1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  <dgm:t>
        <a:bodyPr/>
        <a:lstStyle/>
        <a:p>
          <a:endParaRPr lang="el-GR" sz="4000" dirty="0">
            <a:solidFill>
              <a:srgbClr val="FFFF00"/>
            </a:solidFill>
          </a:endParaRPr>
        </a:p>
      </dgm:t>
    </dgm:pt>
    <dgm:pt modelId="{2E4E7371-2835-4ED3-9DEE-3E866632D1A2}" type="parTrans" cxnId="{1B67E426-86B5-46FF-9F8B-1F4D0F075DD1}">
      <dgm:prSet/>
      <dgm:spPr/>
      <dgm:t>
        <a:bodyPr/>
        <a:lstStyle/>
        <a:p>
          <a:endParaRPr lang="el-GR"/>
        </a:p>
      </dgm:t>
    </dgm:pt>
    <dgm:pt modelId="{5033FA47-B893-4013-AF15-345133F6680D}" type="sibTrans" cxnId="{1B67E426-86B5-46FF-9F8B-1F4D0F075DD1}">
      <dgm:prSet/>
      <dgm:spPr/>
      <dgm:t>
        <a:bodyPr/>
        <a:lstStyle/>
        <a:p>
          <a:endParaRPr lang="el-GR"/>
        </a:p>
      </dgm:t>
    </dgm:pt>
    <dgm:pt modelId="{B718F4D0-2368-4B87-8F24-77095CFD188A}">
      <dgm:prSet phldrT="[Κείμενο]" custT="1"/>
      <dgm:spPr/>
      <dgm:t>
        <a:bodyPr/>
        <a:lstStyle/>
        <a:p>
          <a:r>
            <a:rPr lang="el-GR" sz="2400" b="1" u="none" dirty="0" smtClean="0"/>
            <a:t>Φυσιολογική ή ανατομική</a:t>
          </a:r>
        </a:p>
        <a:p>
          <a:r>
            <a:rPr lang="el-GR" sz="2400" b="1" u="none" dirty="0" smtClean="0"/>
            <a:t>σύγκλειση</a:t>
          </a:r>
          <a:r>
            <a:rPr lang="el-GR" sz="2400" b="1" dirty="0" smtClean="0"/>
            <a:t> </a:t>
          </a:r>
        </a:p>
        <a:p>
          <a:r>
            <a:rPr lang="el-GR" sz="2400" dirty="0" smtClean="0"/>
            <a:t>γωνία σύνταξης  ≥80˚ </a:t>
          </a:r>
          <a:endParaRPr lang="el-GR" sz="2400" dirty="0"/>
        </a:p>
      </dgm:t>
    </dgm:pt>
    <dgm:pt modelId="{0A18E173-BFA1-4BA6-9A0E-DF2DAAF6ABB0}" type="parTrans" cxnId="{0A70AB72-001F-4C4F-BA36-4E42E4DACE42}">
      <dgm:prSet/>
      <dgm:spPr/>
      <dgm:t>
        <a:bodyPr/>
        <a:lstStyle/>
        <a:p>
          <a:endParaRPr lang="el-GR"/>
        </a:p>
      </dgm:t>
    </dgm:pt>
    <dgm:pt modelId="{0D268234-6906-4B49-8436-3C6069A84F54}" type="sibTrans" cxnId="{0A70AB72-001F-4C4F-BA36-4E42E4DACE42}">
      <dgm:prSet/>
      <dgm:spPr/>
      <dgm:t>
        <a:bodyPr/>
        <a:lstStyle/>
        <a:p>
          <a:endParaRPr lang="el-GR"/>
        </a:p>
      </dgm:t>
    </dgm:pt>
    <dgm:pt modelId="{905247F7-8E19-4EF6-BCEB-75911D063394}">
      <dgm:prSet phldrT="[Κείμενο]" custT="1"/>
      <dgm:spPr/>
      <dgm:t>
        <a:bodyPr/>
        <a:lstStyle/>
        <a:p>
          <a:r>
            <a:rPr lang="el-GR" sz="2400" b="1" u="none" dirty="0" smtClean="0"/>
            <a:t>Μικτή:</a:t>
          </a:r>
          <a:r>
            <a:rPr lang="el-GR" sz="2200" dirty="0" smtClean="0"/>
            <a:t> όταν από τη σχέση των ακρολοφιών υπαγορεύεται από τη μια πλευρά φυσιολογική και από την άλλη σταυροειδής σύγκλειση.</a:t>
          </a:r>
          <a:endParaRPr lang="el-GR" sz="2200" dirty="0"/>
        </a:p>
      </dgm:t>
    </dgm:pt>
    <dgm:pt modelId="{3C7DFF55-BEEC-4C83-9E2B-7C52CC7889AB}" type="parTrans" cxnId="{B7370600-2446-4935-BD3A-B8ACBD5A3239}">
      <dgm:prSet/>
      <dgm:spPr/>
      <dgm:t>
        <a:bodyPr/>
        <a:lstStyle/>
        <a:p>
          <a:endParaRPr lang="el-GR"/>
        </a:p>
      </dgm:t>
    </dgm:pt>
    <dgm:pt modelId="{787EEA8C-6F23-4E23-A4AB-AE1BAC772A94}" type="sibTrans" cxnId="{B7370600-2446-4935-BD3A-B8ACBD5A3239}">
      <dgm:prSet/>
      <dgm:spPr/>
      <dgm:t>
        <a:bodyPr/>
        <a:lstStyle/>
        <a:p>
          <a:endParaRPr lang="el-GR"/>
        </a:p>
      </dgm:t>
    </dgm:pt>
    <dgm:pt modelId="{A1298AB7-E1C2-469D-8B43-E7D59D5D76C8}">
      <dgm:prSet phldrT="[Κείμενο]" custT="1"/>
      <dgm:spPr/>
      <dgm:t>
        <a:bodyPr/>
        <a:lstStyle/>
        <a:p>
          <a:r>
            <a:rPr lang="el-GR" sz="2400" b="1" u="none" dirty="0" smtClean="0"/>
            <a:t>Αντίστροφη ή σταυροειδής σύγκλειση </a:t>
          </a:r>
        </a:p>
        <a:p>
          <a:r>
            <a:rPr lang="el-GR" sz="2400" u="none" dirty="0" smtClean="0"/>
            <a:t>γωνία σύνταξης </a:t>
          </a:r>
          <a:r>
            <a:rPr lang="en-GB" sz="2400" u="none" dirty="0" smtClean="0"/>
            <a:t>&lt;</a:t>
          </a:r>
          <a:r>
            <a:rPr lang="el-GR" sz="2400" u="none" dirty="0" smtClean="0"/>
            <a:t>80˚ </a:t>
          </a:r>
          <a:endParaRPr lang="el-GR" sz="2400" u="none" dirty="0"/>
        </a:p>
      </dgm:t>
    </dgm:pt>
    <dgm:pt modelId="{EE4A5D2F-9C9F-4371-B37E-F0E95A7E609A}" type="parTrans" cxnId="{1E860F4A-BE07-4618-8DB8-4962F8E896AB}">
      <dgm:prSet/>
      <dgm:spPr/>
      <dgm:t>
        <a:bodyPr/>
        <a:lstStyle/>
        <a:p>
          <a:endParaRPr lang="el-GR"/>
        </a:p>
      </dgm:t>
    </dgm:pt>
    <dgm:pt modelId="{BDF1B4F5-D2D2-4698-9DCE-4B71226F821C}" type="sibTrans" cxnId="{1E860F4A-BE07-4618-8DB8-4962F8E896AB}">
      <dgm:prSet/>
      <dgm:spPr/>
      <dgm:t>
        <a:bodyPr/>
        <a:lstStyle/>
        <a:p>
          <a:endParaRPr lang="el-GR"/>
        </a:p>
      </dgm:t>
    </dgm:pt>
    <dgm:pt modelId="{1744E440-DFB5-47C6-B202-0BDE47C05EC0}" type="pres">
      <dgm:prSet presAssocID="{2FEC48A5-36EA-4F97-8577-E26575DE07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A02E958D-E79D-4900-837E-C2FF72562059}" type="pres">
      <dgm:prSet presAssocID="{BDFA1096-45A1-42B9-9A80-F30C3D5FD098}" presName="vertOne" presStyleCnt="0"/>
      <dgm:spPr/>
      <dgm:t>
        <a:bodyPr/>
        <a:lstStyle/>
        <a:p>
          <a:endParaRPr lang="el-GR"/>
        </a:p>
      </dgm:t>
    </dgm:pt>
    <dgm:pt modelId="{A49A74BE-BD0F-4ECE-960E-1AD694020C5D}" type="pres">
      <dgm:prSet presAssocID="{BDFA1096-45A1-42B9-9A80-F30C3D5FD098}" presName="txOne" presStyleLbl="node0" presStyleIdx="0" presStyleCnt="1" custScaleX="38736" custScaleY="128728" custLinFactNeighborX="-1" custLinFactNeighborY="-5437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9061596-1BF6-4805-AE77-14BB3DD61295}" type="pres">
      <dgm:prSet presAssocID="{BDFA1096-45A1-42B9-9A80-F30C3D5FD098}" presName="parTransOne" presStyleCnt="0"/>
      <dgm:spPr/>
      <dgm:t>
        <a:bodyPr/>
        <a:lstStyle/>
        <a:p>
          <a:endParaRPr lang="el-GR"/>
        </a:p>
      </dgm:t>
    </dgm:pt>
    <dgm:pt modelId="{9CC9E9F5-F20E-42CC-9B27-75E515C11648}" type="pres">
      <dgm:prSet presAssocID="{BDFA1096-45A1-42B9-9A80-F30C3D5FD098}" presName="horzOne" presStyleCnt="0"/>
      <dgm:spPr/>
      <dgm:t>
        <a:bodyPr/>
        <a:lstStyle/>
        <a:p>
          <a:endParaRPr lang="el-GR"/>
        </a:p>
      </dgm:t>
    </dgm:pt>
    <dgm:pt modelId="{20DBF777-091D-48FB-89F7-A917E80737D6}" type="pres">
      <dgm:prSet presAssocID="{B718F4D0-2368-4B87-8F24-77095CFD188A}" presName="vertTwo" presStyleCnt="0"/>
      <dgm:spPr/>
      <dgm:t>
        <a:bodyPr/>
        <a:lstStyle/>
        <a:p>
          <a:endParaRPr lang="el-GR"/>
        </a:p>
      </dgm:t>
    </dgm:pt>
    <dgm:pt modelId="{B7AF8D35-A457-43A4-8CD0-E2F2F8FFB5CB}" type="pres">
      <dgm:prSet presAssocID="{B718F4D0-2368-4B87-8F24-77095CFD188A}" presName="txTwo" presStyleLbl="node2" presStyleIdx="0" presStyleCnt="2" custScaleX="9515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44F96EA-6513-4D10-9E1C-A05B4C63B80A}" type="pres">
      <dgm:prSet presAssocID="{B718F4D0-2368-4B87-8F24-77095CFD188A}" presName="parTransTwo" presStyleCnt="0"/>
      <dgm:spPr/>
      <dgm:t>
        <a:bodyPr/>
        <a:lstStyle/>
        <a:p>
          <a:endParaRPr lang="el-GR"/>
        </a:p>
      </dgm:t>
    </dgm:pt>
    <dgm:pt modelId="{AAA0ED15-91F8-42CE-92B2-9C6115869BED}" type="pres">
      <dgm:prSet presAssocID="{B718F4D0-2368-4B87-8F24-77095CFD188A}" presName="horzTwo" presStyleCnt="0"/>
      <dgm:spPr/>
      <dgm:t>
        <a:bodyPr/>
        <a:lstStyle/>
        <a:p>
          <a:endParaRPr lang="el-GR"/>
        </a:p>
      </dgm:t>
    </dgm:pt>
    <dgm:pt modelId="{64E26223-708D-446F-976E-C4156132050B}" type="pres">
      <dgm:prSet presAssocID="{905247F7-8E19-4EF6-BCEB-75911D063394}" presName="vertThree" presStyleCnt="0"/>
      <dgm:spPr/>
      <dgm:t>
        <a:bodyPr/>
        <a:lstStyle/>
        <a:p>
          <a:endParaRPr lang="el-GR"/>
        </a:p>
      </dgm:t>
    </dgm:pt>
    <dgm:pt modelId="{2FCE3666-56CB-4898-A34B-1B9A76012C5A}" type="pres">
      <dgm:prSet presAssocID="{905247F7-8E19-4EF6-BCEB-75911D063394}" presName="txThree" presStyleLbl="node3" presStyleIdx="0" presStyleCnt="1" custScaleX="129737" custLinFactNeighborX="55798" custLinFactNeighborY="23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C9519A7-BC65-4E74-AFDF-DAEA45C5A230}" type="pres">
      <dgm:prSet presAssocID="{905247F7-8E19-4EF6-BCEB-75911D063394}" presName="horzThree" presStyleCnt="0"/>
      <dgm:spPr/>
      <dgm:t>
        <a:bodyPr/>
        <a:lstStyle/>
        <a:p>
          <a:endParaRPr lang="el-GR"/>
        </a:p>
      </dgm:t>
    </dgm:pt>
    <dgm:pt modelId="{5D642B99-0EC6-4BDE-8380-90553904C8DD}" type="pres">
      <dgm:prSet presAssocID="{0D268234-6906-4B49-8436-3C6069A84F54}" presName="sibSpaceTwo" presStyleCnt="0"/>
      <dgm:spPr/>
      <dgm:t>
        <a:bodyPr/>
        <a:lstStyle/>
        <a:p>
          <a:endParaRPr lang="el-GR"/>
        </a:p>
      </dgm:t>
    </dgm:pt>
    <dgm:pt modelId="{4170F05F-A367-4D29-AE13-571BE47D83F8}" type="pres">
      <dgm:prSet presAssocID="{A1298AB7-E1C2-469D-8B43-E7D59D5D76C8}" presName="vertTwo" presStyleCnt="0"/>
      <dgm:spPr/>
      <dgm:t>
        <a:bodyPr/>
        <a:lstStyle/>
        <a:p>
          <a:endParaRPr lang="el-GR"/>
        </a:p>
      </dgm:t>
    </dgm:pt>
    <dgm:pt modelId="{4371AD64-B15E-4F11-B025-6DDDC6BD41B3}" type="pres">
      <dgm:prSet presAssocID="{A1298AB7-E1C2-469D-8B43-E7D59D5D76C8}" presName="txTwo" presStyleLbl="node2" presStyleIdx="1" presStyleCnt="2" custScaleX="119186" custLinFactNeighborX="-923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7881F02-10F8-4C95-AB05-255501CCD3D4}" type="pres">
      <dgm:prSet presAssocID="{A1298AB7-E1C2-469D-8B43-E7D59D5D76C8}" presName="horzTwo" presStyleCnt="0"/>
      <dgm:spPr/>
      <dgm:t>
        <a:bodyPr/>
        <a:lstStyle/>
        <a:p>
          <a:endParaRPr lang="el-GR"/>
        </a:p>
      </dgm:t>
    </dgm:pt>
  </dgm:ptLst>
  <dgm:cxnLst>
    <dgm:cxn modelId="{1E860F4A-BE07-4618-8DB8-4962F8E896AB}" srcId="{BDFA1096-45A1-42B9-9A80-F30C3D5FD098}" destId="{A1298AB7-E1C2-469D-8B43-E7D59D5D76C8}" srcOrd="1" destOrd="0" parTransId="{EE4A5D2F-9C9F-4371-B37E-F0E95A7E609A}" sibTransId="{BDF1B4F5-D2D2-4698-9DCE-4B71226F821C}"/>
    <dgm:cxn modelId="{1B67E426-86B5-46FF-9F8B-1F4D0F075DD1}" srcId="{2FEC48A5-36EA-4F97-8577-E26575DE070C}" destId="{BDFA1096-45A1-42B9-9A80-F30C3D5FD098}" srcOrd="0" destOrd="0" parTransId="{2E4E7371-2835-4ED3-9DEE-3E866632D1A2}" sibTransId="{5033FA47-B893-4013-AF15-345133F6680D}"/>
    <dgm:cxn modelId="{467A5C48-5541-41E1-A36A-06036E94AE36}" type="presOf" srcId="{B718F4D0-2368-4B87-8F24-77095CFD188A}" destId="{B7AF8D35-A457-43A4-8CD0-E2F2F8FFB5CB}" srcOrd="0" destOrd="0" presId="urn:microsoft.com/office/officeart/2005/8/layout/hierarchy4"/>
    <dgm:cxn modelId="{746F75DE-7428-401E-B776-0783964EB6E3}" type="presOf" srcId="{A1298AB7-E1C2-469D-8B43-E7D59D5D76C8}" destId="{4371AD64-B15E-4F11-B025-6DDDC6BD41B3}" srcOrd="0" destOrd="0" presId="urn:microsoft.com/office/officeart/2005/8/layout/hierarchy4"/>
    <dgm:cxn modelId="{0B373DDA-830B-4E6B-B156-2D5846481153}" type="presOf" srcId="{905247F7-8E19-4EF6-BCEB-75911D063394}" destId="{2FCE3666-56CB-4898-A34B-1B9A76012C5A}" srcOrd="0" destOrd="0" presId="urn:microsoft.com/office/officeart/2005/8/layout/hierarchy4"/>
    <dgm:cxn modelId="{F5C25A0C-A7CB-453F-BAC0-4EC158353382}" type="presOf" srcId="{BDFA1096-45A1-42B9-9A80-F30C3D5FD098}" destId="{A49A74BE-BD0F-4ECE-960E-1AD694020C5D}" srcOrd="0" destOrd="0" presId="urn:microsoft.com/office/officeart/2005/8/layout/hierarchy4"/>
    <dgm:cxn modelId="{0A70AB72-001F-4C4F-BA36-4E42E4DACE42}" srcId="{BDFA1096-45A1-42B9-9A80-F30C3D5FD098}" destId="{B718F4D0-2368-4B87-8F24-77095CFD188A}" srcOrd="0" destOrd="0" parTransId="{0A18E173-BFA1-4BA6-9A0E-DF2DAAF6ABB0}" sibTransId="{0D268234-6906-4B49-8436-3C6069A84F54}"/>
    <dgm:cxn modelId="{B7370600-2446-4935-BD3A-B8ACBD5A3239}" srcId="{B718F4D0-2368-4B87-8F24-77095CFD188A}" destId="{905247F7-8E19-4EF6-BCEB-75911D063394}" srcOrd="0" destOrd="0" parTransId="{3C7DFF55-BEEC-4C83-9E2B-7C52CC7889AB}" sibTransId="{787EEA8C-6F23-4E23-A4AB-AE1BAC772A94}"/>
    <dgm:cxn modelId="{EA7A7F57-8BBB-4457-97F0-0C9A4FDC9F75}" type="presOf" srcId="{2FEC48A5-36EA-4F97-8577-E26575DE070C}" destId="{1744E440-DFB5-47C6-B202-0BDE47C05EC0}" srcOrd="0" destOrd="0" presId="urn:microsoft.com/office/officeart/2005/8/layout/hierarchy4"/>
    <dgm:cxn modelId="{39B71BA6-2EE2-4E23-9D0E-4086E965B2A4}" type="presParOf" srcId="{1744E440-DFB5-47C6-B202-0BDE47C05EC0}" destId="{A02E958D-E79D-4900-837E-C2FF72562059}" srcOrd="0" destOrd="0" presId="urn:microsoft.com/office/officeart/2005/8/layout/hierarchy4"/>
    <dgm:cxn modelId="{AB60949F-D163-4AE6-B71B-456615C7D26E}" type="presParOf" srcId="{A02E958D-E79D-4900-837E-C2FF72562059}" destId="{A49A74BE-BD0F-4ECE-960E-1AD694020C5D}" srcOrd="0" destOrd="0" presId="urn:microsoft.com/office/officeart/2005/8/layout/hierarchy4"/>
    <dgm:cxn modelId="{8A87AD5C-AF90-4C02-857D-14150BB399EA}" type="presParOf" srcId="{A02E958D-E79D-4900-837E-C2FF72562059}" destId="{19061596-1BF6-4805-AE77-14BB3DD61295}" srcOrd="1" destOrd="0" presId="urn:microsoft.com/office/officeart/2005/8/layout/hierarchy4"/>
    <dgm:cxn modelId="{09AB52FA-F5DE-4E52-AE4D-57C5586DCF9F}" type="presParOf" srcId="{A02E958D-E79D-4900-837E-C2FF72562059}" destId="{9CC9E9F5-F20E-42CC-9B27-75E515C11648}" srcOrd="2" destOrd="0" presId="urn:microsoft.com/office/officeart/2005/8/layout/hierarchy4"/>
    <dgm:cxn modelId="{04BF889D-7C0B-49F5-872B-6DC52B7A1C36}" type="presParOf" srcId="{9CC9E9F5-F20E-42CC-9B27-75E515C11648}" destId="{20DBF777-091D-48FB-89F7-A917E80737D6}" srcOrd="0" destOrd="0" presId="urn:microsoft.com/office/officeart/2005/8/layout/hierarchy4"/>
    <dgm:cxn modelId="{9835BE2F-A16A-4559-87F5-C5D63541A235}" type="presParOf" srcId="{20DBF777-091D-48FB-89F7-A917E80737D6}" destId="{B7AF8D35-A457-43A4-8CD0-E2F2F8FFB5CB}" srcOrd="0" destOrd="0" presId="urn:microsoft.com/office/officeart/2005/8/layout/hierarchy4"/>
    <dgm:cxn modelId="{AFFF7F58-9511-43B2-AEEA-0B6285069E09}" type="presParOf" srcId="{20DBF777-091D-48FB-89F7-A917E80737D6}" destId="{B44F96EA-6513-4D10-9E1C-A05B4C63B80A}" srcOrd="1" destOrd="0" presId="urn:microsoft.com/office/officeart/2005/8/layout/hierarchy4"/>
    <dgm:cxn modelId="{609DC935-33EA-4E45-8FD3-53644F29961D}" type="presParOf" srcId="{20DBF777-091D-48FB-89F7-A917E80737D6}" destId="{AAA0ED15-91F8-42CE-92B2-9C6115869BED}" srcOrd="2" destOrd="0" presId="urn:microsoft.com/office/officeart/2005/8/layout/hierarchy4"/>
    <dgm:cxn modelId="{8676C3D1-9378-4E23-A5F1-1A44E570A72A}" type="presParOf" srcId="{AAA0ED15-91F8-42CE-92B2-9C6115869BED}" destId="{64E26223-708D-446F-976E-C4156132050B}" srcOrd="0" destOrd="0" presId="urn:microsoft.com/office/officeart/2005/8/layout/hierarchy4"/>
    <dgm:cxn modelId="{34A83D46-5874-47DF-B4A8-AFFA884C3E03}" type="presParOf" srcId="{64E26223-708D-446F-976E-C4156132050B}" destId="{2FCE3666-56CB-4898-A34B-1B9A76012C5A}" srcOrd="0" destOrd="0" presId="urn:microsoft.com/office/officeart/2005/8/layout/hierarchy4"/>
    <dgm:cxn modelId="{7196EF26-8E79-49FA-A021-6C70317CF004}" type="presParOf" srcId="{64E26223-708D-446F-976E-C4156132050B}" destId="{1C9519A7-BC65-4E74-AFDF-DAEA45C5A230}" srcOrd="1" destOrd="0" presId="urn:microsoft.com/office/officeart/2005/8/layout/hierarchy4"/>
    <dgm:cxn modelId="{2084443D-8ABA-4531-BCD1-539C69C87A5A}" type="presParOf" srcId="{9CC9E9F5-F20E-42CC-9B27-75E515C11648}" destId="{5D642B99-0EC6-4BDE-8380-90553904C8DD}" srcOrd="1" destOrd="0" presId="urn:microsoft.com/office/officeart/2005/8/layout/hierarchy4"/>
    <dgm:cxn modelId="{33B0C9B7-4769-4227-BEA1-5CC42369B1F3}" type="presParOf" srcId="{9CC9E9F5-F20E-42CC-9B27-75E515C11648}" destId="{4170F05F-A367-4D29-AE13-571BE47D83F8}" srcOrd="2" destOrd="0" presId="urn:microsoft.com/office/officeart/2005/8/layout/hierarchy4"/>
    <dgm:cxn modelId="{978443D7-9DCC-4153-B645-0C446EF48662}" type="presParOf" srcId="{4170F05F-A367-4D29-AE13-571BE47D83F8}" destId="{4371AD64-B15E-4F11-B025-6DDDC6BD41B3}" srcOrd="0" destOrd="0" presId="urn:microsoft.com/office/officeart/2005/8/layout/hierarchy4"/>
    <dgm:cxn modelId="{2639179B-4FDF-49E9-9A5B-9AC0B61CC1B5}" type="presParOf" srcId="{4170F05F-A367-4D29-AE13-571BE47D83F8}" destId="{97881F02-10F8-4C95-AB05-255501CCD3D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90858-6670-4DD8-8E16-ECD5FA191194}">
      <dsp:nvSpPr>
        <dsp:cNvPr id="0" name=""/>
        <dsp:cNvSpPr/>
      </dsp:nvSpPr>
      <dsp:spPr>
        <a:xfrm>
          <a:off x="176306" y="66261"/>
          <a:ext cx="3244012" cy="756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l-GR" sz="2000" b="0" kern="1200" dirty="0" smtClean="0"/>
            <a:t>Λειτουργία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l-GR" sz="2000" b="0" kern="1200" dirty="0" err="1" smtClean="0"/>
            <a:t>Παραλειτουργία</a:t>
          </a:r>
          <a:endParaRPr lang="el-GR" sz="2000" b="0" kern="1200" dirty="0"/>
        </a:p>
      </dsp:txBody>
      <dsp:txXfrm>
        <a:off x="213211" y="103166"/>
        <a:ext cx="3170202" cy="682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69BEB-C8DD-4538-90EB-DDC8DA67DDDC}">
      <dsp:nvSpPr>
        <dsp:cNvPr id="0" name=""/>
        <dsp:cNvSpPr/>
      </dsp:nvSpPr>
      <dsp:spPr>
        <a:xfrm rot="5400000">
          <a:off x="4208520" y="-289976"/>
          <a:ext cx="3990972" cy="51159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l-GR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Μείωση μασητικής ικανότητας.</a:t>
          </a:r>
          <a:endParaRPr lang="el-GR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Κατάποση μεγάλων κομματιών τροφής.  </a:t>
          </a:r>
          <a:endParaRPr lang="el-GR" sz="24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Μείωση μηχανισμού αισθητικής πληροφόρησης.</a:t>
          </a:r>
          <a:endParaRPr lang="el-GR" sz="24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Επηρεάζεται η ομιλία.</a:t>
          </a:r>
          <a:endParaRPr lang="el-GR" sz="24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Μη ομαλή λειτουργία γλώσσας και μυών ΣΓΣ.</a:t>
          </a:r>
          <a:endParaRPr lang="el-GR" sz="24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4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l-GR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l-GR" sz="24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-5400000">
        <a:off x="3646031" y="467336"/>
        <a:ext cx="4921129" cy="3601326"/>
      </dsp:txXfrm>
    </dsp:sp>
    <dsp:sp modelId="{CD6BE3F6-2125-449C-85E5-9CE1768DBDC6}">
      <dsp:nvSpPr>
        <dsp:cNvPr id="0" name=""/>
        <dsp:cNvSpPr/>
      </dsp:nvSpPr>
      <dsp:spPr>
        <a:xfrm>
          <a:off x="1017" y="539840"/>
          <a:ext cx="3645012" cy="345631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+mn-lt"/>
              <a:cs typeface="Times New Roman" pitchFamily="18" charset="0"/>
            </a:rPr>
            <a:t>ΛΕΙΤΟΥΡΓΙΑ ΣΤΟΜΑΤΟΓΝΑΘΙΚΟΥ ΣΥΣΤΗΜΑΤΟΣ</a:t>
          </a:r>
        </a:p>
      </dsp:txBody>
      <dsp:txXfrm>
        <a:off x="169741" y="708564"/>
        <a:ext cx="3307564" cy="3118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FAC84-FF66-4F30-B5B9-D45B8E42EE5E}">
      <dsp:nvSpPr>
        <dsp:cNvPr id="0" name=""/>
        <dsp:cNvSpPr/>
      </dsp:nvSpPr>
      <dsp:spPr>
        <a:xfrm>
          <a:off x="6631" y="90344"/>
          <a:ext cx="2686648" cy="10231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+mn-lt"/>
            </a:rPr>
            <a:t>φυσικοί</a:t>
          </a:r>
          <a:endParaRPr lang="el-GR" sz="2400" b="1" kern="1200" dirty="0">
            <a:latin typeface="+mn-lt"/>
          </a:endParaRPr>
        </a:p>
      </dsp:txBody>
      <dsp:txXfrm>
        <a:off x="6631" y="90344"/>
        <a:ext cx="2686648" cy="1023173"/>
      </dsp:txXfrm>
    </dsp:sp>
    <dsp:sp modelId="{0ED6997D-3BED-4968-8DC0-85BE9192E4C6}">
      <dsp:nvSpPr>
        <dsp:cNvPr id="0" name=""/>
        <dsp:cNvSpPr/>
      </dsp:nvSpPr>
      <dsp:spPr>
        <a:xfrm>
          <a:off x="8818" y="1113517"/>
          <a:ext cx="2682274" cy="38361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+mn-lt"/>
            </a:rPr>
            <a:t>Δυνάμεις Συνάφειας.</a:t>
          </a:r>
          <a:endParaRPr lang="el-G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+mn-lt"/>
            </a:rPr>
            <a:t>Δυνάμεις Συνοχής.</a:t>
          </a:r>
          <a:endParaRPr lang="el-G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+mn-lt"/>
            </a:rPr>
            <a:t>Αρνητική εσωτερική πίεση.</a:t>
          </a:r>
          <a:endParaRPr lang="el-G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latin typeface="+mn-lt"/>
            </a:rPr>
            <a:t>Βάρος. </a:t>
          </a:r>
          <a:endParaRPr lang="el-G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000" kern="1200" dirty="0">
            <a:latin typeface="+mn-lt"/>
          </a:endParaRPr>
        </a:p>
      </dsp:txBody>
      <dsp:txXfrm>
        <a:off x="8818" y="1113517"/>
        <a:ext cx="2682274" cy="3836137"/>
      </dsp:txXfrm>
    </dsp:sp>
    <dsp:sp modelId="{32944E28-38F4-4B6A-AFD7-046DC2BFAD40}">
      <dsp:nvSpPr>
        <dsp:cNvPr id="0" name=""/>
        <dsp:cNvSpPr/>
      </dsp:nvSpPr>
      <dsp:spPr>
        <a:xfrm>
          <a:off x="3051390" y="90344"/>
          <a:ext cx="2557933" cy="10231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+mn-lt"/>
            </a:rPr>
            <a:t>μηχανικοί</a:t>
          </a:r>
          <a:endParaRPr lang="el-GR" sz="2400" b="1" kern="1200" dirty="0">
            <a:latin typeface="+mn-lt"/>
          </a:endParaRPr>
        </a:p>
      </dsp:txBody>
      <dsp:txXfrm>
        <a:off x="3051390" y="90344"/>
        <a:ext cx="2557933" cy="1023173"/>
      </dsp:txXfrm>
    </dsp:sp>
    <dsp:sp modelId="{C1941DBE-51A9-488E-B2DD-C5FA2B430209}">
      <dsp:nvSpPr>
        <dsp:cNvPr id="0" name=""/>
        <dsp:cNvSpPr/>
      </dsp:nvSpPr>
      <dsp:spPr>
        <a:xfrm>
          <a:off x="3051390" y="1113517"/>
          <a:ext cx="2557933" cy="38361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+mn-lt"/>
            </a:rPr>
            <a:t>Έκταση καλυπτόμενης επιφανειας.</a:t>
          </a:r>
          <a:endParaRPr lang="el-G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+mn-lt"/>
              <a:cs typeface="Times New Roman" pitchFamily="18" charset="0"/>
            </a:rPr>
            <a:t>Μασητικό επίπεδο.</a:t>
          </a:r>
          <a:endParaRPr lang="el-G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+mn-lt"/>
              <a:cs typeface="Times New Roman" pitchFamily="18" charset="0"/>
            </a:rPr>
            <a:t>Κάθετη διάσταση σύγκλεισης.</a:t>
          </a:r>
          <a:endParaRPr lang="el-G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cs typeface="Times New Roman" pitchFamily="18" charset="0"/>
            </a:rPr>
            <a:t>Θέση τεχνητών δοντιών.</a:t>
          </a:r>
          <a:endParaRPr lang="el-G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+mn-lt"/>
            </a:rPr>
            <a:t>Τύποι σύγκλεισης.</a:t>
          </a:r>
          <a:endParaRPr lang="el-G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cs typeface="Times New Roman" pitchFamily="18" charset="0"/>
            </a:rPr>
            <a:t>Διαμόρφωση λείων επιφανειών.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cs typeface="Times New Roman" pitchFamily="18" charset="0"/>
            </a:rPr>
            <a:t>Εσοχές φατνιακής ακρολοφίας.</a:t>
          </a:r>
          <a:endParaRPr lang="el-GR" sz="1800" kern="1200" dirty="0"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800" kern="1200" dirty="0">
            <a:latin typeface="+mn-lt"/>
          </a:endParaRPr>
        </a:p>
      </dsp:txBody>
      <dsp:txXfrm>
        <a:off x="3051390" y="1113517"/>
        <a:ext cx="2557933" cy="3836137"/>
      </dsp:txXfrm>
    </dsp:sp>
    <dsp:sp modelId="{440CD0AD-184C-4313-A724-FCCF87F20FD9}">
      <dsp:nvSpPr>
        <dsp:cNvPr id="0" name=""/>
        <dsp:cNvSpPr/>
      </dsp:nvSpPr>
      <dsp:spPr>
        <a:xfrm>
          <a:off x="5967435" y="90344"/>
          <a:ext cx="2557933" cy="10231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+mn-lt"/>
            </a:rPr>
            <a:t>βιολογικοί</a:t>
          </a:r>
          <a:endParaRPr lang="el-GR" sz="2400" b="1" kern="1200" dirty="0">
            <a:latin typeface="+mn-lt"/>
          </a:endParaRPr>
        </a:p>
      </dsp:txBody>
      <dsp:txXfrm>
        <a:off x="5967435" y="90344"/>
        <a:ext cx="2557933" cy="1023173"/>
      </dsp:txXfrm>
    </dsp:sp>
    <dsp:sp modelId="{23A5F0C8-D4E2-4B35-8880-2C9A181BA105}">
      <dsp:nvSpPr>
        <dsp:cNvPr id="0" name=""/>
        <dsp:cNvSpPr/>
      </dsp:nvSpPr>
      <dsp:spPr>
        <a:xfrm>
          <a:off x="5967435" y="1113517"/>
          <a:ext cx="2557933" cy="38361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>
              <a:cs typeface="Times New Roman" pitchFamily="18" charset="0"/>
            </a:rPr>
            <a:t>Ποιότητα βλεννογόνου και σάλιου.</a:t>
          </a:r>
          <a:endParaRPr lang="el-G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err="1" smtClean="0">
              <a:cs typeface="Times New Roman" pitchFamily="18" charset="0"/>
            </a:rPr>
            <a:t>Νευρομυϊκός</a:t>
          </a:r>
          <a:r>
            <a:rPr lang="el-GR" sz="2000" kern="1200" dirty="0" smtClean="0">
              <a:cs typeface="Times New Roman" pitchFamily="18" charset="0"/>
            </a:rPr>
            <a:t>  συντονισμός.</a:t>
          </a:r>
          <a:endParaRPr lang="el-GR" sz="2000" kern="1200" dirty="0">
            <a:cs typeface="Times New Roman" pitchFamily="18" charset="0"/>
          </a:endParaRPr>
        </a:p>
      </dsp:txBody>
      <dsp:txXfrm>
        <a:off x="5967435" y="1113517"/>
        <a:ext cx="2557933" cy="3836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D1D77-6C7D-4FBD-9D49-FB958F8FDE29}">
      <dsp:nvSpPr>
        <dsp:cNvPr id="0" name=""/>
        <dsp:cNvSpPr/>
      </dsp:nvSpPr>
      <dsp:spPr>
        <a:xfrm rot="5400000">
          <a:off x="-251332" y="253038"/>
          <a:ext cx="1675548" cy="1172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u="none" kern="1200" dirty="0" smtClean="0"/>
            <a:t>ΙΣΟΡΡΟΠΗ</a:t>
          </a:r>
          <a:endParaRPr lang="el-GR" sz="2000" b="1" u="none" kern="1200" dirty="0"/>
        </a:p>
      </dsp:txBody>
      <dsp:txXfrm rot="-5400000">
        <a:off x="0" y="588148"/>
        <a:ext cx="1172884" cy="502664"/>
      </dsp:txXfrm>
    </dsp:sp>
    <dsp:sp modelId="{909BC99B-7841-49ED-A2E9-F60A0D1C8316}">
      <dsp:nvSpPr>
        <dsp:cNvPr id="0" name=""/>
        <dsp:cNvSpPr/>
      </dsp:nvSpPr>
      <dsp:spPr>
        <a:xfrm rot="5400000">
          <a:off x="4307888" y="-3133298"/>
          <a:ext cx="1089106" cy="7359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Αμφοτερόπλευρη, ταυτόχρονη πρόσθια και οπίσθια συγκλεισιακή επαφή δοντιών σε κεντρική και έκκεντρες θέσεις.</a:t>
          </a:r>
          <a:endParaRPr lang="el-GR" sz="2100" kern="1200" dirty="0"/>
        </a:p>
      </dsp:txBody>
      <dsp:txXfrm rot="-5400000">
        <a:off x="1172884" y="54872"/>
        <a:ext cx="7305949" cy="982774"/>
      </dsp:txXfrm>
    </dsp:sp>
    <dsp:sp modelId="{80ACFE4D-EC65-4876-92BF-0E084417A3A9}">
      <dsp:nvSpPr>
        <dsp:cNvPr id="0" name=""/>
        <dsp:cNvSpPr/>
      </dsp:nvSpPr>
      <dsp:spPr>
        <a:xfrm rot="5400000">
          <a:off x="-251332" y="1735292"/>
          <a:ext cx="1675548" cy="1172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ΕΠΙΠΕΔΗ</a:t>
          </a:r>
          <a:endParaRPr lang="el-GR" sz="2000" b="1" kern="1200" dirty="0"/>
        </a:p>
      </dsp:txBody>
      <dsp:txXfrm rot="-5400000">
        <a:off x="0" y="2070402"/>
        <a:ext cx="1172884" cy="502664"/>
      </dsp:txXfrm>
    </dsp:sp>
    <dsp:sp modelId="{4276C454-0C7F-4000-9CA5-D26330E4D275}">
      <dsp:nvSpPr>
        <dsp:cNvPr id="0" name=""/>
        <dsp:cNvSpPr/>
      </dsp:nvSpPr>
      <dsp:spPr>
        <a:xfrm rot="5400000">
          <a:off x="4307888" y="-1651043"/>
          <a:ext cx="1089106" cy="7359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Τα οπίσθια δόντια (γωνία φύματος 0</a:t>
          </a:r>
          <a:r>
            <a:rPr lang="el-GR" sz="2100" kern="1200" baseline="30000" dirty="0" smtClean="0"/>
            <a:t>0</a:t>
          </a:r>
          <a:r>
            <a:rPr lang="el-GR" sz="2100" kern="1200" baseline="0" dirty="0" smtClean="0"/>
            <a:t>)</a:t>
          </a:r>
          <a:r>
            <a:rPr lang="el-GR" sz="2100" kern="1200" dirty="0" smtClean="0"/>
            <a:t> τοποθετούνται σε ένα επίπεδο χωρίς καμπύλες αντιστάθμισης, επομένως μόνο στην κεντρική σχέση υπάρχουν ισόρροπες επαφές δοντιών. </a:t>
          </a:r>
          <a:endParaRPr lang="el-GR" sz="2100" kern="1200" dirty="0"/>
        </a:p>
      </dsp:txBody>
      <dsp:txXfrm rot="-5400000">
        <a:off x="1172884" y="1537127"/>
        <a:ext cx="7305949" cy="982774"/>
      </dsp:txXfrm>
    </dsp:sp>
    <dsp:sp modelId="{DB2C9B4E-F19B-4E58-A7D0-1D6273DC6B4E}">
      <dsp:nvSpPr>
        <dsp:cNvPr id="0" name=""/>
        <dsp:cNvSpPr/>
      </dsp:nvSpPr>
      <dsp:spPr>
        <a:xfrm rot="5400000">
          <a:off x="-251332" y="3217547"/>
          <a:ext cx="1675548" cy="1172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ΓΛΩΣΙΚΗ</a:t>
          </a:r>
          <a:endParaRPr lang="el-GR" sz="2000" b="1" kern="1200" dirty="0"/>
        </a:p>
      </dsp:txBody>
      <dsp:txXfrm rot="-5400000">
        <a:off x="0" y="3552657"/>
        <a:ext cx="1172884" cy="502664"/>
      </dsp:txXfrm>
    </dsp:sp>
    <dsp:sp modelId="{4233C729-EA52-4C93-BE7B-B77B9CDC7BD2}">
      <dsp:nvSpPr>
        <dsp:cNvPr id="0" name=""/>
        <dsp:cNvSpPr/>
      </dsp:nvSpPr>
      <dsp:spPr>
        <a:xfrm rot="5400000">
          <a:off x="4307888" y="-168789"/>
          <a:ext cx="1089106" cy="7359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Υπερώια φύματα άνω δοντιών αρθρώνουν με μασητικές επιφάνειες των κάτω, σε κεντρική σχέση και σε έκκεντρες θέσεις.</a:t>
          </a:r>
          <a:endParaRPr lang="el-GR" sz="2100" kern="1200" dirty="0"/>
        </a:p>
      </dsp:txBody>
      <dsp:txXfrm rot="-5400000">
        <a:off x="1172884" y="3019381"/>
        <a:ext cx="7305949" cy="982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7095D-79AA-4341-A2D8-A572A098654F}">
      <dsp:nvSpPr>
        <dsp:cNvPr id="0" name=""/>
        <dsp:cNvSpPr/>
      </dsp:nvSpPr>
      <dsp:spPr>
        <a:xfrm>
          <a:off x="0" y="0"/>
          <a:ext cx="8028000" cy="1586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Τα υπερώια φύματα των άνω οπισθίων δοντιών έρχονται σε επαφή με τα  κεντρικά βοθρία των κάτω δοντιών</a:t>
          </a:r>
          <a:r>
            <a:rPr lang="en-US" sz="1800" kern="1200" dirty="0" smtClean="0"/>
            <a:t>.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Το μασητικό επίπεδο ορίζεται από τα υπερώια και όχι τα παρειακά φύματα.</a:t>
          </a:r>
          <a:endParaRPr lang="el-GR" sz="1800" kern="1200" dirty="0"/>
        </a:p>
      </dsp:txBody>
      <dsp:txXfrm>
        <a:off x="1737875" y="0"/>
        <a:ext cx="6290124" cy="1586061"/>
      </dsp:txXfrm>
    </dsp:sp>
    <dsp:sp modelId="{582554F6-BA14-4D02-9BF6-7F1E94C1B289}">
      <dsp:nvSpPr>
        <dsp:cNvPr id="0" name=""/>
        <dsp:cNvSpPr/>
      </dsp:nvSpPr>
      <dsp:spPr>
        <a:xfrm>
          <a:off x="132275" y="276648"/>
          <a:ext cx="1605600" cy="10800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BF416-B547-4287-A6BA-6B8CDF624BD2}">
      <dsp:nvSpPr>
        <dsp:cNvPr id="0" name=""/>
        <dsp:cNvSpPr/>
      </dsp:nvSpPr>
      <dsp:spPr>
        <a:xfrm>
          <a:off x="0" y="1718336"/>
          <a:ext cx="8028000" cy="1322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0" kern="1200" dirty="0" smtClean="0"/>
            <a:t>Τα </a:t>
          </a:r>
          <a:r>
            <a:rPr lang="el-GR" sz="1800" b="1" kern="1200" dirty="0" smtClean="0"/>
            <a:t>Υπερώια φύματα </a:t>
          </a:r>
          <a:r>
            <a:rPr lang="el-GR" sz="1800" b="0" kern="1200" dirty="0" smtClean="0"/>
            <a:t>των</a:t>
          </a:r>
          <a:r>
            <a:rPr lang="el-GR" sz="1800" b="1" kern="1200" dirty="0" smtClean="0"/>
            <a:t> </a:t>
          </a:r>
          <a:r>
            <a:rPr lang="el-GR" sz="1800" kern="1200" dirty="0" smtClean="0"/>
            <a:t>άνω δοντιών αρθρώνουν με μασητικές επιφάνειες των κάτω στις πλάγιες  έκκεντρες θέσεις. 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Εξάλειψη των επαφών των παρειακών φυμάτων.</a:t>
          </a:r>
          <a:endParaRPr lang="el-GR" sz="1800" kern="1200" dirty="0"/>
        </a:p>
      </dsp:txBody>
      <dsp:txXfrm>
        <a:off x="1737875" y="1718336"/>
        <a:ext cx="6290124" cy="1322753"/>
      </dsp:txXfrm>
    </dsp:sp>
    <dsp:sp modelId="{0F8D6869-8D57-4B4A-9698-4D04722F1C44}">
      <dsp:nvSpPr>
        <dsp:cNvPr id="0" name=""/>
        <dsp:cNvSpPr/>
      </dsp:nvSpPr>
      <dsp:spPr>
        <a:xfrm>
          <a:off x="132275" y="1839712"/>
          <a:ext cx="1605600" cy="10800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3A509-5E4C-4614-8899-7ED7A5388AD8}">
      <dsp:nvSpPr>
        <dsp:cNvPr id="0" name=""/>
        <dsp:cNvSpPr/>
      </dsp:nvSpPr>
      <dsp:spPr>
        <a:xfrm>
          <a:off x="0" y="3173365"/>
          <a:ext cx="8028000" cy="1322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Επιβεβαίωση αποσυναρμογής των προσθίων κατά την προολίσθηση και </a:t>
          </a:r>
          <a:r>
            <a:rPr lang="el-GR" sz="1800" kern="1200" dirty="0" err="1" smtClean="0"/>
            <a:t>αμφοτερόπλευρες</a:t>
          </a:r>
          <a:r>
            <a:rPr lang="el-GR" sz="1800" kern="1200" dirty="0" smtClean="0"/>
            <a:t> επαφές  υπερωίων φυμάτων των άνω οπισθίων δοντιών.</a:t>
          </a:r>
          <a:endParaRPr lang="el-GR" sz="1800" kern="1200" dirty="0"/>
        </a:p>
      </dsp:txBody>
      <dsp:txXfrm>
        <a:off x="1737875" y="3173365"/>
        <a:ext cx="6290124" cy="1322753"/>
      </dsp:txXfrm>
    </dsp:sp>
    <dsp:sp modelId="{04C1A274-A59C-4450-9BCC-57AFCEFCD719}">
      <dsp:nvSpPr>
        <dsp:cNvPr id="0" name=""/>
        <dsp:cNvSpPr/>
      </dsp:nvSpPr>
      <dsp:spPr>
        <a:xfrm>
          <a:off x="132275" y="3294741"/>
          <a:ext cx="1605600" cy="10800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11644-0372-4CF6-832E-66EB4BC03562}">
      <dsp:nvSpPr>
        <dsp:cNvPr id="0" name=""/>
        <dsp:cNvSpPr/>
      </dsp:nvSpPr>
      <dsp:spPr>
        <a:xfrm>
          <a:off x="3437999" y="2333261"/>
          <a:ext cx="1512000" cy="149332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Τύποι δοντιών</a:t>
          </a:r>
          <a:endParaRPr lang="el-GR" sz="2400" b="1" kern="1200" dirty="0"/>
        </a:p>
      </dsp:txBody>
      <dsp:txXfrm>
        <a:off x="3510897" y="2406159"/>
        <a:ext cx="1366204" cy="1347530"/>
      </dsp:txXfrm>
    </dsp:sp>
    <dsp:sp modelId="{98356F1F-3ABE-4878-8C31-BF029128A93F}">
      <dsp:nvSpPr>
        <dsp:cNvPr id="0" name=""/>
        <dsp:cNvSpPr/>
      </dsp:nvSpPr>
      <dsp:spPr>
        <a:xfrm rot="16200000">
          <a:off x="4007364" y="2146626"/>
          <a:ext cx="3732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27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3C181-731E-4CC3-89A8-26EA544412E4}">
      <dsp:nvSpPr>
        <dsp:cNvPr id="0" name=""/>
        <dsp:cNvSpPr/>
      </dsp:nvSpPr>
      <dsp:spPr>
        <a:xfrm>
          <a:off x="1745725" y="-80636"/>
          <a:ext cx="4896549" cy="204062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200" b="1" i="1" u="none" kern="1200" dirty="0" smtClean="0"/>
            <a:t>Ανατομικά</a:t>
          </a:r>
          <a:r>
            <a:rPr lang="el-GR" sz="2200" b="1" u="none" kern="1200" dirty="0" smtClean="0"/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dirty="0" smtClean="0"/>
            <a:t>Γωνία φύματος 30˚- 33˚.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dirty="0" smtClean="0"/>
            <a:t>Επιλέγονται σε σύνταξη με ενδοστοματικές  καταγραφές, αν η κονδυλική γωνία είναι μεγάλη.</a:t>
          </a:r>
          <a:endParaRPr lang="el-GR" sz="2000" kern="1200" dirty="0"/>
        </a:p>
      </dsp:txBody>
      <dsp:txXfrm>
        <a:off x="1845340" y="18979"/>
        <a:ext cx="4697319" cy="1841397"/>
      </dsp:txXfrm>
    </dsp:sp>
    <dsp:sp modelId="{E9E5BE09-57C0-4926-A32C-880094266A7B}">
      <dsp:nvSpPr>
        <dsp:cNvPr id="0" name=""/>
        <dsp:cNvSpPr/>
      </dsp:nvSpPr>
      <dsp:spPr>
        <a:xfrm rot="1178100">
          <a:off x="4938373" y="3416836"/>
          <a:ext cx="399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91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C734B-EA96-425E-BEDD-04B276B2CBB9}">
      <dsp:nvSpPr>
        <dsp:cNvPr id="0" name=""/>
        <dsp:cNvSpPr/>
      </dsp:nvSpPr>
      <dsp:spPr>
        <a:xfrm>
          <a:off x="5326658" y="2968101"/>
          <a:ext cx="3061335" cy="212405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200" b="1" i="1" u="none" kern="1200" dirty="0" smtClean="0"/>
            <a:t>Μη ανατομικά ή Επίπεδα </a:t>
          </a:r>
          <a:endParaRPr lang="el-GR" sz="2200" b="1" u="sng" kern="1200" dirty="0" smtClean="0"/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dirty="0" smtClean="0"/>
            <a:t>Γωνία φύματος 0˚, Επιλέγονται για την απόδοση επίπεδης σύγκλεισης.</a:t>
          </a:r>
          <a:endParaRPr lang="el-GR" sz="2000" kern="1200" dirty="0"/>
        </a:p>
      </dsp:txBody>
      <dsp:txXfrm>
        <a:off x="5430346" y="3071789"/>
        <a:ext cx="2853959" cy="1916675"/>
      </dsp:txXfrm>
    </dsp:sp>
    <dsp:sp modelId="{5D51C551-E469-412E-96E4-06263F437F8E}">
      <dsp:nvSpPr>
        <dsp:cNvPr id="0" name=""/>
        <dsp:cNvSpPr/>
      </dsp:nvSpPr>
      <dsp:spPr>
        <a:xfrm rot="9642563">
          <a:off x="3050133" y="3410451"/>
          <a:ext cx="399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06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2E2A6-239D-4B67-AC98-F36DFDAAA6A5}">
      <dsp:nvSpPr>
        <dsp:cNvPr id="0" name=""/>
        <dsp:cNvSpPr/>
      </dsp:nvSpPr>
      <dsp:spPr>
        <a:xfrm>
          <a:off x="0" y="2950120"/>
          <a:ext cx="3061335" cy="21240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200" b="1" i="1" u="none" kern="1200" dirty="0" err="1" smtClean="0"/>
            <a:t>Ημιανατομικά</a:t>
          </a:r>
          <a:r>
            <a:rPr lang="el-GR" sz="2200" b="1" u="none" kern="1200" dirty="0" smtClean="0"/>
            <a:t>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dirty="0" smtClean="0"/>
            <a:t>Γωνία φύματος 20˚ - 22˚.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dirty="0" smtClean="0"/>
            <a:t>  Για σύνταξη  σταθερών αποκλίσεων  με κονδυλική γωνία </a:t>
          </a:r>
          <a:r>
            <a:rPr lang="el-GR" sz="2000" kern="1200" baseline="0" dirty="0" smtClean="0"/>
            <a:t>20-25</a:t>
          </a:r>
          <a:r>
            <a:rPr lang="el-GR" sz="2000" kern="1200" baseline="30000" dirty="0" smtClean="0"/>
            <a:t>ο</a:t>
          </a:r>
          <a:r>
            <a:rPr lang="el-GR" sz="2000" kern="1200" baseline="0" dirty="0" smtClean="0"/>
            <a:t>. </a:t>
          </a:r>
          <a:endParaRPr lang="el-GR" sz="2000" kern="1200" dirty="0"/>
        </a:p>
      </dsp:txBody>
      <dsp:txXfrm>
        <a:off x="103685" y="3053805"/>
        <a:ext cx="2853965" cy="1916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A74BE-BD0F-4ECE-960E-1AD694020C5D}">
      <dsp:nvSpPr>
        <dsp:cNvPr id="0" name=""/>
        <dsp:cNvSpPr/>
      </dsp:nvSpPr>
      <dsp:spPr>
        <a:xfrm>
          <a:off x="2624228" y="0"/>
          <a:ext cx="3319372" cy="1962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000" kern="1200" dirty="0">
            <a:solidFill>
              <a:srgbClr val="FFFF00"/>
            </a:solidFill>
          </a:endParaRPr>
        </a:p>
      </dsp:txBody>
      <dsp:txXfrm>
        <a:off x="2681708" y="57480"/>
        <a:ext cx="3204412" cy="1847563"/>
      </dsp:txXfrm>
    </dsp:sp>
    <dsp:sp modelId="{B7AF8D35-A457-43A4-8CD0-E2F2F8FFB5CB}">
      <dsp:nvSpPr>
        <dsp:cNvPr id="0" name=""/>
        <dsp:cNvSpPr/>
      </dsp:nvSpPr>
      <dsp:spPr>
        <a:xfrm>
          <a:off x="112127" y="2102711"/>
          <a:ext cx="4103246" cy="1524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none" kern="1200" dirty="0" smtClean="0"/>
            <a:t>Φυσιολογική ή ανατομική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none" kern="1200" dirty="0" smtClean="0"/>
            <a:t>σύγκλειση</a:t>
          </a:r>
          <a:r>
            <a:rPr lang="el-GR" sz="24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γωνία σύνταξης  ≥80˚ </a:t>
          </a:r>
          <a:endParaRPr lang="el-GR" sz="2400" kern="1200" dirty="0"/>
        </a:p>
      </dsp:txBody>
      <dsp:txXfrm>
        <a:off x="156780" y="2147364"/>
        <a:ext cx="4013940" cy="1435244"/>
      </dsp:txXfrm>
    </dsp:sp>
    <dsp:sp modelId="{2FCE3666-56CB-4898-A34B-1B9A76012C5A}">
      <dsp:nvSpPr>
        <dsp:cNvPr id="0" name=""/>
        <dsp:cNvSpPr/>
      </dsp:nvSpPr>
      <dsp:spPr>
        <a:xfrm>
          <a:off x="1862279" y="3767449"/>
          <a:ext cx="4311990" cy="1524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none" kern="1200" dirty="0" smtClean="0"/>
            <a:t>Μικτή:</a:t>
          </a:r>
          <a:r>
            <a:rPr lang="el-GR" sz="2200" kern="1200" dirty="0" smtClean="0"/>
            <a:t> όταν από τη σχέση των ακρολοφιών υπαγορεύεται από τη μια πλευρά φυσιολογική και από την άλλη σταυροειδής σύγκλειση.</a:t>
          </a:r>
          <a:endParaRPr lang="el-GR" sz="2200" kern="1200" dirty="0"/>
        </a:p>
      </dsp:txBody>
      <dsp:txXfrm>
        <a:off x="1906932" y="3812102"/>
        <a:ext cx="4222684" cy="1435244"/>
      </dsp:txXfrm>
    </dsp:sp>
    <dsp:sp modelId="{4371AD64-B15E-4F11-B025-6DDDC6BD41B3}">
      <dsp:nvSpPr>
        <dsp:cNvPr id="0" name=""/>
        <dsp:cNvSpPr/>
      </dsp:nvSpPr>
      <dsp:spPr>
        <a:xfrm>
          <a:off x="4291860" y="2102711"/>
          <a:ext cx="3961313" cy="1524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u="none" kern="1200" dirty="0" smtClean="0"/>
            <a:t>Αντίστροφη ή σταυροειδής σύγκλειση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u="none" kern="1200" dirty="0" smtClean="0"/>
            <a:t>γωνία σύνταξης </a:t>
          </a:r>
          <a:r>
            <a:rPr lang="en-GB" sz="2400" u="none" kern="1200" dirty="0" smtClean="0"/>
            <a:t>&lt;</a:t>
          </a:r>
          <a:r>
            <a:rPr lang="el-GR" sz="2400" u="none" kern="1200" dirty="0" smtClean="0"/>
            <a:t>80˚ </a:t>
          </a:r>
          <a:endParaRPr lang="el-GR" sz="2400" u="none" kern="1200" dirty="0"/>
        </a:p>
      </dsp:txBody>
      <dsp:txXfrm>
        <a:off x="4336513" y="2147364"/>
        <a:ext cx="3872007" cy="143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D833-EFD9-483E-BE07-6ABEC63BB11E}" type="datetimeFigureOut">
              <a:rPr lang="el-GR" smtClean="0"/>
              <a:t>26/11/2015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7008-39B3-4DB9-91AA-807F4D27FE2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83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17008-39B3-4DB9-91AA-807F4D27FE2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63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430A86-E440-4203-A80E-F82158A45320}" type="slidenum">
              <a:rPr lang="el-GR" smtClean="0"/>
              <a:pPr/>
              <a:t>15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60F185-CA80-4B1C-8DC6-E1601EC7DFC7}" type="slidenum">
              <a:rPr lang="el-GR" smtClean="0"/>
              <a:pPr/>
              <a:t>17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982-1F2F-4D14-AD93-27203BCBAB64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01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4949-A896-4C53-BE1B-70C54606F0C7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076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7CBD-DAB1-4389-9ADD-02A9E322DE11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22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22D72-5427-405B-B84F-D19CC1E92A8C}" type="datetime1">
              <a:rPr lang="el-GR" smtClean="0"/>
              <a:t>26/11/2015</a:t>
            </a:fld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42B8-6624-4916-B7F3-8D07BDD68EE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30406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6FE2C-938E-412F-88F3-4B26CA01F5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4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CFFDE-02F9-4E3F-8992-7944B6F1F9A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3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401D2-A0A5-4325-BC30-D1656CA1BE4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1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9EC09-9B68-4631-A18D-3FC506E0472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3E595-ACD2-4AF2-8696-7AC1A0005AF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9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8C1B3-CDEE-46CE-923F-C02872588A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47204-F467-4616-ACA2-15975E71516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6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0666-FA19-462B-A1A0-541CB71220F8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321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2E379-C51F-408D-8A51-DA35E1E33AC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3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17CDB-89F8-4038-8396-803169B03F3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72463-CB49-4BA5-9856-0C5BBE6094C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3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C451B-5D2E-490A-9E87-D3F7F0485A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A7E4A-83BC-47C9-A82A-7BF418AB966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F4081-3D43-44A7-8255-BDC4559470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9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45D28-D9B3-4E5E-8BA5-0F8B537273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9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89675-F2B4-4DA2-B7F5-15088B0B69D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F3A98-6254-44EE-B02D-BD4D532B808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38AE4-5088-4FAC-9061-7C72ADD0A1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4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206B-9DB0-4C1E-97AB-029701D9AC90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1474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E28F1-9220-4557-BD4E-CC76A31AA3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0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7C1A3-9AE0-4519-BAA4-41F8FA6F022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0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2B72D-613B-425D-AEF1-6F0597E1BE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2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7E20-ECA4-4A43-A78E-BD4B87059876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50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39D4-31B2-4A49-8070-7D4A95D8F9F3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3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4E8-D87D-4876-91C9-FAB62F6EFB49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43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358B-0114-4F41-B29D-989A7DC60967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785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5BE-9701-42D8-9E72-0A85D4C22A17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41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936B-D603-4B08-B36D-B87AB9C3C144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04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557D-8013-4CEA-968A-FE114D9140D6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E032-902B-4940-9B6C-38903CE7D0D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327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690EB-0734-4307-8F1B-EEC68293392F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7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39051-B584-4788-B221-1E378F2F39A2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6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udaskopf_(da_Vinci)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User:Immanuel_Gi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Αποκατάσταση</a:t>
            </a:r>
            <a:br>
              <a:rPr lang="el-GR" sz="3600" b="1" dirty="0">
                <a:solidFill>
                  <a:schemeClr val="tx1"/>
                </a:solidFill>
                <a:latin typeface="+mn-lt"/>
              </a:rPr>
            </a:br>
            <a:r>
              <a:rPr lang="el-GR" sz="3600" b="1" dirty="0">
                <a:solidFill>
                  <a:schemeClr val="tx1"/>
                </a:solidFill>
                <a:latin typeface="+mn-lt"/>
              </a:rPr>
              <a:t>Δυσλειτουργιών Σύγκλεισης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>
                <a:solidFill>
                  <a:schemeClr val="tx1"/>
                </a:solidFill>
              </a:rPr>
              <a:t>Ενότητα</a:t>
            </a:r>
            <a:r>
              <a:rPr lang="en-GB" sz="2600" b="1" dirty="0" smtClean="0">
                <a:solidFill>
                  <a:schemeClr val="tx1"/>
                </a:solidFill>
              </a:rPr>
              <a:t> </a:t>
            </a:r>
            <a:r>
              <a:rPr lang="el-GR" sz="2600" b="1" dirty="0" smtClean="0">
                <a:solidFill>
                  <a:schemeClr val="tx1"/>
                </a:solidFill>
              </a:rPr>
              <a:t>6</a:t>
            </a:r>
            <a:r>
              <a:rPr lang="el-GR" sz="2600" dirty="0" smtClean="0">
                <a:solidFill>
                  <a:schemeClr val="tx1"/>
                </a:solidFill>
              </a:rPr>
              <a:t>: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l-GR" sz="2600" dirty="0" smtClean="0">
                <a:solidFill>
                  <a:schemeClr val="tx1"/>
                </a:solidFill>
              </a:rPr>
              <a:t>Αποκατάσταση σύγκλεισης με Κινητές </a:t>
            </a:r>
            <a:r>
              <a:rPr lang="el-GR" sz="2600" dirty="0">
                <a:solidFill>
                  <a:schemeClr val="tx1"/>
                </a:solidFill>
              </a:rPr>
              <a:t>Π</a:t>
            </a:r>
            <a:r>
              <a:rPr lang="el-GR" sz="2600" dirty="0" smtClean="0">
                <a:solidFill>
                  <a:schemeClr val="tx1"/>
                </a:solidFill>
              </a:rPr>
              <a:t>ροσθέσεις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>
                <a:solidFill>
                  <a:schemeClr val="tx1"/>
                </a:solidFill>
              </a:rPr>
              <a:t>Δρ. Παναγιώτα Τσόλκα, Αναπληρώτρια Καθηγήτρια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>
                <a:solidFill>
                  <a:schemeClr val="tx1"/>
                </a:solidFill>
              </a:rPr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9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6" y="631431"/>
            <a:ext cx="6661150" cy="338546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 algn="ctr"/>
            <a:r>
              <a:rPr lang="el-GR" sz="1600" dirty="0"/>
              <a:t>Ανοικτά Ακαδημαϊκά </a:t>
            </a:r>
            <a:r>
              <a:rPr lang="el-GR" sz="1600" dirty="0" smtClean="0"/>
              <a:t>Μαθήματα στο ΤΕΙ Αθήνας</a:t>
            </a:r>
            <a:endParaRPr lang="el-GR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1678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3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4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μασητική δύναμη των ατόμων με ολικές οδοντοστοιχίες είναι 5 ως 6 φόρες μικρότερη των ατόμων με φυσική οδοντοφυΐα.  </a:t>
            </a:r>
          </a:p>
          <a:p>
            <a:r>
              <a:rPr lang="el-GR" sz="2400" dirty="0" smtClean="0"/>
              <a:t>Οι κινήσεις της κάτω γνάθου κατά τη διάρκεια της μάσησης στα ολικά νωδά άτομα παρουσιάζουν παραμορφώσεις</a:t>
            </a:r>
            <a:r>
              <a:rPr lang="en-GB" sz="2400" dirty="0" smtClean="0"/>
              <a:t> </a:t>
            </a:r>
            <a:r>
              <a:rPr lang="el-GR" sz="2400" dirty="0" smtClean="0"/>
              <a:t>συγκρινόμενες με τις ομαλές κινήσεις</a:t>
            </a:r>
            <a:r>
              <a:rPr lang="en-GB" sz="2400" dirty="0" smtClean="0"/>
              <a:t> </a:t>
            </a:r>
            <a:r>
              <a:rPr lang="el-GR" sz="2400" dirty="0" smtClean="0"/>
              <a:t>της κ</a:t>
            </a:r>
            <a:r>
              <a:rPr lang="el-GR" sz="2400" dirty="0"/>
              <a:t>ά</a:t>
            </a:r>
            <a:r>
              <a:rPr lang="el-GR" sz="2400" dirty="0" smtClean="0"/>
              <a:t>τω γνάθου των </a:t>
            </a:r>
            <a:r>
              <a:rPr lang="el-GR" sz="2400" dirty="0" err="1" smtClean="0"/>
              <a:t>ενοδόντων</a:t>
            </a:r>
            <a:r>
              <a:rPr lang="el-GR" sz="2400" dirty="0" smtClean="0"/>
              <a:t>. Κατά την διάρκεια της φάσης σύγκλεισης του μασητικού κύκλου η κάτω γνάθος του ολικά νωδού ατόμου ανυψώνεται με σταθερή ταχύτητα χωρίς επιβράδυνση.</a:t>
            </a:r>
          </a:p>
          <a:p>
            <a:endParaRPr lang="el-GR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752" y="274638"/>
            <a:ext cx="9036496" cy="1143000"/>
          </a:xfrm>
        </p:spPr>
        <p:txBody>
          <a:bodyPr anchor="t">
            <a:normAutofit fontScale="90000"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Βιομηχανική συμπεριφορά ολικής οδοντοστοιχίας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dirty="0" smtClean="0">
                <a:solidFill>
                  <a:schemeClr val="tx2"/>
                </a:solidFill>
              </a:rPr>
              <a:t>μασητική </a:t>
            </a:r>
            <a:r>
              <a:rPr lang="el-GR" sz="3600" dirty="0">
                <a:solidFill>
                  <a:schemeClr val="tx2"/>
                </a:solidFill>
              </a:rPr>
              <a:t>λ</a:t>
            </a:r>
            <a:r>
              <a:rPr lang="el-GR" sz="3600" dirty="0" smtClean="0">
                <a:solidFill>
                  <a:schemeClr val="tx2"/>
                </a:solidFill>
              </a:rPr>
              <a:t>ειτουργία </a:t>
            </a:r>
            <a:endParaRPr lang="el-GR" sz="3100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6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</a:t>
            </a:r>
            <a:r>
              <a:rPr lang="el-GR" sz="2400" dirty="0" smtClean="0"/>
              <a:t>τη μεγαλύτερη πλειοψηφία των ατόμων </a:t>
            </a:r>
            <a:r>
              <a:rPr lang="el-GR" sz="2400" dirty="0"/>
              <a:t>μια </a:t>
            </a:r>
            <a:r>
              <a:rPr lang="el-GR" sz="2400" dirty="0" smtClean="0"/>
              <a:t>ασυνείδητη κατάποση γίνεται με τη κάτω γνάθο φερόμενη σε ή πολύ κοντά σε κεντρική σχέση.</a:t>
            </a:r>
          </a:p>
          <a:p>
            <a:r>
              <a:rPr lang="el-GR" sz="2400" dirty="0" smtClean="0"/>
              <a:t>Η σύγκλειση των ΟΟ πρέπει να επιτρέπει και να εναρμονίζεται με αυτό το αντανακλαστικό της ασυνείδητης κατάποσης του ανθρώπου.</a:t>
            </a:r>
          </a:p>
          <a:p>
            <a:r>
              <a:rPr lang="el-GR" sz="2400" dirty="0" smtClean="0"/>
              <a:t>Η σύγκλειση των ΟΟ πρέπει να συνεργάζεται με τις δυνάμεις που αναπτύσσονται κατά τη διάρκεια μιας κατάποσης και να αποτρέπει μη αρμονικές επαφές</a:t>
            </a:r>
            <a:r>
              <a:rPr lang="en-GB" sz="2400" dirty="0" smtClean="0"/>
              <a:t>.</a:t>
            </a:r>
            <a:r>
              <a:rPr lang="el-GR" sz="2400" dirty="0" smtClean="0"/>
              <a:t> </a:t>
            </a: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 anchor="t">
            <a:normAutofit fontScale="90000"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Βιομηχανική συμπεριφορά ολικής οδοντοστοιχίας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dirty="0" smtClean="0">
                <a:solidFill>
                  <a:schemeClr val="tx2"/>
                </a:solidFill>
              </a:rPr>
              <a:t>κατάποση </a:t>
            </a:r>
            <a:endParaRPr lang="el-GR" sz="31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30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Πολλοί από τους ασθενείς με ολικές οδοντοστοιχίες αναπτύσσουν έντονες </a:t>
            </a:r>
            <a:r>
              <a:rPr lang="el-GR" sz="2400" dirty="0" smtClean="0"/>
              <a:t>παραλειτουργικές </a:t>
            </a:r>
            <a:r>
              <a:rPr lang="el-GR" sz="2400" dirty="0"/>
              <a:t>έξεις μεγάλης </a:t>
            </a:r>
            <a:r>
              <a:rPr lang="el-GR" sz="2400" dirty="0" smtClean="0"/>
              <a:t>διαρκείας (ημερήσια και κατά τη διάρκεια του ύπνου), και με ανεπιθύμητες κατευθύνσεις.</a:t>
            </a:r>
          </a:p>
          <a:p>
            <a:r>
              <a:rPr lang="el-GR" sz="2400" dirty="0"/>
              <a:t>Ώ</a:t>
            </a:r>
            <a:r>
              <a:rPr lang="el-GR" sz="2400" dirty="0" smtClean="0"/>
              <a:t>θηση </a:t>
            </a:r>
            <a:r>
              <a:rPr lang="el-GR" sz="2400" dirty="0"/>
              <a:t>και πίεση της γλώσσας στην επιφάνεια της </a:t>
            </a:r>
            <a:r>
              <a:rPr lang="el-GR" sz="2400" dirty="0" smtClean="0"/>
              <a:t>οδοντοστοιχίας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/>
              <a:t>Σ</a:t>
            </a:r>
            <a:r>
              <a:rPr lang="el-GR" sz="2400" dirty="0" smtClean="0"/>
              <a:t>φίξιμο δοντιών</a:t>
            </a:r>
            <a:r>
              <a:rPr lang="el-GR" sz="2400" dirty="0"/>
              <a:t>.</a:t>
            </a:r>
            <a:endParaRPr lang="el-GR" sz="2400" dirty="0" smtClean="0"/>
          </a:p>
          <a:p>
            <a:r>
              <a:rPr lang="el-GR" sz="2400" dirty="0"/>
              <a:t>Υ</a:t>
            </a:r>
            <a:r>
              <a:rPr lang="el-GR" sz="2400" dirty="0" smtClean="0"/>
              <a:t>περλειτουργία χειλιών </a:t>
            </a:r>
            <a:r>
              <a:rPr lang="el-GR" sz="2400" dirty="0"/>
              <a:t>και μυών της περιστοματικής περιοχής επί της </a:t>
            </a:r>
            <a:r>
              <a:rPr lang="el-GR" sz="2400" dirty="0" err="1"/>
              <a:t>προστομιακής</a:t>
            </a:r>
            <a:r>
              <a:rPr lang="el-GR" sz="2400" dirty="0"/>
              <a:t> επιφάνειας της κάτω </a:t>
            </a:r>
            <a:r>
              <a:rPr lang="el-GR" sz="2400" dirty="0" smtClean="0"/>
              <a:t>οδοντοστοιχίας.</a:t>
            </a:r>
            <a:endParaRPr lang="el-GR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rmAutofit fontScale="90000"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Βιομηχανική συμπεριφορά ολικής οδοντοστοιχίας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dirty="0" smtClean="0">
                <a:solidFill>
                  <a:schemeClr val="tx2"/>
                </a:solidFill>
              </a:rPr>
              <a:t>παραλειτουργικές  </a:t>
            </a:r>
            <a:r>
              <a:rPr lang="el-GR" sz="3600" dirty="0">
                <a:solidFill>
                  <a:schemeClr val="tx2"/>
                </a:solidFill>
              </a:rPr>
              <a:t>έ</a:t>
            </a:r>
            <a:r>
              <a:rPr lang="el-GR" sz="3600" dirty="0" smtClean="0">
                <a:solidFill>
                  <a:schemeClr val="tx2"/>
                </a:solidFill>
              </a:rPr>
              <a:t>ξεις</a:t>
            </a:r>
            <a:endParaRPr lang="el-GR" sz="31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2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8068693"/>
              </p:ext>
            </p:extLst>
          </p:nvPr>
        </p:nvGraphicFramePr>
        <p:xfrm>
          <a:off x="306000" y="1397000"/>
          <a:ext cx="8532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Καθοριστικοί παράγοντες της λειτουργίας της ολικής οδοντοστοιχίας</a:t>
            </a:r>
            <a:endParaRPr lang="el-GR" sz="3200" b="1" dirty="0">
              <a:solidFill>
                <a:schemeClr val="tx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78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2869482433"/>
              </p:ext>
            </p:extLst>
          </p:nvPr>
        </p:nvGraphicFramePr>
        <p:xfrm>
          <a:off x="306000" y="1484784"/>
          <a:ext cx="85320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  <a:cs typeface="Times New Roman" pitchFamily="18" charset="0"/>
              </a:rPr>
              <a:t>Τύποι σύγκλεισης ολικών οδοντοστοιχιών</a:t>
            </a:r>
            <a:br>
              <a:rPr lang="el-GR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el-GR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63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004A82"/>
                </a:solidFill>
              </a:rPr>
              <a:t>Σε κεντρική σχέση</a:t>
            </a:r>
          </a:p>
          <a:p>
            <a:pPr lvl="1"/>
            <a:r>
              <a:rPr lang="el-GR" sz="2400" dirty="0" smtClean="0"/>
              <a:t>Επαφές όλων των οπισθίων αμφοτερόπλευρα.</a:t>
            </a:r>
          </a:p>
          <a:p>
            <a:pPr lvl="1"/>
            <a:r>
              <a:rPr lang="el-GR" sz="2400" dirty="0" smtClean="0"/>
              <a:t>Τα πρόσθια αφίστανται ελαφρά.</a:t>
            </a:r>
          </a:p>
          <a:p>
            <a:r>
              <a:rPr lang="el-GR" sz="2800" b="1" dirty="0" smtClean="0">
                <a:solidFill>
                  <a:srgbClr val="004A82"/>
                </a:solidFill>
              </a:rPr>
              <a:t>Σε έκκεντρες θέσεις</a:t>
            </a:r>
          </a:p>
          <a:p>
            <a:pPr lvl="1"/>
            <a:r>
              <a:rPr lang="el-GR" sz="2400" dirty="0" smtClean="0"/>
              <a:t>Κατά την προσθιολίσθηση υπάρχουν </a:t>
            </a:r>
            <a:r>
              <a:rPr lang="el-GR" sz="2400" dirty="0" err="1" smtClean="0"/>
              <a:t>αμφοτερόπλευρες</a:t>
            </a:r>
            <a:r>
              <a:rPr lang="el-GR" sz="2400" dirty="0" smtClean="0"/>
              <a:t>, ταυτόχρονες οδοντικές επαφές προσθίων και οπισθίων δοντιών. </a:t>
            </a:r>
          </a:p>
          <a:p>
            <a:pPr lvl="1"/>
            <a:r>
              <a:rPr lang="el-GR" sz="2400" dirty="0" smtClean="0"/>
              <a:t>Κατά τις πλαγιολισθήσεις υπάρχουν </a:t>
            </a:r>
            <a:r>
              <a:rPr lang="el-GR" sz="2400" dirty="0" err="1" smtClean="0"/>
              <a:t>αμφοτερόπλευρες</a:t>
            </a:r>
            <a:r>
              <a:rPr lang="el-GR" sz="2400" dirty="0" smtClean="0"/>
              <a:t>, ταυτόχρονες και ίσες οδοντικές επαφές και στην εργαζόμενη και στην μη εργαζόμενη πλευρά.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Χρησιμοποιείται μόνο για κινητές προσθετικές αποκαταστάσεις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Αμφοτερόπλευρα ισορροπημένη σύγκλειση</a:t>
            </a:r>
            <a:br>
              <a:rPr lang="el-GR" sz="3200" b="1" dirty="0">
                <a:solidFill>
                  <a:schemeClr val="tx2"/>
                </a:solidFill>
              </a:rPr>
            </a:br>
            <a:r>
              <a:rPr lang="el-GR" sz="3200" b="1" dirty="0">
                <a:solidFill>
                  <a:schemeClr val="tx2"/>
                </a:solidFill>
              </a:rPr>
              <a:t> ή Ισόρροπη </a:t>
            </a:r>
            <a:r>
              <a:rPr lang="el-GR" sz="3200" b="1" dirty="0" smtClean="0">
                <a:solidFill>
                  <a:schemeClr val="tx2"/>
                </a:solidFill>
              </a:rPr>
              <a:t>σύγκλειση </a:t>
            </a:r>
            <a:endParaRPr lang="el-G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17528"/>
            <a:ext cx="3623227" cy="2340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53792"/>
            <a:ext cx="3075854" cy="2340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309" y="1309216"/>
            <a:ext cx="3424392" cy="2340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933" y="1309216"/>
            <a:ext cx="304778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6493792"/>
            <a:ext cx="359451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b="1" dirty="0">
                <a:latin typeface="+mj-lt"/>
              </a:rPr>
              <a:t>ΜΗ ΕΡΓΑΖΟΜΕΝΗ ΠΛΕΥΡΑ (</a:t>
            </a:r>
            <a:r>
              <a:rPr lang="en-GB" sz="1400" b="1" dirty="0">
                <a:latin typeface="+mj-lt"/>
              </a:rPr>
              <a:t>BALANCING SIDE)</a:t>
            </a:r>
            <a:endParaRPr lang="el-GR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6505599"/>
            <a:ext cx="319972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400" b="1" dirty="0">
                <a:latin typeface="+mj-lt"/>
              </a:rPr>
              <a:t> ΕΡΓΑΖΟΜΕΝΗ ΠΛΕΥΡΑ</a:t>
            </a:r>
            <a:r>
              <a:rPr lang="en-GB" sz="1400" b="1" dirty="0">
                <a:latin typeface="+mj-lt"/>
              </a:rPr>
              <a:t> (WORKING SIDE)</a:t>
            </a:r>
            <a:endParaRPr lang="el-GR" sz="1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8828" y="3665735"/>
            <a:ext cx="24550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400" b="1" dirty="0">
                <a:latin typeface="+mj-lt"/>
              </a:rPr>
              <a:t>ΠΡΟΟΛΙΣΘΗΣΗ</a:t>
            </a:r>
            <a:r>
              <a:rPr lang="en-GB" sz="1400" b="1" dirty="0">
                <a:latin typeface="+mj-lt"/>
              </a:rPr>
              <a:t> (PROTRUSION)</a:t>
            </a:r>
            <a:endParaRPr lang="el-GR" sz="1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316" y="3625279"/>
            <a:ext cx="346325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400" b="1" dirty="0">
                <a:latin typeface="+mj-lt"/>
              </a:rPr>
              <a:t>ΚΕΝΤΡΙΚΗ ΣΥΓΚΛΕΙΣΗ</a:t>
            </a:r>
            <a:r>
              <a:rPr lang="en-GB" sz="1400" b="1" dirty="0">
                <a:latin typeface="+mj-lt"/>
              </a:rPr>
              <a:t> (CENTRIC OCCLUSION)</a:t>
            </a:r>
            <a:endParaRPr lang="el-GR" sz="1400" b="1" dirty="0">
              <a:latin typeface="+mj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14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Αμφοτερόπλευρα ισορροπημένη σύγκλειση</a:t>
            </a:r>
            <a:br>
              <a:rPr lang="el-GR" sz="3200" b="1" dirty="0">
                <a:solidFill>
                  <a:schemeClr val="tx2"/>
                </a:solidFill>
              </a:rPr>
            </a:br>
            <a:r>
              <a:rPr lang="el-GR" sz="3200" b="1" dirty="0">
                <a:solidFill>
                  <a:schemeClr val="tx2"/>
                </a:solidFill>
              </a:rPr>
              <a:t> ή Ισόρροπη </a:t>
            </a:r>
            <a:r>
              <a:rPr lang="el-GR" sz="3200" b="1" dirty="0" smtClean="0">
                <a:solidFill>
                  <a:schemeClr val="tx2"/>
                </a:solidFill>
              </a:rPr>
              <a:t>σύγκλειση </a:t>
            </a:r>
            <a:endParaRPr lang="el-GR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l-GR" sz="2600" b="1" dirty="0" smtClean="0">
                <a:solidFill>
                  <a:srgbClr val="004A82"/>
                </a:solidFill>
              </a:rPr>
              <a:t>Σε θέση μέγιστης συναρμογής</a:t>
            </a:r>
          </a:p>
          <a:p>
            <a:pPr lvl="1"/>
            <a:r>
              <a:rPr lang="el-GR" sz="2600" dirty="0" smtClean="0"/>
              <a:t>Μέγιστος δυνατός αριθμός επαφών</a:t>
            </a:r>
            <a:r>
              <a:rPr lang="en-GB" sz="2600" dirty="0" smtClean="0"/>
              <a:t>.</a:t>
            </a:r>
            <a:endParaRPr lang="el-GR" sz="2600" dirty="0" smtClean="0"/>
          </a:p>
          <a:p>
            <a:pPr lvl="1"/>
            <a:r>
              <a:rPr lang="el-GR" sz="2600" dirty="0" smtClean="0"/>
              <a:t>Χρήση δοντιών με γωνία φύματος 0</a:t>
            </a:r>
            <a:r>
              <a:rPr lang="el-GR" sz="2600" baseline="30000" dirty="0" smtClean="0"/>
              <a:t>ο</a:t>
            </a:r>
            <a:r>
              <a:rPr lang="en-GB" sz="2600" dirty="0" smtClean="0"/>
              <a:t>.</a:t>
            </a:r>
            <a:endParaRPr lang="el-GR" sz="2600" baseline="60000" dirty="0" smtClean="0"/>
          </a:p>
          <a:p>
            <a:pPr>
              <a:buSzPct val="100000"/>
            </a:pPr>
            <a:r>
              <a:rPr lang="el-GR" sz="2600" b="1" dirty="0" smtClean="0">
                <a:solidFill>
                  <a:srgbClr val="004A82"/>
                </a:solidFill>
              </a:rPr>
              <a:t>Σε έκκεντρες θέσεις</a:t>
            </a:r>
          </a:p>
          <a:p>
            <a:pPr lvl="1"/>
            <a:r>
              <a:rPr lang="el-GR" sz="2600" dirty="0" smtClean="0"/>
              <a:t>Δεν υπάρχει συγκεκριμένο συγκλεισιακό μοντέλο</a:t>
            </a:r>
            <a:r>
              <a:rPr lang="en-GB" sz="2600" dirty="0" smtClean="0"/>
              <a:t>.</a:t>
            </a:r>
            <a:r>
              <a:rPr lang="el-GR" sz="2600" dirty="0" smtClean="0"/>
              <a:t> </a:t>
            </a:r>
          </a:p>
          <a:p>
            <a:pPr lvl="1"/>
            <a:r>
              <a:rPr lang="el-GR" sz="2600" dirty="0" smtClean="0"/>
              <a:t>Ελευθερία κινήσεων σε όλες τις κινήσεις (προσθιολίσθηση και πλαγιολισθήσεις)</a:t>
            </a:r>
            <a:r>
              <a:rPr lang="en-US" sz="2600" dirty="0" smtClean="0"/>
              <a:t>.</a:t>
            </a:r>
            <a:endParaRPr lang="el-GR" sz="2600" dirty="0" smtClean="0">
              <a:solidFill>
                <a:srgbClr val="FF0066"/>
              </a:solidFill>
            </a:endParaRPr>
          </a:p>
          <a:p>
            <a:pPr marL="0" indent="0" eaLnBrk="1" hangingPunct="1"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Χρησιμοποιείται σε εξειδικευμένες περιπτώσεις κινητής προσθετικής (σε πολύ απορροφημένες φατνιακές ακρολοφίες, σε υπερήλικες, σε άτομα με νευρολογικές διαταραχές).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/>
                </a:solidFill>
              </a:rPr>
              <a:t>Επίπεδη </a:t>
            </a:r>
            <a:r>
              <a:rPr lang="el-GR" sz="3600" b="1" dirty="0" smtClean="0">
                <a:solidFill>
                  <a:schemeClr val="tx2"/>
                </a:solidFill>
              </a:rPr>
              <a:t>σύγκλειση </a:t>
            </a:r>
            <a:endParaRPr lang="el-G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573" y="2060848"/>
            <a:ext cx="4494122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707"/>
          <a:stretch>
            <a:fillRect/>
          </a:stretch>
        </p:blipFill>
        <p:spPr bwMode="auto">
          <a:xfrm>
            <a:off x="4911601" y="2060848"/>
            <a:ext cx="4052887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225123"/>
            <a:ext cx="39290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600" dirty="0">
                <a:latin typeface="+mj-lt"/>
              </a:rPr>
              <a:t>ΚΕΝΤΡΙΚΗ ΣΥΓΚΛΕΙΣΗ</a:t>
            </a:r>
            <a:r>
              <a:rPr lang="en-GB" sz="1600" dirty="0">
                <a:latin typeface="+mj-lt"/>
              </a:rPr>
              <a:t> (CENTRIC OCCLUSION)</a:t>
            </a:r>
            <a:endParaRPr lang="el-GR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225123"/>
            <a:ext cx="277608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600" dirty="0">
                <a:latin typeface="+mj-lt"/>
              </a:rPr>
              <a:t>ΠΡΟΟΛΙΣΘΗΣΗ</a:t>
            </a:r>
            <a:r>
              <a:rPr lang="en-GB" sz="1600" dirty="0">
                <a:latin typeface="+mj-lt"/>
              </a:rPr>
              <a:t> (PROTRUSION)</a:t>
            </a:r>
            <a:endParaRPr lang="el-GR" sz="1600" dirty="0"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/>
                </a:solidFill>
              </a:rPr>
              <a:t>Επίπεδη </a:t>
            </a:r>
            <a:r>
              <a:rPr lang="el-GR" sz="3600" b="1" dirty="0" smtClean="0">
                <a:solidFill>
                  <a:schemeClr val="tx2"/>
                </a:solidFill>
              </a:rPr>
              <a:t>σύγκλειση</a:t>
            </a:r>
            <a:endParaRPr lang="el-G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3471774"/>
              </p:ext>
            </p:extLst>
          </p:nvPr>
        </p:nvGraphicFramePr>
        <p:xfrm>
          <a:off x="611560" y="1556792"/>
          <a:ext cx="8028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l-GR" sz="3600" b="1" dirty="0">
                <a:solidFill>
                  <a:schemeClr val="tx2"/>
                </a:solidFill>
              </a:rPr>
              <a:t>Σχεδίαση και απόδοση γλωσσικής  </a:t>
            </a:r>
            <a:r>
              <a:rPr lang="el-GR" sz="3600" b="1" dirty="0" smtClean="0">
                <a:solidFill>
                  <a:schemeClr val="tx2"/>
                </a:solidFill>
              </a:rPr>
              <a:t>ισόρροπης σύγκλεισης </a:t>
            </a:r>
            <a:r>
              <a:rPr lang="el-GR" sz="3600" b="1" dirty="0">
                <a:solidFill>
                  <a:schemeClr val="tx2"/>
                </a:solidFill>
              </a:rPr>
              <a:t>στο εργαστήριο</a:t>
            </a:r>
            <a:r>
              <a:rPr lang="el-GR" sz="3600" b="1" i="1" dirty="0">
                <a:solidFill>
                  <a:schemeClr val="tx2"/>
                </a:solidFill>
              </a:rPr>
              <a:t/>
            </a:r>
            <a:br>
              <a:rPr lang="el-GR" sz="3600" b="1" i="1" dirty="0">
                <a:solidFill>
                  <a:schemeClr val="tx2"/>
                </a:solidFill>
              </a:rPr>
            </a:b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7" name="Subtitle 11"/>
          <p:cNvSpPr txBox="1">
            <a:spLocks/>
          </p:cNvSpPr>
          <p:nvPr/>
        </p:nvSpPr>
        <p:spPr>
          <a:xfrm>
            <a:off x="611560" y="6309320"/>
            <a:ext cx="8208912" cy="3600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i="1" dirty="0" smtClean="0"/>
              <a:t>Norman A.C., Pankaj P.S.: </a:t>
            </a:r>
            <a:r>
              <a:rPr lang="en-US" sz="1200" i="1" dirty="0" smtClean="0"/>
              <a:t>Atlas of oral </a:t>
            </a:r>
            <a:r>
              <a:rPr lang="en-US" sz="1200" i="1" dirty="0" err="1" smtClean="0"/>
              <a:t>implantology</a:t>
            </a:r>
            <a:r>
              <a:rPr lang="el-GR" sz="1200" i="1" dirty="0" smtClean="0"/>
              <a:t>.</a:t>
            </a:r>
            <a:r>
              <a:rPr lang="en-US" sz="1200" i="1" dirty="0" smtClean="0"/>
              <a:t> 3</a:t>
            </a:r>
            <a:r>
              <a:rPr lang="en-US" sz="1200" i="1" baseline="30000" dirty="0" smtClean="0"/>
              <a:t>rd</a:t>
            </a:r>
            <a:r>
              <a:rPr lang="en-US" sz="1200" i="1" dirty="0" smtClean="0"/>
              <a:t> edition. Mosby. St. Louis, London 2010. </a:t>
            </a:r>
            <a:endParaRPr lang="el-GR" sz="1200" i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08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Ολική νωδότητα-Ολική οδοντοστοιχία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2369089"/>
          </a:xfrm>
        </p:spPr>
        <p:txBody>
          <a:bodyPr>
            <a:noAutofit/>
          </a:bodyPr>
          <a:lstStyle/>
          <a:p>
            <a:r>
              <a:rPr lang="el-GR" sz="2200" dirty="0" smtClean="0"/>
              <a:t>Η ολική οδοντοστοιχία (ΟΟ) είναι μια κινητή πρόσθεση κατασκευαζόμενη για ολικά νωδή γνάθο, προσαρμοσμένη και λειτουργούσα σε ένα   αφιλόξενο βιολογικό περιβάλλον</a:t>
            </a:r>
            <a:r>
              <a:rPr lang="el-GR" sz="2200" dirty="0" smtClean="0"/>
              <a:t>.</a:t>
            </a:r>
            <a:endParaRPr lang="el-GR" sz="22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8"/>
          <a:stretch/>
        </p:blipFill>
        <p:spPr>
          <a:xfrm>
            <a:off x="5652120" y="1556790"/>
            <a:ext cx="2988000" cy="2315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8" y="4185313"/>
            <a:ext cx="3024000" cy="2014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19255" y="1262888"/>
            <a:ext cx="352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Ολικές οδοντοστοιχίες </a:t>
            </a:r>
            <a:r>
              <a:rPr lang="el-GR" sz="1400" b="1" dirty="0" smtClean="0"/>
              <a:t>άνω </a:t>
            </a:r>
            <a:r>
              <a:rPr lang="el-GR" sz="1400" b="1" dirty="0" smtClean="0"/>
              <a:t>και κάτω γνάθου</a:t>
            </a:r>
            <a:endParaRPr lang="el-GR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6199594"/>
            <a:ext cx="3127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Ολική </a:t>
            </a:r>
            <a:r>
              <a:rPr lang="el-GR" sz="1400" b="1" dirty="0" err="1" smtClean="0"/>
              <a:t>νωδότητα</a:t>
            </a:r>
            <a:r>
              <a:rPr lang="el-GR" sz="1400" b="1" dirty="0" smtClean="0"/>
              <a:t> </a:t>
            </a:r>
            <a:r>
              <a:rPr lang="el-GR" sz="1400" b="1" dirty="0" smtClean="0"/>
              <a:t>άνω </a:t>
            </a:r>
            <a:r>
              <a:rPr lang="el-GR" sz="1400" b="1" dirty="0" smtClean="0"/>
              <a:t>και κάτω γνάθου</a:t>
            </a:r>
            <a:endParaRPr lang="el-GR" sz="1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5619255" y="3872081"/>
            <a:ext cx="3489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 smtClean="0"/>
              <a:t>©</a:t>
            </a:r>
            <a:r>
              <a:rPr lang="el-GR" sz="1200" i="1" dirty="0" err="1" smtClean="0"/>
              <a:t>Γιαννικάκης</a:t>
            </a:r>
            <a:r>
              <a:rPr lang="el-GR" sz="1200" i="1" dirty="0" smtClean="0"/>
              <a:t> Σ.: Ολικές Οδοντοστοιχίες Εργαστήριο</a:t>
            </a:r>
            <a:endParaRPr lang="el-GR" sz="1200" i="1" dirty="0"/>
          </a:p>
        </p:txBody>
      </p:sp>
      <p:sp>
        <p:nvSpPr>
          <p:cNvPr id="8" name="Ορθογώνιο 7"/>
          <p:cNvSpPr/>
          <p:nvPr/>
        </p:nvSpPr>
        <p:spPr>
          <a:xfrm>
            <a:off x="4139952" y="4183979"/>
            <a:ext cx="43924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</a:rPr>
              <a:t>Η ολική οδοντοστοιχία  αναπληρώνει την έλλειψη φυσικών δοντιών και αποκαθιστά  τις κύριες και δευτερεύουσες λειτουργίες του στοματογναθικού συστήματος και την αισθητική του προσώπου.</a:t>
            </a:r>
            <a:endParaRPr lang="el-GR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36" y="0"/>
            <a:ext cx="9095928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Μορφολογικά χαρακτηριστικά οπισθίων τεχνητών δοντιών των ολικών οδοντοστοιχιών</a:t>
            </a:r>
            <a:endParaRPr lang="el-GR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1341069"/>
              </p:ext>
            </p:extLst>
          </p:nvPr>
        </p:nvGraphicFramePr>
        <p:xfrm>
          <a:off x="378000" y="1397000"/>
          <a:ext cx="8388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3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712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Επικρατ</a:t>
            </a:r>
            <a:r>
              <a:rPr lang="el-GR" sz="3200" b="1" dirty="0">
                <a:solidFill>
                  <a:schemeClr val="tx2"/>
                </a:solidFill>
              </a:rPr>
              <a:t>έ</a:t>
            </a:r>
            <a:r>
              <a:rPr lang="el-GR" sz="3200" b="1" dirty="0" smtClean="0">
                <a:solidFill>
                  <a:schemeClr val="tx2"/>
                </a:solidFill>
              </a:rPr>
              <a:t>στεροι τύποι σύγκλεισης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 smtClean="0">
                <a:solidFill>
                  <a:schemeClr val="tx2"/>
                </a:solidFill>
              </a:rPr>
              <a:t>των Ολικών Οδοντοστοιχιών.</a:t>
            </a:r>
            <a:endParaRPr lang="el-GR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256" t="2556" b="7605"/>
          <a:stretch/>
        </p:blipFill>
        <p:spPr bwMode="auto">
          <a:xfrm>
            <a:off x="846162" y="1412776"/>
            <a:ext cx="6978646" cy="2520000"/>
          </a:xfrm>
          <a:prstGeom prst="roundRect">
            <a:avLst>
              <a:gd name="adj" fmla="val 15665"/>
            </a:avLst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4197236"/>
            <a:ext cx="8820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ανατομικά δόντια άνω και κάτω γνάθου  με σύνταξη ισόρροπης σύγκλεισης.</a:t>
            </a:r>
            <a:endParaRPr kumimoji="0" 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ανατομικά δόντια άνω και κάτω γνάθου τοποθετημένα σε γλωσσική σύγκλειση.</a:t>
            </a:r>
            <a:endParaRPr kumimoji="0" 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ανατομικά δόντια άνω γνάθου και επίπεδα δόντια κάτω γνάθου σε σύνταξη γλωσσικής σύγκλεισης.</a:t>
            </a:r>
            <a:endParaRPr kumimoji="0" 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άνω και κάτω δόντια σε σύνταξη επίπεδης σύγκλεισης.</a:t>
            </a:r>
            <a:endParaRPr kumimoji="0" 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428720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9806" y="342872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b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0794" y="3428720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c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8650" y="346065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d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0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>
            <p:extLst>
              <p:ext uri="{D42A27DB-BD31-4B8C-83A1-F6EECF244321}">
                <p14:modId xmlns:p14="http://schemas.microsoft.com/office/powerpoint/2010/main" val="2945071614"/>
              </p:ext>
            </p:extLst>
          </p:nvPr>
        </p:nvGraphicFramePr>
        <p:xfrm>
          <a:off x="288000" y="1423148"/>
          <a:ext cx="8568000" cy="52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</a:rPr>
              <a:t>Μηχανικοί κανόνες σύνταξης δοντιών στο εργαστήριο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0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Καθοριστικοί Παράγοντες απόδοσης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 smtClean="0">
                <a:solidFill>
                  <a:schemeClr val="tx2"/>
                </a:solidFill>
              </a:rPr>
              <a:t> ισόρροπης σύγκλεισης στο εργαστήριο </a:t>
            </a:r>
            <a:endParaRPr lang="el-GR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Κονδυλική τροχιά</a:t>
            </a:r>
          </a:p>
          <a:p>
            <a:r>
              <a:rPr lang="el-GR" sz="2800" dirty="0" smtClean="0"/>
              <a:t>Τομική τροχιά</a:t>
            </a:r>
          </a:p>
          <a:p>
            <a:r>
              <a:rPr lang="el-GR" sz="2800" dirty="0" smtClean="0"/>
              <a:t>Γωνία φυμάτων</a:t>
            </a:r>
          </a:p>
          <a:p>
            <a:r>
              <a:rPr lang="el-GR" sz="2800" dirty="0" smtClean="0"/>
              <a:t>Καμπύλη αντιστάθμισης</a:t>
            </a:r>
          </a:p>
          <a:p>
            <a:r>
              <a:rPr lang="el-GR" sz="2800" dirty="0" smtClean="0"/>
              <a:t>Μασητικό επίπεδο</a:t>
            </a:r>
          </a:p>
          <a:p>
            <a:pPr marL="0" indent="0">
              <a:buNone/>
            </a:pPr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87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Για τις ολικές οδοντοστοιχίες η τομική τροχιά πρέπει να είναι ήπια (ρηχή) τόσο όσο το επιτρέπουν η αισθητική και η φώνηση για να αποτρέπεται  η εκτροπή της οδοντοστοιχίας κατά την διάρκεια της προολίσθησης.</a:t>
            </a:r>
          </a:p>
          <a:p>
            <a:r>
              <a:rPr lang="el-GR" sz="2400" dirty="0" smtClean="0"/>
              <a:t>Αύξηση της γωνίας της τομικής τροχιάς εκτρέπει την άνω οδοντοστοιχία στο πίσω μέρος (απώλεια απόφραξης) ενώ η κάτω οδοντοστοιχία γλιστρά προ τα πίσω.</a:t>
            </a:r>
            <a:endParaRPr lang="el-GR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</a:rPr>
              <a:t>Καθοριστικοί Παράγοντες απόδοσης ισόρροπης σύγκλεισης </a:t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(τομική τροχιά)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47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11349"/>
            <a:ext cx="5122912" cy="4525963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Η πρόσθια-οπίσθια καμπύλη ή καμπύλη αντιστάθμισης (οβελιαίο επίπεδο) και η καμπύλη </a:t>
            </a:r>
            <a:r>
              <a:rPr lang="en-GB" sz="2200" dirty="0" smtClean="0"/>
              <a:t>Wilson (</a:t>
            </a:r>
            <a:r>
              <a:rPr lang="el-GR" sz="2200" dirty="0" smtClean="0"/>
              <a:t>μετωπιαίο επίπεδο) κατά την σύνταξη των προσθίων και οπισθίων δοντιών της ΟΟ, χρησιμεύουν για την απόδοση ισόρροπης σύγκλεισης  κατά την προολίσθηση και πλαγιολισθήσεις  αντιστοίχως.</a:t>
            </a:r>
            <a:endParaRPr lang="en-GB" sz="2200" dirty="0" smtClean="0"/>
          </a:p>
          <a:p>
            <a:r>
              <a:rPr lang="el-GR" sz="2200" dirty="0" smtClean="0"/>
              <a:t>Η κλίση των καμπύλων αντιστάθμισης καθορίζεται από τις γωνίες της κονδυλικής και τομικής τροχιάς.</a:t>
            </a:r>
          </a:p>
          <a:p>
            <a:r>
              <a:rPr lang="el-GR" sz="2200" dirty="0" smtClean="0"/>
              <a:t>Για μηχανικούς και λειτουργικούς λόγους πρέπει η κλίση των καμπύλων να είναι μέτρια.</a:t>
            </a:r>
            <a:endParaRPr lang="el-GR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23" y="1772815"/>
            <a:ext cx="2736000" cy="1924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10" y="4488532"/>
            <a:ext cx="2664000" cy="152228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3635732"/>
            <a:ext cx="272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Πρόσθια-οπίσθια καμπύλη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998474" y="5939988"/>
            <a:ext cx="231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</a:t>
            </a:r>
            <a:r>
              <a:rPr lang="el-GR" dirty="0" smtClean="0"/>
              <a:t>ετωπιαία καμπύλη ή</a:t>
            </a:r>
          </a:p>
          <a:p>
            <a:r>
              <a:rPr lang="el-GR" dirty="0" smtClean="0"/>
              <a:t>καμπύλη </a:t>
            </a:r>
            <a:r>
              <a:rPr lang="en-GB" dirty="0"/>
              <a:t>Wilson </a:t>
            </a:r>
            <a:endParaRPr lang="el-G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</a:rPr>
              <a:t>Καθοριστικοί Παράγοντες απόδοσης ισόρροπης σύγκλεισης </a:t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(καμπύλες αντιστάθμισης)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7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μασητικό επίπεδο πρέπει να είναι παράλληλο της φατνιακής ακρολοφίας.</a:t>
            </a:r>
          </a:p>
          <a:p>
            <a:r>
              <a:rPr lang="el-GR" sz="2800" dirty="0" smtClean="0"/>
              <a:t>Εάν το μασητικό επίπεδο έχει κλίση τότε ολιστικές δυνάμεις επιδρούν στη ΟΟ με αποτέλεσμα</a:t>
            </a:r>
            <a:r>
              <a:rPr lang="en-GB" sz="2800" dirty="0" smtClean="0"/>
              <a:t> </a:t>
            </a:r>
            <a:r>
              <a:rPr lang="el-GR" sz="2800" dirty="0" smtClean="0"/>
              <a:t>την μείωση της ευστάθειας της.</a:t>
            </a:r>
          </a:p>
          <a:p>
            <a:r>
              <a:rPr lang="el-GR" sz="2800" dirty="0" smtClean="0"/>
              <a:t>Το μασητικό επίπεδο πρέπει να  διαιρεί την </a:t>
            </a:r>
            <a:r>
              <a:rPr lang="el-GR" sz="2800" dirty="0" err="1" smtClean="0"/>
              <a:t>μεσοφραγματικό</a:t>
            </a:r>
            <a:r>
              <a:rPr lang="el-GR" sz="2800" dirty="0" smtClean="0"/>
              <a:t> χώρο εξίσου.</a:t>
            </a:r>
            <a:endParaRPr lang="el-GR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</a:rPr>
              <a:t>Καθοριστικοί Παράγοντες απόδοσης ισόρροπης σύγκλεισης </a:t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(μασητικό επίπεδο)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4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 anchor="ctr">
            <a:normAutofit/>
          </a:bodyPr>
          <a:lstStyle/>
          <a:p>
            <a:r>
              <a:rPr lang="el-GR" sz="2800" dirty="0" smtClean="0"/>
              <a:t>Σύγκλειση εκλογής για τις ολικές οδοντοστοιχίες θεωρείται η ισόρροπη σύγκλειση.</a:t>
            </a:r>
          </a:p>
          <a:p>
            <a:r>
              <a:rPr lang="el-GR" sz="2800" dirty="0">
                <a:cs typeface="Times New Roman" pitchFamily="18" charset="0"/>
              </a:rPr>
              <a:t>Η ισόρροπη σύγκλειση με ανατομικά δόντια πλεονεκτεί στη μασητική </a:t>
            </a:r>
            <a:r>
              <a:rPr lang="el-GR" sz="2800" dirty="0" smtClean="0">
                <a:cs typeface="Times New Roman" pitchFamily="18" charset="0"/>
              </a:rPr>
              <a:t>απόδοση των ολικών οδοντοστοιχιών. </a:t>
            </a:r>
          </a:p>
          <a:p>
            <a:r>
              <a:rPr lang="el-GR" sz="2800" dirty="0" smtClean="0"/>
              <a:t>Η επίπεδη σύγκλειση αποτελεί κατασκευαστικά το απλούστερο μοντέλο και συνίσταται σε εξειδικευμένες περιπτώσεις. </a:t>
            </a: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442B8-6624-4916-B7F3-8D07BDD68EE4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06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6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6000" y="1124744"/>
            <a:ext cx="7632000" cy="5544616"/>
            <a:chOff x="611560" y="-48492"/>
            <a:chExt cx="8326685" cy="6069780"/>
          </a:xfrm>
        </p:grpSpPr>
        <p:sp>
          <p:nvSpPr>
            <p:cNvPr id="3" name="Oval 2"/>
            <p:cNvSpPr/>
            <p:nvPr/>
          </p:nvSpPr>
          <p:spPr>
            <a:xfrm>
              <a:off x="2866902" y="1268760"/>
              <a:ext cx="3816000" cy="3816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IN" dirty="0"/>
                <a:t> </a:t>
              </a:r>
            </a:p>
            <a:p>
              <a:pPr>
                <a:defRPr/>
              </a:pPr>
              <a:endParaRPr lang="en-IN" dirty="0"/>
            </a:p>
            <a:p>
              <a:pPr algn="ctr">
                <a:defRPr/>
              </a:pPr>
              <a:endParaRPr lang="el-GR" dirty="0"/>
            </a:p>
            <a:p>
              <a:pPr algn="ctr">
                <a:defRPr/>
              </a:pPr>
              <a:r>
                <a:rPr lang="en-IN" dirty="0" smtClean="0"/>
                <a:t> </a:t>
              </a:r>
              <a:endParaRPr lang="el-GR" dirty="0" smtClean="0"/>
            </a:p>
            <a:p>
              <a:pPr algn="ctr">
                <a:defRPr/>
              </a:pPr>
              <a:r>
                <a:rPr lang="el-GR" dirty="0" smtClean="0">
                  <a:solidFill>
                    <a:srgbClr val="000000"/>
                  </a:solidFill>
                </a:rPr>
                <a:t>ΕΝΟΔΟΝΤΑ</a:t>
              </a:r>
              <a:r>
                <a:rPr lang="en-IN" dirty="0" smtClean="0">
                  <a:solidFill>
                    <a:srgbClr val="000000"/>
                  </a:solidFill>
                </a:rPr>
                <a:t> </a:t>
              </a:r>
              <a:endParaRPr lang="el-GR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l-GR" dirty="0" smtClean="0">
                  <a:solidFill>
                    <a:srgbClr val="000000"/>
                  </a:solidFill>
                </a:rPr>
                <a:t>Στήριξη φυσικών  δοντιών:</a:t>
              </a:r>
            </a:p>
            <a:p>
              <a:pPr algn="ctr">
                <a:defRPr/>
              </a:pPr>
              <a:r>
                <a:rPr lang="el-GR" dirty="0" smtClean="0">
                  <a:solidFill>
                    <a:srgbClr val="000000"/>
                  </a:solidFill>
                </a:rPr>
                <a:t>ΠΕΡΙΟΔΟΝΤΙΟ</a:t>
              </a:r>
            </a:p>
            <a:p>
              <a:pPr algn="ctr">
                <a:defRPr/>
              </a:pPr>
              <a:endParaRPr lang="en-IN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IN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IN" dirty="0">
                  <a:solidFill>
                    <a:srgbClr val="000000"/>
                  </a:solidFill>
                </a:rPr>
                <a:t>  </a:t>
              </a:r>
              <a:r>
                <a:rPr lang="en-IN" dirty="0" smtClean="0">
                  <a:solidFill>
                    <a:srgbClr val="000000"/>
                  </a:solidFill>
                </a:rPr>
                <a:t> </a:t>
              </a:r>
              <a:r>
                <a:rPr lang="el-GR" dirty="0" smtClean="0">
                  <a:solidFill>
                    <a:srgbClr val="000000"/>
                  </a:solidFill>
                </a:rPr>
                <a:t>ΟΛΙΚΗ ΝΩΔΟΤΗΤΑ</a:t>
              </a:r>
              <a:endParaRPr lang="en-IN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l-GR" dirty="0" smtClean="0">
                  <a:solidFill>
                    <a:srgbClr val="000000"/>
                  </a:solidFill>
                </a:rPr>
                <a:t>Στήριξη ολικής οδοντοστοιχίας</a:t>
              </a:r>
              <a:r>
                <a:rPr lang="en-IN" dirty="0" smtClean="0">
                  <a:solidFill>
                    <a:srgbClr val="000000"/>
                  </a:solidFill>
                </a:rPr>
                <a:t>: </a:t>
              </a:r>
              <a:endParaRPr lang="el-GR" dirty="0" smtClean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IN" dirty="0" smtClean="0">
                  <a:solidFill>
                    <a:srgbClr val="000000"/>
                  </a:solidFill>
                </a:rPr>
                <a:t>  </a:t>
              </a:r>
              <a:r>
                <a:rPr lang="el-GR" dirty="0" smtClean="0">
                  <a:solidFill>
                    <a:srgbClr val="000000"/>
                  </a:solidFill>
                </a:rPr>
                <a:t>ΒΛΕΝΝΟΓΟΝΟΣ</a:t>
              </a:r>
              <a:endParaRPr lang="en-IN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IN" dirty="0"/>
            </a:p>
            <a:p>
              <a:pPr>
                <a:defRPr/>
              </a:pPr>
              <a:endParaRPr lang="en-IN" dirty="0"/>
            </a:p>
            <a:p>
              <a:pPr>
                <a:defRPr/>
              </a:pPr>
              <a:endParaRPr lang="en-IN" dirty="0"/>
            </a:p>
            <a:p>
              <a:pPr>
                <a:defRPr/>
              </a:pPr>
              <a:endParaRPr lang="en-IN" dirty="0"/>
            </a:p>
          </p:txBody>
        </p:sp>
        <p:sp>
          <p:nvSpPr>
            <p:cNvPr id="16388" name="TextBox 3"/>
            <p:cNvSpPr txBox="1">
              <a:spLocks noChangeArrowheads="1"/>
            </p:cNvSpPr>
            <p:nvPr/>
          </p:nvSpPr>
          <p:spPr bwMode="auto">
            <a:xfrm>
              <a:off x="611560" y="5313402"/>
              <a:ext cx="2903203" cy="70788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dirty="0">
                  <a:latin typeface="+mn-lt"/>
                </a:rPr>
                <a:t>Μ</a:t>
              </a:r>
              <a:r>
                <a:rPr lang="el-GR" altLang="el-GR" dirty="0" smtClean="0">
                  <a:latin typeface="+mn-lt"/>
                </a:rPr>
                <a:t>ορφολογικές αλλαγές  προσώπου &amp; ΚΓΔ</a:t>
              </a:r>
              <a:endParaRPr lang="en-US" altLang="el-GR" dirty="0" smtClean="0">
                <a:latin typeface="+mn-lt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652120" y="5301208"/>
              <a:ext cx="3286125" cy="707886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dirty="0" smtClean="0">
                  <a:latin typeface="+mn-lt"/>
                </a:rPr>
                <a:t>Αισθητικές αντιλήψεις και </a:t>
              </a:r>
              <a:r>
                <a:rPr lang="el-GR" altLang="el-GR" dirty="0">
                  <a:latin typeface="+mn-lt"/>
                </a:rPr>
                <a:t>Π</a:t>
              </a:r>
              <a:r>
                <a:rPr lang="el-GR" altLang="el-GR" dirty="0" smtClean="0">
                  <a:latin typeface="+mn-lt"/>
                </a:rPr>
                <a:t>ροσαρμοστικές αντιδράσεις</a:t>
              </a:r>
              <a:endParaRPr lang="en-US" altLang="el-GR" dirty="0">
                <a:latin typeface="+mn-lt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617778" y="2946983"/>
              <a:ext cx="285750" cy="3546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4617778" y="895589"/>
              <a:ext cx="285750" cy="3546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830616" y="895589"/>
              <a:ext cx="1661383" cy="43691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596685" y="5655151"/>
              <a:ext cx="1963841" cy="121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own Arrow 22"/>
            <p:cNvSpPr/>
            <p:nvPr/>
          </p:nvSpPr>
          <p:spPr>
            <a:xfrm>
              <a:off x="2987824" y="4681207"/>
              <a:ext cx="285750" cy="5000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6217525" y="4681207"/>
              <a:ext cx="285750" cy="5000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189025" y="897448"/>
              <a:ext cx="1392684" cy="43705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1958965670"/>
                </p:ext>
              </p:extLst>
            </p:nvPr>
          </p:nvGraphicFramePr>
          <p:xfrm>
            <a:off x="2812902" y="-48492"/>
            <a:ext cx="3924000" cy="9001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1143000"/>
          </a:xfrm>
        </p:spPr>
        <p:txBody>
          <a:bodyPr anchor="t">
            <a:norm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Αλληλεπιδράσεις των λειτουργικών παραγόντων του ΣΣ</a:t>
            </a:r>
            <a:br>
              <a:rPr lang="el-GR" sz="2400" b="1" dirty="0" smtClean="0">
                <a:solidFill>
                  <a:schemeClr val="tx2"/>
                </a:solidFill>
              </a:rPr>
            </a:br>
            <a:r>
              <a:rPr lang="el-GR" sz="2400" b="1" dirty="0" smtClean="0">
                <a:solidFill>
                  <a:schemeClr val="tx2"/>
                </a:solidFill>
              </a:rPr>
              <a:t>στο πλαίσιο αλλαγής </a:t>
            </a:r>
            <a:r>
              <a:rPr lang="el-GR" sz="2400" b="1" dirty="0">
                <a:solidFill>
                  <a:schemeClr val="tx2"/>
                </a:solidFill>
              </a:rPr>
              <a:t>του </a:t>
            </a:r>
            <a:r>
              <a:rPr lang="el-GR" sz="2400" b="1" dirty="0" smtClean="0">
                <a:solidFill>
                  <a:schemeClr val="tx2"/>
                </a:solidFill>
              </a:rPr>
              <a:t>μηχανισμού συγκλεισιακής στήριξης</a:t>
            </a:r>
            <a:endParaRPr lang="el-GR" sz="24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95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«</a:t>
            </a:r>
            <a:r>
              <a:rPr lang="el-GR" sz="2000" dirty="0" smtClean="0"/>
              <a:t>Αποκατάσταση</a:t>
            </a:r>
            <a:r>
              <a:rPr lang="en-US" sz="2000" dirty="0" smtClean="0"/>
              <a:t> </a:t>
            </a:r>
            <a:r>
              <a:rPr lang="el-GR" sz="2000" dirty="0" smtClean="0"/>
              <a:t>Δυσλειτουργιών </a:t>
            </a:r>
            <a:r>
              <a:rPr lang="el-GR" sz="2000" dirty="0"/>
              <a:t>Σύγκλεισης.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Αποκατάσταση σύγκλεισης με Κινητές Προσθέσεις».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86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2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325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Απορρόφηση υπολειμματικής φατνιακής ακρολοφίας (ΥΦΑ).</a:t>
            </a:r>
          </a:p>
          <a:p>
            <a:r>
              <a:rPr lang="el-GR" sz="2400" dirty="0" smtClean="0"/>
              <a:t>Διάφορες αλλαγές των ενδοστοματικών δομών.</a:t>
            </a:r>
          </a:p>
          <a:p>
            <a:r>
              <a:rPr lang="el-GR" sz="2400" dirty="0" smtClean="0"/>
              <a:t>Μείωση της μασητικής ικανότητας.</a:t>
            </a:r>
          </a:p>
          <a:p>
            <a:r>
              <a:rPr lang="el-GR" sz="2400" dirty="0" smtClean="0"/>
              <a:t>Απώλεια, κατάρρευση των στηρικτικών δομών του προσώπου και του μυϊκού τόνου.</a:t>
            </a:r>
          </a:p>
          <a:p>
            <a:r>
              <a:rPr lang="el-GR" sz="2400" dirty="0" smtClean="0"/>
              <a:t>Ενδεχόμενες  ψυχολογικό-κοινωνικές επιπτώσεις.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Βιομηχανική συμπεριφορά ολικής νωδότητας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dirty="0" smtClean="0">
                <a:solidFill>
                  <a:schemeClr val="tx2"/>
                </a:solidFill>
              </a:rPr>
              <a:t>επιπτώσεις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5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Επιπτώσεις της ολικής νωδότητας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chemeClr val="tx2"/>
                </a:solidFill>
              </a:rPr>
              <a:t>οστικό υπόστρωμα</a:t>
            </a:r>
            <a:r>
              <a:rPr lang="el-GR" sz="3600" b="1" dirty="0" smtClean="0">
                <a:solidFill>
                  <a:schemeClr val="tx2"/>
                </a:solidFill>
              </a:rPr>
              <a:t/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/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/>
            </a:r>
            <a:br>
              <a:rPr lang="el-GR" sz="3600" b="1" dirty="0" smtClean="0">
                <a:solidFill>
                  <a:schemeClr val="tx2"/>
                </a:solidFill>
              </a:rPr>
            </a:b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5257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l-GR" dirty="0" smtClean="0">
                <a:cs typeface="Times New Roman" pitchFamily="18" charset="0"/>
              </a:rPr>
              <a:t>Απορρόφηση της ΥΦΑ.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l-GR" dirty="0">
                <a:cs typeface="Times New Roman" pitchFamily="18" charset="0"/>
              </a:rPr>
              <a:t>Η απορρόφηση της φατνιακής ακρολοφίας της </a:t>
            </a:r>
            <a:r>
              <a:rPr lang="el-GR" b="1" dirty="0">
                <a:cs typeface="Times New Roman" pitchFamily="18" charset="0"/>
              </a:rPr>
              <a:t>κάτω γνάθου </a:t>
            </a:r>
            <a:r>
              <a:rPr lang="el-GR" dirty="0">
                <a:cs typeface="Times New Roman" pitchFamily="18" charset="0"/>
              </a:rPr>
              <a:t>είναι προς τα κάτω και </a:t>
            </a:r>
            <a:r>
              <a:rPr lang="el-GR" dirty="0" smtClean="0">
                <a:cs typeface="Times New Roman" pitchFamily="18" charset="0"/>
              </a:rPr>
              <a:t>έξω.</a:t>
            </a:r>
            <a:endParaRPr lang="el-GR" dirty="0">
              <a:cs typeface="Times New Roman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l-GR" dirty="0">
                <a:cs typeface="Times New Roman" pitchFamily="18" charset="0"/>
              </a:rPr>
              <a:t>Η απορρόφηση της φατνιακής ακρολοφίας </a:t>
            </a:r>
            <a:r>
              <a:rPr lang="el-GR" b="1" dirty="0">
                <a:cs typeface="Times New Roman" pitchFamily="18" charset="0"/>
              </a:rPr>
              <a:t>της άνω γνάθου </a:t>
            </a:r>
            <a:r>
              <a:rPr lang="el-GR" dirty="0">
                <a:cs typeface="Times New Roman" pitchFamily="18" charset="0"/>
              </a:rPr>
              <a:t>είναι προς τα άνω και </a:t>
            </a:r>
            <a:r>
              <a:rPr lang="el-GR" dirty="0" smtClean="0">
                <a:cs typeface="Times New Roman" pitchFamily="18" charset="0"/>
              </a:rPr>
              <a:t>έσω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smtClean="0">
                <a:cs typeface="Times New Roman" pitchFamily="18" charset="0"/>
              </a:rPr>
              <a:t>κάθετα </a:t>
            </a:r>
            <a:r>
              <a:rPr lang="el-GR" dirty="0">
                <a:cs typeface="Times New Roman" pitchFamily="18" charset="0"/>
              </a:rPr>
              <a:t>και </a:t>
            </a:r>
            <a:r>
              <a:rPr lang="el-GR" dirty="0" smtClean="0">
                <a:cs typeface="Times New Roman" pitchFamily="18" charset="0"/>
              </a:rPr>
              <a:t>υπερώια).</a:t>
            </a:r>
            <a:endParaRPr lang="el-GR" dirty="0">
              <a:cs typeface="Times New Roman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l-GR" sz="3100" b="1" i="1" dirty="0">
                <a:solidFill>
                  <a:schemeClr val="tx2"/>
                </a:solidFill>
                <a:cs typeface="Times New Roman" pitchFamily="18" charset="0"/>
              </a:rPr>
              <a:t>Η άνω γνάθος με τη πάροδο του χρόνου προοδευτικά μικραίνει ενώ η κάτω γνάθος φαρδαίνει.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55" y="1916832"/>
            <a:ext cx="3754196" cy="31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Freeform 17"/>
          <p:cNvSpPr/>
          <p:nvPr/>
        </p:nvSpPr>
        <p:spPr>
          <a:xfrm>
            <a:off x="6837508" y="2538484"/>
            <a:ext cx="1679786" cy="724778"/>
          </a:xfrm>
          <a:custGeom>
            <a:avLst/>
            <a:gdLst>
              <a:gd name="connsiteX0" fmla="*/ 1555865 w 1679786"/>
              <a:gd name="connsiteY0" fmla="*/ 0 h 724778"/>
              <a:gd name="connsiteX1" fmla="*/ 1665047 w 1679786"/>
              <a:gd name="connsiteY1" fmla="*/ 177420 h 724778"/>
              <a:gd name="connsiteX2" fmla="*/ 1678695 w 1679786"/>
              <a:gd name="connsiteY2" fmla="*/ 232012 h 724778"/>
              <a:gd name="connsiteX3" fmla="*/ 1678695 w 1679786"/>
              <a:gd name="connsiteY3" fmla="*/ 232012 h 724778"/>
              <a:gd name="connsiteX4" fmla="*/ 1528570 w 1679786"/>
              <a:gd name="connsiteY4" fmla="*/ 259307 h 724778"/>
              <a:gd name="connsiteX5" fmla="*/ 1419388 w 1679786"/>
              <a:gd name="connsiteY5" fmla="*/ 300250 h 724778"/>
              <a:gd name="connsiteX6" fmla="*/ 1214671 w 1679786"/>
              <a:gd name="connsiteY6" fmla="*/ 395785 h 724778"/>
              <a:gd name="connsiteX7" fmla="*/ 1009955 w 1679786"/>
              <a:gd name="connsiteY7" fmla="*/ 450376 h 724778"/>
              <a:gd name="connsiteX8" fmla="*/ 832534 w 1679786"/>
              <a:gd name="connsiteY8" fmla="*/ 504967 h 724778"/>
              <a:gd name="connsiteX9" fmla="*/ 573226 w 1679786"/>
              <a:gd name="connsiteY9" fmla="*/ 614149 h 724778"/>
              <a:gd name="connsiteX10" fmla="*/ 259328 w 1679786"/>
              <a:gd name="connsiteY10" fmla="*/ 723331 h 724778"/>
              <a:gd name="connsiteX11" fmla="*/ 40964 w 1679786"/>
              <a:gd name="connsiteY11" fmla="*/ 532262 h 724778"/>
              <a:gd name="connsiteX12" fmla="*/ 20 w 1679786"/>
              <a:gd name="connsiteY12" fmla="*/ 354841 h 724778"/>
              <a:gd name="connsiteX13" fmla="*/ 20 w 1679786"/>
              <a:gd name="connsiteY13" fmla="*/ 354841 h 72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9786" h="724778">
                <a:moveTo>
                  <a:pt x="1555865" y="0"/>
                </a:moveTo>
                <a:cubicBezTo>
                  <a:pt x="1600220" y="69375"/>
                  <a:pt x="1644575" y="138751"/>
                  <a:pt x="1665047" y="177420"/>
                </a:cubicBezTo>
                <a:cubicBezTo>
                  <a:pt x="1685519" y="216089"/>
                  <a:pt x="1678695" y="232012"/>
                  <a:pt x="1678695" y="232012"/>
                </a:cubicBezTo>
                <a:lnTo>
                  <a:pt x="1678695" y="232012"/>
                </a:lnTo>
                <a:cubicBezTo>
                  <a:pt x="1653674" y="236561"/>
                  <a:pt x="1571788" y="247934"/>
                  <a:pt x="1528570" y="259307"/>
                </a:cubicBezTo>
                <a:cubicBezTo>
                  <a:pt x="1485352" y="270680"/>
                  <a:pt x="1471704" y="277504"/>
                  <a:pt x="1419388" y="300250"/>
                </a:cubicBezTo>
                <a:cubicBezTo>
                  <a:pt x="1367072" y="322996"/>
                  <a:pt x="1282910" y="370764"/>
                  <a:pt x="1214671" y="395785"/>
                </a:cubicBezTo>
                <a:cubicBezTo>
                  <a:pt x="1146432" y="420806"/>
                  <a:pt x="1073644" y="432179"/>
                  <a:pt x="1009955" y="450376"/>
                </a:cubicBezTo>
                <a:cubicBezTo>
                  <a:pt x="946265" y="468573"/>
                  <a:pt x="905322" y="477672"/>
                  <a:pt x="832534" y="504967"/>
                </a:cubicBezTo>
                <a:cubicBezTo>
                  <a:pt x="759746" y="532262"/>
                  <a:pt x="668760" y="577755"/>
                  <a:pt x="573226" y="614149"/>
                </a:cubicBezTo>
                <a:cubicBezTo>
                  <a:pt x="477692" y="650543"/>
                  <a:pt x="348038" y="736979"/>
                  <a:pt x="259328" y="723331"/>
                </a:cubicBezTo>
                <a:cubicBezTo>
                  <a:pt x="170618" y="709683"/>
                  <a:pt x="84182" y="593677"/>
                  <a:pt x="40964" y="532262"/>
                </a:cubicBezTo>
                <a:cubicBezTo>
                  <a:pt x="-2254" y="470847"/>
                  <a:pt x="20" y="354841"/>
                  <a:pt x="20" y="354841"/>
                </a:cubicBezTo>
                <a:lnTo>
                  <a:pt x="20" y="354841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Freeform 18"/>
          <p:cNvSpPr/>
          <p:nvPr/>
        </p:nvSpPr>
        <p:spPr>
          <a:xfrm>
            <a:off x="7192370" y="3835021"/>
            <a:ext cx="1487606" cy="263613"/>
          </a:xfrm>
          <a:custGeom>
            <a:avLst/>
            <a:gdLst>
              <a:gd name="connsiteX0" fmla="*/ 1487606 w 1487606"/>
              <a:gd name="connsiteY0" fmla="*/ 81886 h 263613"/>
              <a:gd name="connsiteX1" fmla="*/ 1419367 w 1487606"/>
              <a:gd name="connsiteY1" fmla="*/ 109182 h 263613"/>
              <a:gd name="connsiteX2" fmla="*/ 1282890 w 1487606"/>
              <a:gd name="connsiteY2" fmla="*/ 204716 h 263613"/>
              <a:gd name="connsiteX3" fmla="*/ 1050878 w 1487606"/>
              <a:gd name="connsiteY3" fmla="*/ 232012 h 263613"/>
              <a:gd name="connsiteX4" fmla="*/ 395785 w 1487606"/>
              <a:gd name="connsiteY4" fmla="*/ 259307 h 263613"/>
              <a:gd name="connsiteX5" fmla="*/ 300251 w 1487606"/>
              <a:gd name="connsiteY5" fmla="*/ 259307 h 263613"/>
              <a:gd name="connsiteX6" fmla="*/ 259308 w 1487606"/>
              <a:gd name="connsiteY6" fmla="*/ 218364 h 263613"/>
              <a:gd name="connsiteX7" fmla="*/ 218364 w 1487606"/>
              <a:gd name="connsiteY7" fmla="*/ 150125 h 263613"/>
              <a:gd name="connsiteX8" fmla="*/ 81887 w 1487606"/>
              <a:gd name="connsiteY8" fmla="*/ 81886 h 263613"/>
              <a:gd name="connsiteX9" fmla="*/ 0 w 1487606"/>
              <a:gd name="connsiteY9" fmla="*/ 0 h 263613"/>
              <a:gd name="connsiteX0" fmla="*/ 1487606 w 1487606"/>
              <a:gd name="connsiteY0" fmla="*/ 81886 h 267506"/>
              <a:gd name="connsiteX1" fmla="*/ 1419367 w 1487606"/>
              <a:gd name="connsiteY1" fmla="*/ 109182 h 267506"/>
              <a:gd name="connsiteX2" fmla="*/ 1282890 w 1487606"/>
              <a:gd name="connsiteY2" fmla="*/ 204716 h 267506"/>
              <a:gd name="connsiteX3" fmla="*/ 1050878 w 1487606"/>
              <a:gd name="connsiteY3" fmla="*/ 232012 h 267506"/>
              <a:gd name="connsiteX4" fmla="*/ 395785 w 1487606"/>
              <a:gd name="connsiteY4" fmla="*/ 259307 h 267506"/>
              <a:gd name="connsiteX5" fmla="*/ 300251 w 1487606"/>
              <a:gd name="connsiteY5" fmla="*/ 259307 h 267506"/>
              <a:gd name="connsiteX6" fmla="*/ 272955 w 1487606"/>
              <a:gd name="connsiteY6" fmla="*/ 163773 h 267506"/>
              <a:gd name="connsiteX7" fmla="*/ 218364 w 1487606"/>
              <a:gd name="connsiteY7" fmla="*/ 150125 h 267506"/>
              <a:gd name="connsiteX8" fmla="*/ 81887 w 1487606"/>
              <a:gd name="connsiteY8" fmla="*/ 81886 h 267506"/>
              <a:gd name="connsiteX9" fmla="*/ 0 w 1487606"/>
              <a:gd name="connsiteY9" fmla="*/ 0 h 267506"/>
              <a:gd name="connsiteX0" fmla="*/ 1487606 w 1487606"/>
              <a:gd name="connsiteY0" fmla="*/ 81886 h 263613"/>
              <a:gd name="connsiteX1" fmla="*/ 1419367 w 1487606"/>
              <a:gd name="connsiteY1" fmla="*/ 109182 h 263613"/>
              <a:gd name="connsiteX2" fmla="*/ 1282890 w 1487606"/>
              <a:gd name="connsiteY2" fmla="*/ 204716 h 263613"/>
              <a:gd name="connsiteX3" fmla="*/ 1050878 w 1487606"/>
              <a:gd name="connsiteY3" fmla="*/ 232012 h 263613"/>
              <a:gd name="connsiteX4" fmla="*/ 395785 w 1487606"/>
              <a:gd name="connsiteY4" fmla="*/ 259307 h 263613"/>
              <a:gd name="connsiteX5" fmla="*/ 300251 w 1487606"/>
              <a:gd name="connsiteY5" fmla="*/ 259307 h 263613"/>
              <a:gd name="connsiteX6" fmla="*/ 245659 w 1487606"/>
              <a:gd name="connsiteY6" fmla="*/ 218364 h 263613"/>
              <a:gd name="connsiteX7" fmla="*/ 218364 w 1487606"/>
              <a:gd name="connsiteY7" fmla="*/ 150125 h 263613"/>
              <a:gd name="connsiteX8" fmla="*/ 81887 w 1487606"/>
              <a:gd name="connsiteY8" fmla="*/ 81886 h 263613"/>
              <a:gd name="connsiteX9" fmla="*/ 0 w 1487606"/>
              <a:gd name="connsiteY9" fmla="*/ 0 h 263613"/>
              <a:gd name="connsiteX0" fmla="*/ 1487606 w 1487606"/>
              <a:gd name="connsiteY0" fmla="*/ 81886 h 263613"/>
              <a:gd name="connsiteX1" fmla="*/ 1419367 w 1487606"/>
              <a:gd name="connsiteY1" fmla="*/ 109182 h 263613"/>
              <a:gd name="connsiteX2" fmla="*/ 1282890 w 1487606"/>
              <a:gd name="connsiteY2" fmla="*/ 204716 h 263613"/>
              <a:gd name="connsiteX3" fmla="*/ 1050878 w 1487606"/>
              <a:gd name="connsiteY3" fmla="*/ 232012 h 263613"/>
              <a:gd name="connsiteX4" fmla="*/ 395785 w 1487606"/>
              <a:gd name="connsiteY4" fmla="*/ 259307 h 263613"/>
              <a:gd name="connsiteX5" fmla="*/ 300251 w 1487606"/>
              <a:gd name="connsiteY5" fmla="*/ 259307 h 263613"/>
              <a:gd name="connsiteX6" fmla="*/ 245659 w 1487606"/>
              <a:gd name="connsiteY6" fmla="*/ 218364 h 263613"/>
              <a:gd name="connsiteX7" fmla="*/ 177421 w 1487606"/>
              <a:gd name="connsiteY7" fmla="*/ 163773 h 263613"/>
              <a:gd name="connsiteX8" fmla="*/ 81887 w 1487606"/>
              <a:gd name="connsiteY8" fmla="*/ 81886 h 263613"/>
              <a:gd name="connsiteX9" fmla="*/ 0 w 1487606"/>
              <a:gd name="connsiteY9" fmla="*/ 0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7606" h="263613">
                <a:moveTo>
                  <a:pt x="1487606" y="81886"/>
                </a:moveTo>
                <a:cubicBezTo>
                  <a:pt x="1470546" y="85298"/>
                  <a:pt x="1453486" y="88710"/>
                  <a:pt x="1419367" y="109182"/>
                </a:cubicBezTo>
                <a:cubicBezTo>
                  <a:pt x="1385248" y="129654"/>
                  <a:pt x="1344305" y="184244"/>
                  <a:pt x="1282890" y="204716"/>
                </a:cubicBezTo>
                <a:cubicBezTo>
                  <a:pt x="1221475" y="225188"/>
                  <a:pt x="1198729" y="222914"/>
                  <a:pt x="1050878" y="232012"/>
                </a:cubicBezTo>
                <a:cubicBezTo>
                  <a:pt x="903027" y="241110"/>
                  <a:pt x="520889" y="254758"/>
                  <a:pt x="395785" y="259307"/>
                </a:cubicBezTo>
                <a:cubicBezTo>
                  <a:pt x="270681" y="263856"/>
                  <a:pt x="325272" y="266131"/>
                  <a:pt x="300251" y="259307"/>
                </a:cubicBezTo>
                <a:cubicBezTo>
                  <a:pt x="275230" y="252483"/>
                  <a:pt x="266131" y="234286"/>
                  <a:pt x="245659" y="218364"/>
                </a:cubicBezTo>
                <a:cubicBezTo>
                  <a:pt x="225187" y="202442"/>
                  <a:pt x="204716" y="186519"/>
                  <a:pt x="177421" y="163773"/>
                </a:cubicBezTo>
                <a:cubicBezTo>
                  <a:pt x="150126" y="141027"/>
                  <a:pt x="111457" y="109181"/>
                  <a:pt x="81887" y="81886"/>
                </a:cubicBezTo>
                <a:cubicBezTo>
                  <a:pt x="52317" y="54591"/>
                  <a:pt x="22746" y="28432"/>
                  <a:pt x="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9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474840" cy="507437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l-GR" sz="2400" dirty="0">
                <a:cs typeface="Times New Roman" pitchFamily="18" charset="0"/>
              </a:rPr>
              <a:t>Κατάρρευση προσώπου.</a:t>
            </a:r>
          </a:p>
          <a:p>
            <a:pPr lvl="0"/>
            <a:r>
              <a:rPr lang="el-GR" sz="2400" dirty="0">
                <a:cs typeface="Times New Roman" pitchFamily="18" charset="0"/>
              </a:rPr>
              <a:t>Συρρίκνωση </a:t>
            </a:r>
            <a:r>
              <a:rPr lang="el-GR" sz="2400" dirty="0" err="1">
                <a:cs typeface="Times New Roman" pitchFamily="18" charset="0"/>
              </a:rPr>
              <a:t>χειλέων</a:t>
            </a:r>
            <a:r>
              <a:rPr lang="el-GR" sz="2400" dirty="0">
                <a:cs typeface="Times New Roman" pitchFamily="18" charset="0"/>
              </a:rPr>
              <a:t>.</a:t>
            </a:r>
          </a:p>
          <a:p>
            <a:pPr lvl="0"/>
            <a:r>
              <a:rPr lang="el-GR" sz="2400" dirty="0">
                <a:cs typeface="Times New Roman" pitchFamily="18" charset="0"/>
              </a:rPr>
              <a:t>Βάθυνση της </a:t>
            </a:r>
            <a:r>
              <a:rPr lang="el-GR" sz="2400" dirty="0" err="1">
                <a:cs typeface="Times New Roman" pitchFamily="18" charset="0"/>
              </a:rPr>
              <a:t>ρινοχειλικής</a:t>
            </a:r>
            <a:r>
              <a:rPr lang="el-GR" sz="2400" dirty="0">
                <a:cs typeface="Times New Roman" pitchFamily="18" charset="0"/>
              </a:rPr>
              <a:t> αύλακας.</a:t>
            </a:r>
          </a:p>
          <a:p>
            <a:pPr lvl="0"/>
            <a:r>
              <a:rPr lang="el-GR" sz="2400" dirty="0">
                <a:cs typeface="Times New Roman" pitchFamily="18" charset="0"/>
              </a:rPr>
              <a:t>Μείωση οριζόντιας χειλικής γωνίας. </a:t>
            </a:r>
          </a:p>
          <a:p>
            <a:pPr lvl="0"/>
            <a:r>
              <a:rPr lang="el-GR" sz="2400" dirty="0">
                <a:cs typeface="Times New Roman" pitchFamily="18" charset="0"/>
              </a:rPr>
              <a:t>Προεξέχων πιγούνι, </a:t>
            </a:r>
            <a:r>
              <a:rPr lang="el-GR" sz="2400" dirty="0" smtClean="0">
                <a:cs typeface="Times New Roman" pitchFamily="18" charset="0"/>
              </a:rPr>
              <a:t>προγναθισμός κάτω γνάθου. </a:t>
            </a:r>
            <a:endParaRPr lang="el-GR" sz="2400" dirty="0">
              <a:cs typeface="Times New Roman" pitchFamily="18" charset="0"/>
            </a:endParaRPr>
          </a:p>
          <a:p>
            <a:pPr lvl="0"/>
            <a:r>
              <a:rPr lang="el-GR" sz="2400" dirty="0" smtClean="0">
                <a:cs typeface="Times New Roman" pitchFamily="18" charset="0"/>
              </a:rPr>
              <a:t>Αύξηση της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el-GR" sz="2400" dirty="0" err="1" smtClean="0">
                <a:cs typeface="Times New Roman" pitchFamily="18" charset="0"/>
              </a:rPr>
              <a:t>ρινοχειλικής</a:t>
            </a:r>
            <a:r>
              <a:rPr lang="el-GR" sz="2400" dirty="0" smtClean="0">
                <a:cs typeface="Times New Roman" pitchFamily="18" charset="0"/>
              </a:rPr>
              <a:t> γωνίας (</a:t>
            </a:r>
            <a:r>
              <a:rPr lang="en-US" sz="2400" dirty="0" err="1" smtClean="0"/>
              <a:t>columella</a:t>
            </a:r>
            <a:r>
              <a:rPr lang="en-US" sz="2400" dirty="0" smtClean="0"/>
              <a:t> </a:t>
            </a:r>
            <a:r>
              <a:rPr lang="en-US" sz="2400" dirty="0" err="1"/>
              <a:t>philtral</a:t>
            </a:r>
            <a:r>
              <a:rPr lang="en-US" sz="2400" dirty="0"/>
              <a:t> </a:t>
            </a:r>
            <a:r>
              <a:rPr lang="en-US" sz="2400" dirty="0" smtClean="0"/>
              <a:t>angle</a:t>
            </a:r>
            <a:r>
              <a:rPr lang="el-GR" sz="2400" dirty="0" smtClean="0"/>
              <a:t>).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anchor="t">
            <a:no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Επιπτώσεις της ολικής νωδότητας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chemeClr val="tx2"/>
                </a:solidFill>
              </a:rPr>
              <a:t>Στηρικτικές δομές προσώπου</a:t>
            </a:r>
            <a:r>
              <a:rPr lang="el-GR" sz="3600" b="1" dirty="0" smtClean="0">
                <a:solidFill>
                  <a:schemeClr val="tx2"/>
                </a:solidFill>
              </a:rPr>
              <a:t/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/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/>
            </a:r>
            <a:br>
              <a:rPr lang="el-GR" sz="3600" b="1" dirty="0" smtClean="0">
                <a:solidFill>
                  <a:schemeClr val="tx2"/>
                </a:solidFill>
              </a:rPr>
            </a:br>
            <a:endParaRPr lang="el-GR" sz="36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24" y="1600200"/>
            <a:ext cx="34665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6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5292080" y="6212908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</a:t>
            </a:r>
            <a:r>
              <a:rPr lang="en-US" sz="1200" dirty="0">
                <a:hlinkClick r:id="rId3"/>
              </a:rPr>
              <a:t>Judaskopf (da Vinci</a:t>
            </a:r>
            <a:r>
              <a:rPr lang="en-US" sz="1200" dirty="0" smtClean="0"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u="sng" dirty="0">
                <a:hlinkClick r:id="rId4" tooltip="User:Immanuel Giel"/>
              </a:rPr>
              <a:t>Immanuel Giel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3151507"/>
              </p:ext>
            </p:extLst>
          </p:nvPr>
        </p:nvGraphicFramePr>
        <p:xfrm>
          <a:off x="152400" y="1557296"/>
          <a:ext cx="8763000" cy="45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8600" y="125413"/>
            <a:ext cx="8686800" cy="999331"/>
          </a:xfrm>
        </p:spPr>
        <p:txBody>
          <a:bodyPr anchor="t">
            <a:no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Επιπτώσεις της ολικής νωδότητας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b="1" dirty="0" smtClean="0">
                <a:solidFill>
                  <a:schemeClr val="tx2"/>
                </a:solidFill>
              </a:rPr>
              <a:t/>
            </a:r>
            <a:br>
              <a:rPr lang="el-GR" sz="3600" b="1" dirty="0" smtClean="0">
                <a:solidFill>
                  <a:schemeClr val="tx2"/>
                </a:solidFill>
              </a:rPr>
            </a:b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15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Η προσθετική αποκατάσταση της ολικής νωδότητας περιλαμβάνει ένα σύνολο </a:t>
            </a:r>
            <a:r>
              <a:rPr lang="el-GR" sz="2400" dirty="0" err="1" smtClean="0"/>
              <a:t>εμβιομηχανικών</a:t>
            </a:r>
            <a:r>
              <a:rPr lang="el-GR" sz="2400" dirty="0" smtClean="0"/>
              <a:t> προβλημάτων που αφορούν και εμπλέκονται στις εξατομικευμένες ανοχές και αντιλήψεις:</a:t>
            </a:r>
          </a:p>
          <a:p>
            <a:r>
              <a:rPr lang="el-GR" sz="2400" dirty="0" smtClean="0"/>
              <a:t>Μεταβολές, τροποποιήσεις του μηχανισμού στήριξης.</a:t>
            </a:r>
          </a:p>
          <a:p>
            <a:r>
              <a:rPr lang="el-GR" sz="2400" dirty="0" smtClean="0"/>
              <a:t>Λειτουργικές και Παραλειτουργικές παράμετροι</a:t>
            </a:r>
            <a:r>
              <a:rPr lang="en-GB" sz="2400" dirty="0" smtClean="0"/>
              <a:t> 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Μορφολογικές </a:t>
            </a:r>
            <a:r>
              <a:rPr lang="el-GR" sz="2400" dirty="0"/>
              <a:t>α</a:t>
            </a:r>
            <a:r>
              <a:rPr lang="el-GR" sz="2400" dirty="0" smtClean="0"/>
              <a:t>λλαγές </a:t>
            </a:r>
            <a:r>
              <a:rPr lang="el-GR" sz="2400" dirty="0"/>
              <a:t>στο ύψος </a:t>
            </a:r>
            <a:r>
              <a:rPr lang="el-GR" sz="2400" dirty="0" smtClean="0"/>
              <a:t>του προσώπου.</a:t>
            </a:r>
          </a:p>
          <a:p>
            <a:r>
              <a:rPr lang="el-GR" sz="2400" dirty="0" smtClean="0"/>
              <a:t>Αλλαγές στην αισθητική του προσώπου.</a:t>
            </a:r>
          </a:p>
          <a:p>
            <a:r>
              <a:rPr lang="el-GR" sz="2400" dirty="0" smtClean="0"/>
              <a:t>Προσαρμοστικές</a:t>
            </a:r>
            <a:r>
              <a:rPr lang="en-GB" sz="2400" dirty="0" smtClean="0"/>
              <a:t> </a:t>
            </a:r>
            <a:r>
              <a:rPr lang="el-GR" sz="2400" dirty="0" smtClean="0"/>
              <a:t>δυνατότητες και αντιδράσεις του κάθε ατόμου.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Βιομηχανική συμπεριφορά ολικής οδοντοστοιχίας</a:t>
            </a:r>
            <a:endParaRPr lang="el-GR" sz="31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8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1176" y="116632"/>
            <a:ext cx="8861648" cy="1143000"/>
          </a:xfrm>
        </p:spPr>
        <p:txBody>
          <a:bodyPr anchor="t">
            <a:normAutofit fontScale="90000"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Βιομηχανική συμπεριφορά ολικής οδοντοστοιχίας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600" dirty="0">
                <a:solidFill>
                  <a:schemeClr val="tx2"/>
                </a:solidFill>
              </a:rPr>
              <a:t>Μ</a:t>
            </a:r>
            <a:r>
              <a:rPr lang="el-GR" sz="3600" dirty="0" smtClean="0">
                <a:solidFill>
                  <a:schemeClr val="tx2"/>
                </a:solidFill>
              </a:rPr>
              <a:t>ηχανισμοί στήριξης ΟΟ</a:t>
            </a:r>
            <a:endParaRPr lang="el-GR" sz="31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600199"/>
            <a:ext cx="4038600" cy="46800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Βλεννογόνος υπολειμματικής φατνιακής ακρολοφίας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/>
              <a:t> Μ</a:t>
            </a:r>
            <a:r>
              <a:rPr lang="el-GR" sz="2400" dirty="0" smtClean="0"/>
              <a:t>η ομοιόμορφο πάχος.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Ανομοιογενή πρόσφυση και ανθεκτικότητα.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Λιγότερη αγγείωση και νεύρωση.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Ελαχιστοποίηση των ιδιοδεκτικών νευρικών απολήξεων.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Μειωμένη ελαστικότητα.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l-GR" sz="240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396680" y="1600199"/>
            <a:ext cx="4495800" cy="46800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Φατνιακό οστό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l-GR" sz="2600" dirty="0" smtClean="0"/>
              <a:t>Δεχόμενο κάθετα οριζόντια και πλάγια φορτία</a:t>
            </a:r>
            <a:r>
              <a:rPr lang="en-US" sz="2600" dirty="0" smtClean="0"/>
              <a:t>.</a:t>
            </a:r>
            <a:endParaRPr lang="el-GR" sz="26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l-GR" sz="2600" dirty="0" smtClean="0"/>
              <a:t>Ανεπιθύμητη και μη αντιστρεπτή οστική απώλεια</a:t>
            </a:r>
            <a:r>
              <a:rPr lang="el-GR" sz="2200" dirty="0" smtClean="0"/>
              <a:t>.</a:t>
            </a:r>
            <a:endParaRPr lang="en-GB" sz="2200" dirty="0" smtClean="0"/>
          </a:p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Η μέση τιμή της καλυπτόμενης επιφάνειας στήριξης της ΟΟ: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200" dirty="0" smtClean="0"/>
              <a:t>είναι </a:t>
            </a:r>
            <a:r>
              <a:rPr lang="en-GB" sz="2200" dirty="0" smtClean="0"/>
              <a:t>22.96 cm</a:t>
            </a:r>
            <a:r>
              <a:rPr lang="en-GB" sz="2200" baseline="30000" dirty="0" smtClean="0"/>
              <a:t>2</a:t>
            </a:r>
            <a:r>
              <a:rPr lang="el-GR" sz="2200" dirty="0"/>
              <a:t> για την </a:t>
            </a:r>
            <a:r>
              <a:rPr lang="el-GR" sz="2200" dirty="0" smtClean="0"/>
              <a:t>άνω γνάθο και </a:t>
            </a:r>
            <a:r>
              <a:rPr lang="en-GB" sz="2200" dirty="0" smtClean="0"/>
              <a:t>12.25</a:t>
            </a:r>
            <a:r>
              <a:rPr lang="el-GR" sz="2200" dirty="0" smtClean="0"/>
              <a:t> </a:t>
            </a:r>
            <a:r>
              <a:rPr lang="en-GB" sz="2200" dirty="0" smtClean="0"/>
              <a:t>cm</a:t>
            </a:r>
            <a:r>
              <a:rPr lang="en-GB" sz="2200" baseline="30000" dirty="0" smtClean="0"/>
              <a:t>2 </a:t>
            </a:r>
            <a:r>
              <a:rPr lang="el-GR" sz="2200" dirty="0"/>
              <a:t>για την </a:t>
            </a:r>
            <a:r>
              <a:rPr lang="el-GR" sz="2200" dirty="0" smtClean="0"/>
              <a:t>κάτω γνάθο.</a:t>
            </a:r>
            <a:endParaRPr lang="en-GB" sz="2200" baseline="30000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200" dirty="0"/>
              <a:t>4</a:t>
            </a:r>
            <a:r>
              <a:rPr lang="en-GB" sz="2200" dirty="0" smtClean="0"/>
              <a:t>5cm</a:t>
            </a:r>
            <a:r>
              <a:rPr lang="en-GB" sz="2200" baseline="30000" dirty="0" smtClean="0"/>
              <a:t>2</a:t>
            </a:r>
            <a:r>
              <a:rPr lang="el-GR" sz="2200" baseline="30000" dirty="0" smtClean="0"/>
              <a:t> </a:t>
            </a:r>
            <a:r>
              <a:rPr lang="el-GR" sz="2200" dirty="0" smtClean="0"/>
              <a:t>είναι μέση τιμή της περιοχής που καταλαμβάνει η περιοδοντική μεμβράνη </a:t>
            </a:r>
            <a:r>
              <a:rPr lang="el-GR" sz="2200" dirty="0"/>
              <a:t>στην κάθε γνάθο με φυσικά </a:t>
            </a:r>
            <a:r>
              <a:rPr lang="el-GR" sz="2200" dirty="0" smtClean="0"/>
              <a:t>δόντια.</a:t>
            </a:r>
            <a:endParaRPr lang="en-GB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E032-902B-4940-9B6C-38903CE7D0D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Προσαρμοσμένο 3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2069</Words>
  <Application>Microsoft Office PowerPoint</Application>
  <PresentationFormat>Προβολή στην οθόνη (4:3)</PresentationFormat>
  <Paragraphs>281</Paragraphs>
  <Slides>34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Office Theme</vt:lpstr>
      <vt:lpstr>template</vt:lpstr>
      <vt:lpstr>OC_template_updated</vt:lpstr>
      <vt:lpstr>Αποκατάσταση Δυσλειτουργιών Σύγκλεισης</vt:lpstr>
      <vt:lpstr>Ολική νωδότητα-Ολική οδοντοστοιχία</vt:lpstr>
      <vt:lpstr>Αλληλεπιδράσεις των λειτουργικών παραγόντων του ΣΣ στο πλαίσιο αλλαγής του μηχανισμού συγκλεισιακής στήριξης</vt:lpstr>
      <vt:lpstr>Βιομηχανική συμπεριφορά ολικής νωδότητας επιπτώσεις</vt:lpstr>
      <vt:lpstr>Επιπτώσεις της ολικής νωδότητας οστικό υπόστρωμα   </vt:lpstr>
      <vt:lpstr>Επιπτώσεις της ολικής νωδότητας Στηρικτικές δομές προσώπου   </vt:lpstr>
      <vt:lpstr>Επιπτώσεις της ολικής νωδότητας  </vt:lpstr>
      <vt:lpstr>Βιομηχανική συμπεριφορά ολικής οδοντοστοιχίας</vt:lpstr>
      <vt:lpstr>Βιομηχανική συμπεριφορά ολικής οδοντοστοιχίας Μηχανισμοί στήριξης ΟΟ</vt:lpstr>
      <vt:lpstr>Βιομηχανική συμπεριφορά ολικής οδοντοστοιχίας μασητική λειτουργία </vt:lpstr>
      <vt:lpstr>Βιομηχανική συμπεριφορά ολικής οδοντοστοιχίας κατάποση </vt:lpstr>
      <vt:lpstr>Βιομηχανική συμπεριφορά ολικής οδοντοστοιχίας παραλειτουργικές  έξεις</vt:lpstr>
      <vt:lpstr>Καθοριστικοί παράγοντες της λειτουργίας της ολικής οδοντοστοιχίας</vt:lpstr>
      <vt:lpstr>Τύποι σύγκλεισης ολικών οδοντοστοιχιών </vt:lpstr>
      <vt:lpstr>Αμφοτερόπλευρα ισορροπημένη σύγκλειση  ή Ισόρροπη σύγκλειση </vt:lpstr>
      <vt:lpstr>Αμφοτερόπλευρα ισορροπημένη σύγκλειση  ή Ισόρροπη σύγκλειση </vt:lpstr>
      <vt:lpstr>Επίπεδη σύγκλειση </vt:lpstr>
      <vt:lpstr>Επίπεδη σύγκλειση</vt:lpstr>
      <vt:lpstr>Σχεδίαση και απόδοση γλωσσικής  ισόρροπης σύγκλεισης στο εργαστήριο </vt:lpstr>
      <vt:lpstr>Μορφολογικά χαρακτηριστικά οπισθίων τεχνητών δοντιών των ολικών οδοντοστοιχιών</vt:lpstr>
      <vt:lpstr>Επικρατέστεροι τύποι σύγκλεισης  των Ολικών Οδοντοστοιχιών.</vt:lpstr>
      <vt:lpstr>Μηχανικοί κανόνες σύνταξης δοντιών στο εργαστήριο</vt:lpstr>
      <vt:lpstr>Καθοριστικοί Παράγοντες απόδοσης  ισόρροπης σύγκλεισης στο εργαστήριο </vt:lpstr>
      <vt:lpstr>Καθοριστικοί Παράγοντες απόδοσης ισόρροπης σύγκλεισης  (τομική τροχιά) </vt:lpstr>
      <vt:lpstr>Καθοριστικοί Παράγοντες απόδοσης ισόρροπης σύγκλεισης  (καμπύλες αντιστάθμισης) </vt:lpstr>
      <vt:lpstr>Καθοριστικοί Παράγοντες απόδοσης ισόρροπης σύγκλεισης  (μασητικό επίπεδο) 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Αποκατάσταση Δυσλειτουργιών Σύγκλεισης</dc:title>
  <dc:creator>opencourses@teiath.gr; Dimos</dc:creator>
  <cp:lastModifiedBy>fkaram2</cp:lastModifiedBy>
  <cp:revision>138</cp:revision>
  <dcterms:created xsi:type="dcterms:W3CDTF">2015-11-01T16:33:21Z</dcterms:created>
  <dcterms:modified xsi:type="dcterms:W3CDTF">2015-11-26T08:14:00Z</dcterms:modified>
</cp:coreProperties>
</file>