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54"/>
  </p:notesMasterIdLst>
  <p:handoutMasterIdLst>
    <p:handoutMasterId r:id="rId55"/>
  </p:handoutMasterIdLst>
  <p:sldIdLst>
    <p:sldId id="256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35" r:id="rId15"/>
    <p:sldId id="299" r:id="rId16"/>
    <p:sldId id="300" r:id="rId17"/>
    <p:sldId id="301" r:id="rId18"/>
    <p:sldId id="302" r:id="rId19"/>
    <p:sldId id="303" r:id="rId20"/>
    <p:sldId id="304" r:id="rId21"/>
    <p:sldId id="306" r:id="rId22"/>
    <p:sldId id="307" r:id="rId23"/>
    <p:sldId id="308" r:id="rId24"/>
    <p:sldId id="309" r:id="rId25"/>
    <p:sldId id="310" r:id="rId26"/>
    <p:sldId id="311" r:id="rId27"/>
    <p:sldId id="333" r:id="rId28"/>
    <p:sldId id="334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36" r:id="rId42"/>
    <p:sldId id="339" r:id="rId43"/>
    <p:sldId id="337" r:id="rId44"/>
    <p:sldId id="340" r:id="rId45"/>
    <p:sldId id="341" r:id="rId46"/>
    <p:sldId id="342" r:id="rId47"/>
    <p:sldId id="343" r:id="rId48"/>
    <p:sldId id="348" r:id="rId49"/>
    <p:sldId id="349" r:id="rId50"/>
    <p:sldId id="350" r:id="rId51"/>
    <p:sldId id="346" r:id="rId52"/>
    <p:sldId id="347" r:id="rId53"/>
  </p:sldIdLst>
  <p:sldSz cx="9144000" cy="6858000" type="screen4x3"/>
  <p:notesSz cx="7104063" cy="10234613"/>
  <p:custDataLst>
    <p:tags r:id="rId5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karam2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B82"/>
    <a:srgbClr val="333399"/>
    <a:srgbClr val="8F4813"/>
    <a:srgbClr val="FF9900"/>
    <a:srgbClr val="FF6600"/>
    <a:srgbClr val="CC3300"/>
    <a:srgbClr val="006600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4" autoAdjust="0"/>
    <p:restoredTop sz="91653" autoAdjust="0"/>
  </p:normalViewPr>
  <p:slideViewPr>
    <p:cSldViewPr>
      <p:cViewPr>
        <p:scale>
          <a:sx n="100" d="100"/>
          <a:sy n="100" d="100"/>
        </p:scale>
        <p:origin x="11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824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49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34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0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5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8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6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3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5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2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7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8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1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2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9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2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9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8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0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9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commons.wikimedia.org/wiki/User:Fallout_boy" TargetMode="External"/><Relationship Id="rId18" Type="http://schemas.openxmlformats.org/officeDocument/2006/relationships/hyperlink" Target="http://creativecommons.org/licenses/by/2.0/deed.en" TargetMode="External"/><Relationship Id="rId3" Type="http://schemas.openxmlformats.org/officeDocument/2006/relationships/hyperlink" Target="http://commons.wikimedia.org/wiki/User:Aaron1a12" TargetMode="External"/><Relationship Id="rId7" Type="http://schemas.openxmlformats.org/officeDocument/2006/relationships/hyperlink" Target="http://commons.wikimedia.org/wiki/User:Rafael_Kenneth" TargetMode="External"/><Relationship Id="rId12" Type="http://schemas.openxmlformats.org/officeDocument/2006/relationships/hyperlink" Target="http://commons.wikimedia.org/wiki/File:Sharon-Stone-in-San-Francisco.JPG" TargetMode="External"/><Relationship Id="rId17" Type="http://schemas.openxmlformats.org/officeDocument/2006/relationships/hyperlink" Target="http://commons.wikimedia.org/w/index.php?title=User:Mirandolese&amp;action=edit&amp;redlink=1" TargetMode="External"/><Relationship Id="rId2" Type="http://schemas.openxmlformats.org/officeDocument/2006/relationships/hyperlink" Target="http://commons.wikimedia.org/wiki/File:Beethoven.jpg" TargetMode="External"/><Relationship Id="rId16" Type="http://schemas.openxmlformats.org/officeDocument/2006/relationships/hyperlink" Target="http://commons.wikimedia.org/wiki/File:Alice_Cooper_cun_la_bis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John_F._Kennedy,_White_House_color_photo_portrait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5" Type="http://schemas.openxmlformats.org/officeDocument/2006/relationships/image" Target="../media/image13.jpeg"/><Relationship Id="rId10" Type="http://schemas.openxmlformats.org/officeDocument/2006/relationships/hyperlink" Target="http://commons.wikimedia.org/wiki/User:Wikiwatcher1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commons.wikimedia.org/wiki/File:Elizabeth_Taylor_portrait.jpg" TargetMode="External"/><Relationship Id="rId14" Type="http://schemas.openxmlformats.org/officeDocument/2006/relationships/hyperlink" Target="http://creativecommons.org/licenses/by-sa/3.0/deed.en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13" Type="http://schemas.openxmlformats.org/officeDocument/2006/relationships/hyperlink" Target="http://commons.wikimedia.org/wiki/File:Obama_portrait_crop.jpg" TargetMode="External"/><Relationship Id="rId18" Type="http://schemas.openxmlformats.org/officeDocument/2006/relationships/hyperlink" Target="http://commons.wikimedia.org/wiki/User:File_Upload_Bot_(Magnus_Manske)" TargetMode="External"/><Relationship Id="rId3" Type="http://schemas.openxmlformats.org/officeDocument/2006/relationships/hyperlink" Target="http://commons.wikimedia.org/wiki/File:CheHigh.jpg" TargetMode="External"/><Relationship Id="rId7" Type="http://schemas.openxmlformats.org/officeDocument/2006/relationships/hyperlink" Target="http://commons.wikimedia.org/w/index.php?title=User:Schulu24&amp;action=edit&amp;redlink=1" TargetMode="External"/><Relationship Id="rId12" Type="http://schemas.openxmlformats.org/officeDocument/2006/relationships/image" Target="../media/image17.jpeg"/><Relationship Id="rId17" Type="http://schemas.openxmlformats.org/officeDocument/2006/relationships/hyperlink" Target="http://commons.wikimedia.org/wiki/File:David_Beckham_Nov_11_2007.jpg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inkInVienna.JPG" TargetMode="External"/><Relationship Id="rId11" Type="http://schemas.openxmlformats.org/officeDocument/2006/relationships/hyperlink" Target="http://commons.wikimedia.org/wiki/User:Juan_Pablo_Arancibia_Medina" TargetMode="External"/><Relationship Id="rId5" Type="http://schemas.openxmlformats.org/officeDocument/2006/relationships/image" Target="../media/image15.jpeg"/><Relationship Id="rId15" Type="http://schemas.openxmlformats.org/officeDocument/2006/relationships/hyperlink" Target="http://creativecommons.org/licenses/by/3.0/deed.en" TargetMode="External"/><Relationship Id="rId10" Type="http://schemas.openxmlformats.org/officeDocument/2006/relationships/hyperlink" Target="http://commons.wikimedia.org/wiki/File:Bill_Clinton_(square).jpg" TargetMode="External"/><Relationship Id="rId4" Type="http://schemas.openxmlformats.org/officeDocument/2006/relationships/hyperlink" Target="http://commons.wikimedia.org/wiki/User:Shizhao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://commons.wikimedia.org/w/index.php?title=User:Tktru&amp;action=edit&amp;redlink=1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hyperlink" Target="http://pixabay.com/go/?t=http://creativecommons.org/publicdomain/zero/1.0/deed.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User:Juan_Pablo_Arancibia_Medina" TargetMode="External"/><Relationship Id="rId5" Type="http://schemas.openxmlformats.org/officeDocument/2006/relationships/hyperlink" Target="http://pixabay.com/en/users/Nemo/" TargetMode="External"/><Relationship Id="rId4" Type="http://schemas.openxmlformats.org/officeDocument/2006/relationships/hyperlink" Target="http://pixabay.com/en/kids-yoga-cartoon-free-positions-35935/" TargetMode="External"/><Relationship Id="rId9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guidelines/asthma/asthgdln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breathingman.wordpress.com/article/buteyko-hyperventilation-202i29i90v7sn-2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87624" y="2852936"/>
            <a:ext cx="6840760" cy="199620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700" b="1" dirty="0" smtClean="0"/>
              <a:t>Ενότητα 6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Η Αναπνευστική Φυσικοθεραπεία στο Άσθμα (β’ μέρος)</a:t>
            </a:r>
          </a:p>
          <a:p>
            <a:r>
              <a:rPr lang="el-GR" sz="2400" dirty="0" smtClean="0"/>
              <a:t>Γραμματοπούλου Ειρήνη</a:t>
            </a:r>
            <a:r>
              <a:rPr lang="en-US" sz="2400" dirty="0" smtClean="0"/>
              <a:t>, </a:t>
            </a:r>
            <a:r>
              <a:rPr lang="el-GR" sz="2400" dirty="0"/>
              <a:t>Αναπληρώτρια Καθηγήτρια </a:t>
            </a:r>
            <a:r>
              <a:rPr lang="el-GR" sz="2400" dirty="0" smtClean="0"/>
              <a:t>Τμήμα Φυσικοθεραπείας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242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Α. Επανεκπαίδευση </a:t>
            </a:r>
            <a:r>
              <a:rPr lang="el-GR" dirty="0" smtClean="0"/>
              <a:t>του αναπνευστικού προτύπου </a:t>
            </a:r>
            <a:r>
              <a:rPr lang="el-GR" sz="3200" b="0" dirty="0" smtClean="0"/>
              <a:t>(4 από 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23" y="1916832"/>
            <a:ext cx="8229600" cy="41044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Οδηγίες</a:t>
            </a:r>
            <a:r>
              <a:rPr lang="en-US" sz="2600" b="1" dirty="0" smtClean="0">
                <a:solidFill>
                  <a:srgbClr val="820000"/>
                </a:solidFill>
              </a:rPr>
              <a:t>: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dirty="0"/>
              <a:t>Αναπνέετε πάντα μόνο από τη μύτη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Μιλάτε αργά, με μέτρια ένταση </a:t>
            </a:r>
            <a:r>
              <a:rPr lang="el-GR" sz="2400" dirty="0" smtClean="0"/>
              <a:t>φωνής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Βήχας-χασμουρητό πάντα με κλειστό </a:t>
            </a:r>
            <a:r>
              <a:rPr lang="el-GR" sz="2400" dirty="0" smtClean="0"/>
              <a:t>στόμα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Για ανακούφιση από το βήχα, </a:t>
            </a:r>
            <a:r>
              <a:rPr lang="el-GR" sz="2400" dirty="0" smtClean="0"/>
              <a:t>χρησιμοποιείτε την αναπνευστική παύση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Κάνετε </a:t>
            </a:r>
            <a:r>
              <a:rPr lang="el-GR" sz="2400" dirty="0"/>
              <a:t>καθημερινή </a:t>
            </a:r>
            <a:r>
              <a:rPr lang="el-GR" sz="2400" dirty="0" smtClean="0"/>
              <a:t>εξάσκηση: 3Χ20 λεπτά την ημέρα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76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(Inoccenti, 2002)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70838"/>
            <a:ext cx="115680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9274" y="2510643"/>
            <a:ext cx="8005145" cy="25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Υπεραερισμ</a:t>
            </a:r>
            <a:r>
              <a:rPr lang="el-GR" dirty="0"/>
              <a:t>ό</a:t>
            </a:r>
            <a:r>
              <a:rPr lang="el-GR" dirty="0" smtClean="0"/>
              <a:t>ς και </a:t>
            </a:r>
            <a:r>
              <a:rPr lang="el-GR" dirty="0"/>
              <a:t>Ά</a:t>
            </a:r>
            <a:r>
              <a:rPr lang="el-GR" dirty="0" smtClean="0"/>
              <a:t>σθμα </a:t>
            </a:r>
            <a:r>
              <a:rPr lang="el-GR" sz="3200" b="0" dirty="0"/>
              <a:t>(1 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283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Ο </a:t>
            </a:r>
            <a:r>
              <a:rPr lang="en-US" sz="2400" b="1" dirty="0" smtClean="0">
                <a:solidFill>
                  <a:srgbClr val="820000"/>
                </a:solidFill>
              </a:rPr>
              <a:t>Buteyko </a:t>
            </a:r>
            <a:r>
              <a:rPr lang="el-GR" sz="2400" dirty="0" smtClean="0"/>
              <a:t>αναφέρει ότι ο</a:t>
            </a:r>
            <a:r>
              <a:rPr lang="en-US" sz="2400" dirty="0" smtClean="0"/>
              <a:t> “</a:t>
            </a:r>
            <a:r>
              <a:rPr lang="el-GR" sz="2400" dirty="0" smtClean="0"/>
              <a:t>υποκείμενος</a:t>
            </a:r>
            <a:r>
              <a:rPr lang="en-US" sz="2400" dirty="0" smtClean="0"/>
              <a:t>” </a:t>
            </a:r>
            <a:r>
              <a:rPr lang="el-GR" sz="2400" dirty="0" smtClean="0"/>
              <a:t>υπεραερισμός είναι η βασική αιτία του άσθματος, χωρίς όμως ερευνητική τεκμηρίωση</a:t>
            </a:r>
            <a:r>
              <a:rPr lang="en-US" sz="24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Buteyko.ru/eng/bolenz.stml.</a:t>
            </a:r>
            <a:r>
              <a:rPr lang="el-GR" sz="2000" dirty="0" smtClean="0"/>
              <a:t>)</a:t>
            </a:r>
          </a:p>
          <a:p>
            <a:pPr>
              <a:spcBef>
                <a:spcPts val="1800"/>
              </a:spcBef>
            </a:pPr>
            <a:endParaRPr lang="el-GR" sz="2000" dirty="0" smtClean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Ο μηχανισμός του υπεραερισμού στο άσθμα </a:t>
            </a:r>
            <a:r>
              <a:rPr lang="el-GR" sz="2400" dirty="0" smtClean="0"/>
              <a:t>παραμένει ασαφής, ενώ φαίνεται ότι σχετίζεται με το βαθμό της υποκαπνίας</a:t>
            </a:r>
            <a:r>
              <a:rPr lang="el-GR" sz="2000" dirty="0" smtClean="0"/>
              <a:t> </a:t>
            </a:r>
            <a:r>
              <a:rPr lang="el-GR" sz="1800" dirty="0" smtClean="0"/>
              <a:t>(Bruton &amp;Holgate, 2005)</a:t>
            </a:r>
          </a:p>
          <a:p>
            <a:pPr>
              <a:spcBef>
                <a:spcPts val="1800"/>
              </a:spcBef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87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Υπεραερισμός και Άσθμα </a:t>
            </a:r>
            <a:r>
              <a:rPr lang="el-GR" sz="3200" b="0" dirty="0" smtClean="0"/>
              <a:t>(2 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88843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Η υποκαπνία </a:t>
            </a:r>
            <a:r>
              <a:rPr lang="el-GR" sz="2400" dirty="0" smtClean="0"/>
              <a:t>πιθανολογείται ότι </a:t>
            </a:r>
            <a:r>
              <a:rPr lang="el-GR" sz="2400" b="1" dirty="0" smtClean="0">
                <a:solidFill>
                  <a:srgbClr val="820000"/>
                </a:solidFill>
              </a:rPr>
              <a:t>προκαλεί βρογχόσπασμο </a:t>
            </a:r>
            <a:r>
              <a:rPr lang="el-GR" sz="2400" dirty="0" smtClean="0"/>
              <a:t>μέσω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</a:p>
          <a:p>
            <a:pPr marL="723900" indent="-368300">
              <a:spcBef>
                <a:spcPts val="1800"/>
              </a:spcBef>
              <a:buFont typeface="Calibri" pitchFamily="34" charset="0"/>
              <a:buChar char="−"/>
            </a:pPr>
            <a:r>
              <a:rPr lang="el-GR" sz="2400" dirty="0" smtClean="0"/>
              <a:t>Των νευρικών αντανακλαστικών </a:t>
            </a:r>
            <a:r>
              <a:rPr lang="el-GR" sz="2000" dirty="0" smtClean="0"/>
              <a:t>(Sterling, 1968)</a:t>
            </a:r>
          </a:p>
          <a:p>
            <a:pPr marL="723900" indent="-368300">
              <a:spcBef>
                <a:spcPts val="1800"/>
              </a:spcBef>
              <a:buFont typeface="Calibri" pitchFamily="34" charset="0"/>
              <a:buChar char="−"/>
            </a:pPr>
            <a:r>
              <a:rPr lang="el-GR" sz="2400" dirty="0" smtClean="0"/>
              <a:t>Της αγγειοδιαστολής </a:t>
            </a:r>
            <a:r>
              <a:rPr lang="el-GR" sz="2000" dirty="0" smtClean="0"/>
              <a:t>(Reynolds &amp; McEvoy, 1989)</a:t>
            </a:r>
          </a:p>
          <a:p>
            <a:pPr marL="723900" indent="-368300">
              <a:spcBef>
                <a:spcPts val="1800"/>
              </a:spcBef>
              <a:buFont typeface="Calibri" pitchFamily="34" charset="0"/>
              <a:buChar char="−"/>
            </a:pPr>
            <a:r>
              <a:rPr lang="el-GR" sz="2400" dirty="0" smtClean="0"/>
              <a:t>Της έκλυσης διάμεσων ουσιών </a:t>
            </a:r>
            <a:r>
              <a:rPr lang="el-GR" sz="2000" dirty="0" smtClean="0"/>
              <a:t>(Reynolds &amp; McEvoy, 1989) </a:t>
            </a:r>
          </a:p>
          <a:p>
            <a:pPr marL="723900" indent="-368300">
              <a:spcBef>
                <a:spcPts val="1800"/>
              </a:spcBef>
              <a:buFont typeface="Calibri" pitchFamily="34" charset="0"/>
              <a:buChar char="−"/>
            </a:pPr>
            <a:r>
              <a:rPr lang="el-GR" sz="2400" dirty="0" smtClean="0"/>
              <a:t>Της απευθείας επίδρασης στις λείες μυϊκές ίνες </a:t>
            </a:r>
            <a:r>
              <a:rPr lang="el-GR" sz="2000" dirty="0" smtClean="0"/>
              <a:t>(Lindeman et al., 1998)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Υπεραερισμός </a:t>
            </a:r>
            <a:r>
              <a:rPr lang="el-GR" dirty="0" smtClean="0"/>
              <a:t>και </a:t>
            </a:r>
            <a:r>
              <a:rPr lang="el-GR" dirty="0"/>
              <a:t>Άσθμα </a:t>
            </a:r>
            <a:r>
              <a:rPr lang="el-GR" sz="3200" b="0" dirty="0" smtClean="0"/>
              <a:t>(</a:t>
            </a:r>
            <a:r>
              <a:rPr lang="el-GR" sz="3200" b="0" dirty="0"/>
              <a:t>3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2" y="1196752"/>
            <a:ext cx="8507288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rgbClr val="8F4813"/>
                </a:solidFill>
              </a:rPr>
              <a:t>Φυσιολογική αιτία της υποκαπνίας </a:t>
            </a:r>
            <a:r>
              <a:rPr lang="el-GR" sz="2400" dirty="0" smtClean="0"/>
              <a:t>θεωρείται ο υπεραερισμός </a:t>
            </a:r>
            <a:r>
              <a:rPr lang="el-GR" sz="2000" dirty="0" smtClean="0"/>
              <a:t>(Bruton &amp; Holgate, 2005)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rgbClr val="8F4813"/>
                </a:solidFill>
              </a:rPr>
              <a:t>Τόσο ο οξύς όσο και ο χρόνιος υπεραερισμός </a:t>
            </a:r>
            <a:r>
              <a:rPr lang="el-GR" sz="2400" dirty="0" smtClean="0"/>
              <a:t>μπορεί να συνυπάρχουν με το άσθμα </a:t>
            </a:r>
            <a:r>
              <a:rPr lang="en-US" sz="2000" dirty="0" smtClean="0"/>
              <a:t>(Morgan,</a:t>
            </a:r>
            <a:r>
              <a:rPr lang="el-GR" sz="2000" dirty="0" smtClean="0"/>
              <a:t> 2002; </a:t>
            </a:r>
            <a:r>
              <a:rPr lang="en-US" sz="2000" dirty="0" smtClean="0"/>
              <a:t>Stanton</a:t>
            </a:r>
            <a:r>
              <a:rPr lang="el-GR" sz="2000" dirty="0" smtClean="0"/>
              <a:t>, 2008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rgbClr val="8F4813"/>
                </a:solidFill>
              </a:rPr>
              <a:t>Σε παροξυσμό άσθματος</a:t>
            </a:r>
            <a:r>
              <a:rPr lang="el-GR" sz="2400" dirty="0" smtClean="0"/>
              <a:t>, ο υπεραερισμός οδηγεί σε υποκαπνία σε συνδυασμό με ανάπτυξη υποξαιμίας </a:t>
            </a:r>
            <a:r>
              <a:rPr lang="en-US" sz="2000" dirty="0" smtClean="0"/>
              <a:t>(Morgan,</a:t>
            </a:r>
            <a:r>
              <a:rPr lang="el-GR" sz="2000" dirty="0" smtClean="0"/>
              <a:t> 2002; </a:t>
            </a:r>
            <a:r>
              <a:rPr lang="en-US" sz="2000" dirty="0" smtClean="0"/>
              <a:t>Stanton</a:t>
            </a:r>
            <a:r>
              <a:rPr lang="el-GR" sz="2000" dirty="0" smtClean="0"/>
              <a:t>, 2008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l-G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24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Υπεραερισμός </a:t>
            </a:r>
            <a:r>
              <a:rPr lang="el-GR" dirty="0" smtClean="0"/>
              <a:t>και </a:t>
            </a:r>
            <a:r>
              <a:rPr lang="el-GR" dirty="0"/>
              <a:t>Άσθμα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3600"/>
              </a:spcBef>
              <a:buFont typeface="Wingdings" pitchFamily="2" charset="2"/>
              <a:buChar char="v"/>
            </a:pPr>
            <a:r>
              <a:rPr lang="en-US" sz="3800" dirty="0" smtClean="0"/>
              <a:t> </a:t>
            </a:r>
            <a:r>
              <a:rPr lang="el-GR" sz="3800" b="1" dirty="0" smtClean="0">
                <a:solidFill>
                  <a:srgbClr val="8F4813"/>
                </a:solidFill>
              </a:rPr>
              <a:t>Οι ασθενείς με σταθερό άσθμα </a:t>
            </a:r>
            <a:r>
              <a:rPr lang="el-GR" sz="3800" dirty="0" smtClean="0"/>
              <a:t>είναι υποκαπνικοί  </a:t>
            </a:r>
            <a:r>
              <a:rPr lang="en-US" dirty="0" smtClean="0"/>
              <a:t>(Van Den Elshoutet al., </a:t>
            </a:r>
            <a:r>
              <a:rPr lang="el-GR" dirty="0" smtClean="0"/>
              <a:t>1991; </a:t>
            </a:r>
            <a:r>
              <a:rPr lang="en-US" dirty="0" smtClean="0"/>
              <a:t>Hormbrey et al.,</a:t>
            </a:r>
            <a:r>
              <a:rPr lang="el-GR" dirty="0" smtClean="0"/>
              <a:t> 1988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>
              <a:spcBef>
                <a:spcPts val="3600"/>
              </a:spcBef>
              <a:buFont typeface="Wingdings" pitchFamily="2" charset="2"/>
              <a:buChar char="v"/>
            </a:pPr>
            <a:r>
              <a:rPr lang="en-US" sz="3400" dirty="0" smtClean="0"/>
              <a:t> </a:t>
            </a:r>
            <a:r>
              <a:rPr lang="el-GR" sz="3800" b="1" dirty="0" smtClean="0">
                <a:solidFill>
                  <a:srgbClr val="8F4813"/>
                </a:solidFill>
              </a:rPr>
              <a:t>Η σχέση μεταξύ χρόνιου υπεραερισμού και άσθματος </a:t>
            </a:r>
            <a:r>
              <a:rPr lang="el-GR" sz="3800" dirty="0" smtClean="0"/>
              <a:t>είναι πολύπλοκη, λόγω της συνοδού κακής υγείας η οποία σχετίζεται με υποκείμενο άσθμα</a:t>
            </a:r>
            <a:r>
              <a:rPr lang="el-GR" sz="3400" dirty="0" smtClean="0"/>
              <a:t> </a:t>
            </a:r>
            <a:r>
              <a:rPr lang="en-US" dirty="0" smtClean="0"/>
              <a:t>(Morgan </a:t>
            </a:r>
            <a:r>
              <a:rPr lang="el-GR" dirty="0" smtClean="0"/>
              <a:t>, 2002</a:t>
            </a:r>
            <a:r>
              <a:rPr lang="en-US" dirty="0" smtClean="0"/>
              <a:t>) </a:t>
            </a:r>
            <a:endParaRPr lang="el-GR" dirty="0" smtClean="0"/>
          </a:p>
          <a:p>
            <a:pPr>
              <a:spcBef>
                <a:spcPts val="3600"/>
              </a:spcBef>
              <a:buFont typeface="Wingdings" pitchFamily="2" charset="2"/>
              <a:buChar char="v"/>
            </a:pPr>
            <a:r>
              <a:rPr lang="el-GR" sz="3800" b="1" dirty="0" smtClean="0">
                <a:solidFill>
                  <a:srgbClr val="8F4813"/>
                </a:solidFill>
              </a:rPr>
              <a:t>Το </a:t>
            </a:r>
            <a:r>
              <a:rPr lang="en-US" sz="3800" b="1" dirty="0" smtClean="0">
                <a:solidFill>
                  <a:srgbClr val="8F4813"/>
                </a:solidFill>
              </a:rPr>
              <a:t>80% </a:t>
            </a:r>
            <a:r>
              <a:rPr lang="el-GR" sz="3800" b="1" dirty="0" smtClean="0">
                <a:solidFill>
                  <a:srgbClr val="8F4813"/>
                </a:solidFill>
              </a:rPr>
              <a:t>των ατόμων με χρόνιο υπεραερισμό</a:t>
            </a:r>
            <a:r>
              <a:rPr lang="el-GR" sz="3800" dirty="0" smtClean="0"/>
              <a:t> έχει άσθμα</a:t>
            </a:r>
            <a:r>
              <a:rPr lang="en-US" sz="3800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Demeter</a:t>
            </a:r>
            <a:r>
              <a:rPr lang="el-GR" dirty="0" smtClean="0"/>
              <a:t>, 1986</a:t>
            </a:r>
            <a:r>
              <a:rPr lang="en-US" dirty="0" smtClean="0"/>
              <a:t>) </a:t>
            </a:r>
            <a:endParaRPr lang="el-GR" dirty="0" smtClean="0"/>
          </a:p>
          <a:p>
            <a:pPr>
              <a:spcBef>
                <a:spcPts val="3600"/>
              </a:spcBef>
              <a:buFont typeface="Wingdings" pitchFamily="2" charset="2"/>
              <a:buChar char="v"/>
            </a:pPr>
            <a:r>
              <a:rPr lang="el-GR" sz="3800" b="1" dirty="0" smtClean="0">
                <a:solidFill>
                  <a:srgbClr val="820000"/>
                </a:solidFill>
              </a:rPr>
              <a:t>Το 40% ασθενών με άσθμα </a:t>
            </a:r>
            <a:r>
              <a:rPr lang="el-GR" sz="3800" dirty="0" smtClean="0"/>
              <a:t>έχει συμπτώματα υπεραερισμού </a:t>
            </a:r>
            <a:r>
              <a:rPr lang="en-US" dirty="0" smtClean="0"/>
              <a:t>(</a:t>
            </a:r>
            <a:r>
              <a:rPr lang="en-US" dirty="0"/>
              <a:t>McClean et al., 1999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spcBef>
                <a:spcPts val="3600"/>
              </a:spcBef>
              <a:buFont typeface="Wingdings" pitchFamily="2" charset="2"/>
              <a:buChar char="v"/>
            </a:pPr>
            <a:r>
              <a:rPr lang="el-GR" sz="3800" b="1" dirty="0" smtClean="0">
                <a:solidFill>
                  <a:srgbClr val="820000"/>
                </a:solidFill>
              </a:rPr>
              <a:t>Οι ασθενείς με ήπιο άσθμα </a:t>
            </a:r>
            <a:r>
              <a:rPr lang="en-US" sz="3800" b="1" dirty="0" smtClean="0">
                <a:solidFill>
                  <a:srgbClr val="004B82"/>
                </a:solidFill>
              </a:rPr>
              <a:t>vs</a:t>
            </a:r>
            <a:r>
              <a:rPr lang="en-US" sz="3800" dirty="0" smtClean="0"/>
              <a:t> </a:t>
            </a:r>
            <a:r>
              <a:rPr lang="el-GR" sz="3800" b="1" dirty="0" smtClean="0">
                <a:solidFill>
                  <a:srgbClr val="820000"/>
                </a:solidFill>
              </a:rPr>
              <a:t>υγιή άτομα </a:t>
            </a:r>
            <a:r>
              <a:rPr lang="el-GR" sz="3800" dirty="0" smtClean="0"/>
              <a:t>έχουν </a:t>
            </a:r>
            <a:r>
              <a:rPr lang="el-GR" sz="3800" dirty="0" smtClean="0">
                <a:solidFill>
                  <a:srgbClr val="820000"/>
                </a:solidFill>
              </a:rPr>
              <a:t> </a:t>
            </a:r>
            <a:r>
              <a:rPr lang="el-GR" sz="3800" dirty="0" smtClean="0"/>
              <a:t>σημαντικά χαμηλότερο  ΕΤ</a:t>
            </a:r>
            <a:r>
              <a:rPr lang="en-US" sz="3800" dirty="0" smtClean="0"/>
              <a:t>CO2 </a:t>
            </a:r>
            <a:r>
              <a:rPr lang="el-GR" sz="3800" dirty="0" smtClean="0"/>
              <a:t>και </a:t>
            </a:r>
            <a:r>
              <a:rPr lang="en-US" sz="3800" dirty="0" smtClean="0"/>
              <a:t>PaCO2 </a:t>
            </a:r>
            <a:r>
              <a:rPr lang="el-GR" sz="3800" dirty="0" smtClean="0"/>
              <a:t>είτε σε παροξυσμό ή σε σταθερή φάση </a:t>
            </a:r>
            <a:r>
              <a:rPr lang="el-GR" dirty="0" smtClean="0"/>
              <a:t>(</a:t>
            </a:r>
            <a:r>
              <a:rPr lang="en-US" dirty="0" smtClean="0"/>
              <a:t>Bruton &amp;Holgate, 2005</a:t>
            </a:r>
            <a:r>
              <a:rPr lang="el-GR" dirty="0" smtClean="0"/>
              <a:t>)</a:t>
            </a:r>
          </a:p>
          <a:p>
            <a:pPr>
              <a:spcBef>
                <a:spcPts val="3600"/>
              </a:spcBef>
              <a:buFont typeface="Wingdings" pitchFamily="2" charset="2"/>
              <a:buChar char="v"/>
            </a:pPr>
            <a:endParaRPr lang="el-GR" sz="3400" dirty="0" smtClean="0"/>
          </a:p>
          <a:p>
            <a:pPr>
              <a:spcBef>
                <a:spcPts val="3600"/>
              </a:spcBef>
              <a:buFont typeface="Wingdings" pitchFamily="2" charset="2"/>
              <a:buChar char="v"/>
            </a:pPr>
            <a:endParaRPr lang="el-GR" sz="3400" dirty="0" smtClean="0"/>
          </a:p>
          <a:p>
            <a:pPr>
              <a:spcBef>
                <a:spcPts val="3600"/>
              </a:spcBef>
              <a:buFont typeface="Wingdings" pitchFamily="2" charset="2"/>
              <a:buChar char="v"/>
            </a:pPr>
            <a:endParaRPr lang="en-US" sz="3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09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Υπεραερισμός </a:t>
            </a:r>
            <a:r>
              <a:rPr lang="el-GR" dirty="0" smtClean="0"/>
              <a:t>και </a:t>
            </a:r>
            <a:r>
              <a:rPr lang="el-GR" dirty="0"/>
              <a:t>Άσθμα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98700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Η </a:t>
            </a:r>
            <a:r>
              <a:rPr lang="el-GR" sz="2400" b="1" dirty="0" smtClean="0">
                <a:solidFill>
                  <a:srgbClr val="820000"/>
                </a:solidFill>
              </a:rPr>
              <a:t>ίδια μείωση του ΕΤCO2 προκαλεί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611560" y="162880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 Αύξηση </a:t>
            </a:r>
            <a:r>
              <a:rPr lang="el-GR" sz="2400" dirty="0">
                <a:latin typeface="+mn-lt"/>
              </a:rPr>
              <a:t>της αντίστασης των </a:t>
            </a:r>
            <a:r>
              <a:rPr lang="el-GR" sz="2400" dirty="0" smtClean="0">
                <a:latin typeface="+mn-lt"/>
              </a:rPr>
              <a:t>αεραγωγών σε άτομα με άσθμα </a:t>
            </a:r>
            <a:endParaRPr lang="el-GR" sz="2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20486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 Καμία </a:t>
            </a:r>
            <a:r>
              <a:rPr lang="el-GR" sz="2400" dirty="0">
                <a:latin typeface="+mn-lt"/>
              </a:rPr>
              <a:t>επίδραση σε άτομα χωρίς άσθμα </a:t>
            </a:r>
            <a:r>
              <a:rPr lang="el-GR" sz="2000" dirty="0">
                <a:latin typeface="+mn-lt"/>
              </a:rPr>
              <a:t>(Osborne et al., 2000)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103930"/>
            <a:ext cx="2834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B82"/>
                </a:solidFill>
                <a:latin typeface="+mn-lt"/>
              </a:rPr>
              <a:t>Η αύξηση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του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ΕΤ</a:t>
            </a:r>
            <a:r>
              <a:rPr lang="en-US" sz="2400" b="1" dirty="0">
                <a:solidFill>
                  <a:srgbClr val="004B82"/>
                </a:solidFill>
                <a:latin typeface="+mn-lt"/>
              </a:rPr>
              <a:t>CO2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87342" y="3264873"/>
            <a:ext cx="288032" cy="144016"/>
          </a:xfrm>
          <a:prstGeom prst="rightArrow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3776372" y="3103930"/>
            <a:ext cx="50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Μείωση </a:t>
            </a:r>
            <a:r>
              <a:rPr lang="el-GR" sz="2400" dirty="0">
                <a:latin typeface="+mn-lt"/>
              </a:rPr>
              <a:t>στην αντίσταση των αεραγωγών σε άτομα με και χωρίς άσθμα </a:t>
            </a:r>
            <a:r>
              <a:rPr lang="el-GR" sz="2000" dirty="0">
                <a:latin typeface="+mn-lt"/>
              </a:rPr>
              <a:t>(Osborne et al., 2000)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4725144"/>
            <a:ext cx="849694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Σε υγιή άτομα, οι τιμές 14 - 29 mm Hg PaCO2 μπορούν να προκαλέσουν </a:t>
            </a:r>
            <a:r>
              <a:rPr lang="el-GR" sz="2400" dirty="0">
                <a:latin typeface="+mn-lt"/>
              </a:rPr>
              <a:t>συμπτώματα </a:t>
            </a:r>
            <a:r>
              <a:rPr lang="el-GR" sz="2400" dirty="0" smtClean="0">
                <a:latin typeface="+mn-lt"/>
              </a:rPr>
              <a:t>υποκαπνίας (</a:t>
            </a:r>
            <a:r>
              <a:rPr lang="el-GR" sz="2000" dirty="0" smtClean="0">
                <a:latin typeface="+mn-lt"/>
              </a:rPr>
              <a:t>RaVerty </a:t>
            </a:r>
            <a:r>
              <a:rPr lang="en-US" sz="2000" dirty="0" smtClean="0">
                <a:latin typeface="+mn-lt"/>
              </a:rPr>
              <a:t>et al., </a:t>
            </a:r>
            <a:r>
              <a:rPr lang="el-GR" sz="2000" dirty="0" smtClean="0">
                <a:latin typeface="+mn-lt"/>
              </a:rPr>
              <a:t>1992</a:t>
            </a:r>
            <a:r>
              <a:rPr lang="el-GR" sz="20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3528" y="28529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Υπεραερισμός </a:t>
            </a:r>
            <a:r>
              <a:rPr lang="el-GR" dirty="0" smtClean="0"/>
              <a:t>και </a:t>
            </a:r>
            <a:r>
              <a:rPr lang="el-GR" dirty="0"/>
              <a:t>Άσθμα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424936" cy="2376264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Άλλος </a:t>
            </a:r>
            <a:r>
              <a:rPr lang="el-GR" sz="2400" dirty="0"/>
              <a:t>πιθανός μηχανισμός επίδρασης της επανεκπαίδευσης της αναπνοής είναι: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ρυθμική διάταση των λείων μυϊκών ινών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Το </a:t>
            </a:r>
            <a:r>
              <a:rPr lang="el-GR" sz="2400" dirty="0"/>
              <a:t>αυξημένο αίσθημα ελέγχου της αναπνοής,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 Η </a:t>
            </a:r>
            <a:r>
              <a:rPr lang="el-GR" sz="2400" dirty="0"/>
              <a:t>χαλάρωση κ.α. </a:t>
            </a:r>
            <a:r>
              <a:rPr lang="el-GR" sz="2000" dirty="0" smtClean="0"/>
              <a:t>(Bruton &amp; Holgate, 2005) </a:t>
            </a:r>
            <a:endParaRPr lang="el-GR" sz="2000" dirty="0"/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-35476" y="6519446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(Bruton &amp; Holgate, 2005; Fredberg et al., 1997, 2004; </a:t>
            </a:r>
            <a:r>
              <a:rPr lang="en-US" dirty="0" smtClean="0">
                <a:latin typeface="+mn-lt"/>
              </a:rPr>
              <a:t>Shen et al.,1997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9512" y="1196752"/>
            <a:ext cx="8562967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smtClean="0">
                <a:latin typeface="+mn-lt"/>
              </a:rPr>
              <a:t>Αν </a:t>
            </a:r>
            <a:r>
              <a:rPr lang="el-GR" sz="2400" dirty="0">
                <a:latin typeface="+mn-lt"/>
              </a:rPr>
              <a:t>υποτεθεί ότι η υποκαπνία στους ασθενείς </a:t>
            </a:r>
            <a:r>
              <a:rPr lang="el-GR" sz="2400" dirty="0" smtClean="0">
                <a:latin typeface="+mn-lt"/>
              </a:rPr>
              <a:t>με </a:t>
            </a:r>
            <a:r>
              <a:rPr lang="el-GR" sz="2400" dirty="0">
                <a:latin typeface="+mn-lt"/>
              </a:rPr>
              <a:t>σταθερό άσθμα ή σε </a:t>
            </a:r>
            <a:r>
              <a:rPr lang="el-GR" sz="2400" dirty="0" smtClean="0">
                <a:latin typeface="+mn-lt"/>
              </a:rPr>
              <a:t>παροξυσμό οφείλεται </a:t>
            </a:r>
            <a:r>
              <a:rPr lang="el-GR" sz="2400" dirty="0">
                <a:latin typeface="+mn-lt"/>
              </a:rPr>
              <a:t>στον υπεραερισμό,  κατ’ αναλογία μπορεί να </a:t>
            </a:r>
            <a:r>
              <a:rPr lang="el-GR" sz="2400" dirty="0" smtClean="0">
                <a:latin typeface="+mn-lt"/>
              </a:rPr>
              <a:t>υποτεθεί </a:t>
            </a:r>
            <a:r>
              <a:rPr lang="el-GR" sz="2400" dirty="0">
                <a:latin typeface="+mn-lt"/>
              </a:rPr>
              <a:t>ότι η επανεκπαίδευση της αναπνοής, η οποία στοχεύει στη μείωση του υπεραερισμού,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θα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αυξήσει τα επίπεδα του </a:t>
            </a:r>
            <a:r>
              <a:rPr lang="en-US" sz="2400" b="1" dirty="0" smtClean="0">
                <a:solidFill>
                  <a:srgbClr val="004B82"/>
                </a:solidFill>
                <a:latin typeface="+mn-lt"/>
              </a:rPr>
              <a:t>P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CO2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και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θα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αναχαιτίσει τα βρογχοσυσπαστικά αποτελέσματα της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υποκαπνίας </a:t>
            </a:r>
            <a:r>
              <a:rPr lang="el-GR" sz="2000" dirty="0" smtClean="0">
                <a:latin typeface="+mn-lt"/>
              </a:rPr>
              <a:t>(Bruton </a:t>
            </a:r>
            <a:r>
              <a:rPr lang="el-GR" sz="2000" dirty="0">
                <a:latin typeface="+mn-lt"/>
              </a:rPr>
              <a:t>&amp; Holgate, 2005) </a:t>
            </a:r>
          </a:p>
        </p:txBody>
      </p:sp>
    </p:spTree>
    <p:extLst>
      <p:ext uri="{BB962C8B-B14F-4D97-AF65-F5344CB8AC3E}">
        <p14:creationId xmlns:p14="http://schemas.microsoft.com/office/powerpoint/2010/main" val="20087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Πως μπορούμε να αυξήσουμε την αναπνευστική παύση: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23" y="1524050"/>
            <a:ext cx="7035081" cy="468052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Περπάτημα με κλειστό </a:t>
            </a:r>
            <a:r>
              <a:rPr lang="el-GR" sz="2400" dirty="0" smtClean="0"/>
              <a:t>στόμα </a:t>
            </a:r>
            <a:r>
              <a:rPr lang="el-GR" sz="2400" dirty="0"/>
              <a:t>- ήρεμη </a:t>
            </a:r>
            <a:r>
              <a:rPr lang="el-GR" sz="2400" dirty="0" smtClean="0"/>
              <a:t>αναπνοή</a:t>
            </a:r>
            <a:r>
              <a:rPr lang="en-US" sz="2400" dirty="0" smtClean="0"/>
              <a:t> </a:t>
            </a:r>
            <a:r>
              <a:rPr lang="el-GR" sz="2400" dirty="0" smtClean="0"/>
              <a:t>από τη μύτη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Περπάτημα με κλειστό </a:t>
            </a:r>
            <a:r>
              <a:rPr lang="el-GR" sz="2400" dirty="0" smtClean="0"/>
              <a:t>στόμα </a:t>
            </a:r>
            <a:r>
              <a:rPr lang="el-GR" sz="2400" dirty="0"/>
              <a:t>και εισπνοή από το ένα </a:t>
            </a:r>
            <a:r>
              <a:rPr lang="el-GR" sz="2400" dirty="0" smtClean="0"/>
              <a:t>ρουθούνι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Περπάτημα με κλειστό το στόμα και κράτημα της αναπνοής (5 sec</a:t>
            </a:r>
            <a:r>
              <a:rPr lang="el-GR" sz="2400" dirty="0" smtClean="0"/>
              <a:t>)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Περπάτημα με </a:t>
            </a:r>
            <a:r>
              <a:rPr lang="el-GR" sz="2400" dirty="0" smtClean="0"/>
              <a:t>κράτημα αναπνοής όσο </a:t>
            </a:r>
            <a:r>
              <a:rPr lang="el-GR" sz="2400" dirty="0"/>
              <a:t>αντέχουμε, </a:t>
            </a:r>
            <a:r>
              <a:rPr lang="el-GR" sz="2400" dirty="0" smtClean="0"/>
              <a:t>στη συνέχεια περπάτημα </a:t>
            </a:r>
            <a:r>
              <a:rPr lang="el-GR" sz="2400" dirty="0"/>
              <a:t>και ήρεμη αναπνοή </a:t>
            </a:r>
            <a:r>
              <a:rPr lang="el-GR" sz="2400" dirty="0" smtClean="0"/>
              <a:t>(</a:t>
            </a:r>
            <a:r>
              <a:rPr lang="en-US" sz="2400" dirty="0" smtClean="0"/>
              <a:t>T.V.)</a:t>
            </a:r>
            <a:r>
              <a:rPr lang="el-GR" sz="2400" dirty="0" smtClean="0"/>
              <a:t> για </a:t>
            </a:r>
            <a:r>
              <a:rPr lang="el-GR" sz="2400" dirty="0"/>
              <a:t>30 sec και επανάληψη της </a:t>
            </a:r>
            <a:r>
              <a:rPr lang="el-GR" sz="2400" dirty="0" smtClean="0"/>
              <a:t>δοκιμασίας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Κολύμβηση </a:t>
            </a:r>
            <a:r>
              <a:rPr lang="el-GR" sz="2400" dirty="0"/>
              <a:t>(μακροβούτι)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/>
              <a:t>Η </a:t>
            </a:r>
            <a:r>
              <a:rPr lang="el-GR" sz="2400" b="1" dirty="0"/>
              <a:t>κάθε δραστηριότητα διαρκεί 5 </a:t>
            </a:r>
            <a:r>
              <a:rPr lang="el-GR" sz="2400" b="1" dirty="0" smtClean="0"/>
              <a:t>λεπτά</a:t>
            </a:r>
            <a:endParaRPr lang="el-GR" b="1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76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(Inoccenti, 2002)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64495"/>
            <a:ext cx="2079585" cy="2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Σχέση μεταξύ Pa</a:t>
            </a:r>
            <a:r>
              <a:rPr lang="en-US" dirty="0" smtClean="0"/>
              <a:t>CO</a:t>
            </a:r>
            <a:r>
              <a:rPr lang="el-GR" dirty="0" smtClean="0"/>
              <a:t>2, αναπνευστικής συχνότητας και αναπνευστικής παύσης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040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400" b="1" dirty="0" smtClean="0"/>
              <a:t>Κατά Buteyko (1968), μετά </a:t>
            </a:r>
            <a:r>
              <a:rPr lang="el-GR" sz="2400" b="1" dirty="0"/>
              <a:t>την </a:t>
            </a:r>
            <a:r>
              <a:rPr lang="el-GR" sz="2400" b="1" dirty="0" smtClean="0"/>
              <a:t>παθητική εκπνοή </a:t>
            </a:r>
            <a:r>
              <a:rPr lang="el-GR" sz="2400" b="1" dirty="0"/>
              <a:t>στο γενικό πληθυσμό </a:t>
            </a:r>
            <a:endParaRPr lang="el-GR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64188"/>
              </p:ext>
            </p:extLst>
          </p:nvPr>
        </p:nvGraphicFramePr>
        <p:xfrm>
          <a:off x="179512" y="1988840"/>
          <a:ext cx="8856983" cy="3931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2288"/>
                <a:gridCol w="3744416"/>
                <a:gridCol w="252027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Αναπνευστική</a:t>
                      </a:r>
                      <a:r>
                        <a:rPr lang="el-GR" sz="2400" baseline="0" dirty="0" smtClean="0"/>
                        <a:t> συχνότητα (</a:t>
                      </a:r>
                      <a:r>
                        <a:rPr lang="en-US" sz="2400" baseline="0" dirty="0" smtClean="0"/>
                        <a:t>br/min)</a:t>
                      </a:r>
                      <a:endParaRPr lang="el-GR" sz="2400" b="1" dirty="0">
                        <a:solidFill>
                          <a:srgbClr val="004B82"/>
                        </a:solidFill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aseline="0" dirty="0" smtClean="0"/>
                        <a:t>Αναπνευστική παύση</a:t>
                      </a:r>
                      <a:r>
                        <a:rPr lang="en-US" sz="2400" baseline="0" dirty="0" smtClean="0"/>
                        <a:t> (BHT)</a:t>
                      </a:r>
                      <a:r>
                        <a:rPr lang="el-GR" sz="2400" baseline="0" dirty="0" smtClean="0"/>
                        <a:t> μετά την εκπνοή </a:t>
                      </a:r>
                      <a:r>
                        <a:rPr lang="el-GR" sz="2400" b="1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sec</a:t>
                      </a:r>
                      <a:r>
                        <a:rPr lang="el-GR" sz="24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l-G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Κυψελιδική </a:t>
                      </a:r>
                      <a:r>
                        <a:rPr lang="en-US" sz="2400" dirty="0" smtClean="0"/>
                        <a:t>PaCO2 (mm Hg)</a:t>
                      </a:r>
                      <a:endParaRPr lang="el-GR" sz="2400" b="1" dirty="0">
                        <a:solidFill>
                          <a:srgbClr val="004B82"/>
                        </a:solidFill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6-8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45.5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9-11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12-15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38.5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16-20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21-25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31.5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&gt;26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</a:t>
                      </a:r>
                      <a:endParaRPr lang="el-G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87016" y="6027003"/>
            <a:ext cx="885698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dirty="0">
                <a:latin typeface="+mn-lt"/>
              </a:rPr>
              <a:t>Εξίσωση πρόβλεψης PaCO2% για </a:t>
            </a:r>
            <a:r>
              <a:rPr lang="el-GR" sz="2400" dirty="0" smtClean="0">
                <a:latin typeface="+mn-lt"/>
              </a:rPr>
              <a:t>άτομα με και χωρίς σύνδρομο </a:t>
            </a:r>
            <a:r>
              <a:rPr lang="el-GR" sz="2400" dirty="0">
                <a:latin typeface="+mn-lt"/>
              </a:rPr>
              <a:t>υπεραερισμού: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PaCO2% = 3.5 + </a:t>
            </a:r>
            <a:r>
              <a:rPr lang="en-US" sz="2400" b="1" dirty="0" smtClean="0">
                <a:solidFill>
                  <a:srgbClr val="004B82"/>
                </a:solidFill>
                <a:latin typeface="+mn-lt"/>
              </a:rPr>
              <a:t>0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.05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x BHT</a:t>
            </a:r>
          </a:p>
        </p:txBody>
      </p:sp>
    </p:spTree>
    <p:extLst>
      <p:ext uri="{BB962C8B-B14F-4D97-AF65-F5344CB8AC3E}">
        <p14:creationId xmlns:p14="http://schemas.microsoft.com/office/powerpoint/2010/main" val="28890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4" y="260648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Ερευνητική τεκμηρίωση της επανεκπαίδευσης της αναπνοής σε ασθενείς με </a:t>
            </a:r>
            <a:r>
              <a:rPr lang="el-GR" dirty="0"/>
              <a:t>Ά</a:t>
            </a:r>
            <a:r>
              <a:rPr lang="el-GR" dirty="0" smtClean="0"/>
              <a:t>σθμα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el-GR" sz="2600" b="1" dirty="0" smtClean="0"/>
              <a:t>Βελτίωση </a:t>
            </a:r>
            <a:r>
              <a:rPr lang="el-GR" sz="2600" b="1" dirty="0"/>
              <a:t>του ελέγχου του άσθματος και της </a:t>
            </a:r>
            <a:r>
              <a:rPr lang="en-US" sz="2600" b="1" dirty="0"/>
              <a:t>ETCO2 </a:t>
            </a:r>
            <a:r>
              <a:rPr lang="el-GR" sz="2600" b="1" dirty="0" smtClean="0"/>
              <a:t>(p&lt;</a:t>
            </a:r>
            <a:r>
              <a:rPr lang="en-US" sz="2600" b="1" dirty="0" smtClean="0"/>
              <a:t>0.</a:t>
            </a:r>
            <a:r>
              <a:rPr lang="el-GR" sz="2600" b="1" dirty="0" smtClean="0"/>
              <a:t>05) </a:t>
            </a:r>
            <a:r>
              <a:rPr lang="en-US" sz="1900" dirty="0" smtClean="0"/>
              <a:t>(</a:t>
            </a:r>
            <a:r>
              <a:rPr lang="en-US" sz="1900" dirty="0"/>
              <a:t>Grammatopoulou et al., 2011; Meuret et al., 2007) </a:t>
            </a:r>
          </a:p>
          <a:p>
            <a:pPr>
              <a:spcBef>
                <a:spcPts val="2400"/>
              </a:spcBef>
            </a:pPr>
            <a:r>
              <a:rPr lang="el-GR" sz="2600" b="1" dirty="0" smtClean="0"/>
              <a:t>Βελτίωση </a:t>
            </a:r>
            <a:r>
              <a:rPr lang="el-GR" sz="2600" b="1" dirty="0"/>
              <a:t>της ποιότητας ζωής </a:t>
            </a:r>
            <a:r>
              <a:rPr lang="el-GR" sz="2600" b="1" dirty="0" smtClean="0"/>
              <a:t>(p&lt;0.05)                                   </a:t>
            </a:r>
            <a:r>
              <a:rPr lang="el-GR" sz="1900" dirty="0" smtClean="0"/>
              <a:t>(</a:t>
            </a:r>
            <a:r>
              <a:rPr lang="en-US" sz="1900" dirty="0"/>
              <a:t>Grammatopoulou et al., 2011; Thomas et al., 2009; Holloway &amp;</a:t>
            </a:r>
            <a:r>
              <a:rPr lang="el-GR" sz="1900" dirty="0"/>
              <a:t>ι </a:t>
            </a:r>
            <a:r>
              <a:rPr lang="en-US" sz="1900" dirty="0"/>
              <a:t>West, 2007; Thomas et al., 2003</a:t>
            </a:r>
            <a:r>
              <a:rPr lang="en-US" sz="1900" dirty="0" smtClean="0"/>
              <a:t>)</a:t>
            </a:r>
            <a:endParaRPr lang="en-US" sz="1900" dirty="0"/>
          </a:p>
          <a:p>
            <a:pPr>
              <a:spcBef>
                <a:spcPts val="2400"/>
              </a:spcBef>
            </a:pPr>
            <a:r>
              <a:rPr lang="el-GR" sz="2600" b="1" dirty="0" smtClean="0"/>
              <a:t>Μείωση </a:t>
            </a:r>
            <a:r>
              <a:rPr lang="el-GR" sz="2600" b="1" dirty="0"/>
              <a:t>της αναπνευστικής συχνότητας </a:t>
            </a:r>
            <a:r>
              <a:rPr lang="el-GR" sz="2600" b="1" dirty="0" smtClean="0"/>
              <a:t>(p&lt;0.05)                </a:t>
            </a:r>
            <a:r>
              <a:rPr lang="el-GR" sz="1900" dirty="0" smtClean="0"/>
              <a:t>(</a:t>
            </a:r>
            <a:r>
              <a:rPr lang="en-US" sz="1900" dirty="0"/>
              <a:t>Grammatopoulou et al., 2011; Meuret et al., 2007; Holloway &amp;</a:t>
            </a:r>
            <a:r>
              <a:rPr lang="el-GR" sz="1900" dirty="0"/>
              <a:t>ι </a:t>
            </a:r>
            <a:r>
              <a:rPr lang="en-US" sz="1900" dirty="0"/>
              <a:t>West, 2007</a:t>
            </a:r>
            <a:r>
              <a:rPr lang="en-US" sz="1900" dirty="0" smtClean="0"/>
              <a:t>)</a:t>
            </a:r>
            <a:endParaRPr lang="en-US" sz="1900" dirty="0"/>
          </a:p>
          <a:p>
            <a:pPr>
              <a:spcBef>
                <a:spcPts val="2400"/>
              </a:spcBef>
            </a:pPr>
            <a:r>
              <a:rPr lang="el-GR" sz="2600" b="1" dirty="0" smtClean="0"/>
              <a:t>Μείωση </a:t>
            </a:r>
            <a:r>
              <a:rPr lang="el-GR" sz="2600" b="1" dirty="0"/>
              <a:t>των υποκαπνικών συμπτωμάτων </a:t>
            </a:r>
            <a:r>
              <a:rPr lang="el-GR" sz="2600" b="1" dirty="0" smtClean="0"/>
              <a:t>(p&lt;0.05)                </a:t>
            </a:r>
            <a:r>
              <a:rPr lang="el-GR" sz="1900" dirty="0" smtClean="0"/>
              <a:t>(</a:t>
            </a:r>
            <a:r>
              <a:rPr lang="en-US" sz="1900" dirty="0"/>
              <a:t>Grammatopoulou et al., 2011; Thomas et al., 2009; Holloway &amp;</a:t>
            </a:r>
            <a:r>
              <a:rPr lang="el-GR" sz="1900" dirty="0"/>
              <a:t>ι </a:t>
            </a:r>
            <a:r>
              <a:rPr lang="en-US" sz="1900" dirty="0"/>
              <a:t>West, 2007; Thomas et al., 2003</a:t>
            </a:r>
            <a:r>
              <a:rPr lang="en-US" sz="1900" dirty="0" smtClean="0"/>
              <a:t>)</a:t>
            </a:r>
            <a:endParaRPr lang="en-US" sz="1900" dirty="0"/>
          </a:p>
          <a:p>
            <a:pPr>
              <a:spcBef>
                <a:spcPts val="2400"/>
              </a:spcBef>
            </a:pPr>
            <a:r>
              <a:rPr lang="el-GR" sz="2600" b="1" dirty="0" smtClean="0"/>
              <a:t>Βελτίωση της πνευμονικής λειτουργίας </a:t>
            </a:r>
            <a:r>
              <a:rPr lang="el-GR" sz="2600" b="1" dirty="0"/>
              <a:t>μόνο για την πειραματική ομάδα</a:t>
            </a:r>
            <a:r>
              <a:rPr lang="el-GR" sz="2800" dirty="0"/>
              <a:t> </a:t>
            </a:r>
            <a:r>
              <a:rPr lang="el-GR" sz="2800" b="1" dirty="0" smtClean="0"/>
              <a:t>(p&lt;0.05)</a:t>
            </a:r>
            <a:r>
              <a:rPr lang="el-GR" sz="2800" dirty="0" smtClean="0"/>
              <a:t>                                                                           </a:t>
            </a:r>
            <a:r>
              <a:rPr lang="el-GR" sz="2100" dirty="0" smtClean="0"/>
              <a:t>(</a:t>
            </a:r>
            <a:r>
              <a:rPr lang="en-US" sz="2100" dirty="0"/>
              <a:t>Grammatopoulou et al., 2011; Meuret et al., 2007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73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αντιμετώπιση του Άσθματος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820000"/>
                </a:solidFill>
              </a:rPr>
              <a:t>ΦΑΡΜΑΚΕΥΤΙΚΗ </a:t>
            </a:r>
            <a:r>
              <a:rPr lang="el-GR" sz="2400" dirty="0"/>
              <a:t>με εκπαίδευση </a:t>
            </a:r>
            <a:r>
              <a:rPr lang="el-GR" sz="2400" dirty="0" smtClean="0"/>
              <a:t>του ασθενή στη χρήση των φαρμάκων / συσκευών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820000"/>
                </a:solidFill>
              </a:rPr>
              <a:t> ΜΗ-ΦΑΡΜΑΚΕΥΤΙΚΗ: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 smtClean="0"/>
              <a:t>Επανεκπαίδευση </a:t>
            </a:r>
            <a:r>
              <a:rPr lang="el-GR" sz="2400" dirty="0"/>
              <a:t>αναπνευστικού πρότυπου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 smtClean="0"/>
              <a:t>Άσκηση αναπνευστικών μυών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 smtClean="0"/>
              <a:t>Μέθοδοι Buteyko, Υoga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 smtClean="0"/>
              <a:t>Εκπαιδευτικά </a:t>
            </a:r>
            <a:r>
              <a:rPr lang="el-GR" sz="2400" dirty="0"/>
              <a:t>προγράμματα αυτοδιαχείρισης άσθματος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 smtClean="0"/>
              <a:t>Προσαρμοσμένη </a:t>
            </a:r>
            <a:r>
              <a:rPr lang="el-GR" sz="2400" dirty="0"/>
              <a:t>φυσική δραστηριότητα </a:t>
            </a:r>
          </a:p>
          <a:p>
            <a:pPr>
              <a:buFont typeface="Wingdings" pitchFamily="2" charset="2"/>
              <a:buChar char="ü"/>
            </a:pP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; </a:t>
            </a:r>
            <a:r>
              <a:rPr lang="en-US" dirty="0">
                <a:latin typeface="+mn-lt"/>
              </a:rPr>
              <a:t>EPR-3, 2007 ; Stalmatski, 1997; </a:t>
            </a:r>
            <a:r>
              <a:rPr lang="en-US" dirty="0" smtClean="0">
                <a:latin typeface="+mn-lt"/>
              </a:rPr>
              <a:t>Opat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et al., 2000</a:t>
            </a:r>
            <a:r>
              <a:rPr lang="en-US" dirty="0">
                <a:latin typeface="+mn-lt"/>
              </a:rPr>
              <a:t>; </a:t>
            </a:r>
            <a:r>
              <a:rPr lang="en-US" dirty="0" smtClean="0">
                <a:latin typeface="+mn-lt"/>
              </a:rPr>
              <a:t>Bowler et aal., </a:t>
            </a:r>
            <a:r>
              <a:rPr lang="en-US" dirty="0">
                <a:latin typeface="+mn-lt"/>
              </a:rPr>
              <a:t>1998; Cooper, 2003) </a:t>
            </a:r>
            <a:r>
              <a:rPr lang="el-GR" dirty="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3991" y="1944000"/>
            <a:ext cx="78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 smtClean="0"/>
              <a:t>Β. Άσκηση των αναπνευστικών μυών στο Άσθμα</a:t>
            </a:r>
            <a:endParaRPr lang="el-G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733472" cy="50851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2400" dirty="0" smtClean="0"/>
              <a:t>Οι </a:t>
            </a:r>
            <a:r>
              <a:rPr lang="el-GR" sz="2400" dirty="0"/>
              <a:t>ασθενείς με άσθμα συνήθως έχουν φυσιολογική λειτουργία των αναπνευστικών μυών παρά την αυξημένη στένωση των αεραγωγών και την υπερδιάταση των </a:t>
            </a:r>
            <a:r>
              <a:rPr lang="el-GR" sz="2400" dirty="0" smtClean="0"/>
              <a:t>πνευμόνων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 smtClean="0"/>
              <a:t>(Weiner, 1992; 2000; 2001; 2002a; 2002b)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2400" dirty="0" smtClean="0"/>
              <a:t>Καταφέρνουν </a:t>
            </a:r>
            <a:r>
              <a:rPr lang="el-GR" sz="2400" dirty="0"/>
              <a:t>να έχουν αναπνευστικές </a:t>
            </a:r>
            <a:r>
              <a:rPr lang="el-GR" sz="2400" dirty="0" smtClean="0"/>
              <a:t>εφεδρείες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 smtClean="0"/>
              <a:t>(</a:t>
            </a:r>
            <a:r>
              <a:rPr lang="el-GR" sz="1800" dirty="0"/>
              <a:t>Burdon, et al., 1982</a:t>
            </a:r>
            <a:r>
              <a:rPr lang="el-GR" sz="1800" dirty="0" smtClean="0"/>
              <a:t>)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2400" dirty="0"/>
              <a:t>Η αντίσταση των αεραγωγών στους ασθενείς με άσθμα </a:t>
            </a:r>
            <a:r>
              <a:rPr lang="el-GR" sz="2400" dirty="0" smtClean="0"/>
              <a:t>είναι 15 φορές μεγαλύτερη από αυτήν των ατόμων </a:t>
            </a:r>
            <a:r>
              <a:rPr lang="el-GR" sz="2400" dirty="0"/>
              <a:t>χωρίς </a:t>
            </a:r>
            <a:r>
              <a:rPr lang="el-GR" sz="2400" dirty="0" smtClean="0"/>
              <a:t>άσθμα                   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 smtClean="0"/>
              <a:t>(</a:t>
            </a:r>
            <a:r>
              <a:rPr lang="el-GR" sz="1800" dirty="0"/>
              <a:t>Rochester &amp; Arora, 1982</a:t>
            </a:r>
            <a:r>
              <a:rPr lang="el-GR" sz="1800" dirty="0" smtClean="0"/>
              <a:t>)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2400" b="1" dirty="0">
                <a:solidFill>
                  <a:srgbClr val="004B82"/>
                </a:solidFill>
              </a:rPr>
              <a:t>Η συνοδός υπερδιάταση των πνευμόνων </a:t>
            </a:r>
            <a:r>
              <a:rPr lang="el-GR" sz="2400" b="1" dirty="0" smtClean="0">
                <a:solidFill>
                  <a:srgbClr val="004B82"/>
                </a:solidFill>
              </a:rPr>
              <a:t>ενοχοποιείται </a:t>
            </a:r>
            <a:r>
              <a:rPr lang="el-GR" sz="2400" dirty="0"/>
              <a:t>για τη μείωση της ικανότητας των αναπνευστικών μυών να αντεπεξέλθουν στο αναπνευστικό αυτό </a:t>
            </a:r>
            <a:r>
              <a:rPr lang="el-GR" sz="2400" dirty="0" smtClean="0"/>
              <a:t>φορτίο                                    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400" dirty="0" smtClean="0"/>
              <a:t> </a:t>
            </a:r>
            <a:r>
              <a:rPr lang="el-GR" sz="1800" dirty="0" smtClean="0"/>
              <a:t>(</a:t>
            </a:r>
            <a:r>
              <a:rPr lang="el-GR" sz="1800" dirty="0"/>
              <a:t>Weiner, 2002b)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141446" y="980727"/>
            <a:ext cx="7997195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Δύναμη </a:t>
            </a:r>
            <a:r>
              <a:rPr lang="el-GR" sz="2800" b="1" dirty="0">
                <a:solidFill>
                  <a:srgbClr val="820000"/>
                </a:solidFill>
                <a:latin typeface="+mn-lt"/>
              </a:rPr>
              <a:t>Αναπνευστικών Μυών </a:t>
            </a:r>
            <a:r>
              <a:rPr lang="en-US" sz="2800" dirty="0" smtClean="0">
                <a:solidFill>
                  <a:srgbClr val="820000"/>
                </a:solidFill>
                <a:latin typeface="+mn-lt"/>
              </a:rPr>
              <a:t>(1 </a:t>
            </a:r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από 5) </a:t>
            </a:r>
            <a:endParaRPr lang="el-GR" sz="2800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6000" y="1556792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Β. Άσκηση των αναπνευστικών μυών στο Άσθμα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81" y="1848545"/>
            <a:ext cx="8229600" cy="177058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004B82"/>
                </a:solidFill>
              </a:rPr>
              <a:t>Μειωμένη PImax </a:t>
            </a:r>
            <a:r>
              <a:rPr lang="el-GR" sz="2600" b="1" dirty="0" smtClean="0">
                <a:solidFill>
                  <a:srgbClr val="004B82"/>
                </a:solidFill>
              </a:rPr>
              <a:t>(p&lt;0.05)</a:t>
            </a:r>
            <a:endParaRPr lang="el-GR" sz="2600" b="1" dirty="0">
              <a:solidFill>
                <a:srgbClr val="004B82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Ασθενείς </a:t>
            </a:r>
            <a:r>
              <a:rPr lang="el-GR" sz="2400" b="1" dirty="0">
                <a:solidFill>
                  <a:srgbClr val="820000"/>
                </a:solidFill>
              </a:rPr>
              <a:t>με άσθμα vs χωρίς άσθμα</a:t>
            </a:r>
            <a:r>
              <a:rPr lang="el-GR" sz="2400" dirty="0"/>
              <a:t>, λόγω μειωμένης φυσικής δραστηριότητας </a:t>
            </a:r>
            <a:r>
              <a:rPr lang="el-GR" sz="2000" dirty="0"/>
              <a:t>(McConnell, 2002) </a:t>
            </a:r>
          </a:p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Γυναίκες </a:t>
            </a:r>
            <a:r>
              <a:rPr lang="el-GR" sz="2400" b="1" dirty="0">
                <a:solidFill>
                  <a:srgbClr val="820000"/>
                </a:solidFill>
              </a:rPr>
              <a:t>με άσθμα vs άνδρες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356866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Μεγαλύτερη </a:t>
            </a:r>
            <a:r>
              <a:rPr lang="el-GR" sz="2400" dirty="0">
                <a:latin typeface="+mn-lt"/>
              </a:rPr>
              <a:t>δύσπνοια </a:t>
            </a:r>
            <a:r>
              <a:rPr lang="el-GR" sz="2400" dirty="0" smtClean="0">
                <a:latin typeface="+mn-lt"/>
              </a:rPr>
              <a:t>(p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&lt;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0.05)</a:t>
            </a:r>
            <a:r>
              <a:rPr lang="en-US" sz="2400" dirty="0" smtClean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η οποία οδηγεί </a:t>
            </a:r>
            <a:r>
              <a:rPr lang="el-GR" sz="2400" dirty="0">
                <a:latin typeface="+mn-lt"/>
              </a:rPr>
              <a:t>σε αυξημένη κατανάλωση β2-αγωνιστών (</a:t>
            </a:r>
            <a:r>
              <a:rPr lang="el-GR" sz="2400" dirty="0" smtClean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&lt;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0.05</a:t>
            </a:r>
            <a:r>
              <a:rPr lang="el-GR" sz="2400" dirty="0">
                <a:latin typeface="+mn-lt"/>
              </a:rPr>
              <a:t>)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41446" y="980727"/>
            <a:ext cx="7997195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Δύναμη Αναπνευστικών Μυών </a:t>
            </a:r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(2 </a:t>
            </a:r>
            <a:r>
              <a:rPr lang="el-GR" sz="2800" dirty="0">
                <a:solidFill>
                  <a:srgbClr val="820000"/>
                </a:solidFill>
                <a:latin typeface="+mn-lt"/>
              </a:rPr>
              <a:t>από 5)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 </a:t>
            </a:r>
            <a:endParaRPr lang="el-GR" sz="28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6000" y="1556792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Β. Άσκηση των αναπνευστικών μυών στο Άσθμα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" y="1844824"/>
            <a:ext cx="8545354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004B82"/>
                </a:solidFill>
              </a:rPr>
              <a:t>Στο άσθμα, η αδυναμία των αναπνευστικών μυών </a:t>
            </a:r>
            <a:r>
              <a:rPr lang="el-GR" sz="2600" b="1" dirty="0" smtClean="0">
                <a:solidFill>
                  <a:srgbClr val="004B82"/>
                </a:solidFill>
              </a:rPr>
              <a:t>σχετίζεται </a:t>
            </a:r>
            <a:r>
              <a:rPr lang="el-GR" sz="2600" b="1" dirty="0">
                <a:solidFill>
                  <a:srgbClr val="004B82"/>
                </a:solidFill>
              </a:rPr>
              <a:t>με: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Τη </a:t>
            </a:r>
            <a:r>
              <a:rPr lang="el-GR" sz="2400" dirty="0"/>
              <a:t>φλεγμονώδη αντίδραση των </a:t>
            </a:r>
            <a:r>
              <a:rPr lang="el-GR" sz="2400" dirty="0" smtClean="0"/>
              <a:t>αεραγωγών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Τη </a:t>
            </a:r>
            <a:r>
              <a:rPr lang="el-GR" sz="2400" dirty="0"/>
              <a:t>λήψη </a:t>
            </a:r>
            <a:r>
              <a:rPr lang="el-GR" sz="2400" dirty="0" smtClean="0"/>
              <a:t>κορτικοστεροειδών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Τη </a:t>
            </a:r>
            <a:r>
              <a:rPr lang="el-GR" sz="2400" dirty="0"/>
              <a:t>μειωμένη φυσική </a:t>
            </a:r>
            <a:r>
              <a:rPr lang="el-GR" sz="2400" dirty="0" smtClean="0"/>
              <a:t>κατάσταση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Το </a:t>
            </a:r>
            <a:r>
              <a:rPr lang="el-GR" sz="2400" dirty="0"/>
              <a:t>επίπεδο δύσπνοιας</a:t>
            </a:r>
            <a:r>
              <a:rPr lang="el-GR" sz="2600" dirty="0"/>
              <a:t> </a:t>
            </a:r>
            <a:r>
              <a:rPr lang="el-GR" sz="2000" dirty="0"/>
              <a:t>(Garrod, &amp; Lasserson, 2007; Troosters et al., 2005) </a:t>
            </a:r>
          </a:p>
          <a:p>
            <a:pPr marL="0" indent="0">
              <a:spcBef>
                <a:spcPts val="1200"/>
              </a:spcBef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Aδυναμία </a:t>
            </a:r>
            <a:r>
              <a:rPr lang="el-GR" sz="2400" b="1" dirty="0">
                <a:solidFill>
                  <a:srgbClr val="820000"/>
                </a:solidFill>
              </a:rPr>
              <a:t>αναπνευστικών μυών προκύπτει μόνο στους ασθενείς με μέτριο και σοβαρό </a:t>
            </a:r>
            <a:r>
              <a:rPr lang="el-GR" sz="2400" b="1" dirty="0" smtClean="0">
                <a:solidFill>
                  <a:srgbClr val="820000"/>
                </a:solidFill>
              </a:rPr>
              <a:t>άσθμα</a:t>
            </a:r>
            <a:r>
              <a:rPr lang="el-GR" sz="2400" dirty="0" smtClean="0"/>
              <a:t> </a:t>
            </a:r>
            <a:r>
              <a:rPr lang="el-GR" sz="2000" dirty="0" smtClean="0"/>
              <a:t>(Ram, 2003) </a:t>
            </a:r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41446" y="980727"/>
            <a:ext cx="7997195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Δύναμη Αναπνευστικών </a:t>
            </a: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Μυών </a:t>
            </a:r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(3 </a:t>
            </a:r>
            <a:r>
              <a:rPr lang="el-GR" sz="2800" dirty="0">
                <a:solidFill>
                  <a:srgbClr val="820000"/>
                </a:solidFill>
                <a:latin typeface="+mn-lt"/>
              </a:rPr>
              <a:t>από 5)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 </a:t>
            </a:r>
            <a:endParaRPr lang="el-GR" sz="2800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6000" y="1556792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Β. Άσκηση των αναπνευστικών μυών στο Άσθμα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" y="1844824"/>
            <a:ext cx="8507288" cy="432048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>
                <a:solidFill>
                  <a:srgbClr val="004B82"/>
                </a:solidFill>
              </a:rPr>
              <a:t>Η μέτρηση των PEmax κ PImax γίνεται </a:t>
            </a:r>
            <a:r>
              <a:rPr lang="el-GR" sz="2600" b="1" dirty="0" smtClean="0">
                <a:solidFill>
                  <a:srgbClr val="004B82"/>
                </a:solidFill>
              </a:rPr>
              <a:t>έμμεσα</a:t>
            </a:r>
            <a:r>
              <a:rPr lang="el-GR" sz="2600" dirty="0"/>
              <a:t>	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πίεση καταγράφεται στη διάρκεια μιας βραχείας (2 sec) μέγιστης εισπνοής (τεχνική Müller) ή εκπνοής (τεχνική Valsava) κ σε υγιή άτομα μπορεί να υπερβεί τα 30 kPa </a:t>
            </a:r>
            <a:r>
              <a:rPr lang="el-GR" sz="2400" b="1" dirty="0" smtClean="0">
                <a:solidFill>
                  <a:srgbClr val="820000"/>
                </a:solidFill>
              </a:rPr>
              <a:t>(</a:t>
            </a:r>
            <a:r>
              <a:rPr lang="el-GR" sz="2400" b="1" dirty="0">
                <a:solidFill>
                  <a:srgbClr val="820000"/>
                </a:solidFill>
              </a:rPr>
              <a:t>1kPa = 10.2 cm </a:t>
            </a:r>
            <a:r>
              <a:rPr lang="el-GR" sz="2400" b="1" dirty="0" smtClean="0">
                <a:solidFill>
                  <a:srgbClr val="820000"/>
                </a:solidFill>
              </a:rPr>
              <a:t>H2O)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PImax μετριέται στην </a:t>
            </a:r>
            <a:r>
              <a:rPr lang="el-GR" sz="2400" dirty="0" smtClean="0"/>
              <a:t>RVC 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PEmax μετριέται στην </a:t>
            </a:r>
            <a:r>
              <a:rPr lang="el-GR" sz="2400" dirty="0" smtClean="0"/>
              <a:t>TLC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Σε </a:t>
            </a:r>
            <a:r>
              <a:rPr lang="el-GR" sz="2400" dirty="0"/>
              <a:t>δείγμα υγιών ατόμων ≥ 50 ετών</a:t>
            </a:r>
            <a:r>
              <a:rPr lang="el-GR" sz="2400" b="1" dirty="0">
                <a:solidFill>
                  <a:srgbClr val="004B82"/>
                </a:solidFill>
              </a:rPr>
              <a:t>, </a:t>
            </a:r>
            <a:r>
              <a:rPr lang="el-GR" sz="2400" b="1" dirty="0">
                <a:solidFill>
                  <a:srgbClr val="820000"/>
                </a:solidFill>
              </a:rPr>
              <a:t>η PImax </a:t>
            </a:r>
            <a:r>
              <a:rPr lang="el-GR" sz="2400" dirty="0" smtClean="0"/>
              <a:t>βρέθηκε = </a:t>
            </a:r>
            <a:r>
              <a:rPr lang="el-GR" sz="2400" b="1" dirty="0">
                <a:solidFill>
                  <a:srgbClr val="820000"/>
                </a:solidFill>
              </a:rPr>
              <a:t>-180 cm H2O </a:t>
            </a:r>
            <a:r>
              <a:rPr lang="el-GR" sz="2400" dirty="0"/>
              <a:t>κ η </a:t>
            </a:r>
            <a:r>
              <a:rPr lang="el-GR" sz="2400" b="1" dirty="0">
                <a:solidFill>
                  <a:srgbClr val="004B82"/>
                </a:solidFill>
              </a:rPr>
              <a:t>PEmax</a:t>
            </a:r>
            <a:r>
              <a:rPr lang="el-GR" sz="2400" dirty="0"/>
              <a:t> </a:t>
            </a:r>
            <a:r>
              <a:rPr lang="el-GR" sz="2400" dirty="0" smtClean="0"/>
              <a:t>= </a:t>
            </a:r>
            <a:r>
              <a:rPr lang="el-GR" sz="2400" b="1" dirty="0">
                <a:solidFill>
                  <a:srgbClr val="004B82"/>
                </a:solidFill>
              </a:rPr>
              <a:t>308 cm H2O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2214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(Black &amp; Hyatt, 1969) 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41446" y="980727"/>
            <a:ext cx="7997195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Δύναμη Αναπνευστικών Μυών </a:t>
            </a:r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(4 </a:t>
            </a:r>
            <a:r>
              <a:rPr lang="el-GR" sz="2800" dirty="0">
                <a:solidFill>
                  <a:srgbClr val="820000"/>
                </a:solidFill>
                <a:latin typeface="+mn-lt"/>
              </a:rPr>
              <a:t>από 5)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 </a:t>
            </a:r>
            <a:endParaRPr lang="el-GR" sz="28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6000" y="1556792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400" dirty="0"/>
              <a:t>Β. Άσκηση των αναπνευστικών μυών στο Άσθμα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4481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0"/>
              </a:spcBef>
              <a:buNone/>
            </a:pPr>
            <a:r>
              <a:rPr lang="el-GR" sz="2400" b="1" dirty="0"/>
              <a:t>Εξισώσεις </a:t>
            </a:r>
            <a:r>
              <a:rPr lang="el-GR" sz="2400" b="1" dirty="0" smtClean="0"/>
              <a:t>πρόβλεψης</a:t>
            </a:r>
            <a:endParaRPr lang="el-GR" sz="2400" b="1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Άνδρες</a:t>
            </a:r>
            <a:r>
              <a:rPr lang="el-GR" sz="2400" dirty="0" smtClean="0"/>
              <a:t>: </a:t>
            </a:r>
            <a:r>
              <a:rPr lang="en-US" sz="2400" b="1" dirty="0" smtClean="0">
                <a:solidFill>
                  <a:srgbClr val="004B82"/>
                </a:solidFill>
              </a:rPr>
              <a:t>PImax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004B82"/>
                </a:solidFill>
              </a:rPr>
              <a:t> 142 </a:t>
            </a:r>
            <a:r>
              <a:rPr lang="en-US" sz="2400" b="1" dirty="0"/>
              <a:t>–</a:t>
            </a:r>
            <a:r>
              <a:rPr lang="en-US" sz="2400" b="1" dirty="0">
                <a:solidFill>
                  <a:srgbClr val="004B82"/>
                </a:solidFill>
              </a:rPr>
              <a:t>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004B82"/>
                </a:solidFill>
              </a:rPr>
              <a:t>1.03 </a:t>
            </a:r>
            <a:r>
              <a:rPr lang="en-US" sz="2400" b="1" dirty="0"/>
              <a:t>X</a:t>
            </a:r>
            <a:r>
              <a:rPr lang="en-US" sz="2400" b="1" dirty="0">
                <a:solidFill>
                  <a:srgbClr val="004B82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ηλικία</a:t>
            </a:r>
            <a:r>
              <a:rPr lang="el-GR" sz="2400" b="1" dirty="0"/>
              <a:t>)</a:t>
            </a:r>
            <a:r>
              <a:rPr lang="el-GR" sz="2400" dirty="0"/>
              <a:t> </a:t>
            </a:r>
            <a:r>
              <a:rPr lang="el-GR" sz="2400" b="1" dirty="0" smtClean="0"/>
              <a:t>κ</a:t>
            </a:r>
            <a:r>
              <a:rPr lang="el-GR" sz="2400" b="1" dirty="0" smtClean="0">
                <a:solidFill>
                  <a:srgbClr val="004B82"/>
                </a:solidFill>
              </a:rPr>
              <a:t> </a:t>
            </a:r>
            <a:r>
              <a:rPr lang="en-US" sz="2400" b="1" dirty="0" smtClean="0">
                <a:solidFill>
                  <a:srgbClr val="004B82"/>
                </a:solidFill>
              </a:rPr>
              <a:t>PEmax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004B82"/>
                </a:solidFill>
              </a:rPr>
              <a:t> 180 - </a:t>
            </a:r>
            <a:r>
              <a:rPr lang="en-US" sz="2400" b="1" dirty="0" smtClean="0"/>
              <a:t>(</a:t>
            </a:r>
            <a:r>
              <a:rPr lang="el-GR" sz="2400" b="1" dirty="0" smtClean="0">
                <a:solidFill>
                  <a:srgbClr val="004B82"/>
                </a:solidFill>
              </a:rPr>
              <a:t>0</a:t>
            </a:r>
            <a:r>
              <a:rPr lang="en-US" sz="2400" b="1" dirty="0" smtClean="0">
                <a:solidFill>
                  <a:srgbClr val="004B82"/>
                </a:solidFill>
              </a:rPr>
              <a:t>.91 </a:t>
            </a:r>
            <a:r>
              <a:rPr lang="el-GR" sz="2400" b="1" dirty="0"/>
              <a:t>Χ</a:t>
            </a:r>
            <a:r>
              <a:rPr lang="el-GR" sz="2400" b="1" dirty="0">
                <a:solidFill>
                  <a:srgbClr val="004B82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ηλικία</a:t>
            </a:r>
            <a:r>
              <a:rPr lang="el-GR" sz="2400" b="1" dirty="0" smtClean="0"/>
              <a:t>)</a:t>
            </a:r>
            <a:endParaRPr lang="el-GR" sz="2400" b="1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Γυναίκες:</a:t>
            </a:r>
            <a:r>
              <a:rPr lang="el-GR" sz="2400" dirty="0" smtClean="0"/>
              <a:t> </a:t>
            </a:r>
            <a:r>
              <a:rPr lang="en-US" sz="2400" b="1" dirty="0">
                <a:solidFill>
                  <a:srgbClr val="004B82"/>
                </a:solidFill>
              </a:rPr>
              <a:t>PImax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004B82"/>
                </a:solidFill>
              </a:rPr>
              <a:t> 43 </a:t>
            </a:r>
            <a:r>
              <a:rPr lang="en-US" sz="2400" b="1" dirty="0"/>
              <a:t>+ </a:t>
            </a:r>
            <a:r>
              <a:rPr lang="en-US" sz="2400" b="1" dirty="0" smtClean="0"/>
              <a:t>(</a:t>
            </a:r>
            <a:r>
              <a:rPr lang="el-GR" sz="2400" b="1" dirty="0" smtClean="0">
                <a:solidFill>
                  <a:srgbClr val="004B82"/>
                </a:solidFill>
              </a:rPr>
              <a:t>0</a:t>
            </a:r>
            <a:r>
              <a:rPr lang="en-US" sz="2400" b="1" dirty="0" smtClean="0">
                <a:solidFill>
                  <a:srgbClr val="004B82"/>
                </a:solidFill>
              </a:rPr>
              <a:t>.71 </a:t>
            </a:r>
            <a:r>
              <a:rPr lang="en-US" sz="2400" b="1" dirty="0"/>
              <a:t>X</a:t>
            </a:r>
            <a:r>
              <a:rPr lang="en-US" sz="2400" b="1" dirty="0">
                <a:solidFill>
                  <a:srgbClr val="004B82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ύψος </a:t>
            </a:r>
            <a:r>
              <a:rPr lang="en-US" sz="2400" b="1" dirty="0" smtClean="0">
                <a:solidFill>
                  <a:srgbClr val="820000"/>
                </a:solidFill>
              </a:rPr>
              <a:t>cm</a:t>
            </a:r>
            <a:r>
              <a:rPr lang="en-US" sz="2400" b="1" dirty="0" smtClean="0"/>
              <a:t>)</a:t>
            </a:r>
            <a:r>
              <a:rPr lang="el-GR" sz="2400" b="1" dirty="0">
                <a:solidFill>
                  <a:srgbClr val="004B82"/>
                </a:solidFill>
              </a:rPr>
              <a:t> </a:t>
            </a:r>
            <a:r>
              <a:rPr lang="el-GR" sz="2400" b="1" dirty="0" smtClean="0"/>
              <a:t>κ</a:t>
            </a:r>
            <a:r>
              <a:rPr lang="el-GR" sz="2400" b="1" dirty="0" smtClean="0">
                <a:solidFill>
                  <a:srgbClr val="004B82"/>
                </a:solidFill>
              </a:rPr>
              <a:t> </a:t>
            </a:r>
            <a:r>
              <a:rPr lang="en-US" sz="2400" b="1" dirty="0" smtClean="0">
                <a:solidFill>
                  <a:srgbClr val="004B82"/>
                </a:solidFill>
              </a:rPr>
              <a:t>PEmax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004B82"/>
                </a:solidFill>
              </a:rPr>
              <a:t> 3.5 </a:t>
            </a:r>
            <a:r>
              <a:rPr lang="en-US" sz="2400" b="1" dirty="0"/>
              <a:t>+ </a:t>
            </a:r>
            <a:r>
              <a:rPr lang="en-US" sz="2400" b="1" dirty="0" smtClean="0"/>
              <a:t>(</a:t>
            </a:r>
            <a:r>
              <a:rPr lang="el-GR" sz="2400" b="1" dirty="0" smtClean="0">
                <a:solidFill>
                  <a:srgbClr val="004B82"/>
                </a:solidFill>
              </a:rPr>
              <a:t>0</a:t>
            </a:r>
            <a:r>
              <a:rPr lang="en-US" sz="2400" b="1" dirty="0" smtClean="0">
                <a:solidFill>
                  <a:srgbClr val="004B82"/>
                </a:solidFill>
              </a:rPr>
              <a:t>.55 </a:t>
            </a:r>
            <a:r>
              <a:rPr lang="el-GR" sz="2400" b="1" dirty="0"/>
              <a:t>Χ</a:t>
            </a:r>
            <a:r>
              <a:rPr lang="el-GR" sz="2400" b="1" dirty="0">
                <a:solidFill>
                  <a:srgbClr val="004B82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ύψος </a:t>
            </a:r>
            <a:r>
              <a:rPr lang="en-US" sz="2400" b="1" dirty="0" smtClean="0">
                <a:solidFill>
                  <a:srgbClr val="820000"/>
                </a:solidFill>
              </a:rPr>
              <a:t>cm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Αγόρια: </a:t>
            </a:r>
            <a:r>
              <a:rPr lang="en-US" sz="2400" b="1" dirty="0" smtClean="0">
                <a:solidFill>
                  <a:srgbClr val="004B82"/>
                </a:solidFill>
              </a:rPr>
              <a:t>PImax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004B82"/>
                </a:solidFill>
              </a:rPr>
              <a:t> 44.5 </a:t>
            </a:r>
            <a:r>
              <a:rPr lang="en-US" sz="2400" b="1" dirty="0"/>
              <a:t>+ </a:t>
            </a:r>
            <a:r>
              <a:rPr lang="en-US" sz="2400" b="1" dirty="0" smtClean="0"/>
              <a:t>(</a:t>
            </a:r>
            <a:r>
              <a:rPr lang="el-GR" sz="2400" b="1" dirty="0" smtClean="0">
                <a:solidFill>
                  <a:srgbClr val="004B82"/>
                </a:solidFill>
              </a:rPr>
              <a:t>0</a:t>
            </a:r>
            <a:r>
              <a:rPr lang="en-US" sz="2400" b="1" dirty="0" smtClean="0">
                <a:solidFill>
                  <a:srgbClr val="004B82"/>
                </a:solidFill>
              </a:rPr>
              <a:t>.75 </a:t>
            </a:r>
            <a:r>
              <a:rPr lang="en-US" sz="2400" b="1" dirty="0">
                <a:solidFill>
                  <a:srgbClr val="004B82"/>
                </a:solidFill>
              </a:rPr>
              <a:t>X </a:t>
            </a:r>
            <a:r>
              <a:rPr lang="el-GR" sz="2400" b="1" dirty="0">
                <a:solidFill>
                  <a:srgbClr val="820000"/>
                </a:solidFill>
              </a:rPr>
              <a:t>βάρος </a:t>
            </a:r>
            <a:r>
              <a:rPr lang="en-US" sz="2400" b="1" dirty="0">
                <a:solidFill>
                  <a:srgbClr val="820000"/>
                </a:solidFill>
              </a:rPr>
              <a:t>kg</a:t>
            </a:r>
            <a:r>
              <a:rPr lang="en-US" sz="2400" b="1" dirty="0"/>
              <a:t>)</a:t>
            </a:r>
            <a:r>
              <a:rPr lang="en-US" sz="2400" b="1" dirty="0">
                <a:solidFill>
                  <a:srgbClr val="004B82"/>
                </a:solidFill>
              </a:rPr>
              <a:t> </a:t>
            </a:r>
            <a:r>
              <a:rPr lang="el-GR" sz="2400" b="1" dirty="0" smtClean="0"/>
              <a:t>κ</a:t>
            </a:r>
            <a:r>
              <a:rPr lang="el-GR" sz="2400" b="1" dirty="0" smtClean="0">
                <a:solidFill>
                  <a:srgbClr val="004B82"/>
                </a:solidFill>
              </a:rPr>
              <a:t> </a:t>
            </a:r>
            <a:r>
              <a:rPr lang="en-US" sz="2400" b="1" dirty="0">
                <a:solidFill>
                  <a:srgbClr val="004B82"/>
                </a:solidFill>
              </a:rPr>
              <a:t>PEmax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004B82"/>
                </a:solidFill>
              </a:rPr>
              <a:t> 35 </a:t>
            </a:r>
            <a:r>
              <a:rPr lang="en-US" sz="2400" b="1" dirty="0"/>
              <a:t>+ (</a:t>
            </a:r>
            <a:r>
              <a:rPr lang="en-US" sz="2400" b="1" dirty="0">
                <a:solidFill>
                  <a:srgbClr val="004B82"/>
                </a:solidFill>
              </a:rPr>
              <a:t>5.5 </a:t>
            </a:r>
            <a:r>
              <a:rPr lang="el-GR" sz="2400" b="1" dirty="0"/>
              <a:t>Χ</a:t>
            </a:r>
            <a:r>
              <a:rPr lang="el-GR" sz="2400" b="1" dirty="0">
                <a:solidFill>
                  <a:srgbClr val="004B82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ηλικία</a:t>
            </a:r>
            <a:r>
              <a:rPr lang="el-GR" sz="2400" b="1" dirty="0" smtClean="0"/>
              <a:t>)</a:t>
            </a:r>
            <a:endParaRPr lang="el-GR" sz="2400" b="1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Κορίτσια:</a:t>
            </a:r>
            <a:r>
              <a:rPr lang="el-GR" sz="2400" dirty="0" smtClean="0"/>
              <a:t> </a:t>
            </a:r>
            <a:r>
              <a:rPr lang="en-US" sz="2400" b="1" dirty="0">
                <a:solidFill>
                  <a:srgbClr val="004B82"/>
                </a:solidFill>
              </a:rPr>
              <a:t>PImax </a:t>
            </a:r>
            <a:r>
              <a:rPr lang="el-GR" sz="2400" b="1" dirty="0" smtClean="0"/>
              <a:t>=</a:t>
            </a:r>
            <a:r>
              <a:rPr lang="el-GR" sz="2400" b="1" dirty="0" smtClean="0">
                <a:solidFill>
                  <a:srgbClr val="004B82"/>
                </a:solidFill>
              </a:rPr>
              <a:t> 40 </a:t>
            </a:r>
            <a:r>
              <a:rPr lang="el-GR" sz="2400" b="1" dirty="0"/>
              <a:t>+ </a:t>
            </a:r>
            <a:r>
              <a:rPr lang="el-GR" sz="2400" b="1" dirty="0" smtClean="0"/>
              <a:t>(</a:t>
            </a:r>
            <a:r>
              <a:rPr lang="el-GR" sz="2400" b="1" dirty="0" smtClean="0">
                <a:solidFill>
                  <a:srgbClr val="004B82"/>
                </a:solidFill>
              </a:rPr>
              <a:t>0.57 </a:t>
            </a:r>
            <a:r>
              <a:rPr lang="en-US" sz="2400" b="1" dirty="0">
                <a:solidFill>
                  <a:srgbClr val="004B82"/>
                </a:solidFill>
              </a:rPr>
              <a:t>X</a:t>
            </a:r>
            <a:r>
              <a:rPr lang="en-US" sz="2400" dirty="0"/>
              <a:t> </a:t>
            </a:r>
            <a:r>
              <a:rPr lang="el-GR" sz="2400" b="1" dirty="0">
                <a:solidFill>
                  <a:srgbClr val="820000"/>
                </a:solidFill>
              </a:rPr>
              <a:t>βάρος </a:t>
            </a:r>
            <a:r>
              <a:rPr lang="en-US" sz="2400" b="1" dirty="0">
                <a:solidFill>
                  <a:srgbClr val="820000"/>
                </a:solidFill>
              </a:rPr>
              <a:t>kg</a:t>
            </a:r>
            <a:r>
              <a:rPr lang="en-US" sz="2400" b="1" dirty="0" smtClean="0"/>
              <a:t>)</a:t>
            </a:r>
            <a:r>
              <a:rPr lang="el-GR" sz="2400" b="1" dirty="0" smtClean="0">
                <a:solidFill>
                  <a:srgbClr val="004B82"/>
                </a:solidFill>
              </a:rPr>
              <a:t> </a:t>
            </a:r>
            <a:r>
              <a:rPr lang="el-GR" sz="2400" b="1" dirty="0" smtClean="0"/>
              <a:t>κ</a:t>
            </a:r>
            <a:r>
              <a:rPr lang="el-GR" sz="2400" b="1" dirty="0" smtClean="0">
                <a:solidFill>
                  <a:srgbClr val="004B82"/>
                </a:solidFill>
              </a:rPr>
              <a:t> </a:t>
            </a:r>
            <a:r>
              <a:rPr lang="en-US" sz="2400" b="1" dirty="0">
                <a:solidFill>
                  <a:srgbClr val="004B82"/>
                </a:solidFill>
              </a:rPr>
              <a:t>PEmax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004B82"/>
                </a:solidFill>
              </a:rPr>
              <a:t> 24 </a:t>
            </a:r>
            <a:r>
              <a:rPr lang="en-US" sz="2400" b="1" dirty="0"/>
              <a:t>+ (</a:t>
            </a:r>
            <a:r>
              <a:rPr lang="en-US" sz="2400" b="1" dirty="0">
                <a:solidFill>
                  <a:srgbClr val="004B82"/>
                </a:solidFill>
              </a:rPr>
              <a:t>4.8 </a:t>
            </a:r>
            <a:r>
              <a:rPr lang="el-GR" sz="2400" b="1" dirty="0"/>
              <a:t>Χ </a:t>
            </a:r>
            <a:r>
              <a:rPr lang="el-GR" sz="2400" b="1" dirty="0">
                <a:solidFill>
                  <a:srgbClr val="820000"/>
                </a:solidFill>
              </a:rPr>
              <a:t>ηλικία</a:t>
            </a:r>
            <a:r>
              <a:rPr lang="el-GR" sz="2400" b="1" dirty="0" smtClean="0"/>
              <a:t>)</a:t>
            </a:r>
            <a:endParaRPr lang="el-GR" sz="2400" b="1" dirty="0"/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400" b="1" dirty="0"/>
              <a:t>Σε απόλυτους αριθμούς </a:t>
            </a:r>
            <a:r>
              <a:rPr lang="en-US" sz="2400" b="1" dirty="0"/>
              <a:t>PEmax = 2</a:t>
            </a:r>
            <a:r>
              <a:rPr lang="el-GR" sz="2400" b="1" dirty="0"/>
              <a:t>πλάσια της </a:t>
            </a:r>
            <a:r>
              <a:rPr lang="en-US" sz="2400" b="1" dirty="0"/>
              <a:t>PImax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863" y="6488668"/>
            <a:ext cx="2161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(Black &amp; Hyatt, 1969)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41446" y="980727"/>
            <a:ext cx="7997195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Δύναμη Αναπνευστικών Μυών </a:t>
            </a:r>
            <a:r>
              <a:rPr lang="el-GR" sz="2800" dirty="0" smtClean="0">
                <a:solidFill>
                  <a:srgbClr val="820000"/>
                </a:solidFill>
                <a:latin typeface="+mn-lt"/>
              </a:rPr>
              <a:t>(5 </a:t>
            </a:r>
            <a:r>
              <a:rPr lang="el-GR" sz="2800" dirty="0">
                <a:solidFill>
                  <a:srgbClr val="820000"/>
                </a:solidFill>
                <a:latin typeface="+mn-lt"/>
              </a:rPr>
              <a:t>από 5)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 </a:t>
            </a:r>
            <a:endParaRPr lang="el-GR" sz="28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6000" y="1556792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Πρωτόκολλα </a:t>
            </a:r>
            <a:r>
              <a:rPr lang="el-GR" dirty="0"/>
              <a:t>Ά</a:t>
            </a:r>
            <a:r>
              <a:rPr lang="el-GR" dirty="0" smtClean="0"/>
              <a:t>σκησης Αναπνευστικών Μυών στο </a:t>
            </a:r>
            <a:r>
              <a:rPr lang="el-GR" dirty="0"/>
              <a:t>Ά</a:t>
            </a:r>
            <a:r>
              <a:rPr lang="el-GR" dirty="0" smtClean="0"/>
              <a:t>σθμα </a:t>
            </a:r>
            <a:r>
              <a:rPr lang="el-GR" sz="3200" b="0" dirty="0" smtClean="0"/>
              <a:t>(</a:t>
            </a:r>
            <a:r>
              <a:rPr lang="el-GR" sz="3200" b="0" dirty="0"/>
              <a:t>1 από </a:t>
            </a:r>
            <a:r>
              <a:rPr lang="el-GR" sz="3200" b="0" dirty="0" smtClean="0"/>
              <a:t>2)</a:t>
            </a:r>
            <a:endParaRPr lang="el-GR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0687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117251" y="1484784"/>
            <a:ext cx="31584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Weiner et 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al. 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(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1992</a:t>
            </a:r>
            <a:r>
              <a:rPr lang="en-US" sz="2600" b="1" dirty="0" smtClean="0">
                <a:solidFill>
                  <a:srgbClr val="820000"/>
                </a:solidFill>
                <a:latin typeface="+mn-lt"/>
              </a:rPr>
              <a:t>a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) </a:t>
            </a:r>
            <a:endParaRPr lang="el-GR" sz="26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8057" y="1977227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497063" y="1481962"/>
            <a:ext cx="34637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820000"/>
                </a:solidFill>
                <a:latin typeface="+mn-lt"/>
              </a:rPr>
              <a:t>McConnell et al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.</a:t>
            </a:r>
            <a:r>
              <a:rPr lang="en-US" sz="2600" b="1" dirty="0" smtClean="0">
                <a:solidFill>
                  <a:srgbClr val="820000"/>
                </a:solidFill>
                <a:latin typeface="+mn-lt"/>
              </a:rPr>
              <a:t> </a:t>
            </a:r>
            <a:r>
              <a:rPr lang="en-US" sz="2600" b="1" dirty="0">
                <a:solidFill>
                  <a:srgbClr val="820000"/>
                </a:solidFill>
                <a:latin typeface="+mn-lt"/>
              </a:rPr>
              <a:t>(1998)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355976" y="2132856"/>
            <a:ext cx="0" cy="453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97063" y="2038923"/>
            <a:ext cx="44094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b="1" dirty="0" smtClean="0">
                <a:latin typeface="+mn-lt"/>
              </a:rPr>
              <a:t>Πρόγραμμα </a:t>
            </a:r>
            <a:r>
              <a:rPr lang="el-GR" sz="2200" b="1" dirty="0">
                <a:latin typeface="+mn-lt"/>
              </a:rPr>
              <a:t>3 </a:t>
            </a:r>
            <a:r>
              <a:rPr lang="el-GR" sz="2200" b="1" dirty="0" smtClean="0">
                <a:latin typeface="+mn-lt"/>
              </a:rPr>
              <a:t>εβδομάδων</a:t>
            </a:r>
            <a:r>
              <a:rPr lang="el-GR" sz="2200" dirty="0" smtClean="0">
                <a:latin typeface="+mn-lt"/>
              </a:rPr>
              <a:t>: </a:t>
            </a:r>
            <a:endParaRPr lang="el-GR" sz="2200" dirty="0">
              <a:latin typeface="+mn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>
                <a:latin typeface="+mn-lt"/>
              </a:rPr>
              <a:t>30 αναπνοές </a:t>
            </a:r>
            <a:endParaRPr lang="el-GR" sz="2200" dirty="0" smtClean="0">
              <a:latin typeface="+mn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 smtClean="0">
                <a:latin typeface="+mn-lt"/>
              </a:rPr>
              <a:t>~ </a:t>
            </a:r>
            <a:r>
              <a:rPr lang="el-GR" sz="2200" dirty="0">
                <a:latin typeface="+mn-lt"/>
              </a:rPr>
              <a:t>στο 50% της PImax </a:t>
            </a:r>
            <a:endParaRPr lang="el-GR" sz="2200" dirty="0" smtClean="0">
              <a:latin typeface="+mn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 smtClean="0">
                <a:latin typeface="+mn-lt"/>
              </a:rPr>
              <a:t>2 </a:t>
            </a:r>
            <a:r>
              <a:rPr lang="el-GR" sz="2200" dirty="0">
                <a:latin typeface="+mn-lt"/>
              </a:rPr>
              <a:t>φ/ημέρα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7251" y="2038923"/>
            <a:ext cx="42387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b="1" dirty="0">
                <a:latin typeface="+mn-lt"/>
              </a:rPr>
              <a:t>6άμηνο πρόγραμμα </a:t>
            </a:r>
            <a:r>
              <a:rPr lang="el-GR" sz="2200" dirty="0" smtClean="0">
                <a:latin typeface="+mn-lt"/>
              </a:rPr>
              <a:t>με εξασκητή SIMT, 5 φ/εβδομάδα, 30 </a:t>
            </a:r>
            <a:r>
              <a:rPr lang="el-GR" sz="2200" dirty="0">
                <a:latin typeface="+mn-lt"/>
              </a:rPr>
              <a:t>λεπτά, με αντίσταση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 smtClean="0">
                <a:latin typeface="+mn-lt"/>
              </a:rPr>
              <a:t>Αρχική αντίσταση: στο </a:t>
            </a:r>
            <a:r>
              <a:rPr lang="el-GR" sz="2200" dirty="0">
                <a:latin typeface="+mn-lt"/>
              </a:rPr>
              <a:t>15% της PImax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 smtClean="0">
                <a:latin typeface="+mn-lt"/>
              </a:rPr>
              <a:t>Μέσα </a:t>
            </a:r>
            <a:r>
              <a:rPr lang="el-GR" sz="2200" dirty="0">
                <a:latin typeface="+mn-lt"/>
              </a:rPr>
              <a:t>σε </a:t>
            </a:r>
            <a:r>
              <a:rPr lang="el-GR" sz="2200" dirty="0" smtClean="0">
                <a:latin typeface="+mn-lt"/>
              </a:rPr>
              <a:t>1 μήνα: προοδευτική </a:t>
            </a:r>
            <a:r>
              <a:rPr lang="el-GR" sz="2200" b="1" dirty="0" smtClean="0">
                <a:solidFill>
                  <a:srgbClr val="004B82"/>
                </a:solidFill>
                <a:latin typeface="+mn-lt"/>
              </a:rPr>
              <a:t>↑</a:t>
            </a:r>
            <a:r>
              <a:rPr lang="el-GR" sz="2200" dirty="0" smtClean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αντίστασης </a:t>
            </a:r>
            <a:r>
              <a:rPr lang="el-GR" sz="2200" dirty="0">
                <a:latin typeface="+mn-lt"/>
              </a:rPr>
              <a:t>μέχρι </a:t>
            </a:r>
            <a:r>
              <a:rPr lang="el-GR" sz="2200" dirty="0" smtClean="0">
                <a:latin typeface="+mn-lt"/>
              </a:rPr>
              <a:t>το </a:t>
            </a:r>
            <a:r>
              <a:rPr lang="el-GR" sz="2200" dirty="0">
                <a:latin typeface="+mn-lt"/>
              </a:rPr>
              <a:t>60% </a:t>
            </a:r>
            <a:r>
              <a:rPr lang="el-GR" sz="2200" dirty="0" smtClean="0">
                <a:latin typeface="+mn-lt"/>
              </a:rPr>
              <a:t>της PImax </a:t>
            </a:r>
            <a:endParaRPr lang="el-GR" sz="2200" dirty="0">
              <a:latin typeface="+mn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 smtClean="0">
                <a:latin typeface="+mn-lt"/>
              </a:rPr>
              <a:t>Κάθε </a:t>
            </a:r>
            <a:r>
              <a:rPr lang="el-GR" sz="2200" dirty="0">
                <a:latin typeface="+mn-lt"/>
              </a:rPr>
              <a:t>2 </a:t>
            </a:r>
            <a:r>
              <a:rPr lang="el-GR" sz="2200" dirty="0" smtClean="0">
                <a:latin typeface="+mn-lt"/>
              </a:rPr>
              <a:t>μήνες: προσαρμογή της αντίστασης σύμφωνα </a:t>
            </a:r>
            <a:r>
              <a:rPr lang="el-GR" sz="2200" dirty="0">
                <a:latin typeface="+mn-lt"/>
              </a:rPr>
              <a:t>με τη νέα τιμή της PImax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l-GR" sz="2200" dirty="0" smtClean="0">
                <a:latin typeface="+mn-lt"/>
              </a:rPr>
              <a:t>Στους </a:t>
            </a:r>
            <a:r>
              <a:rPr lang="el-GR" sz="2200" dirty="0">
                <a:latin typeface="+mn-lt"/>
              </a:rPr>
              <a:t>2 τελευταίους </a:t>
            </a:r>
            <a:r>
              <a:rPr lang="el-GR" sz="2200" dirty="0" smtClean="0">
                <a:latin typeface="+mn-lt"/>
              </a:rPr>
              <a:t>μήνες: </a:t>
            </a:r>
            <a:r>
              <a:rPr lang="el-GR" sz="2200" dirty="0">
                <a:latin typeface="+mn-lt"/>
              </a:rPr>
              <a:t>αντίσταση </a:t>
            </a:r>
            <a:r>
              <a:rPr lang="el-GR" sz="2200" dirty="0" smtClean="0"/>
              <a:t>~ </a:t>
            </a:r>
            <a:r>
              <a:rPr lang="el-GR" sz="2200" dirty="0" smtClean="0">
                <a:latin typeface="+mn-lt"/>
              </a:rPr>
              <a:t>στο 80</a:t>
            </a:r>
            <a:r>
              <a:rPr lang="el-GR" sz="2200" dirty="0">
                <a:latin typeface="+mn-lt"/>
              </a:rPr>
              <a:t>% </a:t>
            </a:r>
            <a:r>
              <a:rPr lang="el-GR" sz="2200" dirty="0" smtClean="0">
                <a:latin typeface="+mn-lt"/>
              </a:rPr>
              <a:t>της PImax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72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Πρωτόκολλα </a:t>
            </a:r>
            <a:r>
              <a:rPr lang="el-GR" dirty="0"/>
              <a:t>Ά</a:t>
            </a:r>
            <a:r>
              <a:rPr lang="el-GR" dirty="0" smtClean="0"/>
              <a:t>σκησης Αναπνευστικών Μυών στο </a:t>
            </a:r>
            <a:r>
              <a:rPr lang="el-GR" dirty="0"/>
              <a:t>Ά</a:t>
            </a:r>
            <a:r>
              <a:rPr lang="el-GR" dirty="0" smtClean="0"/>
              <a:t>σθμα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51" y="3643163"/>
            <a:ext cx="4238725" cy="25922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 smtClean="0"/>
              <a:t>1η εβδομάδα: </a:t>
            </a:r>
            <a:r>
              <a:rPr lang="el-GR" sz="2200" dirty="0"/>
              <a:t>η αντίσταση στο 15% της PImax </a:t>
            </a:r>
            <a:r>
              <a:rPr lang="el-GR" sz="2200" dirty="0" smtClean="0"/>
              <a:t> </a:t>
            </a:r>
            <a:endParaRPr lang="el-GR" sz="2200" dirty="0"/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 smtClean="0"/>
              <a:t>Σε 1 μήνα: </a:t>
            </a:r>
            <a:r>
              <a:rPr lang="el-GR" sz="2200" dirty="0"/>
              <a:t>προοδευτική αύξηση μέχρι το 60% της PImax 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 smtClean="0"/>
              <a:t>Στους </a:t>
            </a:r>
            <a:r>
              <a:rPr lang="el-GR" sz="2200" dirty="0"/>
              <a:t>2 τελευταίους </a:t>
            </a:r>
            <a:r>
              <a:rPr lang="el-GR" sz="2200" dirty="0" smtClean="0"/>
              <a:t>μήνες: η  αντίσταση ~ </a:t>
            </a:r>
            <a:r>
              <a:rPr lang="el-GR" sz="2200" dirty="0"/>
              <a:t>στο </a:t>
            </a:r>
            <a:r>
              <a:rPr lang="el-GR" sz="2200" dirty="0" smtClean="0"/>
              <a:t>80</a:t>
            </a:r>
            <a:r>
              <a:rPr lang="el-GR" sz="2200" dirty="0"/>
              <a:t>% της PImax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0687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117251" y="1484784"/>
            <a:ext cx="31729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Weiner et 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al. 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(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1992</a:t>
            </a:r>
            <a:r>
              <a:rPr lang="en-US" sz="2600" b="1" dirty="0" smtClean="0">
                <a:solidFill>
                  <a:srgbClr val="820000"/>
                </a:solidFill>
                <a:latin typeface="+mn-lt"/>
              </a:rPr>
              <a:t>b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) </a:t>
            </a:r>
            <a:endParaRPr lang="el-GR" sz="26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8057" y="1977227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16016" y="1484784"/>
            <a:ext cx="29933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Weiner et 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al. (2002) </a:t>
            </a:r>
            <a:endParaRPr lang="el-GR" sz="26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355976" y="2132856"/>
            <a:ext cx="0" cy="453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97063" y="3643163"/>
            <a:ext cx="4586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 smtClean="0">
                <a:latin typeface="+mn-lt"/>
              </a:rPr>
              <a:t>1η εβδομάδα: </a:t>
            </a:r>
            <a:r>
              <a:rPr lang="el-GR" sz="2200" dirty="0">
                <a:latin typeface="+mn-lt"/>
              </a:rPr>
              <a:t>η αντίσταση στο 15% της PImax 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 smtClean="0">
                <a:latin typeface="+mn-lt"/>
              </a:rPr>
              <a:t>Σε 1 μήνα: προοδευτική </a:t>
            </a:r>
            <a:r>
              <a:rPr lang="el-GR" sz="2200" dirty="0">
                <a:latin typeface="+mn-lt"/>
              </a:rPr>
              <a:t>αύξηση μέχρι το 60% της PImax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l-GR" sz="2200" dirty="0" smtClean="0">
                <a:latin typeface="+mn-lt"/>
              </a:rPr>
              <a:t>Στους </a:t>
            </a:r>
            <a:r>
              <a:rPr lang="el-GR" sz="2200" dirty="0">
                <a:latin typeface="+mn-lt"/>
              </a:rPr>
              <a:t>2 τελευταίους μήνες </a:t>
            </a:r>
            <a:r>
              <a:rPr lang="el-GR" sz="2400" b="1" dirty="0">
                <a:solidFill>
                  <a:srgbClr val="000000"/>
                </a:solidFill>
                <a:sym typeface="Wingdings 3" pitchFamily="18" charset="2"/>
              </a:rPr>
              <a:t></a:t>
            </a:r>
            <a:r>
              <a:rPr lang="el-GR" sz="2200" dirty="0" smtClean="0">
                <a:latin typeface="+mn-lt"/>
              </a:rPr>
              <a:t> </a:t>
            </a:r>
            <a:r>
              <a:rPr lang="el-GR" sz="2200" dirty="0">
                <a:latin typeface="+mn-lt"/>
              </a:rPr>
              <a:t>η αντίσταση </a:t>
            </a:r>
            <a:r>
              <a:rPr lang="el-GR" sz="2200" dirty="0" smtClean="0"/>
              <a:t>~ </a:t>
            </a:r>
            <a:r>
              <a:rPr lang="el-GR" sz="2200" dirty="0" smtClean="0">
                <a:latin typeface="+mn-lt"/>
              </a:rPr>
              <a:t>στο </a:t>
            </a:r>
            <a:r>
              <a:rPr lang="el-GR" sz="2200" dirty="0">
                <a:latin typeface="+mn-lt"/>
              </a:rPr>
              <a:t>80% της PImax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97063" y="2132856"/>
            <a:ext cx="45862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b="1" dirty="0">
                <a:latin typeface="+mn-lt"/>
              </a:rPr>
              <a:t>20 εβδομάδες άσκηση </a:t>
            </a:r>
            <a:r>
              <a:rPr lang="el-GR" sz="2200" dirty="0">
                <a:latin typeface="+mn-lt"/>
              </a:rPr>
              <a:t>με εξασκητή ρυθμιζόμενης πίεσης </a:t>
            </a:r>
            <a:r>
              <a:rPr lang="el-GR" sz="2200" dirty="0" smtClean="0">
                <a:latin typeface="+mn-lt"/>
              </a:rPr>
              <a:t>IMT, 6 </a:t>
            </a:r>
            <a:r>
              <a:rPr lang="el-GR" sz="2200" dirty="0">
                <a:latin typeface="+mn-lt"/>
              </a:rPr>
              <a:t>φ/εβδ</a:t>
            </a:r>
            <a:r>
              <a:rPr lang="el-GR" sz="2200" dirty="0" smtClean="0">
                <a:latin typeface="+mn-lt"/>
              </a:rPr>
              <a:t>., 30 </a:t>
            </a:r>
            <a:r>
              <a:rPr lang="el-GR" sz="2200" dirty="0">
                <a:latin typeface="+mn-lt"/>
              </a:rPr>
              <a:t>λεπτά/συνεδρία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7251" y="2132856"/>
            <a:ext cx="4238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b="1" dirty="0">
                <a:latin typeface="+mn-lt"/>
              </a:rPr>
              <a:t>3μηνο πρόγραμμα </a:t>
            </a:r>
            <a:r>
              <a:rPr lang="el-GR" sz="2200" dirty="0">
                <a:latin typeface="+mn-lt"/>
              </a:rPr>
              <a:t>με εξασκητή ρυθμιζόμενης πίεσης </a:t>
            </a:r>
            <a:r>
              <a:rPr lang="el-GR" sz="2200" dirty="0" smtClean="0">
                <a:latin typeface="+mn-lt"/>
              </a:rPr>
              <a:t>IMT, 6 φ/εβδ., 30 </a:t>
            </a:r>
            <a:r>
              <a:rPr lang="el-GR" sz="2200" dirty="0">
                <a:latin typeface="+mn-lt"/>
              </a:rPr>
              <a:t>λεπτά/συνεδρία </a:t>
            </a:r>
          </a:p>
        </p:txBody>
      </p:sp>
    </p:spTree>
    <p:extLst>
      <p:ext uri="{BB962C8B-B14F-4D97-AF65-F5344CB8AC3E}">
        <p14:creationId xmlns:p14="http://schemas.microsoft.com/office/powerpoint/2010/main" val="10255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85" y="18864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Ερευνητική τεκμηρίωση της άσκησης των αναπνευστικών μυών στο </a:t>
            </a:r>
            <a:r>
              <a:rPr lang="el-GR" dirty="0"/>
              <a:t>Ά</a:t>
            </a:r>
            <a:r>
              <a:rPr lang="el-GR" dirty="0" smtClean="0"/>
              <a:t>σθμα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46449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Σημαντική </a:t>
            </a:r>
            <a:r>
              <a:rPr lang="el-GR" sz="2400" dirty="0"/>
              <a:t>μείωση της κατανάλωσης βρογχοδιασταλτικών </a:t>
            </a:r>
            <a:r>
              <a:rPr lang="el-GR" sz="2400" dirty="0" smtClean="0"/>
              <a:t>φαρμάκων 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l-GR" sz="1800" dirty="0" smtClean="0"/>
              <a:t>(</a:t>
            </a:r>
            <a:r>
              <a:rPr lang="el-GR" sz="1800" dirty="0"/>
              <a:t>Weiner </a:t>
            </a:r>
            <a:r>
              <a:rPr lang="en-US" sz="1800" dirty="0" smtClean="0"/>
              <a:t>et al</a:t>
            </a:r>
            <a:r>
              <a:rPr lang="el-GR" sz="1800" dirty="0" smtClean="0"/>
              <a:t>., </a:t>
            </a:r>
            <a:r>
              <a:rPr lang="el-GR" sz="1800" dirty="0"/>
              <a:t>1992; 2000; 2002a; 2002b</a:t>
            </a:r>
            <a:r>
              <a:rPr lang="el-GR" sz="1800" dirty="0" smtClean="0"/>
              <a:t>)</a:t>
            </a:r>
            <a:endParaRPr lang="el-GR" sz="18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Σημαντική </a:t>
            </a:r>
            <a:r>
              <a:rPr lang="el-GR" sz="2400" dirty="0"/>
              <a:t>βελτίωση της δύναμης και αντοχής των αναπνευστικών </a:t>
            </a:r>
            <a:r>
              <a:rPr lang="el-GR" sz="2400" dirty="0" smtClean="0"/>
              <a:t>μυών</a:t>
            </a:r>
            <a:endParaRPr lang="el-GR" sz="2600" dirty="0" smtClean="0"/>
          </a:p>
          <a:p>
            <a:pPr marL="355600" indent="0">
              <a:spcBef>
                <a:spcPts val="0"/>
              </a:spcBef>
              <a:buNone/>
            </a:pPr>
            <a:r>
              <a:rPr lang="el-GR" sz="1800" dirty="0" smtClean="0"/>
              <a:t>(</a:t>
            </a:r>
            <a:r>
              <a:rPr lang="el-GR" sz="1800" dirty="0"/>
              <a:t>Weiner </a:t>
            </a:r>
            <a:r>
              <a:rPr lang="en-US" sz="1800" dirty="0" smtClean="0"/>
              <a:t>et al</a:t>
            </a:r>
            <a:r>
              <a:rPr lang="el-GR" sz="1800" dirty="0" smtClean="0"/>
              <a:t>., </a:t>
            </a:r>
            <a:r>
              <a:rPr lang="el-GR" sz="1800" dirty="0"/>
              <a:t>1992; 2000; 2002a; 2002b) </a:t>
            </a:r>
            <a:r>
              <a:rPr lang="el-GR" sz="18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Συσχέτιση της δύναμης των αναπνευστικών μυών με το επίπεδο της δύσπνοιας 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l-GR" sz="1800" dirty="0" smtClean="0"/>
              <a:t>(</a:t>
            </a:r>
            <a:r>
              <a:rPr lang="el-GR" sz="1800" dirty="0"/>
              <a:t>Weiner </a:t>
            </a:r>
            <a:r>
              <a:rPr lang="en-US" sz="1800" dirty="0" smtClean="0"/>
              <a:t>et al</a:t>
            </a:r>
            <a:r>
              <a:rPr lang="el-GR" sz="1800" dirty="0" smtClean="0"/>
              <a:t>., </a:t>
            </a:r>
            <a:r>
              <a:rPr lang="el-GR" sz="1800" dirty="0"/>
              <a:t>1992; 2000; 2002a; 2002b</a:t>
            </a:r>
            <a:r>
              <a:rPr lang="el-GR" sz="1800" dirty="0" smtClean="0"/>
              <a:t>)</a:t>
            </a:r>
            <a:endParaRPr lang="el-GR" sz="1800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61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Γ. </a:t>
            </a:r>
            <a:r>
              <a:rPr lang="el-GR" sz="3600" dirty="0" smtClean="0"/>
              <a:t>Εκπαιδευτικά προγράμματα </a:t>
            </a:r>
            <a:r>
              <a:rPr lang="en-US" sz="3600" dirty="0" smtClean="0"/>
              <a:t>A</a:t>
            </a:r>
            <a:r>
              <a:rPr lang="el-GR" sz="3600" dirty="0" smtClean="0"/>
              <a:t>υτοδιαχείρισης του </a:t>
            </a:r>
            <a:r>
              <a:rPr lang="el-GR" sz="3600" dirty="0"/>
              <a:t>Ά</a:t>
            </a:r>
            <a:r>
              <a:rPr lang="el-GR" sz="3600" dirty="0" smtClean="0"/>
              <a:t>σθματος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925" y="3068960"/>
            <a:ext cx="7221488" cy="302433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/>
              <a:t>Αναγνώριση συμπτωμάτων της πάθησης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/>
              <a:t>Αποφυγή εκλυτικών </a:t>
            </a:r>
            <a:r>
              <a:rPr lang="el-GR" sz="2400" dirty="0"/>
              <a:t>παραγόντων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/>
              <a:t>Επιτυχής </a:t>
            </a:r>
            <a:r>
              <a:rPr lang="el-GR" sz="2400" dirty="0"/>
              <a:t>και αποτελεσματική </a:t>
            </a:r>
            <a:r>
              <a:rPr lang="el-GR" sz="2400" dirty="0" smtClean="0"/>
              <a:t>χρήση φαρμάκων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/>
              <a:t>Επανεκπαίδευση αναπνευστικού πρότυπου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/>
              <a:t>Σημαντικότητα </a:t>
            </a:r>
            <a:r>
              <a:rPr lang="el-GR" sz="2400" dirty="0"/>
              <a:t>της συμμόρφωσης στην φαρμακευτική αγωγή και του </a:t>
            </a:r>
            <a:r>
              <a:rPr lang="el-GR" sz="2400" dirty="0" smtClean="0"/>
              <a:t>επανελέγχου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Crnčević-Urek et al., </a:t>
            </a:r>
            <a:r>
              <a:rPr lang="en-US" dirty="0">
                <a:latin typeface="+mn-lt"/>
              </a:rPr>
              <a:t>2005; </a:t>
            </a:r>
            <a:r>
              <a:rPr lang="en-US" dirty="0" smtClean="0">
                <a:latin typeface="+mn-lt"/>
              </a:rPr>
              <a:t>Guevara et al., </a:t>
            </a:r>
            <a:r>
              <a:rPr lang="en-US" dirty="0">
                <a:latin typeface="+mn-lt"/>
              </a:rPr>
              <a:t>2003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79512" y="1412776"/>
            <a:ext cx="68407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600" b="1" dirty="0" smtClean="0">
                <a:latin typeface="+mn-lt"/>
              </a:rPr>
              <a:t>Συνήθως </a:t>
            </a:r>
            <a:r>
              <a:rPr lang="el-GR" sz="2600" b="1" dirty="0">
                <a:latin typeface="+mn-lt"/>
              </a:rPr>
              <a:t>αφορούν </a:t>
            </a:r>
            <a:r>
              <a:rPr lang="el-GR" sz="2600" b="1" dirty="0" smtClean="0">
                <a:latin typeface="+mn-lt"/>
              </a:rPr>
              <a:t>σε</a:t>
            </a:r>
            <a:r>
              <a:rPr lang="en-US" sz="2600" b="1" dirty="0" smtClean="0">
                <a:latin typeface="+mn-lt"/>
              </a:rPr>
              <a:t>:</a:t>
            </a:r>
            <a:endParaRPr lang="el-GR" sz="2600" b="1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α. Διαλέξεις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β. Πρακτική 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εφαρμογή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8057" y="2852936"/>
            <a:ext cx="874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9408"/>
          </a:xfrm>
        </p:spPr>
        <p:txBody>
          <a:bodyPr>
            <a:normAutofit/>
          </a:bodyPr>
          <a:lstStyle/>
          <a:p>
            <a:r>
              <a:rPr lang="el-GR" sz="3400" dirty="0" smtClean="0"/>
              <a:t>Ερευνητική τεκμηρίωση των εκπαιδευτικών προγραμμάτων Αυτοδιαχείρισης του Άσθματος</a:t>
            </a:r>
            <a:endParaRPr lang="el-G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3650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800" b="1" dirty="0" smtClean="0">
                <a:solidFill>
                  <a:srgbClr val="820000"/>
                </a:solidFill>
              </a:rPr>
              <a:t>Βελτιώνουν: 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800" dirty="0" smtClean="0"/>
              <a:t>Τον </a:t>
            </a:r>
            <a:r>
              <a:rPr lang="el-GR" sz="2800" dirty="0"/>
              <a:t>έλεγχο του </a:t>
            </a:r>
            <a:r>
              <a:rPr lang="el-GR" sz="2800" dirty="0" smtClean="0"/>
              <a:t>άσθματος</a:t>
            </a:r>
            <a:endParaRPr lang="el-GR" sz="2800" dirty="0"/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800" dirty="0" smtClean="0"/>
              <a:t>Την ποιότητα ζωής 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800" dirty="0" smtClean="0"/>
              <a:t>Το επίπεδο θεωρητικής και πρακτικής κατάρτισης για την αντιμετώπιση της πάθησης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800" b="1" dirty="0" smtClean="0">
                <a:solidFill>
                  <a:srgbClr val="820000"/>
                </a:solidFill>
              </a:rPr>
              <a:t>Μειώνουν: 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800" dirty="0" smtClean="0"/>
              <a:t>Τη </a:t>
            </a:r>
            <a:r>
              <a:rPr lang="el-GR" sz="2800" dirty="0"/>
              <a:t>χρήση υπηρεσιών υγείας </a:t>
            </a:r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800" dirty="0" smtClean="0"/>
              <a:t>Τη </a:t>
            </a:r>
            <a:r>
              <a:rPr lang="el-GR" sz="2800" dirty="0"/>
              <a:t>νοσηρότητα και </a:t>
            </a:r>
            <a:r>
              <a:rPr lang="el-GR" sz="2800" dirty="0" smtClean="0"/>
              <a:t>θνησιμότητα</a:t>
            </a:r>
            <a:endParaRPr lang="el-GR" sz="2800" dirty="0"/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800" dirty="0" smtClean="0"/>
              <a:t>Την </a:t>
            </a:r>
            <a:r>
              <a:rPr lang="el-GR" sz="2800" dirty="0"/>
              <a:t>ημερήσια </a:t>
            </a:r>
            <a:r>
              <a:rPr lang="el-GR" sz="2800" dirty="0" smtClean="0"/>
              <a:t>κατανάλωση «ανακουφιστικών» </a:t>
            </a:r>
            <a:r>
              <a:rPr lang="el-GR" sz="2800" dirty="0"/>
              <a:t>φαρμάκων </a:t>
            </a:r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q"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Crnčević-Urek </a:t>
            </a:r>
            <a:r>
              <a:rPr lang="en-US" dirty="0" smtClean="0">
                <a:latin typeface="+mn-lt"/>
              </a:rPr>
              <a:t>et al</a:t>
            </a:r>
            <a:r>
              <a:rPr lang="el-GR" dirty="0" smtClean="0">
                <a:latin typeface="+mn-lt"/>
              </a:rPr>
              <a:t>.,  2005</a:t>
            </a:r>
            <a:r>
              <a:rPr lang="en-US" dirty="0" smtClean="0">
                <a:latin typeface="+mn-lt"/>
              </a:rPr>
              <a:t>; Gibson et al., </a:t>
            </a:r>
            <a:r>
              <a:rPr lang="en-US" dirty="0">
                <a:latin typeface="+mn-lt"/>
              </a:rPr>
              <a:t>1995; </a:t>
            </a:r>
            <a:r>
              <a:rPr lang="en-US" dirty="0" smtClean="0">
                <a:latin typeface="+mn-lt"/>
              </a:rPr>
              <a:t>Cote et al</a:t>
            </a:r>
            <a:r>
              <a:rPr lang="el-GR" dirty="0" smtClean="0">
                <a:latin typeface="+mn-lt"/>
              </a:rPr>
              <a:t>., </a:t>
            </a:r>
            <a:r>
              <a:rPr lang="el-GR" dirty="0">
                <a:latin typeface="+mn-lt"/>
              </a:rPr>
              <a:t>2007)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5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024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Η Αναπνευστική Φυσικοθεραπεία στο </a:t>
            </a:r>
            <a:r>
              <a:rPr lang="el-GR" sz="3600" dirty="0"/>
              <a:t>Ά</a:t>
            </a:r>
            <a:r>
              <a:rPr lang="el-GR" sz="3600" dirty="0" smtClean="0"/>
              <a:t>σθμα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6093619"/>
            <a:ext cx="195456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(Hough, 1991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1327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69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04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Ερωτηματολόγια αξιολόγησης του Ελέγχου του Άσθματος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266429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/>
              <a:t>ACT</a:t>
            </a:r>
            <a:r>
              <a:rPr lang="en-US" sz="2400" dirty="0" smtClean="0"/>
              <a:t> </a:t>
            </a:r>
            <a:r>
              <a:rPr lang="en-US" sz="2000" dirty="0" smtClean="0"/>
              <a:t>(Nathan et al., 2004)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ACQ</a:t>
            </a:r>
            <a:r>
              <a:rPr lang="en-US" sz="2400" dirty="0" smtClean="0"/>
              <a:t> </a:t>
            </a:r>
            <a:r>
              <a:rPr lang="en-US" sz="2000" dirty="0" smtClean="0"/>
              <a:t>(Juniper et al., 1999) 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ATAQ</a:t>
            </a:r>
            <a:r>
              <a:rPr lang="en-US" sz="2400" dirty="0" smtClean="0"/>
              <a:t> </a:t>
            </a:r>
            <a:r>
              <a:rPr lang="en-US" sz="2000" dirty="0" smtClean="0"/>
              <a:t>(Volmer et al., 1999)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ACSS</a:t>
            </a:r>
            <a:r>
              <a:rPr lang="en-US" sz="2400" dirty="0" smtClean="0"/>
              <a:t> </a:t>
            </a:r>
            <a:r>
              <a:rPr lang="en-US" sz="2000" dirty="0" smtClean="0"/>
              <a:t>(Boulet et al., 2002)</a:t>
            </a:r>
            <a:endParaRPr lang="el-GR" sz="2000" dirty="0" smtClean="0"/>
          </a:p>
          <a:p>
            <a:pPr>
              <a:spcBef>
                <a:spcPts val="1800"/>
              </a:spcBef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3528" y="4941168"/>
            <a:ext cx="849694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Το </a:t>
            </a:r>
            <a:r>
              <a:rPr lang="en-US" sz="2400" b="1" dirty="0" smtClean="0">
                <a:solidFill>
                  <a:srgbClr val="004B82"/>
                </a:solidFill>
                <a:latin typeface="+mn-lt"/>
              </a:rPr>
              <a:t>ACT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έχει σταθμιστεί στους Έλληνες με άσθμα από τους </a:t>
            </a:r>
            <a:r>
              <a:rPr lang="en-US" sz="2400" b="1" dirty="0" smtClean="0">
                <a:latin typeface="+mn-lt"/>
              </a:rPr>
              <a:t>Grammatopoulou </a:t>
            </a:r>
            <a:r>
              <a:rPr lang="en-US" sz="2400" b="1" dirty="0">
                <a:latin typeface="+mn-lt"/>
              </a:rPr>
              <a:t>et al. (2010</a:t>
            </a:r>
            <a:r>
              <a:rPr lang="en-US" sz="2400" b="1" dirty="0" smtClean="0">
                <a:latin typeface="+mn-lt"/>
              </a:rPr>
              <a:t>)</a:t>
            </a:r>
            <a:r>
              <a:rPr lang="el-GR" sz="2400" b="1" dirty="0" smtClean="0">
                <a:latin typeface="+mn-lt"/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με 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cut-off score ≤ 19</a:t>
            </a:r>
            <a:endParaRPr lang="en-US" sz="24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2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Ερωτηματολόγια </a:t>
            </a:r>
            <a:r>
              <a:rPr lang="el-GR" dirty="0" smtClean="0"/>
              <a:t>αξιολόγησης του ελέγχου του Άσθματος </a:t>
            </a:r>
            <a:r>
              <a:rPr lang="el-GR" sz="3200" b="0" dirty="0" smtClean="0"/>
              <a:t>(συνέχεια)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32048"/>
          </a:xfrm>
          <a:ln>
            <a:solidFill>
              <a:schemeClr val="tx1"/>
            </a:solidFill>
          </a:ln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820000"/>
                </a:solidFill>
              </a:rPr>
              <a:t>Asthma Control test-ACT </a:t>
            </a:r>
            <a:r>
              <a:rPr lang="en-US" sz="1900" b="1" dirty="0">
                <a:solidFill>
                  <a:srgbClr val="820000"/>
                </a:solidFill>
              </a:rPr>
              <a:t>(Nathan et al., 2004</a:t>
            </a:r>
            <a:r>
              <a:rPr lang="en-US" sz="1900" b="1" dirty="0" smtClean="0">
                <a:solidFill>
                  <a:srgbClr val="820000"/>
                </a:solidFill>
              </a:rPr>
              <a:t>)</a:t>
            </a:r>
            <a:endParaRPr lang="en-US" sz="1900" b="1" dirty="0">
              <a:solidFill>
                <a:srgbClr val="82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107504" y="2027640"/>
            <a:ext cx="903649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5 ερωτήσεις: </a:t>
            </a:r>
          </a:p>
          <a:p>
            <a:pPr marL="1778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l-GR" sz="2400" b="1" dirty="0">
                <a:solidFill>
                  <a:srgbClr val="000000"/>
                </a:solidFill>
                <a:latin typeface="+mn-lt"/>
              </a:rPr>
              <a:t>1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2400" dirty="0" smtClean="0">
                <a:solidFill>
                  <a:srgbClr val="000000"/>
                </a:solidFill>
                <a:latin typeface="+mn-lt"/>
                <a:sym typeface="Wingdings 3" pitchFamily="18" charset="2"/>
              </a:rPr>
              <a:t>Συχνότητα περιορισμών </a:t>
            </a:r>
            <a:r>
              <a:rPr lang="el-GR" sz="2400" dirty="0">
                <a:solidFill>
                  <a:srgbClr val="000000"/>
                </a:solidFill>
                <a:latin typeface="+mn-lt"/>
                <a:sym typeface="Wingdings 3" pitchFamily="18" charset="2"/>
              </a:rPr>
              <a:t>δραστηριοτήτων στη δουλειά / </a:t>
            </a:r>
            <a:r>
              <a:rPr lang="el-GR" sz="2400" dirty="0" smtClean="0">
                <a:solidFill>
                  <a:srgbClr val="000000"/>
                </a:solidFill>
                <a:latin typeface="+mn-lt"/>
                <a:sym typeface="Wingdings 3" pitchFamily="18" charset="2"/>
              </a:rPr>
              <a:t>σπίτι</a:t>
            </a:r>
            <a:endParaRPr lang="en-US" sz="2400" dirty="0" smtClean="0">
              <a:solidFill>
                <a:srgbClr val="000000"/>
              </a:solidFill>
              <a:latin typeface="+mn-lt"/>
              <a:sym typeface="Wingdings 3" pitchFamily="18" charset="2"/>
            </a:endParaRPr>
          </a:p>
          <a:p>
            <a:pPr marL="177800"/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2</a:t>
            </a:r>
            <a:r>
              <a:rPr lang="el-GR" sz="2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+mn-lt"/>
                <a:sym typeface="Wingdings 3" pitchFamily="18" charset="2"/>
              </a:rPr>
              <a:t>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 Συχνότητα </a:t>
            </a:r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δύσπνοιας</a:t>
            </a:r>
            <a:endParaRPr lang="el-GR" sz="2400" dirty="0">
              <a:solidFill>
                <a:srgbClr val="000000"/>
              </a:solidFill>
              <a:latin typeface="+mn-lt"/>
              <a:sym typeface="Wingdings 3" pitchFamily="18" charset="2"/>
            </a:endParaRPr>
          </a:p>
          <a:p>
            <a:pPr marL="177800" eaLnBrk="1" hangingPunct="1">
              <a:buFont typeface="Wingdings 3" pitchFamily="18" charset="2"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Q3</a:t>
            </a:r>
            <a:r>
              <a:rPr lang="el-GR" sz="2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2400" dirty="0" smtClean="0">
                <a:solidFill>
                  <a:srgbClr val="000000"/>
                </a:solidFill>
                <a:latin typeface="+mn-lt"/>
                <a:sym typeface="Wingdings 3" pitchFamily="18" charset="2"/>
              </a:rPr>
              <a:t>Συχνότητα ξυπνήματος </a:t>
            </a:r>
            <a:r>
              <a:rPr lang="el-GR" sz="2400" dirty="0">
                <a:solidFill>
                  <a:srgbClr val="000000"/>
                </a:solidFill>
                <a:latin typeface="+mn-lt"/>
                <a:sym typeface="Wingdings 3" pitchFamily="18" charset="2"/>
              </a:rPr>
              <a:t>τη νύχτα, λόγω συμπτωμάτων</a:t>
            </a:r>
            <a:endParaRPr lang="el-GR" sz="2400" dirty="0">
              <a:solidFill>
                <a:srgbClr val="000000"/>
              </a:solidFill>
              <a:latin typeface="+mn-lt"/>
            </a:endParaRPr>
          </a:p>
          <a:p>
            <a:pPr marL="177800" eaLnBrk="1" hangingPunct="1">
              <a:buFont typeface="Wingdings 3" pitchFamily="18" charset="2"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4</a:t>
            </a:r>
            <a:r>
              <a:rPr lang="el-GR" sz="2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2400" dirty="0" smtClean="0">
                <a:solidFill>
                  <a:srgbClr val="000000"/>
                </a:solidFill>
                <a:latin typeface="+mn-lt"/>
                <a:sym typeface="Wingdings 3" pitchFamily="18" charset="2"/>
              </a:rPr>
              <a:t>Συχνότητα χρήσης «ανακουφιστικών» φαρμάκων</a:t>
            </a:r>
            <a:endParaRPr lang="en-US" sz="2400" dirty="0" smtClean="0">
              <a:solidFill>
                <a:srgbClr val="000000"/>
              </a:solidFill>
              <a:latin typeface="+mn-lt"/>
              <a:sym typeface="Wingdings 3" pitchFamily="18" charset="2"/>
            </a:endParaRPr>
          </a:p>
          <a:p>
            <a:pPr marL="177800"/>
            <a:r>
              <a:rPr lang="en-US" sz="2400" b="1" dirty="0">
                <a:solidFill>
                  <a:srgbClr val="000000"/>
                </a:solidFill>
                <a:latin typeface="+mn-lt"/>
              </a:rPr>
              <a:t>Q5</a:t>
            </a:r>
            <a:r>
              <a:rPr lang="el-GR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+mn-lt"/>
                <a:sym typeface="Wingdings 3" pitchFamily="18" charset="2"/>
              </a:rPr>
              <a:t>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 Εκτίμηση του επιπέδου ελέγχου του άσθματος από τον ασθενή </a:t>
            </a:r>
          </a:p>
          <a:p>
            <a:pPr marL="177800" eaLnBrk="1" hangingPunct="1">
              <a:buFont typeface="Wingdings 3" pitchFamily="18" charset="2"/>
              <a:buNone/>
            </a:pPr>
            <a:endParaRPr lang="el-GR" sz="2400" dirty="0">
              <a:solidFill>
                <a:srgbClr val="000000"/>
              </a:solidFill>
              <a:latin typeface="+mn-lt"/>
              <a:sym typeface="Wingdings 3" pitchFamily="18" charset="2"/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Βαθμολόγηση: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  <a:p>
            <a:pPr marL="177800" eaLnBrk="1" hangingPunct="1"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l-GR" sz="2400" b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l-GR" sz="2400" dirty="0" smtClean="0">
                <a:solidFill>
                  <a:srgbClr val="000000"/>
                </a:solidFill>
                <a:latin typeface="+mn-lt"/>
                <a:sym typeface="Wingdings 3" pitchFamily="18" charset="2"/>
              </a:rPr>
              <a:t>5-25 </a:t>
            </a:r>
            <a:r>
              <a:rPr lang="el-GR" sz="2400" dirty="0">
                <a:solidFill>
                  <a:srgbClr val="000000"/>
                </a:solidFill>
                <a:latin typeface="+mn-lt"/>
                <a:sym typeface="Wingdings 3" pitchFamily="18" charset="2"/>
              </a:rPr>
              <a:t>(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βαθμολογία </a:t>
            </a:r>
            <a:r>
              <a:rPr lang="el-GR" sz="2400" b="1" dirty="0" smtClean="0">
                <a:solidFill>
                  <a:srgbClr val="000000"/>
                </a:solidFill>
                <a:latin typeface="+mn-lt"/>
              </a:rPr>
              <a:t>→</a:t>
            </a:r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+mn-lt"/>
                <a:sym typeface="Wingdings 3" pitchFamily="18" charset="2"/>
              </a:rPr>
              <a:t>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 έλεγχος)</a:t>
            </a:r>
            <a:endParaRPr lang="el-GR" sz="2400" dirty="0">
              <a:solidFill>
                <a:srgbClr val="000000"/>
              </a:solidFill>
              <a:latin typeface="+mn-lt"/>
              <a:sym typeface="Wingdings 3" pitchFamily="18" charset="2"/>
            </a:endParaRPr>
          </a:p>
          <a:p>
            <a:pPr eaLnBrk="1" hangingPunct="1">
              <a:spcBef>
                <a:spcPts val="1200"/>
              </a:spcBef>
              <a:buFont typeface="Wingdings 3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93.8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%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sensitivity, 88.6% specificity </a:t>
            </a:r>
            <a:endParaRPr lang="el-GR" sz="24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buFont typeface="Wingdings 3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Grammatopoulou et al., 2010)</a:t>
            </a:r>
            <a:endParaRPr lang="el-GR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l-GR" sz="2400" dirty="0">
                <a:solidFill>
                  <a:srgbClr val="000000"/>
                </a:solidFill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0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Φορτίσεις και λάθη των ερωτημάτων του </a:t>
            </a:r>
            <a:r>
              <a:rPr lang="el-GR" dirty="0" smtClean="0"/>
              <a:t>ACT</a:t>
            </a:r>
            <a:endParaRPr lang="el-GR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52961" y="2859384"/>
            <a:ext cx="3455987" cy="1871662"/>
          </a:xfrm>
          <a:prstGeom prst="ellipse">
            <a:avLst/>
          </a:prstGeom>
          <a:solidFill>
            <a:srgbClr val="004B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Έλεγχος του άσθματος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2808273" y="2283121"/>
            <a:ext cx="1944688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221023" y="2312787"/>
            <a:ext cx="72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.</a:t>
            </a:r>
            <a:r>
              <a:rPr lang="el-GR" sz="2400" dirty="0">
                <a:latin typeface="+mn-lt"/>
              </a:rPr>
              <a:t>62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3948" y="2067221"/>
            <a:ext cx="1562100" cy="431800"/>
          </a:xfrm>
          <a:prstGeom prst="rect">
            <a:avLst/>
          </a:prstGeom>
          <a:solidFill>
            <a:srgbClr val="004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Ερώτηση 1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720711" y="2283121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39552" y="1946243"/>
            <a:ext cx="837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.</a:t>
            </a:r>
            <a:r>
              <a:rPr lang="el-GR" sz="2400" dirty="0">
                <a:latin typeface="+mn-lt"/>
              </a:rPr>
              <a:t>78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2808273" y="3002259"/>
            <a:ext cx="19446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076561" y="2807938"/>
            <a:ext cx="72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.</a:t>
            </a:r>
            <a:r>
              <a:rPr lang="el-GR" sz="2400" dirty="0">
                <a:latin typeface="+mn-lt"/>
              </a:rPr>
              <a:t>61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23948" y="2714921"/>
            <a:ext cx="1584325" cy="431800"/>
          </a:xfrm>
          <a:prstGeom prst="rect">
            <a:avLst/>
          </a:prstGeom>
          <a:solidFill>
            <a:srgbClr val="004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Ερώτηση 2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720711" y="2930821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539553" y="2577105"/>
            <a:ext cx="755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.79</a:t>
            </a:r>
            <a:endParaRPr lang="el-GR" sz="2400" dirty="0">
              <a:latin typeface="+mn-lt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2808273" y="3651546"/>
            <a:ext cx="19446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956380" y="3286930"/>
            <a:ext cx="72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.</a:t>
            </a:r>
            <a:r>
              <a:rPr lang="el-GR" sz="2400" dirty="0">
                <a:latin typeface="+mn-lt"/>
              </a:rPr>
              <a:t>34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23948" y="3434059"/>
            <a:ext cx="1584325" cy="431800"/>
          </a:xfrm>
          <a:prstGeom prst="rect">
            <a:avLst/>
          </a:prstGeom>
          <a:solidFill>
            <a:srgbClr val="004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Ερώτηση 3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720711" y="3651546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39552" y="3310234"/>
            <a:ext cx="839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.94</a:t>
            </a:r>
            <a:endParaRPr lang="el-GR" sz="2400" dirty="0">
              <a:latin typeface="+mn-lt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2808273" y="3794421"/>
            <a:ext cx="19446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952736" y="3809471"/>
            <a:ext cx="755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.</a:t>
            </a:r>
            <a:r>
              <a:rPr lang="el-GR" sz="2400" dirty="0">
                <a:latin typeface="+mn-lt"/>
              </a:rPr>
              <a:t>48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23948" y="4154784"/>
            <a:ext cx="1584325" cy="431800"/>
          </a:xfrm>
          <a:prstGeom prst="rect">
            <a:avLst/>
          </a:prstGeom>
          <a:solidFill>
            <a:srgbClr val="004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Ερώτηση 4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720711" y="4370684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539552" y="4025307"/>
            <a:ext cx="882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.88</a:t>
            </a:r>
            <a:endParaRPr lang="el-GR" sz="2400" dirty="0">
              <a:latin typeface="+mn-lt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808273" y="3794421"/>
            <a:ext cx="19446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934726" y="4478633"/>
            <a:ext cx="72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.</a:t>
            </a:r>
            <a:r>
              <a:rPr lang="el-GR" sz="2400" dirty="0">
                <a:latin typeface="+mn-lt"/>
              </a:rPr>
              <a:t>97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23948" y="5018384"/>
            <a:ext cx="1584325" cy="433387"/>
          </a:xfrm>
          <a:prstGeom prst="rect">
            <a:avLst/>
          </a:prstGeom>
          <a:solidFill>
            <a:srgbClr val="004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2400" b="1" dirty="0">
                <a:solidFill>
                  <a:schemeClr val="bg1"/>
                </a:solidFill>
                <a:latin typeface="+mn-lt"/>
              </a:rPr>
              <a:t>Ερώτηση 5</a:t>
            </a: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749858" y="5306961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39552" y="4947685"/>
            <a:ext cx="846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.25</a:t>
            </a:r>
            <a:endParaRPr lang="el-GR" sz="24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31454" y="6488668"/>
            <a:ext cx="309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Grammatopoulou et al., (2010)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34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098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/>
              <a:t>Άσθμα και </a:t>
            </a:r>
            <a:r>
              <a:rPr lang="el-GR" dirty="0" smtClean="0"/>
              <a:t>Ποιότητα Ζωής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568952" cy="561662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Το άσθμα επηρεάζει την σχετιζόμενη με την υγεία ποιότητα ζωής (HRQoL) </a:t>
            </a:r>
            <a:endParaRPr lang="el-GR" sz="2400" dirty="0" smtClean="0"/>
          </a:p>
          <a:p>
            <a:pPr marL="355600" indent="0">
              <a:spcBef>
                <a:spcPts val="0"/>
              </a:spcBef>
              <a:buNone/>
            </a:pPr>
            <a:r>
              <a:rPr lang="el-GR" sz="1800" dirty="0" smtClean="0"/>
              <a:t>(</a:t>
            </a:r>
            <a:r>
              <a:rPr lang="el-GR" sz="1800" dirty="0"/>
              <a:t>Juniper et al., 1992; </a:t>
            </a:r>
            <a:r>
              <a:rPr lang="el-GR" sz="1800" dirty="0" smtClean="0"/>
              <a:t>Εrickson </a:t>
            </a:r>
            <a:r>
              <a:rPr lang="en-US" sz="1800" dirty="0" smtClean="0"/>
              <a:t>et al.,</a:t>
            </a:r>
            <a:r>
              <a:rPr lang="el-GR" sz="1800" dirty="0" smtClean="0"/>
              <a:t> </a:t>
            </a:r>
            <a:r>
              <a:rPr lang="el-GR" sz="1800" dirty="0"/>
              <a:t>2000; Ford et al., 2003; Thoonen et al., </a:t>
            </a:r>
            <a:r>
              <a:rPr lang="el-GR" sz="1800" dirty="0" smtClean="0"/>
              <a:t>2003)</a:t>
            </a:r>
            <a:endParaRPr lang="el-GR" sz="1800" dirty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l-GR" sz="2800" b="1" dirty="0">
                <a:solidFill>
                  <a:srgbClr val="004B82"/>
                </a:solidFill>
              </a:rPr>
              <a:t>Ποιότητα ζωής σχετιζόμενη με την υγεία (HRQoL): </a:t>
            </a:r>
            <a:endParaRPr lang="el-GR" sz="2800" b="1" dirty="0" smtClean="0">
              <a:solidFill>
                <a:srgbClr val="004B82"/>
              </a:solidFill>
            </a:endParaRPr>
          </a:p>
          <a:p>
            <a:pPr marL="355600" indent="0">
              <a:spcBef>
                <a:spcPts val="0"/>
              </a:spcBef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λειτουργικές επιπτώσεις της πάθησης </a:t>
            </a:r>
            <a:r>
              <a:rPr lang="el-GR" sz="2400" dirty="0" smtClean="0"/>
              <a:t>και </a:t>
            </a:r>
            <a:r>
              <a:rPr lang="el-GR" sz="2400" dirty="0"/>
              <a:t>της συμπτωματικής της θεραπείας, όπως αυτές γίνονται αντιληπτές από τον ίδιο τον ασθενή </a:t>
            </a:r>
            <a:endParaRPr lang="el-GR" sz="2400" dirty="0" smtClean="0"/>
          </a:p>
          <a:p>
            <a:pPr marL="355600" indent="0">
              <a:spcBef>
                <a:spcPts val="0"/>
              </a:spcBef>
              <a:buNone/>
            </a:pPr>
            <a:r>
              <a:rPr lang="el-GR" sz="1800" dirty="0" smtClean="0"/>
              <a:t>(</a:t>
            </a:r>
            <a:r>
              <a:rPr lang="el-GR" sz="1800" dirty="0"/>
              <a:t>Schipper et al., 1996</a:t>
            </a:r>
            <a:r>
              <a:rPr lang="el-GR" sz="1800" dirty="0" smtClean="0"/>
              <a:t>)</a:t>
            </a:r>
            <a:endParaRPr lang="el-GR" sz="18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Δεν </a:t>
            </a:r>
            <a:r>
              <a:rPr lang="el-GR" sz="2400" dirty="0"/>
              <a:t>συμπεραίνεται από τις μετρήσεις των  κλινικών </a:t>
            </a:r>
            <a:r>
              <a:rPr lang="el-GR" sz="2400" dirty="0" smtClean="0"/>
              <a:t>δεικτών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Αποτελεί </a:t>
            </a:r>
            <a:r>
              <a:rPr lang="el-GR" sz="2400" dirty="0"/>
              <a:t>ξεχωριστό παράγοντα για την εκτίμηση της υγείας των ασθματικών και αξιολογείται με τη χρήση ερωτηματολογίων </a:t>
            </a:r>
            <a:endParaRPr lang="el-GR" sz="2400" dirty="0" smtClean="0"/>
          </a:p>
          <a:p>
            <a:pPr marL="355600" indent="0">
              <a:spcBef>
                <a:spcPts val="0"/>
              </a:spcBef>
              <a:buNone/>
            </a:pPr>
            <a:r>
              <a:rPr lang="el-GR" sz="1800" dirty="0" smtClean="0"/>
              <a:t>(</a:t>
            </a:r>
            <a:r>
              <a:rPr lang="el-GR" sz="1800" dirty="0"/>
              <a:t>Juniper et al., 1992; </a:t>
            </a:r>
            <a:r>
              <a:rPr lang="el-GR" sz="1800" dirty="0" smtClean="0"/>
              <a:t>Ford </a:t>
            </a:r>
            <a:r>
              <a:rPr lang="el-GR" sz="1800" dirty="0"/>
              <a:t>et al., 2003; Thoonen et al., 2003; Juniper, 2005</a:t>
            </a:r>
            <a:r>
              <a:rPr lang="el-GR" sz="1800" dirty="0" smtClean="0"/>
              <a:t>)</a:t>
            </a:r>
            <a:endParaRPr lang="el-G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49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Ερωτηματολόγια αξιολόγησης της </a:t>
            </a:r>
            <a:r>
              <a:rPr lang="en-US" dirty="0"/>
              <a:t>HRQoL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628800"/>
            <a:ext cx="2160240" cy="396044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3100" b="1" dirty="0" smtClean="0">
                <a:solidFill>
                  <a:srgbClr val="820000"/>
                </a:solidFill>
              </a:rPr>
              <a:t>Εξειδικευμένα</a:t>
            </a:r>
            <a:r>
              <a:rPr lang="el-GR" sz="3100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3100" dirty="0" smtClean="0"/>
          </a:p>
          <a:p>
            <a:pPr marL="95250" indent="-95250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₋"/>
            </a:pPr>
            <a:r>
              <a:rPr lang="en-US" sz="2800" dirty="0" smtClean="0"/>
              <a:t>SGRQ </a:t>
            </a:r>
            <a:endParaRPr lang="el-GR" sz="2800" dirty="0" smtClean="0"/>
          </a:p>
          <a:p>
            <a:pPr marL="95250" indent="-95250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₋"/>
            </a:pPr>
            <a:r>
              <a:rPr lang="en-US" sz="2800" dirty="0" smtClean="0"/>
              <a:t>LWAQ </a:t>
            </a:r>
            <a:endParaRPr lang="el-GR" sz="2800" dirty="0" smtClean="0"/>
          </a:p>
          <a:p>
            <a:pPr marL="95250" indent="-95250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₋"/>
            </a:pPr>
            <a:r>
              <a:rPr lang="en-US" sz="2800" dirty="0" smtClean="0"/>
              <a:t>AQLQ </a:t>
            </a:r>
            <a:endParaRPr lang="el-GR" sz="2800" dirty="0" smtClean="0"/>
          </a:p>
          <a:p>
            <a:pPr marL="95250" indent="-95250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₋"/>
            </a:pPr>
            <a:r>
              <a:rPr lang="en-US" sz="2800" dirty="0" smtClean="0"/>
              <a:t>AQLQ(S) </a:t>
            </a:r>
            <a:endParaRPr lang="el-GR" sz="2800" dirty="0" smtClean="0"/>
          </a:p>
          <a:p>
            <a:pPr marL="95250" indent="-95250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₋"/>
            </a:pPr>
            <a:r>
              <a:rPr lang="en-US" sz="2800" dirty="0" smtClean="0"/>
              <a:t>Mini AQLQ </a:t>
            </a:r>
            <a:endParaRPr lang="el-GR" sz="2800" dirty="0" smtClean="0"/>
          </a:p>
          <a:p>
            <a:pPr marL="95250" indent="-95250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₋"/>
            </a:pPr>
            <a:r>
              <a:rPr lang="en-US" sz="2800" dirty="0" smtClean="0"/>
              <a:t>Acute AQLQ</a:t>
            </a:r>
            <a:r>
              <a:rPr lang="en-US" sz="2800" dirty="0"/>
              <a:t>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07504" y="1628800"/>
            <a:ext cx="223224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Γενικά</a:t>
            </a:r>
            <a:r>
              <a:rPr lang="el-GR" sz="2600" dirty="0">
                <a:latin typeface="+mn-lt"/>
              </a:rPr>
              <a:t> </a:t>
            </a:r>
            <a:endParaRPr lang="el-GR" sz="2600" dirty="0" smtClean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l-GR" sz="2600" dirty="0" smtClean="0">
              <a:latin typeface="+mn-lt"/>
            </a:endParaRPr>
          </a:p>
          <a:p>
            <a:pPr marL="95250" indent="-95250"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‐"/>
            </a:pPr>
            <a:r>
              <a:rPr lang="en-US" sz="2400" dirty="0" smtClean="0">
                <a:latin typeface="+mn-lt"/>
              </a:rPr>
              <a:t>SF-36 </a:t>
            </a:r>
            <a:endParaRPr lang="el-GR" sz="2400" dirty="0" smtClean="0">
              <a:latin typeface="+mn-lt"/>
            </a:endParaRPr>
          </a:p>
          <a:p>
            <a:pPr marL="95250" indent="-95250"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‐"/>
            </a:pPr>
            <a:r>
              <a:rPr lang="en-US" sz="2400" dirty="0" smtClean="0">
                <a:latin typeface="+mn-lt"/>
              </a:rPr>
              <a:t>Sickness </a:t>
            </a:r>
            <a:r>
              <a:rPr lang="en-US" sz="2400" dirty="0">
                <a:latin typeface="+mn-lt"/>
              </a:rPr>
              <a:t>Impact </a:t>
            </a:r>
            <a:r>
              <a:rPr lang="en-US" sz="2400" dirty="0" smtClean="0">
                <a:latin typeface="+mn-lt"/>
              </a:rPr>
              <a:t>Profile-SIP </a:t>
            </a:r>
            <a:endParaRPr lang="el-GR" sz="2400" dirty="0" smtClean="0">
              <a:latin typeface="+mn-lt"/>
            </a:endParaRPr>
          </a:p>
          <a:p>
            <a:pPr marL="95250" indent="-95250"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‐"/>
            </a:pPr>
            <a:r>
              <a:rPr lang="en-US" sz="2400" dirty="0" smtClean="0">
                <a:latin typeface="+mn-lt"/>
              </a:rPr>
              <a:t>Nottingham </a:t>
            </a:r>
            <a:r>
              <a:rPr lang="en-US" sz="2400" dirty="0">
                <a:latin typeface="+mn-lt"/>
              </a:rPr>
              <a:t>Health </a:t>
            </a:r>
            <a:r>
              <a:rPr lang="en-US" sz="2400" dirty="0" smtClean="0">
                <a:latin typeface="+mn-lt"/>
              </a:rPr>
              <a:t>Profile  </a:t>
            </a:r>
            <a:endParaRPr lang="en-US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7573" y="1650026"/>
            <a:ext cx="4090809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820000"/>
                </a:solidFill>
                <a:latin typeface="+mn-lt"/>
              </a:rPr>
              <a:t>AQLQ(S) </a:t>
            </a:r>
            <a:r>
              <a:rPr lang="en-US" dirty="0">
                <a:latin typeface="+mn-lt"/>
              </a:rPr>
              <a:t>(Juniper, 1999</a:t>
            </a:r>
            <a:r>
              <a:rPr lang="en-US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dirty="0">
              <a:latin typeface="+mn-lt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>
                <a:latin typeface="+mn-lt"/>
              </a:rPr>
              <a:t>Περιέχει </a:t>
            </a:r>
            <a:r>
              <a:rPr lang="el-GR" sz="2400" b="1" dirty="0">
                <a:latin typeface="+mn-lt"/>
              </a:rPr>
              <a:t>32</a:t>
            </a:r>
            <a:r>
              <a:rPr lang="el-G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items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4B82"/>
                </a:solidFill>
                <a:latin typeface="+mn-lt"/>
              </a:rPr>
              <a:t>4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παράγοντες: </a:t>
            </a:r>
          </a:p>
          <a:p>
            <a:pPr marL="177800" indent="-1778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‘Περιορισμοί δραστηριότητας</a:t>
            </a:r>
            <a:r>
              <a:rPr lang="el-GR" sz="2400" dirty="0" smtClean="0">
                <a:latin typeface="+mn-lt"/>
              </a:rPr>
              <a:t>’</a:t>
            </a: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 marL="177800" indent="-1778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’</a:t>
            </a:r>
            <a:r>
              <a:rPr lang="el-GR" sz="2400" dirty="0">
                <a:latin typeface="+mn-lt"/>
              </a:rPr>
              <a:t>Συμπτώματα’ </a:t>
            </a:r>
            <a:endParaRPr lang="en-US" sz="2400" dirty="0">
              <a:latin typeface="+mn-lt"/>
            </a:endParaRPr>
          </a:p>
          <a:p>
            <a:pPr marL="177800" indent="-1778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’</a:t>
            </a:r>
            <a:r>
              <a:rPr lang="el-GR" sz="2400" dirty="0">
                <a:latin typeface="+mn-lt"/>
              </a:rPr>
              <a:t>Συναισθηματική λειτουργία’ </a:t>
            </a:r>
          </a:p>
          <a:p>
            <a:pPr marL="177800" indent="-1778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’Έκθεση σε Περιβαλλοντικά Ερεθίσματα’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339752" y="1628800"/>
            <a:ext cx="22841" cy="4534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823544" y="1628800"/>
            <a:ext cx="22841" cy="4534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7980" y="2276872"/>
            <a:ext cx="8796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2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Βαθμολογία </a:t>
            </a:r>
            <a:r>
              <a:rPr lang="en-US" dirty="0"/>
              <a:t>AQLQ(S)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Αξιολογεί την HRQoL στις 2 τελευταίες </a:t>
            </a:r>
            <a:r>
              <a:rPr lang="el-GR" sz="2400" dirty="0" smtClean="0"/>
              <a:t>εβδομάδες</a:t>
            </a:r>
            <a:endParaRPr lang="el-GR" sz="2400" dirty="0"/>
          </a:p>
          <a:p>
            <a:pPr marL="531813" indent="-176213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B82"/>
                </a:solidFill>
              </a:rPr>
              <a:t>1: μέγιστος περιορισμός </a:t>
            </a:r>
          </a:p>
          <a:p>
            <a:pPr marL="531813" indent="-176213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B82"/>
                </a:solidFill>
              </a:rPr>
              <a:t>7: ελάχιστος </a:t>
            </a:r>
            <a:r>
              <a:rPr lang="el-GR" sz="2400" b="1" dirty="0" smtClean="0">
                <a:solidFill>
                  <a:srgbClr val="004B82"/>
                </a:solidFill>
              </a:rPr>
              <a:t>περιορισμός</a:t>
            </a:r>
            <a:endParaRPr lang="el-GR" sz="2400" b="1" dirty="0">
              <a:solidFill>
                <a:srgbClr val="004B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Συνολική βαθμολογία: 1 </a:t>
            </a:r>
            <a:r>
              <a:rPr lang="en-US" sz="2400" dirty="0" smtClean="0"/>
              <a:t>-</a:t>
            </a:r>
            <a:r>
              <a:rPr lang="el-GR" sz="2400" dirty="0" smtClean="0"/>
              <a:t> 7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Όσο χαμηλότερη η βαθμολογία, τόσο χαμηλότερη και η ποιότητα ζωής του </a:t>
            </a:r>
            <a:r>
              <a:rPr lang="el-GR" sz="2400" dirty="0" smtClean="0"/>
              <a:t>ασθματικού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Έχει σταθμιστεί στον Ελληνικό πληθυσμό με άσθμα </a:t>
            </a:r>
            <a:r>
              <a:rPr lang="el-GR" sz="2400" dirty="0" smtClean="0"/>
              <a:t>από τους Grammatopoulou </a:t>
            </a:r>
            <a:r>
              <a:rPr lang="el-GR" sz="2400" dirty="0"/>
              <a:t>et al</a:t>
            </a:r>
            <a:r>
              <a:rPr lang="el-GR" sz="2400" dirty="0" smtClean="0"/>
              <a:t>. (2008)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57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(Juniper, 1999)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0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3470"/>
          </a:xfrm>
        </p:spPr>
        <p:txBody>
          <a:bodyPr>
            <a:noAutofit/>
          </a:bodyPr>
          <a:lstStyle/>
          <a:p>
            <a:r>
              <a:rPr lang="el-GR" sz="2400" dirty="0" smtClean="0"/>
              <a:t>Δομή </a:t>
            </a:r>
            <a:r>
              <a:rPr lang="el-GR" sz="2400" dirty="0"/>
              <a:t>παραγόντων του Ελληνικού AQLQ(S) </a:t>
            </a:r>
            <a:r>
              <a:rPr lang="el-GR" sz="2400" dirty="0" smtClean="0"/>
              <a:t>με </a:t>
            </a:r>
            <a:r>
              <a:rPr lang="el-GR" sz="2400" dirty="0"/>
              <a:t>18 </a:t>
            </a:r>
            <a:r>
              <a:rPr lang="el-GR" sz="2400" dirty="0" smtClean="0"/>
              <a:t>ερωτήσεις-items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5272" y="650001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269" name="Rectangle 268"/>
          <p:cNvSpPr>
            <a:spLocks noGrp="1" noChangeArrowheads="1"/>
          </p:cNvSpPr>
          <p:nvPr/>
        </p:nvSpPr>
        <p:spPr bwMode="auto">
          <a:xfrm>
            <a:off x="519272" y="41830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l-GR" dirty="0" smtClean="0"/>
              <a:t> </a:t>
            </a:r>
          </a:p>
        </p:txBody>
      </p:sp>
      <p:sp>
        <p:nvSpPr>
          <p:cNvPr id="270" name="Rectangle 269"/>
          <p:cNvSpPr>
            <a:spLocks noGrp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l-GR" sz="2000" b="1" dirty="0" smtClean="0">
              <a:latin typeface="Book Antiqua" pitchFamily="18" charset="0"/>
            </a:endParaRPr>
          </a:p>
        </p:txBody>
      </p:sp>
      <p:sp>
        <p:nvSpPr>
          <p:cNvPr id="271" name="Oval 270"/>
          <p:cNvSpPr>
            <a:spLocks noChangeArrowheads="1"/>
          </p:cNvSpPr>
          <p:nvPr/>
        </p:nvSpPr>
        <p:spPr bwMode="auto">
          <a:xfrm>
            <a:off x="5858035" y="1051719"/>
            <a:ext cx="2520950" cy="1081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latin typeface="+mn-lt"/>
              </a:rPr>
              <a:t>‘Συμπτώματα’</a:t>
            </a:r>
          </a:p>
        </p:txBody>
      </p:sp>
      <p:sp>
        <p:nvSpPr>
          <p:cNvPr id="272" name="Oval 271"/>
          <p:cNvSpPr>
            <a:spLocks noChangeArrowheads="1"/>
          </p:cNvSpPr>
          <p:nvPr/>
        </p:nvSpPr>
        <p:spPr bwMode="auto">
          <a:xfrm>
            <a:off x="5858035" y="2636044"/>
            <a:ext cx="2376487" cy="865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latin typeface="+mn-lt"/>
              </a:rPr>
              <a:t>‘Περιορισμοί </a:t>
            </a:r>
          </a:p>
          <a:p>
            <a:pPr algn="ctr"/>
            <a:r>
              <a:rPr lang="el-GR" b="1" dirty="0">
                <a:latin typeface="+mn-lt"/>
              </a:rPr>
              <a:t>Δραστηριότητας’</a:t>
            </a:r>
          </a:p>
        </p:txBody>
      </p:sp>
      <p:sp>
        <p:nvSpPr>
          <p:cNvPr id="273" name="Oval 272"/>
          <p:cNvSpPr>
            <a:spLocks noChangeArrowheads="1"/>
          </p:cNvSpPr>
          <p:nvPr/>
        </p:nvSpPr>
        <p:spPr bwMode="auto">
          <a:xfrm>
            <a:off x="5858035" y="4148932"/>
            <a:ext cx="2376487" cy="9366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latin typeface="+mn-lt"/>
              </a:rPr>
              <a:t>‘Ύπνος’</a:t>
            </a:r>
          </a:p>
        </p:txBody>
      </p:sp>
      <p:sp>
        <p:nvSpPr>
          <p:cNvPr id="274" name="Oval 273"/>
          <p:cNvSpPr>
            <a:spLocks noChangeArrowheads="1"/>
          </p:cNvSpPr>
          <p:nvPr/>
        </p:nvSpPr>
        <p:spPr bwMode="auto">
          <a:xfrm>
            <a:off x="5786597" y="5733257"/>
            <a:ext cx="2735263" cy="1079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latin typeface="+mn-lt"/>
              </a:rPr>
              <a:t>‘Έκθεση σε </a:t>
            </a:r>
          </a:p>
          <a:p>
            <a:pPr algn="ctr"/>
            <a:r>
              <a:rPr lang="el-GR" b="1" dirty="0">
                <a:latin typeface="+mn-lt"/>
              </a:rPr>
              <a:t>περιβαλλοντικά </a:t>
            </a:r>
          </a:p>
          <a:p>
            <a:pPr algn="ctr"/>
            <a:r>
              <a:rPr lang="el-GR" b="1" dirty="0">
                <a:latin typeface="+mn-lt"/>
              </a:rPr>
              <a:t>Ερεθίσματα’</a:t>
            </a:r>
          </a:p>
        </p:txBody>
      </p:sp>
      <p:sp>
        <p:nvSpPr>
          <p:cNvPr id="275" name="Line 8"/>
          <p:cNvSpPr>
            <a:spLocks noChangeShapeType="1"/>
          </p:cNvSpPr>
          <p:nvPr/>
        </p:nvSpPr>
        <p:spPr bwMode="auto">
          <a:xfrm>
            <a:off x="7081997" y="213280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76" name="Line 9"/>
          <p:cNvSpPr>
            <a:spLocks noChangeShapeType="1"/>
          </p:cNvSpPr>
          <p:nvPr/>
        </p:nvSpPr>
        <p:spPr bwMode="auto">
          <a:xfrm>
            <a:off x="7081997" y="350123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77" name="Line 10"/>
          <p:cNvSpPr>
            <a:spLocks noChangeShapeType="1"/>
          </p:cNvSpPr>
          <p:nvPr/>
        </p:nvSpPr>
        <p:spPr bwMode="auto">
          <a:xfrm>
            <a:off x="7081997" y="5085557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cxnSp>
        <p:nvCxnSpPr>
          <p:cNvPr id="278" name="AutoShape 11"/>
          <p:cNvCxnSpPr>
            <a:cxnSpLocks noChangeShapeType="1"/>
          </p:cNvCxnSpPr>
          <p:nvPr/>
        </p:nvCxnSpPr>
        <p:spPr bwMode="auto">
          <a:xfrm>
            <a:off x="8378985" y="1627982"/>
            <a:ext cx="142875" cy="4679950"/>
          </a:xfrm>
          <a:prstGeom prst="curvedConnector3">
            <a:avLst>
              <a:gd name="adj1" fmla="val 49333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9" name="AutoShape 12"/>
          <p:cNvCxnSpPr>
            <a:cxnSpLocks noChangeShapeType="1"/>
            <a:stCxn id="271" idx="6"/>
            <a:endCxn id="273" idx="6"/>
          </p:cNvCxnSpPr>
          <p:nvPr/>
        </p:nvCxnSpPr>
        <p:spPr bwMode="auto">
          <a:xfrm flipH="1">
            <a:off x="8234522" y="1593057"/>
            <a:ext cx="144463" cy="3024187"/>
          </a:xfrm>
          <a:prstGeom prst="curvedConnector3">
            <a:avLst>
              <a:gd name="adj1" fmla="val -15824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AutoShape 13"/>
          <p:cNvCxnSpPr>
            <a:cxnSpLocks noChangeShapeType="1"/>
            <a:stCxn id="272" idx="6"/>
            <a:endCxn id="274" idx="6"/>
          </p:cNvCxnSpPr>
          <p:nvPr/>
        </p:nvCxnSpPr>
        <p:spPr bwMode="auto">
          <a:xfrm>
            <a:off x="8234522" y="3069432"/>
            <a:ext cx="287338" cy="3203575"/>
          </a:xfrm>
          <a:prstGeom prst="curvedConnector3">
            <a:avLst>
              <a:gd name="adj1" fmla="val 22486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1" name="Oval 280"/>
          <p:cNvSpPr>
            <a:spLocks noChangeArrowheads="1"/>
          </p:cNvSpPr>
          <p:nvPr/>
        </p:nvSpPr>
        <p:spPr bwMode="auto">
          <a:xfrm>
            <a:off x="62072" y="692944"/>
            <a:ext cx="3276600" cy="1366838"/>
          </a:xfrm>
          <a:prstGeom prst="ellipse">
            <a:avLst/>
          </a:prstGeom>
          <a:solidFill>
            <a:srgbClr val="004B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0.61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ερώτηση 6</a:t>
            </a:r>
          </a:p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0.57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ερώτηση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14</a:t>
            </a:r>
          </a:p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0.67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18</a:t>
            </a:r>
          </a:p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0.43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22</a:t>
            </a:r>
          </a:p>
          <a:p>
            <a:pPr algn="ctr"/>
            <a:r>
              <a:rPr lang="el-GR" sz="1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0.41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30</a:t>
            </a:r>
            <a:endParaRPr lang="el-GR" sz="1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2" name="Oval 281"/>
          <p:cNvSpPr>
            <a:spLocks noChangeArrowheads="1"/>
          </p:cNvSpPr>
          <p:nvPr/>
        </p:nvSpPr>
        <p:spPr bwMode="auto">
          <a:xfrm>
            <a:off x="62072" y="2277269"/>
            <a:ext cx="3276600" cy="1800000"/>
          </a:xfrm>
          <a:prstGeom prst="ellipse">
            <a:avLst/>
          </a:prstGeom>
          <a:solidFill>
            <a:srgbClr val="004B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59</a:t>
            </a:r>
            <a:r>
              <a:rPr lang="el-GR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ερώτηση 1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0.46</a:t>
            </a:r>
            <a:r>
              <a:rPr lang="el-GR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ερώτηση</a:t>
            </a:r>
            <a:r>
              <a:rPr lang="el-GR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2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0.74</a:t>
            </a:r>
            <a:r>
              <a:rPr lang="el-GR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3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0.53</a:t>
            </a:r>
            <a:r>
              <a:rPr lang="el-GR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4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0.58</a:t>
            </a:r>
            <a:r>
              <a:rPr lang="el-GR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b="1" dirty="0">
                <a:solidFill>
                  <a:schemeClr val="bg1"/>
                </a:solidFill>
                <a:latin typeface="+mn-lt"/>
              </a:rPr>
              <a:t>31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0.43</a:t>
            </a:r>
            <a:r>
              <a:rPr lang="el-GR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32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83" name="AutoShape 16"/>
          <p:cNvCxnSpPr>
            <a:cxnSpLocks noChangeShapeType="1"/>
            <a:stCxn id="281" idx="0"/>
            <a:endCxn id="281" idx="0"/>
          </p:cNvCxnSpPr>
          <p:nvPr/>
        </p:nvCxnSpPr>
        <p:spPr bwMode="auto">
          <a:xfrm>
            <a:off x="1700372" y="692944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4" name="AutoShape 17"/>
          <p:cNvCxnSpPr>
            <a:cxnSpLocks noChangeShapeType="1"/>
            <a:stCxn id="281" idx="0"/>
          </p:cNvCxnSpPr>
          <p:nvPr/>
        </p:nvCxnSpPr>
        <p:spPr bwMode="auto">
          <a:xfrm>
            <a:off x="1700372" y="692944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5" name="Oval 284"/>
          <p:cNvSpPr>
            <a:spLocks noChangeArrowheads="1"/>
          </p:cNvSpPr>
          <p:nvPr/>
        </p:nvSpPr>
        <p:spPr bwMode="auto">
          <a:xfrm>
            <a:off x="62072" y="4148932"/>
            <a:ext cx="3132138" cy="1152525"/>
          </a:xfrm>
          <a:prstGeom prst="ellipse">
            <a:avLst/>
          </a:prstGeom>
          <a:solidFill>
            <a:srgbClr val="004B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0.46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ερώτηση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5</a:t>
            </a:r>
          </a:p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0.20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24</a:t>
            </a:r>
          </a:p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0.25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29</a:t>
            </a:r>
          </a:p>
        </p:txBody>
      </p:sp>
      <p:sp>
        <p:nvSpPr>
          <p:cNvPr id="286" name="Oval 285"/>
          <p:cNvSpPr>
            <a:spLocks noChangeArrowheads="1"/>
          </p:cNvSpPr>
          <p:nvPr/>
        </p:nvSpPr>
        <p:spPr bwMode="auto">
          <a:xfrm>
            <a:off x="62072" y="5517357"/>
            <a:ext cx="3254375" cy="1223962"/>
          </a:xfrm>
          <a:prstGeom prst="ellipse">
            <a:avLst/>
          </a:prstGeom>
          <a:solidFill>
            <a:srgbClr val="004B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0.73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9</a:t>
            </a:r>
          </a:p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0.66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17</a:t>
            </a:r>
          </a:p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0.52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sz="1700" b="1" dirty="0">
                <a:solidFill>
                  <a:schemeClr val="bg1"/>
                </a:solidFill>
                <a:latin typeface="+mn-lt"/>
              </a:rPr>
              <a:t>23</a:t>
            </a:r>
          </a:p>
          <a:p>
            <a:pPr algn="ctr"/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0.72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  <a:sym typeface="Wingdings 3" pitchFamily="18" charset="2"/>
              </a:rPr>
              <a:t> </a:t>
            </a:r>
            <a:r>
              <a:rPr lang="el-GR" sz="1700" b="1" dirty="0">
                <a:solidFill>
                  <a:schemeClr val="bg1"/>
                </a:solidFill>
                <a:latin typeface="+mn-lt"/>
                <a:sym typeface="Wingdings 3" pitchFamily="18" charset="2"/>
              </a:rPr>
              <a:t>ερώτηση </a:t>
            </a:r>
            <a:r>
              <a:rPr lang="el-GR" sz="1700" b="1" dirty="0" smtClean="0">
                <a:solidFill>
                  <a:schemeClr val="bg1"/>
                </a:solidFill>
                <a:latin typeface="+mn-lt"/>
              </a:rPr>
              <a:t>26</a:t>
            </a:r>
            <a:endParaRPr lang="el-GR" sz="17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87" name="AutoShape 20"/>
          <p:cNvCxnSpPr>
            <a:cxnSpLocks noChangeShapeType="1"/>
            <a:endCxn id="270" idx="0"/>
          </p:cNvCxnSpPr>
          <p:nvPr/>
        </p:nvCxnSpPr>
        <p:spPr bwMode="auto">
          <a:xfrm>
            <a:off x="4572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8" name="AutoShape 21"/>
          <p:cNvCxnSpPr>
            <a:cxnSpLocks noChangeShapeType="1"/>
            <a:stCxn id="270" idx="0"/>
            <a:endCxn id="270" idx="0"/>
          </p:cNvCxnSpPr>
          <p:nvPr/>
        </p:nvCxnSpPr>
        <p:spPr bwMode="auto">
          <a:xfrm>
            <a:off x="4572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" name="Line 22"/>
          <p:cNvSpPr>
            <a:spLocks noChangeShapeType="1"/>
          </p:cNvSpPr>
          <p:nvPr/>
        </p:nvSpPr>
        <p:spPr bwMode="auto">
          <a:xfrm flipH="1" flipV="1">
            <a:off x="2905285" y="908844"/>
            <a:ext cx="302577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90" name="Line 23"/>
          <p:cNvSpPr>
            <a:spLocks noChangeShapeType="1"/>
          </p:cNvSpPr>
          <p:nvPr/>
        </p:nvSpPr>
        <p:spPr bwMode="auto">
          <a:xfrm flipH="1" flipV="1">
            <a:off x="3121185" y="1051719"/>
            <a:ext cx="2665412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91" name="Line 24"/>
          <p:cNvSpPr>
            <a:spLocks noChangeShapeType="1"/>
          </p:cNvSpPr>
          <p:nvPr/>
        </p:nvSpPr>
        <p:spPr bwMode="auto">
          <a:xfrm flipH="1" flipV="1">
            <a:off x="3338672" y="1269207"/>
            <a:ext cx="25193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92" name="Line 25"/>
          <p:cNvSpPr>
            <a:spLocks noChangeShapeType="1"/>
          </p:cNvSpPr>
          <p:nvPr/>
        </p:nvSpPr>
        <p:spPr bwMode="auto">
          <a:xfrm flipH="1" flipV="1">
            <a:off x="3338672" y="1485107"/>
            <a:ext cx="24479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93" name="Line 26"/>
          <p:cNvSpPr>
            <a:spLocks noChangeShapeType="1"/>
          </p:cNvSpPr>
          <p:nvPr/>
        </p:nvSpPr>
        <p:spPr bwMode="auto">
          <a:xfrm flipH="1">
            <a:off x="3121185" y="1701007"/>
            <a:ext cx="266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94" name="Line 27"/>
          <p:cNvSpPr>
            <a:spLocks noChangeShapeType="1"/>
          </p:cNvSpPr>
          <p:nvPr/>
        </p:nvSpPr>
        <p:spPr bwMode="auto">
          <a:xfrm>
            <a:off x="5713572" y="126920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95" name="Line 28"/>
          <p:cNvSpPr>
            <a:spLocks noChangeShapeType="1"/>
          </p:cNvSpPr>
          <p:nvPr/>
        </p:nvSpPr>
        <p:spPr bwMode="auto">
          <a:xfrm flipH="1" flipV="1">
            <a:off x="3049747" y="2637631"/>
            <a:ext cx="2879724" cy="214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96" name="Line 29"/>
          <p:cNvSpPr>
            <a:spLocks noChangeShapeType="1"/>
          </p:cNvSpPr>
          <p:nvPr/>
        </p:nvSpPr>
        <p:spPr bwMode="auto">
          <a:xfrm flipH="1" flipV="1">
            <a:off x="3194209" y="2780507"/>
            <a:ext cx="259238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97" name="Line 30"/>
          <p:cNvSpPr>
            <a:spLocks noChangeShapeType="1"/>
          </p:cNvSpPr>
          <p:nvPr/>
        </p:nvSpPr>
        <p:spPr bwMode="auto">
          <a:xfrm flipH="1" flipV="1">
            <a:off x="3265647" y="2924969"/>
            <a:ext cx="25209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98" name="Line 31"/>
          <p:cNvSpPr>
            <a:spLocks noChangeShapeType="1"/>
          </p:cNvSpPr>
          <p:nvPr/>
        </p:nvSpPr>
        <p:spPr bwMode="auto">
          <a:xfrm flipH="1" flipV="1">
            <a:off x="3338672" y="3139282"/>
            <a:ext cx="2447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99" name="Line 32"/>
          <p:cNvSpPr>
            <a:spLocks noChangeShapeType="1"/>
          </p:cNvSpPr>
          <p:nvPr/>
        </p:nvSpPr>
        <p:spPr bwMode="auto">
          <a:xfrm flipH="1">
            <a:off x="3265647" y="3285332"/>
            <a:ext cx="25193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00" name="Line 33"/>
          <p:cNvSpPr>
            <a:spLocks noChangeShapeType="1"/>
          </p:cNvSpPr>
          <p:nvPr/>
        </p:nvSpPr>
        <p:spPr bwMode="auto">
          <a:xfrm flipH="1">
            <a:off x="3049747" y="3356769"/>
            <a:ext cx="30241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01" name="Line 34"/>
          <p:cNvSpPr>
            <a:spLocks noChangeShapeType="1"/>
          </p:cNvSpPr>
          <p:nvPr/>
        </p:nvSpPr>
        <p:spPr bwMode="auto">
          <a:xfrm flipH="1" flipV="1">
            <a:off x="3121185" y="4509294"/>
            <a:ext cx="25923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02" name="Line 35"/>
          <p:cNvSpPr>
            <a:spLocks noChangeShapeType="1"/>
          </p:cNvSpPr>
          <p:nvPr/>
        </p:nvSpPr>
        <p:spPr bwMode="auto">
          <a:xfrm flipH="1">
            <a:off x="3194210" y="4725194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03" name="Line 36"/>
          <p:cNvSpPr>
            <a:spLocks noChangeShapeType="1"/>
          </p:cNvSpPr>
          <p:nvPr/>
        </p:nvSpPr>
        <p:spPr bwMode="auto">
          <a:xfrm flipH="1">
            <a:off x="3049747" y="4796632"/>
            <a:ext cx="28082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04" name="Line 37"/>
          <p:cNvSpPr>
            <a:spLocks noChangeShapeType="1"/>
          </p:cNvSpPr>
          <p:nvPr/>
        </p:nvSpPr>
        <p:spPr bwMode="auto">
          <a:xfrm flipH="1" flipV="1">
            <a:off x="2978310" y="5733257"/>
            <a:ext cx="28082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05" name="Line 38"/>
          <p:cNvSpPr>
            <a:spLocks noChangeShapeType="1"/>
          </p:cNvSpPr>
          <p:nvPr/>
        </p:nvSpPr>
        <p:spPr bwMode="auto">
          <a:xfrm flipH="1" flipV="1">
            <a:off x="3265647" y="5949157"/>
            <a:ext cx="2447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06" name="Line 39"/>
          <p:cNvSpPr>
            <a:spLocks noChangeShapeType="1"/>
          </p:cNvSpPr>
          <p:nvPr/>
        </p:nvSpPr>
        <p:spPr bwMode="auto">
          <a:xfrm flipH="1" flipV="1">
            <a:off x="3338672" y="6165057"/>
            <a:ext cx="2374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07" name="Line 40"/>
          <p:cNvSpPr>
            <a:spLocks noChangeShapeType="1"/>
          </p:cNvSpPr>
          <p:nvPr/>
        </p:nvSpPr>
        <p:spPr bwMode="auto">
          <a:xfrm flipH="1">
            <a:off x="3121185" y="6309519"/>
            <a:ext cx="25923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08" name="Line 41"/>
          <p:cNvSpPr>
            <a:spLocks noChangeShapeType="1"/>
          </p:cNvSpPr>
          <p:nvPr/>
        </p:nvSpPr>
        <p:spPr bwMode="auto">
          <a:xfrm>
            <a:off x="6146960" y="494109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09" name="AutoShape 42"/>
          <p:cNvSpPr>
            <a:spLocks noChangeArrowheads="1"/>
          </p:cNvSpPr>
          <p:nvPr/>
        </p:nvSpPr>
        <p:spPr bwMode="auto">
          <a:xfrm>
            <a:off x="8532440" y="1772816"/>
            <a:ext cx="529170" cy="286966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0.51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10" name="AutoShape 43"/>
          <p:cNvSpPr>
            <a:spLocks noChangeArrowheads="1"/>
          </p:cNvSpPr>
          <p:nvPr/>
        </p:nvSpPr>
        <p:spPr bwMode="auto">
          <a:xfrm>
            <a:off x="8100393" y="2277268"/>
            <a:ext cx="504056" cy="35964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0.63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11" name="AutoShape 44"/>
          <p:cNvSpPr>
            <a:spLocks noChangeArrowheads="1"/>
          </p:cNvSpPr>
          <p:nvPr/>
        </p:nvSpPr>
        <p:spPr bwMode="auto">
          <a:xfrm>
            <a:off x="8316416" y="4725194"/>
            <a:ext cx="529294" cy="28798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0.38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12" name="AutoShape 45"/>
          <p:cNvSpPr>
            <a:spLocks noChangeArrowheads="1"/>
          </p:cNvSpPr>
          <p:nvPr/>
        </p:nvSpPr>
        <p:spPr bwMode="auto">
          <a:xfrm>
            <a:off x="2996566" y="2348881"/>
            <a:ext cx="495314" cy="18529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0.77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13" name="AutoShape 46"/>
          <p:cNvSpPr>
            <a:spLocks noChangeArrowheads="1"/>
          </p:cNvSpPr>
          <p:nvPr/>
        </p:nvSpPr>
        <p:spPr bwMode="auto">
          <a:xfrm>
            <a:off x="3626010" y="2492896"/>
            <a:ext cx="513942" cy="287611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0.86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14" name="AutoShape 47"/>
          <p:cNvSpPr>
            <a:spLocks noChangeArrowheads="1"/>
          </p:cNvSpPr>
          <p:nvPr/>
        </p:nvSpPr>
        <p:spPr bwMode="auto">
          <a:xfrm>
            <a:off x="4202272" y="2780927"/>
            <a:ext cx="441736" cy="215479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0.61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15" name="AutoShape 48"/>
          <p:cNvSpPr>
            <a:spLocks noChangeArrowheads="1"/>
          </p:cNvSpPr>
          <p:nvPr/>
        </p:nvSpPr>
        <p:spPr bwMode="auto">
          <a:xfrm>
            <a:off x="3841910" y="3285332"/>
            <a:ext cx="395287" cy="28733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>
                <a:latin typeface="Comic Sans MS" pitchFamily="66" charset="0"/>
              </a:rPr>
              <a:t>.</a:t>
            </a:r>
            <a:r>
              <a:rPr lang="el-GR" sz="1400" b="1" dirty="0" smtClean="0">
                <a:latin typeface="Comic Sans MS" pitchFamily="66" charset="0"/>
              </a:rPr>
              <a:t>66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16" name="AutoShape 49"/>
          <p:cNvSpPr>
            <a:spLocks noChangeArrowheads="1"/>
          </p:cNvSpPr>
          <p:nvPr/>
        </p:nvSpPr>
        <p:spPr bwMode="auto">
          <a:xfrm>
            <a:off x="4562635" y="3067844"/>
            <a:ext cx="395287" cy="2159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0.57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17" name="AutoShape 50"/>
          <p:cNvSpPr>
            <a:spLocks noChangeArrowheads="1"/>
          </p:cNvSpPr>
          <p:nvPr/>
        </p:nvSpPr>
        <p:spPr bwMode="auto">
          <a:xfrm>
            <a:off x="5210335" y="2924969"/>
            <a:ext cx="395287" cy="21431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0.71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18" name="AutoShape 51"/>
          <p:cNvSpPr>
            <a:spLocks noChangeArrowheads="1"/>
          </p:cNvSpPr>
          <p:nvPr/>
        </p:nvSpPr>
        <p:spPr bwMode="auto">
          <a:xfrm>
            <a:off x="3554572" y="6093619"/>
            <a:ext cx="395288" cy="2873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0.65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19" name="AutoShape 52"/>
          <p:cNvSpPr>
            <a:spLocks noChangeArrowheads="1"/>
          </p:cNvSpPr>
          <p:nvPr/>
        </p:nvSpPr>
        <p:spPr bwMode="auto">
          <a:xfrm>
            <a:off x="3554572" y="4652169"/>
            <a:ext cx="395288" cy="2873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0.87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20" name="AutoShape 53"/>
          <p:cNvSpPr>
            <a:spLocks noChangeArrowheads="1"/>
          </p:cNvSpPr>
          <p:nvPr/>
        </p:nvSpPr>
        <p:spPr bwMode="auto">
          <a:xfrm>
            <a:off x="4273710" y="4436269"/>
            <a:ext cx="395287" cy="2873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0.87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21" name="AutoShape 54"/>
          <p:cNvSpPr>
            <a:spLocks noChangeArrowheads="1"/>
          </p:cNvSpPr>
          <p:nvPr/>
        </p:nvSpPr>
        <p:spPr bwMode="auto">
          <a:xfrm>
            <a:off x="5138897" y="4364832"/>
            <a:ext cx="395288" cy="28733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0.76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22" name="AutoShape 55"/>
          <p:cNvSpPr>
            <a:spLocks noChangeArrowheads="1"/>
          </p:cNvSpPr>
          <p:nvPr/>
        </p:nvSpPr>
        <p:spPr bwMode="auto">
          <a:xfrm>
            <a:off x="4057810" y="5877719"/>
            <a:ext cx="395287" cy="2873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0.68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23" name="AutoShape 56"/>
          <p:cNvSpPr>
            <a:spLocks noChangeArrowheads="1"/>
          </p:cNvSpPr>
          <p:nvPr/>
        </p:nvSpPr>
        <p:spPr bwMode="auto">
          <a:xfrm>
            <a:off x="4705510" y="5804694"/>
            <a:ext cx="395287" cy="2873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0.80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24" name="AutoShape 57"/>
          <p:cNvSpPr>
            <a:spLocks noChangeArrowheads="1"/>
          </p:cNvSpPr>
          <p:nvPr/>
        </p:nvSpPr>
        <p:spPr bwMode="auto">
          <a:xfrm>
            <a:off x="5281772" y="5733257"/>
            <a:ext cx="395288" cy="28733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0.55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25" name="AutoShape 58"/>
          <p:cNvSpPr>
            <a:spLocks noChangeArrowheads="1"/>
          </p:cNvSpPr>
          <p:nvPr/>
        </p:nvSpPr>
        <p:spPr bwMode="auto">
          <a:xfrm>
            <a:off x="5076056" y="1412082"/>
            <a:ext cx="529567" cy="43274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0.70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26" name="AutoShape 59"/>
          <p:cNvSpPr>
            <a:spLocks noChangeArrowheads="1"/>
          </p:cNvSpPr>
          <p:nvPr/>
        </p:nvSpPr>
        <p:spPr bwMode="auto">
          <a:xfrm>
            <a:off x="4499993" y="1268760"/>
            <a:ext cx="504056" cy="360039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0.74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27" name="AutoShape 60"/>
          <p:cNvSpPr>
            <a:spLocks noChangeArrowheads="1"/>
          </p:cNvSpPr>
          <p:nvPr/>
        </p:nvSpPr>
        <p:spPr bwMode="auto">
          <a:xfrm>
            <a:off x="3995936" y="1051718"/>
            <a:ext cx="457161" cy="289049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0.59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28" name="AutoShape 61"/>
          <p:cNvSpPr>
            <a:spLocks noChangeArrowheads="1"/>
          </p:cNvSpPr>
          <p:nvPr/>
        </p:nvSpPr>
        <p:spPr bwMode="auto">
          <a:xfrm>
            <a:off x="3419872" y="836711"/>
            <a:ext cx="529988" cy="28644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0.70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29" name="AutoShape 62"/>
          <p:cNvSpPr>
            <a:spLocks noChangeArrowheads="1"/>
          </p:cNvSpPr>
          <p:nvPr/>
        </p:nvSpPr>
        <p:spPr bwMode="auto">
          <a:xfrm>
            <a:off x="2843808" y="619918"/>
            <a:ext cx="529789" cy="288801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0.66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30" name="AutoShape 63"/>
          <p:cNvSpPr>
            <a:spLocks noChangeArrowheads="1"/>
          </p:cNvSpPr>
          <p:nvPr/>
        </p:nvSpPr>
        <p:spPr bwMode="auto">
          <a:xfrm>
            <a:off x="7081996" y="3717032"/>
            <a:ext cx="514339" cy="21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0.54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31" name="AutoShape 64"/>
          <p:cNvSpPr>
            <a:spLocks noChangeArrowheads="1"/>
          </p:cNvSpPr>
          <p:nvPr/>
        </p:nvSpPr>
        <p:spPr bwMode="auto">
          <a:xfrm>
            <a:off x="7081996" y="2276872"/>
            <a:ext cx="514339" cy="21629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0.57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332" name="AutoShape 65"/>
          <p:cNvSpPr>
            <a:spLocks noChangeArrowheads="1"/>
          </p:cNvSpPr>
          <p:nvPr/>
        </p:nvSpPr>
        <p:spPr bwMode="auto">
          <a:xfrm>
            <a:off x="7081996" y="5301209"/>
            <a:ext cx="514339" cy="287586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400" b="1" dirty="0" smtClean="0">
                <a:latin typeface="Comic Sans MS" pitchFamily="66" charset="0"/>
              </a:rPr>
              <a:t>0.41</a:t>
            </a:r>
            <a:endParaRPr lang="el-GR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/>
              <a:t>Διάσημοι με </a:t>
            </a:r>
            <a:r>
              <a:rPr lang="el-GR" dirty="0" smtClean="0"/>
              <a:t>άσθμα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90642" y="3124183"/>
            <a:ext cx="2195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Beethoven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Aaron1a12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1" y="933827"/>
            <a:ext cx="1652062" cy="2068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1651952" cy="2068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3161216" y="4312729"/>
            <a:ext cx="2703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John F. Kennedy, White House color photo portrait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Rafael Kenneth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86" y="923984"/>
            <a:ext cx="1542835" cy="2068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350287" y="3031849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Elizabeth Taylor portrait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Wikiwatcher1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2" y="3828313"/>
            <a:ext cx="1320806" cy="1986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67889" y="5897953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2"/>
              </a:rPr>
              <a:t>Sharon-Stone-in-San-Francisco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3"/>
              </a:rPr>
              <a:t>Fallout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3"/>
              </a:rPr>
              <a:t>boy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4"/>
              </a:rPr>
              <a:t>CC BY-SA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4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15" y="3878559"/>
            <a:ext cx="1489870" cy="1986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234890" y="5897953"/>
            <a:ext cx="2319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6"/>
              </a:rPr>
              <a:t>Alice Cooper cun la bisa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7"/>
              </a:rPr>
              <a:t>Mirandolese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8"/>
              </a:rPr>
              <a:t>CC BY-2.0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22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90" y="1858"/>
            <a:ext cx="8229600" cy="908720"/>
          </a:xfrm>
        </p:spPr>
        <p:txBody>
          <a:bodyPr/>
          <a:lstStyle/>
          <a:p>
            <a:r>
              <a:rPr lang="el-GR" dirty="0"/>
              <a:t>Διάσημοι με </a:t>
            </a:r>
            <a:r>
              <a:rPr lang="el-GR" dirty="0" smtClean="0"/>
              <a:t>άσθμα </a:t>
            </a:r>
            <a:r>
              <a:rPr lang="el-GR" sz="3200" b="0" dirty="0" smtClean="0"/>
              <a:t>(συνέχεια)</a:t>
            </a:r>
            <a:endParaRPr lang="el-GR" sz="3200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5" y="1010348"/>
            <a:ext cx="1524132" cy="190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539820" y="3060582"/>
            <a:ext cx="2195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CheHigh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Shizhao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71303"/>
            <a:ext cx="1487446" cy="198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362786" y="3060581"/>
            <a:ext cx="2370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PinkInVienna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Schulu24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CC BY-SA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828313"/>
            <a:ext cx="1634503" cy="203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366235" y="5928362"/>
            <a:ext cx="2496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Bill Clinton (square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Juan Pablo Arancibia Medina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61" y="2245036"/>
            <a:ext cx="1620019" cy="2175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408249" y="4486801"/>
            <a:ext cx="2371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3"/>
              </a:rPr>
              <a:t>Obama portrait crop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4"/>
              </a:rPr>
              <a:t>Tktru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5"/>
              </a:rPr>
              <a:t>CC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5"/>
              </a:rPr>
              <a:t>BY-3.0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28313"/>
            <a:ext cx="1324328" cy="1986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170267" y="5916348"/>
            <a:ext cx="256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7"/>
              </a:rPr>
              <a:t>David Beckham Nov 11 2007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8"/>
              </a:rPr>
              <a:t>Magnus Manske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8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BY-SA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2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/>
              <a:t>(1 από 3</a:t>
            </a:r>
            <a:r>
              <a:rPr lang="el-GR" sz="3200" b="0" dirty="0" smtClean="0"/>
              <a:t>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Frownfelter D. Chest Physical Therapy and Pulmonary Rehabilitation. Chicago: Year Medical Book Publishers, 1978.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Frownfelter D, Dean E. Principles and practice of cardiopulmonary physical therapy. St. Louis Philadelphia</a:t>
            </a:r>
            <a:r>
              <a:rPr lang="el-GR" sz="2400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Mosby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Inc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tx1"/>
                </a:solidFill>
              </a:rPr>
              <a:t> 1996.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Frownfelter D, Dean E. Cardiovascular and Pulmonary Physical Therapy. Evidence and Practice. Elsevier, 2006</a:t>
            </a:r>
            <a:r>
              <a:rPr lang="el-GR" sz="2400" dirty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Arial" pitchFamily="34" charset="0"/>
              <a:buChar char="•"/>
              <a:defRPr/>
            </a:pPr>
            <a:r>
              <a:rPr lang="en-GB" sz="2400" dirty="0"/>
              <a:t>Hough A. Physiotherapy in respiratory care. London: Chapman &amp; Hall, 1991.</a:t>
            </a:r>
            <a:endParaRPr lang="el-GR" sz="2400" dirty="0"/>
          </a:p>
          <a:p>
            <a:pPr marL="514350" indent="-514350" algn="l">
              <a:buFont typeface="Arial" pitchFamily="34" charset="0"/>
              <a:buChar char="•"/>
              <a:defRPr/>
            </a:pPr>
            <a:r>
              <a:rPr lang="en-GB" sz="2400" dirty="0"/>
              <a:t>Global initiative for asthma (GINA) Global strategy for asthma management and prevention 201</a:t>
            </a:r>
            <a:r>
              <a:rPr lang="el-GR" sz="2400" dirty="0"/>
              <a:t>2</a:t>
            </a:r>
            <a:r>
              <a:rPr lang="en-GB" sz="2400" dirty="0"/>
              <a:t> (update). http: //www.ginasthma.org. </a:t>
            </a:r>
            <a:endParaRPr lang="el-GR" sz="2400" dirty="0"/>
          </a:p>
          <a:p>
            <a:pPr marL="514350" lvl="0" indent="-514350" algn="l">
              <a:buFont typeface="Arial" pitchFamily="34" charset="0"/>
              <a:buChar char="•"/>
              <a:defRPr/>
            </a:pPr>
            <a:r>
              <a:rPr lang="en-GB" sz="2400" dirty="0"/>
              <a:t>Grammatopoulou E</a:t>
            </a:r>
            <a:r>
              <a:rPr lang="el-GR" sz="2400" dirty="0"/>
              <a:t>, </a:t>
            </a:r>
            <a:r>
              <a:rPr lang="en-GB" sz="2400" dirty="0"/>
              <a:t>Skordilis E</a:t>
            </a:r>
            <a:r>
              <a:rPr lang="el-GR" sz="2400" dirty="0"/>
              <a:t>, </a:t>
            </a:r>
            <a:r>
              <a:rPr lang="en-GB" sz="2400" dirty="0"/>
              <a:t>Koutsouki D</a:t>
            </a:r>
            <a:r>
              <a:rPr lang="el-GR" sz="2400" dirty="0"/>
              <a:t>, </a:t>
            </a:r>
            <a:r>
              <a:rPr lang="en-GB" sz="2400" dirty="0"/>
              <a:t>Baltopoulos G</a:t>
            </a:r>
            <a:r>
              <a:rPr lang="el-GR" sz="2400" dirty="0"/>
              <a:t>. </a:t>
            </a:r>
            <a:r>
              <a:rPr lang="en-US" sz="2400" dirty="0"/>
              <a:t>An</a:t>
            </a:r>
            <a:r>
              <a:rPr lang="el-GR" sz="2400" dirty="0"/>
              <a:t> 18-</a:t>
            </a:r>
            <a:r>
              <a:rPr lang="en-US" sz="2400" dirty="0"/>
              <a:t>item standardised Asthma Quality of Life Questionnaire</a:t>
            </a:r>
            <a:r>
              <a:rPr lang="el-GR" sz="2400" dirty="0"/>
              <a:t>. </a:t>
            </a:r>
            <a:r>
              <a:rPr lang="en-GB" sz="2400" dirty="0"/>
              <a:t>Quality of Life Research. 2008; 17(2):323-332. </a:t>
            </a:r>
            <a:endParaRPr lang="el-GR" sz="2000" dirty="0">
              <a:solidFill>
                <a:schemeClr val="tx1"/>
              </a:solidFill>
            </a:endParaRPr>
          </a:p>
          <a:p>
            <a:pPr marL="514350" indent="-514350" algn="l" eaLnBrk="1" hangingPunct="1">
              <a:buFont typeface="+mj-lt"/>
              <a:buAutoNum type="arabicPeriod"/>
              <a:defRPr/>
            </a:pPr>
            <a:endParaRPr lang="el-GR" sz="20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Τεχνικές Αναπνευστικής Φυσικοθεραπείας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450850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 smtClean="0"/>
              <a:t>Διαφραγματική αναπνοή </a:t>
            </a:r>
            <a:endParaRPr lang="el-GR" sz="2400" dirty="0"/>
          </a:p>
          <a:p>
            <a:pPr marL="450850" indent="-450850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 smtClean="0"/>
              <a:t>Αναπνοή </a:t>
            </a:r>
            <a:r>
              <a:rPr lang="el-GR" sz="2400" dirty="0"/>
              <a:t>με μισόκλειστα </a:t>
            </a:r>
            <a:r>
              <a:rPr lang="el-GR" sz="2400" dirty="0" smtClean="0"/>
              <a:t>χείλη</a:t>
            </a:r>
            <a:endParaRPr lang="el-GR" sz="2400" dirty="0"/>
          </a:p>
          <a:p>
            <a:pPr marL="450850" indent="-450850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 smtClean="0"/>
              <a:t>Άσκηση αναπνευστικών μυών </a:t>
            </a:r>
            <a:endParaRPr lang="el-GR" sz="2400" dirty="0"/>
          </a:p>
          <a:p>
            <a:pPr marL="450850" indent="-450850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 smtClean="0"/>
              <a:t>Αναπνοή </a:t>
            </a:r>
            <a:r>
              <a:rPr lang="el-GR" sz="2400" dirty="0"/>
              <a:t>από τη </a:t>
            </a:r>
            <a:r>
              <a:rPr lang="el-GR" sz="2400" dirty="0" smtClean="0"/>
              <a:t>μύτη </a:t>
            </a:r>
            <a:endParaRPr lang="el-GR" sz="2400" dirty="0"/>
          </a:p>
          <a:p>
            <a:pPr marL="450850" indent="-450850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 smtClean="0"/>
              <a:t>Μικρής </a:t>
            </a:r>
            <a:r>
              <a:rPr lang="el-GR" sz="2400" dirty="0"/>
              <a:t>διάρκειας κράτημα της </a:t>
            </a:r>
            <a:r>
              <a:rPr lang="el-GR" sz="2400" dirty="0" smtClean="0"/>
              <a:t>αναπνοής </a:t>
            </a:r>
            <a:endParaRPr lang="el-GR" sz="2400" dirty="0"/>
          </a:p>
          <a:p>
            <a:pPr marL="450850" indent="-450850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 smtClean="0"/>
              <a:t>Χαλάρωση </a:t>
            </a:r>
            <a:endParaRPr lang="el-GR" sz="2400" dirty="0"/>
          </a:p>
          <a:p>
            <a:pPr marL="450850" indent="-450850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 smtClean="0"/>
              <a:t>Υποαερισμός  </a:t>
            </a:r>
            <a:endParaRPr lang="el-GR" sz="2400" dirty="0"/>
          </a:p>
          <a:p>
            <a:pPr marL="450850" indent="-450850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 smtClean="0"/>
              <a:t>Συνδυασμός τεχνικών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-39908" y="6488668"/>
            <a:ext cx="229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(Pryor &amp; Prasad, 2002)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93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Προτεινόμενη βιβλιογραφία </a:t>
            </a:r>
            <a:r>
              <a:rPr lang="el-GR" sz="3600" b="0" dirty="0" smtClean="0"/>
              <a:t>(2 από 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5100" dirty="0" smtClean="0"/>
              <a:t>Grammatopoulou E, Haniotou A, Douka G, Koutsouki D. </a:t>
            </a:r>
            <a:r>
              <a:rPr lang="en-GB" sz="5100" dirty="0" smtClean="0"/>
              <a:t>Factors associated with BMI in Greek adults with asthma. Journal of Asthma, </a:t>
            </a:r>
            <a:r>
              <a:rPr lang="el-GR" sz="5100" dirty="0" smtClean="0"/>
              <a:t>2010; </a:t>
            </a:r>
            <a:r>
              <a:rPr lang="en-GB" sz="5100" dirty="0" smtClean="0"/>
              <a:t>47, 276-280. </a:t>
            </a:r>
            <a:endParaRPr lang="el-GR" sz="5100" dirty="0" smtClean="0"/>
          </a:p>
          <a:p>
            <a:pPr lvl="0">
              <a:lnSpc>
                <a:spcPct val="120000"/>
              </a:lnSpc>
            </a:pPr>
            <a:r>
              <a:rPr lang="en-GB" sz="5100" dirty="0" smtClean="0"/>
              <a:t>Grammatopoulou E</a:t>
            </a:r>
            <a:r>
              <a:rPr lang="en-US" sz="5100" dirty="0" smtClean="0"/>
              <a:t>, </a:t>
            </a:r>
            <a:r>
              <a:rPr lang="en-GB" sz="5100" dirty="0" smtClean="0"/>
              <a:t>Belimpasaki V</a:t>
            </a:r>
            <a:r>
              <a:rPr lang="en-US" sz="5100" dirty="0" smtClean="0"/>
              <a:t>, </a:t>
            </a:r>
            <a:r>
              <a:rPr lang="en-GB" sz="5100" dirty="0" smtClean="0"/>
              <a:t>Valalas A</a:t>
            </a:r>
            <a:r>
              <a:rPr lang="en-US" sz="5100" dirty="0" smtClean="0"/>
              <a:t>, </a:t>
            </a:r>
            <a:r>
              <a:rPr lang="en-GB" sz="5100" dirty="0" smtClean="0"/>
              <a:t>Michos</a:t>
            </a:r>
            <a:r>
              <a:rPr lang="en-US" sz="5100" dirty="0" smtClean="0"/>
              <a:t>, </a:t>
            </a:r>
            <a:r>
              <a:rPr lang="en-GB" sz="5100" dirty="0" smtClean="0"/>
              <a:t>P</a:t>
            </a:r>
            <a:r>
              <a:rPr lang="en-US" sz="5100" dirty="0" smtClean="0"/>
              <a:t>, </a:t>
            </a:r>
            <a:r>
              <a:rPr lang="en-GB" sz="5100" dirty="0" smtClean="0"/>
              <a:t>Skordilis E</a:t>
            </a:r>
            <a:r>
              <a:rPr lang="en-US" sz="5100" dirty="0" smtClean="0"/>
              <a:t>, </a:t>
            </a:r>
            <a:r>
              <a:rPr lang="en-GB" sz="5100" dirty="0" smtClean="0"/>
              <a:t>Koutsouki D</a:t>
            </a:r>
            <a:r>
              <a:rPr lang="en-US" sz="5100" dirty="0" smtClean="0"/>
              <a:t>. </a:t>
            </a:r>
            <a:r>
              <a:rPr lang="en-GB" sz="5100" dirty="0" smtClean="0"/>
              <a:t>Active cycle of breathing techniques</a:t>
            </a:r>
            <a:r>
              <a:rPr lang="en-US" sz="5100" dirty="0" smtClean="0"/>
              <a:t>-</a:t>
            </a:r>
            <a:r>
              <a:rPr lang="en-GB" sz="5100" dirty="0" smtClean="0"/>
              <a:t>ACBT contributes to pain reduction in patients with rib fractures</a:t>
            </a:r>
            <a:r>
              <a:rPr lang="en-US" sz="5100" dirty="0" smtClean="0"/>
              <a:t>. </a:t>
            </a:r>
            <a:r>
              <a:rPr lang="en-GB" sz="5100" dirty="0" smtClean="0"/>
              <a:t>Hellenic Journal of Surgery</a:t>
            </a:r>
            <a:r>
              <a:rPr lang="el-GR" sz="5100" dirty="0" smtClean="0"/>
              <a:t>, 2010; 82:42-47. </a:t>
            </a:r>
          </a:p>
          <a:p>
            <a:pPr lvl="0">
              <a:lnSpc>
                <a:spcPct val="120000"/>
              </a:lnSpc>
            </a:pPr>
            <a:r>
              <a:rPr lang="en-US" sz="5100" dirty="0" smtClean="0"/>
              <a:t>Grammatopoulou E, Stavrou N, Myrianthefs P, Karteroliotis K, Baltopoulos G, Behrakis P, Koutsouki D. Asthma control in Greece: Validity and reliability evidence of the Asthma Control Test-ACT in Greece. </a:t>
            </a:r>
            <a:r>
              <a:rPr lang="en-GB" sz="5100" dirty="0" smtClean="0"/>
              <a:t>Journal of Asthma</a:t>
            </a:r>
            <a:r>
              <a:rPr lang="el-GR" sz="5100" dirty="0" smtClean="0"/>
              <a:t>,</a:t>
            </a:r>
            <a:r>
              <a:rPr lang="en-GB" sz="5100" dirty="0" smtClean="0"/>
              <a:t> 2011; </a:t>
            </a:r>
            <a:r>
              <a:rPr lang="en-US" sz="5100" dirty="0" smtClean="0"/>
              <a:t>48</a:t>
            </a:r>
            <a:r>
              <a:rPr lang="en-GB" sz="5100" dirty="0" smtClean="0"/>
              <a:t>:</a:t>
            </a:r>
            <a:r>
              <a:rPr lang="en-US" sz="5100" dirty="0" smtClean="0"/>
              <a:t>57-64. </a:t>
            </a:r>
            <a:endParaRPr lang="el-GR" sz="5100" dirty="0" smtClean="0"/>
          </a:p>
          <a:p>
            <a:pPr lvl="0">
              <a:lnSpc>
                <a:spcPct val="120000"/>
              </a:lnSpc>
            </a:pPr>
            <a:r>
              <a:rPr lang="en-US" sz="5100" dirty="0" smtClean="0"/>
              <a:t>Grammatopoulou E, Skordilis E, Stavrou N, Myrianthefs P, Karteroliotis K, Baltopoulos G, Behrakis P, Koutsouki D. The effect of physiotherapy-based breathing retraining on asthma control. </a:t>
            </a:r>
            <a:r>
              <a:rPr lang="en-GB" sz="5100" dirty="0" smtClean="0"/>
              <a:t>Journal of Asthma</a:t>
            </a:r>
            <a:r>
              <a:rPr lang="el-GR" sz="5100" dirty="0" smtClean="0"/>
              <a:t>,</a:t>
            </a:r>
            <a:r>
              <a:rPr lang="en-US" sz="5100" dirty="0" smtClean="0"/>
              <a:t> 2011; 48:593-601. </a:t>
            </a:r>
            <a:endParaRPr lang="el-GR" sz="51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Προτεινόμενη </a:t>
            </a:r>
            <a:r>
              <a:rPr lang="el-GR" dirty="0"/>
              <a:t>βιβλιογραφία </a:t>
            </a:r>
            <a:r>
              <a:rPr lang="el-GR" sz="3200" b="0" dirty="0"/>
              <a:t>(3 από 3</a:t>
            </a:r>
            <a:r>
              <a:rPr lang="el-GR" sz="3200" b="0" dirty="0" smtClean="0"/>
              <a:t>)</a:t>
            </a:r>
            <a:r>
              <a:rPr lang="en-US" sz="3200" b="0" dirty="0" smtClean="0"/>
              <a:t> </a:t>
            </a:r>
            <a:endParaRPr lang="el-GR" sz="3200" b="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en-US" sz="2400" dirty="0" smtClean="0"/>
              <a:t>Middleton S, Middleton PG. Assessment, investigations, skills,</a:t>
            </a:r>
            <a:r>
              <a:rPr lang="el-GR" sz="2400" dirty="0" smtClean="0"/>
              <a:t> </a:t>
            </a:r>
            <a:r>
              <a:rPr lang="en-US" sz="2400" dirty="0" smtClean="0"/>
              <a:t>techniques and management. In</a:t>
            </a:r>
            <a:r>
              <a:rPr lang="en-GB" sz="2400" dirty="0" smtClean="0"/>
              <a:t> J. Pryor &amp; A. Prasad (Eds.), Physiotherapy for</a:t>
            </a:r>
            <a:r>
              <a:rPr lang="el-GR" sz="2400" dirty="0" smtClean="0"/>
              <a:t> </a:t>
            </a:r>
            <a:r>
              <a:rPr lang="en-GB" sz="2400" dirty="0" smtClean="0"/>
              <a:t>respiratory and cardiac problems. London: Churchill Livingstone,</a:t>
            </a:r>
            <a:r>
              <a:rPr lang="el-GR" sz="2400" dirty="0" smtClean="0"/>
              <a:t> 2002.</a:t>
            </a:r>
            <a:endParaRPr lang="en-US" sz="2400" dirty="0" smtClean="0"/>
          </a:p>
          <a:p>
            <a:pPr marL="514350" indent="-514350">
              <a:defRPr/>
            </a:pPr>
            <a:r>
              <a:rPr lang="en-US" sz="2400" dirty="0" smtClean="0"/>
              <a:t>Morice AH, Fontana GA, Belvisi MG, Birring SS, Chung KF, Dicpinigaitis DV,  et</a:t>
            </a:r>
            <a:r>
              <a:rPr lang="el-GR" sz="2400" dirty="0" smtClean="0"/>
              <a:t> </a:t>
            </a:r>
            <a:r>
              <a:rPr lang="en-US" sz="2400" dirty="0" smtClean="0"/>
              <a:t>al. ERS guidelines on the assessment of cough. </a:t>
            </a:r>
            <a:r>
              <a:rPr lang="fr-FR" sz="2400" dirty="0" smtClean="0"/>
              <a:t>Eur Respir J</a:t>
            </a:r>
            <a:r>
              <a:rPr lang="el-GR" sz="2400" dirty="0" smtClean="0"/>
              <a:t>,</a:t>
            </a:r>
            <a:r>
              <a:rPr lang="fr-FR" sz="2400" dirty="0" smtClean="0"/>
              <a:t> 2007; 29: 1256</a:t>
            </a:r>
            <a:r>
              <a:rPr lang="el-GR" sz="2400" dirty="0" smtClean="0"/>
              <a:t>-</a:t>
            </a:r>
            <a:r>
              <a:rPr lang="fr-FR" sz="2400" dirty="0" smtClean="0"/>
              <a:t>1276.</a:t>
            </a:r>
            <a:endParaRPr lang="el-GR" sz="2400" dirty="0" smtClean="0"/>
          </a:p>
          <a:p>
            <a:pPr marL="514350" indent="-514350">
              <a:defRPr/>
            </a:pPr>
            <a:r>
              <a:rPr lang="en-US" sz="2400" dirty="0" smtClean="0"/>
              <a:t>Prendergast TJ, Russo SJ.</a:t>
            </a:r>
            <a:r>
              <a:rPr lang="el-GR" sz="2400" dirty="0" smtClean="0"/>
              <a:t> </a:t>
            </a:r>
            <a:r>
              <a:rPr lang="en-US" sz="2400" dirty="0" smtClean="0"/>
              <a:t>Pulmonary disease. In SJ. McPhee &amp; WF.</a:t>
            </a:r>
            <a:r>
              <a:rPr lang="el-GR" sz="2400" dirty="0" smtClean="0"/>
              <a:t> </a:t>
            </a:r>
            <a:r>
              <a:rPr lang="en-US" sz="2400" dirty="0" smtClean="0"/>
              <a:t>Ganong (Eds.), Pathophysiology of disease: An introduction to clinical</a:t>
            </a:r>
            <a:r>
              <a:rPr lang="el-GR" sz="2400" dirty="0" smtClean="0"/>
              <a:t> </a:t>
            </a:r>
            <a:r>
              <a:rPr lang="en-US" sz="2400" dirty="0" smtClean="0"/>
              <a:t>medicine. New York: McGraw-Hill,</a:t>
            </a:r>
            <a:r>
              <a:rPr lang="el-GR" sz="2400" dirty="0" smtClean="0"/>
              <a:t> 2006.</a:t>
            </a:r>
          </a:p>
          <a:p>
            <a:pPr marL="514350" indent="-514350">
              <a:defRPr/>
            </a:pPr>
            <a:r>
              <a:rPr lang="en-US" sz="2400" dirty="0" smtClean="0"/>
              <a:t>Pryor J.A</a:t>
            </a:r>
            <a:r>
              <a:rPr lang="en-GB" sz="2400" dirty="0" smtClean="0"/>
              <a:t>,</a:t>
            </a:r>
            <a:r>
              <a:rPr lang="en-US" sz="2400" dirty="0" smtClean="0"/>
              <a:t> Prasad S.A. Physiotherapy for respiratory and Cardiac Problems. Adults and Paediatrics. </a:t>
            </a:r>
            <a:r>
              <a:rPr lang="en-GB" sz="2400" dirty="0" smtClean="0"/>
              <a:t>London: </a:t>
            </a:r>
            <a:r>
              <a:rPr lang="en-US" sz="2400" dirty="0" smtClean="0"/>
              <a:t>Churchill Livingstone, 2002</a:t>
            </a:r>
            <a:r>
              <a:rPr lang="el-GR" sz="2400" dirty="0" smtClean="0"/>
              <a:t>.</a:t>
            </a:r>
          </a:p>
          <a:p>
            <a:pPr>
              <a:buFont typeface="Arial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endParaRPr lang="el-GR" sz="2400" dirty="0" smtClean="0"/>
          </a:p>
          <a:p>
            <a:pPr>
              <a:buFont typeface="Arial" charset="0"/>
              <a:buNone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Σας ευχαριστώ πολύ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15" y="1484784"/>
            <a:ext cx="5532204" cy="32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65963" y="4687468"/>
            <a:ext cx="2496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u="sng" dirty="0" smtClean="0">
                <a:latin typeface="+mn-lt"/>
                <a:hlinkClick r:id="rId4"/>
              </a:rPr>
              <a:t>kids</a:t>
            </a:r>
            <a:r>
              <a:rPr lang="en-US" sz="1200" dirty="0">
                <a:latin typeface="+mn-lt"/>
                <a:hlinkClick r:id="rId4"/>
              </a:rPr>
              <a:t> yoga</a:t>
            </a:r>
            <a:r>
              <a:rPr lang="en-US" sz="1200" dirty="0">
                <a:latin typeface="+mn-lt"/>
              </a:rPr>
              <a:t>,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Nemo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7"/>
              </a:rPr>
              <a:t>Public Domain CC0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3" name="Picture 12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4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51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8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26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Γραμματοπούλου 2014. </a:t>
            </a:r>
            <a:r>
              <a:rPr lang="el-GR" sz="2000" dirty="0"/>
              <a:t>Ειρήνη Γραμματοπούλου 2014. </a:t>
            </a:r>
            <a:r>
              <a:rPr lang="el-GR" sz="2000" dirty="0" smtClean="0"/>
              <a:t>«Αναπνευστική Φυσικοθεραπεία. 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Η Αναπνευστική Φυσικοθεραπεία στο Άσθμα </a:t>
            </a:r>
            <a:r>
              <a:rPr lang="el-GR" sz="2000" dirty="0" smtClean="0"/>
              <a:t>(β’ </a:t>
            </a:r>
            <a:r>
              <a:rPr lang="el-GR" sz="2000" dirty="0"/>
              <a:t>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985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7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72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0" indent="0">
              <a:buNone/>
            </a:pPr>
            <a:r>
              <a:rPr lang="en-US" sz="2000" dirty="0"/>
              <a:t>Expert Panel Report 3 (2007): </a:t>
            </a:r>
            <a:r>
              <a:rPr lang="en-US" sz="2000" dirty="0">
                <a:hlinkClick r:id="rId3"/>
              </a:rPr>
              <a:t>Guidelines for the </a:t>
            </a:r>
            <a:r>
              <a:rPr lang="en-US" sz="2000" dirty="0" smtClean="0">
                <a:hlinkClick r:id="rId3"/>
              </a:rPr>
              <a:t>Diagnosis </a:t>
            </a:r>
            <a:r>
              <a:rPr lang="en-US" sz="2000" dirty="0">
                <a:hlinkClick r:id="rId3"/>
              </a:rPr>
              <a:t>and Management of Asthma </a:t>
            </a:r>
            <a:r>
              <a:rPr lang="en-US" sz="2000" dirty="0" smtClean="0"/>
              <a:t>(</a:t>
            </a:r>
            <a:r>
              <a:rPr lang="el-GR" sz="2000" dirty="0" smtClean="0"/>
              <a:t>Σχήμα</a:t>
            </a:r>
            <a:r>
              <a:rPr lang="en-US" sz="2000" dirty="0" smtClean="0"/>
              <a:t> 2–1</a:t>
            </a:r>
            <a:r>
              <a:rPr lang="el-GR" sz="2000" dirty="0" smtClean="0"/>
              <a:t>, Σελίδα</a:t>
            </a:r>
            <a:r>
              <a:rPr lang="en-US" sz="2000" dirty="0" smtClean="0"/>
              <a:t> 14) 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98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Κυρίαρχος τύπος αναπνοής στο Άσθμα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302433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l-GR" sz="2600" b="1" dirty="0" smtClean="0">
                <a:solidFill>
                  <a:srgbClr val="820000"/>
                </a:solidFill>
              </a:rPr>
              <a:t>Υπεραερισμός</a:t>
            </a:r>
            <a:endParaRPr lang="el-GR" sz="2600" b="1" dirty="0">
              <a:solidFill>
                <a:srgbClr val="820000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Δηλ</a:t>
            </a:r>
            <a:r>
              <a:rPr lang="el-GR" sz="2400" dirty="0"/>
              <a:t>. γρήγορες, βαθιές </a:t>
            </a:r>
            <a:r>
              <a:rPr lang="el-GR" sz="2400" dirty="0" smtClean="0"/>
              <a:t>αναπνοές  ή </a:t>
            </a:r>
            <a:r>
              <a:rPr lang="el-GR" sz="2400" dirty="0"/>
              <a:t>συχνοί αναστεναγμοί 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l-GR" sz="2400" b="1" dirty="0" smtClean="0"/>
              <a:t>Υποκαπνία → </a:t>
            </a:r>
            <a:r>
              <a:rPr lang="el-GR" sz="2400" b="1" dirty="0" smtClean="0">
                <a:solidFill>
                  <a:srgbClr val="820000"/>
                </a:solidFill>
              </a:rPr>
              <a:t>Στένωση </a:t>
            </a:r>
            <a:r>
              <a:rPr lang="el-GR" sz="2400" b="1" dirty="0">
                <a:solidFill>
                  <a:srgbClr val="820000"/>
                </a:solidFill>
              </a:rPr>
              <a:t>στους </a:t>
            </a:r>
            <a:r>
              <a:rPr lang="el-GR" sz="2400" b="1" dirty="0" smtClean="0">
                <a:solidFill>
                  <a:srgbClr val="820000"/>
                </a:solidFill>
              </a:rPr>
              <a:t>αεραγωγούς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3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(Comroe, </a:t>
            </a:r>
            <a:r>
              <a:rPr lang="en-US" dirty="0" smtClean="0">
                <a:latin typeface="+mn-lt"/>
              </a:rPr>
              <a:t>1974</a:t>
            </a:r>
            <a:r>
              <a:rPr lang="el-GR" dirty="0" smtClean="0">
                <a:latin typeface="+mn-lt"/>
              </a:rPr>
              <a:t>; </a:t>
            </a:r>
            <a:r>
              <a:rPr lang="en-US" dirty="0" smtClean="0"/>
              <a:t>Innocenti, 2002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67544" y="4077072"/>
            <a:ext cx="4355976" cy="20928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Αξιολόγηση υπεραερισμού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latin typeface="+mn-lt"/>
              </a:rPr>
              <a:t>ET-CO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 ≤ </a:t>
            </a:r>
            <a:r>
              <a:rPr lang="en-US" sz="2400" dirty="0" smtClean="0">
                <a:latin typeface="+mn-lt"/>
              </a:rPr>
              <a:t>3</a:t>
            </a:r>
            <a:r>
              <a:rPr lang="el-GR" sz="2400" dirty="0" smtClean="0">
                <a:latin typeface="+mn-lt"/>
              </a:rPr>
              <a:t>5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mm Hg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>
                <a:latin typeface="+mn-lt"/>
              </a:rPr>
              <a:t>Ερωτ/λόγιο </a:t>
            </a:r>
            <a:r>
              <a:rPr lang="en-US" sz="2400" dirty="0">
                <a:latin typeface="+mn-lt"/>
              </a:rPr>
              <a:t>Nijmegen </a:t>
            </a:r>
            <a:r>
              <a:rPr lang="en-US" sz="2400" dirty="0" smtClean="0">
                <a:latin typeface="+mn-lt"/>
              </a:rPr>
              <a:t>&gt;17 </a:t>
            </a:r>
            <a:r>
              <a:rPr lang="en-US" dirty="0" smtClean="0">
                <a:latin typeface="+mn-lt"/>
              </a:rPr>
              <a:t>(Grammatopoulou et al., 2014)</a:t>
            </a:r>
            <a:endParaRPr lang="en-US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772816"/>
            <a:ext cx="4355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8418"/>
            <a:ext cx="3263975" cy="368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08723" y="5615955"/>
            <a:ext cx="2262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thebreathingman.wordpress.com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09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Πότε Κάνουμε Υπεραερισμό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/>
          </a:bodyPr>
          <a:lstStyle/>
          <a:p>
            <a:pPr marL="531813" indent="-531813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Σε έντονη Φ.Δ. </a:t>
            </a:r>
            <a:r>
              <a:rPr lang="el-GR" sz="2400" dirty="0" smtClean="0"/>
              <a:t>αναπνέοντας </a:t>
            </a:r>
            <a:r>
              <a:rPr lang="el-GR" sz="2400" dirty="0"/>
              <a:t>από το στόμα</a:t>
            </a:r>
          </a:p>
          <a:p>
            <a:pPr marL="531813" indent="-531813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Σε άγχος</a:t>
            </a:r>
          </a:p>
          <a:p>
            <a:pPr marL="531813" indent="-531813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Σε πανικό</a:t>
            </a:r>
          </a:p>
          <a:p>
            <a:pPr marL="531813" indent="-531813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Όταν κάνει πολλή ζέστη</a:t>
            </a:r>
          </a:p>
          <a:p>
            <a:pPr marL="531813" indent="-531813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Όταν γελάμε ή κλαίμε δυνατά</a:t>
            </a:r>
          </a:p>
          <a:p>
            <a:pPr marL="531813" indent="-531813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Όταν μιλούμε δυνατά και γρήγορα</a:t>
            </a:r>
          </a:p>
          <a:p>
            <a:pPr marL="531813" indent="-531813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Όταν τρώμε γρήγορα</a:t>
            </a:r>
          </a:p>
          <a:p>
            <a:pPr marL="531813" indent="-531813"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Όταν πονάμε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8264" y="5936672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(Morgan, 2001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51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Α. </a:t>
            </a:r>
            <a:r>
              <a:rPr lang="el-GR" dirty="0" smtClean="0"/>
              <a:t>Επανεκπαίδευση του αναπνευστικού προτύπου </a:t>
            </a:r>
            <a:r>
              <a:rPr lang="el-GR" sz="3200" b="0" dirty="0"/>
              <a:t>(1 από 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44" y="1628800"/>
            <a:ext cx="8481120" cy="432048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Πώς μπορεί να διορθωθεί το αναπνευστικό πρότυπο στο άσθμα</a:t>
            </a:r>
            <a:r>
              <a:rPr lang="el-GR" sz="2400" b="1" dirty="0" smtClean="0">
                <a:solidFill>
                  <a:srgbClr val="820000"/>
                </a:solidFill>
              </a:rPr>
              <a:t>;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  <a:buFont typeface="Courier New" pitchFamily="49" charset="0"/>
              <a:buChar char="o"/>
            </a:pPr>
            <a:r>
              <a:rPr lang="el-GR" sz="2500" dirty="0"/>
              <a:t>Μειώνοντας το βάθος και τη συχνότητα των αναπνοών</a:t>
            </a:r>
            <a:r>
              <a:rPr lang="el-GR" sz="2500" dirty="0" smtClean="0"/>
              <a:t>:</a:t>
            </a:r>
            <a:endParaRPr lang="el-GR" sz="2500" dirty="0"/>
          </a:p>
          <a:p>
            <a:pPr>
              <a:spcBef>
                <a:spcPts val="2400"/>
              </a:spcBef>
              <a:buFont typeface="Courier New" pitchFamily="49" charset="0"/>
              <a:buChar char="o"/>
            </a:pPr>
            <a:r>
              <a:rPr lang="el-GR" sz="2500" dirty="0"/>
              <a:t>Με ήρεμη </a:t>
            </a:r>
            <a:r>
              <a:rPr lang="el-GR" sz="2500" dirty="0" smtClean="0"/>
              <a:t>αναπνοή </a:t>
            </a:r>
            <a:r>
              <a:rPr lang="el-GR" sz="2500" b="1" dirty="0">
                <a:solidFill>
                  <a:srgbClr val="820000"/>
                </a:solidFill>
              </a:rPr>
              <a:t>μόνο από τη μύτη </a:t>
            </a:r>
            <a:r>
              <a:rPr lang="el-GR" sz="2500" b="1" dirty="0"/>
              <a:t>(‘δεν την ακούμε</a:t>
            </a:r>
            <a:r>
              <a:rPr lang="el-GR" sz="2500" b="1" dirty="0" smtClean="0"/>
              <a:t>’)</a:t>
            </a:r>
            <a:endParaRPr lang="el-GR" sz="2500" b="1" dirty="0"/>
          </a:p>
          <a:p>
            <a:pPr>
              <a:spcBef>
                <a:spcPts val="2400"/>
              </a:spcBef>
              <a:buFont typeface="Courier New" pitchFamily="49" charset="0"/>
              <a:buChar char="o"/>
            </a:pPr>
            <a:r>
              <a:rPr lang="el-GR" sz="2500" dirty="0"/>
              <a:t>Σταδιακά με ήρεμη </a:t>
            </a:r>
            <a:r>
              <a:rPr lang="el-GR" sz="2500" dirty="0" smtClean="0"/>
              <a:t>αναπνοή: </a:t>
            </a:r>
            <a:endParaRPr lang="el-GR" sz="2500" dirty="0"/>
          </a:p>
          <a:p>
            <a:pPr marL="723900" indent="-368300">
              <a:spcBef>
                <a:spcPts val="2400"/>
              </a:spcBef>
            </a:pPr>
            <a:r>
              <a:rPr lang="el-GR" sz="2500" dirty="0" smtClean="0"/>
              <a:t>Από </a:t>
            </a:r>
            <a:r>
              <a:rPr lang="el-GR" sz="2500" dirty="0"/>
              <a:t>το ένα ρουθούνι ή </a:t>
            </a:r>
          </a:p>
          <a:p>
            <a:pPr marL="723900" indent="-368300">
              <a:spcBef>
                <a:spcPts val="2400"/>
              </a:spcBef>
            </a:pPr>
            <a:r>
              <a:rPr lang="el-GR" sz="2500" dirty="0" smtClean="0"/>
              <a:t>Με μικρή αναπνευστική </a:t>
            </a:r>
            <a:r>
              <a:rPr lang="el-GR" sz="2500" dirty="0"/>
              <a:t>παύση (2-3 sec) μετά την </a:t>
            </a:r>
            <a:r>
              <a:rPr lang="el-GR" sz="2500" dirty="0" smtClean="0"/>
              <a:t>εκπνοή</a:t>
            </a:r>
            <a:endParaRPr lang="el-GR" sz="2500" dirty="0"/>
          </a:p>
          <a:p>
            <a:endParaRPr lang="el-GR" sz="2500" dirty="0"/>
          </a:p>
        </p:txBody>
      </p:sp>
      <p:sp>
        <p:nvSpPr>
          <p:cNvPr id="5" name="Rectangle 4"/>
          <p:cNvSpPr/>
          <p:nvPr/>
        </p:nvSpPr>
        <p:spPr>
          <a:xfrm>
            <a:off x="-32887" y="6488668"/>
            <a:ext cx="341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(Innocenti, 2002; McKeown, 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204864"/>
            <a:ext cx="8280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2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66" y="2485414"/>
            <a:ext cx="8229600" cy="1159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2 </a:t>
            </a:r>
            <a:r>
              <a:rPr lang="el-GR" sz="2600" b="1" dirty="0">
                <a:solidFill>
                  <a:srgbClr val="820000"/>
                </a:solidFill>
              </a:rPr>
              <a:t>φάσεις</a:t>
            </a:r>
            <a:r>
              <a:rPr lang="el-GR" sz="2600" b="1" dirty="0" smtClean="0">
                <a:solidFill>
                  <a:srgbClr val="820000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Ήρεμη εισπνοή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Παθητική εκπνοή</a:t>
            </a:r>
            <a:endParaRPr lang="el-GR" sz="2400" b="1" dirty="0">
              <a:solidFill>
                <a:srgbClr val="820000"/>
              </a:solidFill>
            </a:endParaRPr>
          </a:p>
          <a:p>
            <a:endParaRPr lang="el-GR" sz="2400" b="1" dirty="0">
              <a:solidFill>
                <a:srgbClr val="004B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Α. Επανεκπαίδευση του αναπνευστικού προτύπου </a:t>
            </a:r>
            <a:r>
              <a:rPr lang="el-GR" sz="3600" b="0" dirty="0" smtClean="0"/>
              <a:t>(</a:t>
            </a:r>
            <a:r>
              <a:rPr lang="el-GR" sz="3600" b="0" dirty="0"/>
              <a:t>2 από 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7" name="Rectangle 6"/>
          <p:cNvSpPr/>
          <p:nvPr/>
        </p:nvSpPr>
        <p:spPr>
          <a:xfrm>
            <a:off x="369687" y="4059766"/>
            <a:ext cx="45444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>
                <a:solidFill>
                  <a:srgbClr val="820000"/>
                </a:solidFill>
                <a:latin typeface="+mn-lt"/>
              </a:rPr>
              <a:t>3 φάσεις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:</a:t>
            </a:r>
          </a:p>
          <a:p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Ήρεμη εισπνοή</a:t>
            </a:r>
          </a:p>
          <a:p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Παθητική εκπνοή</a:t>
            </a:r>
          </a:p>
          <a:p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Μικρή αναπνευστική παύση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6056" y="2489016"/>
            <a:ext cx="40679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b="1" dirty="0">
                <a:latin typeface="+mn-lt"/>
              </a:rPr>
              <a:t>H παθητική εκπνοή </a:t>
            </a:r>
            <a:r>
              <a:rPr lang="el-GR" sz="2400" dirty="0">
                <a:latin typeface="+mn-lt"/>
              </a:rPr>
              <a:t>αποτελεί περίοδο χαλάρωσης μέχρι την επόμενη ήρεμη </a:t>
            </a:r>
            <a:r>
              <a:rPr lang="el-GR" sz="2400" dirty="0" smtClean="0">
                <a:latin typeface="+mn-lt"/>
              </a:rPr>
              <a:t>εισπνοή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b="1" dirty="0" smtClean="0">
                <a:latin typeface="+mn-lt"/>
              </a:rPr>
              <a:t>Η αναπνευστική παύση </a:t>
            </a:r>
            <a:r>
              <a:rPr lang="el-GR" sz="2400" dirty="0">
                <a:latin typeface="+mn-lt"/>
              </a:rPr>
              <a:t>μπορεί να χρησιμοποιηθεί για </a:t>
            </a:r>
            <a:r>
              <a:rPr lang="el-GR" sz="2400" dirty="0" smtClean="0">
                <a:latin typeface="+mn-lt"/>
              </a:rPr>
              <a:t>αναχαίτιση του υπεραερισμού </a:t>
            </a:r>
            <a:r>
              <a:rPr lang="el-GR" sz="2400" dirty="0">
                <a:latin typeface="+mn-lt"/>
              </a:rPr>
              <a:t>μετά από </a:t>
            </a:r>
            <a:r>
              <a:rPr lang="el-GR" sz="2400" dirty="0" smtClean="0">
                <a:latin typeface="+mn-lt"/>
              </a:rPr>
              <a:t>εξάσκηση</a:t>
            </a:r>
            <a:endParaRPr lang="el-GR" sz="24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4316" y="6488668"/>
            <a:ext cx="390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(Innocenti, 2002; McKeown, 2004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387562" y="1484784"/>
            <a:ext cx="8515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b="1" dirty="0">
                <a:latin typeface="+mn-lt"/>
              </a:rPr>
              <a:t>Το νέο αναπνευστικό πρότυπο μπορεί να </a:t>
            </a:r>
            <a:r>
              <a:rPr lang="el-GR" sz="2400" b="1" dirty="0" smtClean="0">
                <a:latin typeface="+mn-lt"/>
              </a:rPr>
              <a:t>πραγματοποιείται σε 2 </a:t>
            </a:r>
            <a:r>
              <a:rPr lang="el-GR" sz="2400" b="1" dirty="0">
                <a:latin typeface="+mn-lt"/>
              </a:rPr>
              <a:t>ή 3 φάσεις: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5287" y="2431457"/>
            <a:ext cx="8005145" cy="25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33136" y="2628268"/>
            <a:ext cx="0" cy="38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Α. Επανεκπαίδευση </a:t>
            </a:r>
            <a:r>
              <a:rPr lang="el-GR" dirty="0" smtClean="0"/>
              <a:t>του αναπνευστικού προτύπου </a:t>
            </a:r>
            <a:r>
              <a:rPr lang="el-GR" sz="3200" b="0" dirty="0" smtClean="0"/>
              <a:t>(3 </a:t>
            </a:r>
            <a:r>
              <a:rPr lang="el-GR" sz="3200" b="0" dirty="0"/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Οδηγίες: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Εισπνοή</a:t>
            </a:r>
            <a:r>
              <a:rPr lang="el-GR" sz="2400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400" u="sng" dirty="0" smtClean="0"/>
              <a:t>Βάλτε</a:t>
            </a:r>
            <a:r>
              <a:rPr lang="en-US" sz="2400" u="sng" dirty="0" smtClean="0"/>
              <a:t>:</a:t>
            </a:r>
            <a:endParaRPr lang="el-GR" sz="2400" u="sng" dirty="0"/>
          </a:p>
          <a:p>
            <a:pPr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−"/>
            </a:pPr>
            <a:r>
              <a:rPr lang="el-GR" sz="2400" dirty="0" smtClean="0"/>
              <a:t>Το </a:t>
            </a:r>
            <a:r>
              <a:rPr lang="el-GR" sz="2400" dirty="0"/>
              <a:t>δεξιό δείκτη κάθετα κάτω από τη </a:t>
            </a:r>
            <a:r>
              <a:rPr lang="el-GR" sz="2400" dirty="0" smtClean="0"/>
              <a:t>μύτη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−"/>
            </a:pPr>
            <a:r>
              <a:rPr lang="el-GR" sz="2400" dirty="0" smtClean="0"/>
              <a:t>Την αριστερή παλάμη στο άνω κοιλιακό τοίχωμα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el-GR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Αναπνέετε </a:t>
            </a:r>
            <a:r>
              <a:rPr lang="el-GR" sz="2400" b="1" dirty="0">
                <a:solidFill>
                  <a:srgbClr val="004B82"/>
                </a:solidFill>
              </a:rPr>
              <a:t>όσο πιο ήρεμα </a:t>
            </a:r>
            <a:r>
              <a:rPr lang="el-GR" sz="2400" b="1" dirty="0">
                <a:solidFill>
                  <a:srgbClr val="333399"/>
                </a:solidFill>
              </a:rPr>
              <a:t>μπορείτε </a:t>
            </a:r>
            <a:r>
              <a:rPr lang="el-GR" sz="2400" b="1" dirty="0" smtClean="0">
                <a:solidFill>
                  <a:srgbClr val="333399"/>
                </a:solidFill>
              </a:rPr>
              <a:t>(</a:t>
            </a:r>
            <a:r>
              <a:rPr lang="en-US" sz="2400" b="1" dirty="0" smtClean="0">
                <a:solidFill>
                  <a:srgbClr val="333399"/>
                </a:solidFill>
              </a:rPr>
              <a:t>T.V.)</a:t>
            </a:r>
            <a:r>
              <a:rPr lang="el-GR" sz="2400" b="1" dirty="0" smtClean="0">
                <a:solidFill>
                  <a:srgbClr val="333399"/>
                </a:solidFill>
              </a:rPr>
              <a:t>:</a:t>
            </a:r>
            <a:endParaRPr lang="el-GR" sz="2400" b="1" dirty="0">
              <a:solidFill>
                <a:srgbClr val="333399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−"/>
            </a:pPr>
            <a:r>
              <a:rPr lang="el-GR" sz="2400" dirty="0" smtClean="0"/>
              <a:t>Δεν </a:t>
            </a:r>
            <a:r>
              <a:rPr lang="en-US" sz="2400" dirty="0" smtClean="0"/>
              <a:t>“</a:t>
            </a:r>
            <a:r>
              <a:rPr lang="el-GR" sz="2400" dirty="0" smtClean="0"/>
              <a:t>ακούτε</a:t>
            </a:r>
            <a:r>
              <a:rPr lang="en-US" sz="2400" dirty="0" smtClean="0"/>
              <a:t>”</a:t>
            </a:r>
            <a:r>
              <a:rPr lang="el-GR" sz="2400" dirty="0" smtClean="0"/>
              <a:t> </a:t>
            </a:r>
            <a:r>
              <a:rPr lang="el-GR" sz="2400" dirty="0"/>
              <a:t>την αναπνοή σας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−"/>
            </a:pPr>
            <a:r>
              <a:rPr lang="el-GR" sz="2400" dirty="0" smtClean="0"/>
              <a:t>Νοιώθετε </a:t>
            </a:r>
            <a:r>
              <a:rPr lang="en-US" sz="2400" dirty="0" smtClean="0"/>
              <a:t>“</a:t>
            </a:r>
            <a:r>
              <a:rPr lang="el-GR" sz="2400" dirty="0" smtClean="0"/>
              <a:t>ήρεμη</a:t>
            </a:r>
            <a:r>
              <a:rPr lang="en-US" sz="2400" dirty="0" smtClean="0"/>
              <a:t>”</a:t>
            </a:r>
            <a:r>
              <a:rPr lang="el-GR" sz="2400" dirty="0" smtClean="0"/>
              <a:t> τη </a:t>
            </a:r>
            <a:r>
              <a:rPr lang="el-GR" sz="2400" dirty="0"/>
              <a:t>ροή του αέρα στο δάχτυλό σας και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−"/>
            </a:pPr>
            <a:r>
              <a:rPr lang="el-GR" sz="2400" dirty="0" smtClean="0"/>
              <a:t>Νοιώθετε την </a:t>
            </a:r>
            <a:r>
              <a:rPr lang="el-GR" sz="2400" dirty="0"/>
              <a:t>κίνηση του διαφράγματος κάτω από την παλάμη σας (φουσκώνει </a:t>
            </a:r>
            <a:r>
              <a:rPr lang="el-GR" sz="2400" dirty="0" smtClean="0"/>
              <a:t>ως μπαλόνι)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41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(Innocenti, 2002; McKeown, 2004)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5287" y="1772816"/>
            <a:ext cx="8005145" cy="25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e150b3e3fc2435a0ea8b0b110bc1629619ef91"/>
</p:tagLst>
</file>

<file path=ppt/theme/theme1.xml><?xml version="1.0" encoding="utf-8"?>
<a:theme xmlns:a="http://schemas.openxmlformats.org/drawingml/2006/main" name="OC_template_updated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4638</TotalTime>
  <Words>3922</Words>
  <Application>Microsoft Office PowerPoint</Application>
  <PresentationFormat>Προβολή στην οθόνη (4:3)</PresentationFormat>
  <Paragraphs>528</Paragraphs>
  <Slides>50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50</vt:i4>
      </vt:variant>
    </vt:vector>
  </HeadingPairs>
  <TitlesOfParts>
    <vt:vector size="53" baseType="lpstr">
      <vt:lpstr>OC_template_updated</vt:lpstr>
      <vt:lpstr>1_OC_template_updated</vt:lpstr>
      <vt:lpstr>2_OC_template_updated</vt:lpstr>
      <vt:lpstr>Αναπνευστική Φυσικοθεραπεία</vt:lpstr>
      <vt:lpstr>Η αντιμετώπιση του Άσθματος</vt:lpstr>
      <vt:lpstr>Η Αναπνευστική Φυσικοθεραπεία στο Άσθμα </vt:lpstr>
      <vt:lpstr>Τεχνικές Αναπνευστικής Φυσικοθεραπείας</vt:lpstr>
      <vt:lpstr>Κυρίαρχος τύπος αναπνοής στο Άσθμα</vt:lpstr>
      <vt:lpstr>Πότε Κάνουμε Υπεραερισμό;</vt:lpstr>
      <vt:lpstr>Α. Επανεκπαίδευση του αναπνευστικού προτύπου (1 από 4)</vt:lpstr>
      <vt:lpstr>Α. Επανεκπαίδευση του αναπνευστικού προτύπου (2 από 4)</vt:lpstr>
      <vt:lpstr>Α. Επανεκπαίδευση του αναπνευστικού προτύπου (3 από 4)</vt:lpstr>
      <vt:lpstr>Α. Επανεκπαίδευση του αναπνευστικού προτύπου (4 από 4)</vt:lpstr>
      <vt:lpstr>Υπεραερισμός και Άσθμα (1 από 6)</vt:lpstr>
      <vt:lpstr>Υπεραερισμός και Άσθμα (2 από 6)</vt:lpstr>
      <vt:lpstr>Υπεραερισμός και Άσθμα (3 από 6)</vt:lpstr>
      <vt:lpstr>Υπεραερισμός και Άσθμα (4 από 6)</vt:lpstr>
      <vt:lpstr>Υπεραερισμός και Άσθμα (5 από 6)</vt:lpstr>
      <vt:lpstr>Υπεραερισμός και Άσθμα (6 από 6)</vt:lpstr>
      <vt:lpstr>Πως μπορούμε να αυξήσουμε την αναπνευστική παύση:</vt:lpstr>
      <vt:lpstr>Σχέση μεταξύ PaCO2, αναπνευστικής συχνότητας και αναπνευστικής παύσης</vt:lpstr>
      <vt:lpstr>Ερευνητική τεκμηρίωση της επανεκπαίδευσης της αναπνοής σε ασθενείς με Άσθμα</vt:lpstr>
      <vt:lpstr>Β. Άσκηση των αναπνευστικών μυών στο Άσθμα</vt:lpstr>
      <vt:lpstr>Β. Άσκηση των αναπνευστικών μυών στο Άσθμα</vt:lpstr>
      <vt:lpstr>Β. Άσκηση των αναπνευστικών μυών στο Άσθμα</vt:lpstr>
      <vt:lpstr>Β. Άσκηση των αναπνευστικών μυών στο Άσθμα</vt:lpstr>
      <vt:lpstr>Β. Άσκηση των αναπνευστικών μυών στο Άσθμα</vt:lpstr>
      <vt:lpstr>Πρωτόκολλα Άσκησης Αναπνευστικών Μυών στο Άσθμα (1 από 2)</vt:lpstr>
      <vt:lpstr>Πρωτόκολλα Άσκησης Αναπνευστικών Μυών στο Άσθμα (2 από 2)</vt:lpstr>
      <vt:lpstr>Ερευνητική τεκμηρίωση της άσκησης των αναπνευστικών μυών στο Άσθμα </vt:lpstr>
      <vt:lpstr>Γ. Εκπαιδευτικά προγράμματα Aυτοδιαχείρισης του Άσθματος</vt:lpstr>
      <vt:lpstr>Ερευνητική τεκμηρίωση των εκπαιδευτικών προγραμμάτων Αυτοδιαχείρισης του Άσθματος</vt:lpstr>
      <vt:lpstr>Ερωτηματολόγια αξιολόγησης του Ελέγχου του Άσθματος</vt:lpstr>
      <vt:lpstr>Ερωτηματολόγια αξιολόγησης του ελέγχου του Άσθματος (συνέχεια)</vt:lpstr>
      <vt:lpstr>Φορτίσεις και λάθη των ερωτημάτων του ACT</vt:lpstr>
      <vt:lpstr>Άσθμα και Ποιότητα Ζωής</vt:lpstr>
      <vt:lpstr>Ερωτηματολόγια αξιολόγησης της HRQoL </vt:lpstr>
      <vt:lpstr>Βαθμολογία AQLQ(S) </vt:lpstr>
      <vt:lpstr>Δομή παραγόντων του Ελληνικού AQLQ(S) με 18 ερωτήσεις-items</vt:lpstr>
      <vt:lpstr>Διάσημοι με άσθμα</vt:lpstr>
      <vt:lpstr>Διάσημοι με άσθμα (συνέχεια)</vt:lpstr>
      <vt:lpstr>Προτεινόμενη βιβλιογραφία (1 από 3)</vt:lpstr>
      <vt:lpstr>Προτεινόμενη βιβλιογραφία (2 από 3)</vt:lpstr>
      <vt:lpstr>Προτεινόμενη βιβλιογραφία (3 από 3) </vt:lpstr>
      <vt:lpstr>Τέλος Ενότητας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484</cp:revision>
  <dcterms:created xsi:type="dcterms:W3CDTF">2013-04-29T08:22:01Z</dcterms:created>
  <dcterms:modified xsi:type="dcterms:W3CDTF">2015-05-21T10:28:05Z</dcterms:modified>
</cp:coreProperties>
</file>