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3"/>
  </p:notesMasterIdLst>
  <p:handoutMasterIdLst>
    <p:handoutMasterId r:id="rId64"/>
  </p:handoutMasterIdLst>
  <p:sldIdLst>
    <p:sldId id="256" r:id="rId3"/>
    <p:sldId id="271" r:id="rId4"/>
    <p:sldId id="281" r:id="rId5"/>
    <p:sldId id="282" r:id="rId6"/>
    <p:sldId id="275" r:id="rId7"/>
    <p:sldId id="31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257" r:id="rId56"/>
    <p:sldId id="262" r:id="rId57"/>
    <p:sldId id="264" r:id="rId58"/>
    <p:sldId id="269" r:id="rId59"/>
    <p:sldId id="270" r:id="rId60"/>
    <p:sldId id="266" r:id="rId61"/>
    <p:sldId id="261" r:id="rId62"/>
  </p:sldIdLst>
  <p:sldSz cx="9144000" cy="6858000" type="screen4x3"/>
  <p:notesSz cx="7104063" cy="10234613"/>
  <p:custDataLst>
    <p:tags r:id="rId6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84931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ydrogenation_on_catalyst.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chmi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mokefoot" TargetMode="External"/><Relationship Id="rId4" Type="http://schemas.openxmlformats.org/officeDocument/2006/relationships/hyperlink" Target="http://commons.wikimedia.org/wiki/File:H2forMargerin.pn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Τεχνολογία και ποιότητα Λιπών-Ελαιών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a:t>
            </a:r>
            <a:r>
              <a:rPr lang="en-US" sz="2600" b="1" dirty="0" smtClean="0"/>
              <a:t>10</a:t>
            </a:r>
            <a:r>
              <a:rPr lang="el-GR" sz="2600" dirty="0" smtClean="0"/>
              <a:t>:</a:t>
            </a:r>
            <a:r>
              <a:rPr lang="en-US" sz="2600" dirty="0" smtClean="0"/>
              <a:t> </a:t>
            </a:r>
            <a:r>
              <a:rPr lang="el-GR" sz="2600" dirty="0" smtClean="0"/>
              <a:t>Υδρογόνωση</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9/52</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sz="3200" b="1" dirty="0" smtClean="0">
                <a:solidFill>
                  <a:srgbClr val="C00000"/>
                </a:solidFill>
              </a:rPr>
              <a:t>Διαδικασία υδρογόνωσης</a:t>
            </a:r>
          </a:p>
          <a:p>
            <a:r>
              <a:rPr lang="el-GR" dirty="0"/>
              <a:t>Η υδρογόνωση είναι </a:t>
            </a:r>
            <a:r>
              <a:rPr lang="el-GR" b="1" dirty="0">
                <a:solidFill>
                  <a:srgbClr val="004A82"/>
                </a:solidFill>
              </a:rPr>
              <a:t>μια αντίδραση τριών φάσεων </a:t>
            </a:r>
            <a:r>
              <a:rPr lang="el-GR" dirty="0"/>
              <a:t>μεταξύ του υγρού ελαίου, αέριου υδρογόνου και στερεού καταλύτη. </a:t>
            </a:r>
            <a:endParaRPr lang="el-GR" dirty="0" smtClean="0"/>
          </a:p>
          <a:p>
            <a:r>
              <a:rPr lang="el-GR" dirty="0" smtClean="0"/>
              <a:t>Η </a:t>
            </a:r>
            <a:r>
              <a:rPr lang="el-GR" dirty="0"/>
              <a:t>θερμοκρασία, η πίεση του υδρογόνου, η ανάδευση, η ποσότητα και η σύνθεση του καταλύτη ελέγχονται προσεκτικά. </a:t>
            </a:r>
            <a:endParaRPr lang="el-GR" dirty="0" smtClean="0"/>
          </a:p>
          <a:p>
            <a:r>
              <a:rPr lang="el-GR" b="1" dirty="0" smtClean="0">
                <a:solidFill>
                  <a:srgbClr val="7030A0"/>
                </a:solidFill>
              </a:rPr>
              <a:t>Η φύση των </a:t>
            </a:r>
            <a:r>
              <a:rPr lang="el-GR" b="1" dirty="0">
                <a:solidFill>
                  <a:srgbClr val="7030A0"/>
                </a:solidFill>
              </a:rPr>
              <a:t>προϊόντων υδρογόνωσης αλλά και η ταχύτητα </a:t>
            </a:r>
            <a:r>
              <a:rPr lang="el-GR" dirty="0"/>
              <a:t>της αντίδρασης ελέγχεται από τις συνθήκες που επικρατούν κατά την διαδικασία. </a:t>
            </a:r>
            <a:endParaRPr lang="el-GR" dirty="0" smtClean="0"/>
          </a:p>
          <a:p>
            <a:r>
              <a:rPr lang="el-GR" dirty="0" smtClean="0"/>
              <a:t>Η </a:t>
            </a:r>
            <a:r>
              <a:rPr lang="el-GR" dirty="0"/>
              <a:t>διαδικασία περιλαμβάνει </a:t>
            </a:r>
            <a:r>
              <a:rPr lang="el-GR" dirty="0" smtClean="0"/>
              <a:t>την ανάμειξη </a:t>
            </a:r>
            <a:r>
              <a:rPr lang="el-GR" dirty="0"/>
              <a:t>του ελαίου με καταλύτη (συνήθως νικέλιο), θέρμανση στους 140-225°C και κατόπιν έκθεση σε υδρογόνο υπό υψηλή πίεση και ανάδευση.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37334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10/52</a:t>
            </a:r>
            <a:endParaRPr lang="el-GR" dirty="0"/>
          </a:p>
        </p:txBody>
      </p:sp>
      <p:sp>
        <p:nvSpPr>
          <p:cNvPr id="3" name="Θέση περιεχομένου 2"/>
          <p:cNvSpPr>
            <a:spLocks noGrp="1"/>
          </p:cNvSpPr>
          <p:nvPr>
            <p:ph idx="1"/>
          </p:nvPr>
        </p:nvSpPr>
        <p:spPr/>
        <p:txBody>
          <a:bodyPr/>
          <a:lstStyle/>
          <a:p>
            <a:r>
              <a:rPr lang="el-GR" dirty="0"/>
              <a:t>Η υδρογόνωση ευνοείται </a:t>
            </a:r>
            <a:r>
              <a:rPr lang="el-GR" b="1" dirty="0">
                <a:solidFill>
                  <a:srgbClr val="7030A0"/>
                </a:solidFill>
              </a:rPr>
              <a:t>από την υψηλή συγκέντρωση του υδρογόνου στον καταλύτη</a:t>
            </a:r>
            <a:r>
              <a:rPr lang="el-GR" dirty="0">
                <a:solidFill>
                  <a:srgbClr val="7030A0"/>
                </a:solidFill>
              </a:rPr>
              <a:t> </a:t>
            </a:r>
            <a:r>
              <a:rPr lang="el-GR" dirty="0"/>
              <a:t>και με αύξηση της πίεσης ή της ανάδευσης. </a:t>
            </a:r>
            <a:endParaRPr lang="el-GR" dirty="0" smtClean="0"/>
          </a:p>
          <a:p>
            <a:r>
              <a:rPr lang="el-GR" dirty="0" smtClean="0"/>
              <a:t>Η </a:t>
            </a:r>
            <a:r>
              <a:rPr lang="el-GR" dirty="0"/>
              <a:t>πίεση έχει μεγαλύτερη επίδραση στην ταχύτητα της </a:t>
            </a:r>
            <a:r>
              <a:rPr lang="el-GR" dirty="0" smtClean="0"/>
              <a:t>υδρογονώσεως παρά </a:t>
            </a:r>
            <a:r>
              <a:rPr lang="el-GR" dirty="0"/>
              <a:t>επί της εκλεκτικότητας. Λιγότερος καταλύτης καθιστά την αντίδραση βραδύτερη όπως και η χαμηλότερη θερμοκρασία</a:t>
            </a:r>
            <a:r>
              <a:rPr lang="el-GR" dirty="0" smtClean="0"/>
              <a:t>.</a:t>
            </a:r>
          </a:p>
          <a:p>
            <a:r>
              <a:rPr lang="el-GR" dirty="0"/>
              <a:t>Οι μεταβολές των συνθηκών κατά την διαδικασία της υδρογονώσεως επιδρούν σημαντικά </a:t>
            </a:r>
            <a:r>
              <a:rPr lang="el-GR" b="1" dirty="0" smtClean="0">
                <a:solidFill>
                  <a:srgbClr val="C00000"/>
                </a:solidFill>
              </a:rPr>
              <a:t>στην </a:t>
            </a:r>
            <a:r>
              <a:rPr lang="el-GR" b="1" dirty="0">
                <a:solidFill>
                  <a:srgbClr val="C00000"/>
                </a:solidFill>
              </a:rPr>
              <a:t>παραγωγή των </a:t>
            </a:r>
            <a:r>
              <a:rPr lang="en-US" b="1" dirty="0">
                <a:solidFill>
                  <a:srgbClr val="C00000"/>
                </a:solidFill>
              </a:rPr>
              <a:t>trans</a:t>
            </a:r>
            <a:r>
              <a:rPr lang="el-GR" b="1" dirty="0">
                <a:solidFill>
                  <a:srgbClr val="C00000"/>
                </a:solidFill>
              </a:rPr>
              <a:t> ισομερών.</a:t>
            </a:r>
            <a:r>
              <a:rPr lang="el-GR" b="1" dirty="0" smtClean="0">
                <a:solidFill>
                  <a:srgbClr val="C00000"/>
                </a:solidFill>
              </a:rPr>
              <a:t> </a:t>
            </a:r>
            <a:endParaRPr lang="el-GR" b="1" dirty="0">
              <a:solidFill>
                <a:srgbClr val="C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572067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11/52</a:t>
            </a:r>
            <a:endParaRPr lang="el-GR" dirty="0"/>
          </a:p>
        </p:txBody>
      </p:sp>
      <p:sp>
        <p:nvSpPr>
          <p:cNvPr id="3" name="Θέση περιεχομένου 2"/>
          <p:cNvSpPr>
            <a:spLocks noGrp="1"/>
          </p:cNvSpPr>
          <p:nvPr>
            <p:ph idx="1"/>
          </p:nvPr>
        </p:nvSpPr>
        <p:spPr/>
        <p:txBody>
          <a:bodyPr/>
          <a:lstStyle/>
          <a:p>
            <a:pPr marL="0" indent="0" algn="ctr">
              <a:buNone/>
            </a:pPr>
            <a:r>
              <a:rPr lang="el-GR" sz="2800" b="1" dirty="0">
                <a:solidFill>
                  <a:srgbClr val="C00000"/>
                </a:solidFill>
              </a:rPr>
              <a:t>Παράγοντες που επηρεάζουν την cis-trans </a:t>
            </a:r>
            <a:r>
              <a:rPr lang="el-GR" sz="2800" b="1" dirty="0" smtClean="0">
                <a:solidFill>
                  <a:srgbClr val="C00000"/>
                </a:solidFill>
              </a:rPr>
              <a:t>ισομερείωση</a:t>
            </a:r>
          </a:p>
          <a:p>
            <a:pPr algn="ct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20888"/>
            <a:ext cx="835292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56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12/52</a:t>
            </a:r>
            <a:endParaRPr lang="el-GR" dirty="0"/>
          </a:p>
        </p:txBody>
      </p:sp>
      <p:sp>
        <p:nvSpPr>
          <p:cNvPr id="3" name="Θέση περιεχομένου 2"/>
          <p:cNvSpPr>
            <a:spLocks noGrp="1"/>
          </p:cNvSpPr>
          <p:nvPr>
            <p:ph idx="1"/>
          </p:nvPr>
        </p:nvSpPr>
        <p:spPr>
          <a:xfrm>
            <a:off x="323528" y="1196752"/>
            <a:ext cx="8496944" cy="5472608"/>
          </a:xfrm>
        </p:spPr>
        <p:txBody>
          <a:bodyPr>
            <a:normAutofit/>
          </a:bodyPr>
          <a:lstStyle/>
          <a:p>
            <a:r>
              <a:rPr lang="el-GR" b="1" dirty="0">
                <a:solidFill>
                  <a:srgbClr val="C00000"/>
                </a:solidFill>
              </a:rPr>
              <a:t>H θέρμανση </a:t>
            </a:r>
            <a:r>
              <a:rPr lang="el-GR" dirty="0"/>
              <a:t>(συνήθως 170°C ) είναι απαραίτητη στην αρχή για να ξεκινήσει η αντίδραση και στη συνέχεια εκλύεται θερμότητα από την αντίδραση η οποία είναι εξώθερμη. </a:t>
            </a:r>
            <a:endParaRPr lang="el-GR" dirty="0" smtClean="0"/>
          </a:p>
          <a:p>
            <a:r>
              <a:rPr lang="el-GR" dirty="0" smtClean="0"/>
              <a:t>Μόνο </a:t>
            </a:r>
            <a:r>
              <a:rPr lang="el-GR" b="1" dirty="0">
                <a:solidFill>
                  <a:srgbClr val="333399"/>
                </a:solidFill>
              </a:rPr>
              <a:t>το εντός του ελαίου διαλυμένο υδρογόνο </a:t>
            </a:r>
            <a:r>
              <a:rPr lang="el-GR" dirty="0"/>
              <a:t>συμμετέχει </a:t>
            </a:r>
            <a:r>
              <a:rPr lang="el-GR" dirty="0" smtClean="0"/>
              <a:t>στην αντίδραση </a:t>
            </a:r>
            <a:r>
              <a:rPr lang="el-GR" dirty="0"/>
              <a:t>η οποία λαμβάνει χώρα στα ενεργά κέντρα της επιφανείας του καταλύτη. </a:t>
            </a:r>
            <a:endParaRPr lang="el-GR" dirty="0" smtClean="0"/>
          </a:p>
          <a:p>
            <a:r>
              <a:rPr lang="el-GR" b="1" dirty="0" smtClean="0">
                <a:solidFill>
                  <a:srgbClr val="7030A0"/>
                </a:solidFill>
              </a:rPr>
              <a:t>Όταν </a:t>
            </a:r>
            <a:r>
              <a:rPr lang="el-GR" b="1" dirty="0">
                <a:solidFill>
                  <a:srgbClr val="7030A0"/>
                </a:solidFill>
              </a:rPr>
              <a:t>η αντίδραση ολοκληρωθεί </a:t>
            </a:r>
            <a:r>
              <a:rPr lang="el-GR" dirty="0"/>
              <a:t>και επιβεβαιωθεί το τελικό σημείο, το προϊόν ψύχεται και διηθείται ώστε να αφαιρεθεί ο καταλύτης και άλλα κατάλοιπα. </a:t>
            </a:r>
            <a:endParaRPr lang="el-GR" dirty="0" smtClean="0"/>
          </a:p>
          <a:p>
            <a:r>
              <a:rPr lang="el-GR" b="1" dirty="0" smtClean="0">
                <a:solidFill>
                  <a:srgbClr val="C00000"/>
                </a:solidFill>
              </a:rPr>
              <a:t>Ο βαθμός ακορεστότητας </a:t>
            </a:r>
            <a:r>
              <a:rPr lang="el-GR" dirty="0"/>
              <a:t>μπορεί να ελεγχθεί με τον αριθμό ιωδίου και με τον δείκτη διάθλασης.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52474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13/52</a:t>
            </a:r>
            <a:endParaRPr lang="el-GR" dirty="0"/>
          </a:p>
        </p:txBody>
      </p:sp>
      <p:sp>
        <p:nvSpPr>
          <p:cNvPr id="3" name="Θέση περιεχομένου 2"/>
          <p:cNvSpPr>
            <a:spLocks noGrp="1"/>
          </p:cNvSpPr>
          <p:nvPr>
            <p:ph idx="1"/>
          </p:nvPr>
        </p:nvSpPr>
        <p:spPr/>
        <p:txBody>
          <a:bodyPr>
            <a:normAutofit/>
          </a:bodyPr>
          <a:lstStyle/>
          <a:p>
            <a:r>
              <a:rPr lang="el-GR" b="1" dirty="0" smtClean="0">
                <a:solidFill>
                  <a:srgbClr val="C00000"/>
                </a:solidFill>
              </a:rPr>
              <a:t>Αν </a:t>
            </a:r>
            <a:r>
              <a:rPr lang="el-GR" b="1" dirty="0">
                <a:solidFill>
                  <a:srgbClr val="C00000"/>
                </a:solidFill>
              </a:rPr>
              <a:t>δεν προχωρήσει ποσοτικά η αντίδραση</a:t>
            </a:r>
            <a:r>
              <a:rPr lang="el-GR" dirty="0"/>
              <a:t>, όπως συνήθως γίνεται, τότε </a:t>
            </a:r>
            <a:r>
              <a:rPr lang="el-GR" dirty="0" smtClean="0"/>
              <a:t> ανάλογα </a:t>
            </a:r>
            <a:r>
              <a:rPr lang="el-GR" dirty="0"/>
              <a:t>με τις συνθήκες (θερμοκρασία, πίεση, ανάδευση, καταλύτης κ.λπ.) το υδρογόνο μπορεί να προστίθεται στα πιο εκλεκτικά ακόρεστα ή μη </a:t>
            </a:r>
            <a:r>
              <a:rPr lang="el-GR" dirty="0" smtClean="0"/>
              <a:t>λιπαρά οξέα </a:t>
            </a:r>
            <a:r>
              <a:rPr lang="el-GR" dirty="0"/>
              <a:t>στην α-, ή β-, θέση του τριγλυκεριδίου. </a:t>
            </a:r>
            <a:endParaRPr lang="el-GR" dirty="0" smtClean="0"/>
          </a:p>
          <a:p>
            <a:r>
              <a:rPr lang="el-GR" dirty="0" smtClean="0"/>
              <a:t>Μια </a:t>
            </a:r>
            <a:r>
              <a:rPr lang="el-GR" b="1" dirty="0">
                <a:solidFill>
                  <a:srgbClr val="4545C3"/>
                </a:solidFill>
              </a:rPr>
              <a:t>τέλεια θεωρητικά εκλεκτικότητα </a:t>
            </a:r>
            <a:r>
              <a:rPr lang="el-GR" dirty="0"/>
              <a:t>θα μετατρέψει πρώτα όλο το περιεχόμενο τριακόρεστο λινολενικό οξύ σε </a:t>
            </a:r>
            <a:r>
              <a:rPr lang="el-GR" dirty="0" smtClean="0"/>
              <a:t>διακόρεστο </a:t>
            </a:r>
            <a:r>
              <a:rPr lang="el-GR" dirty="0"/>
              <a:t/>
            </a:r>
            <a:br>
              <a:rPr lang="el-GR" dirty="0"/>
            </a:br>
            <a:r>
              <a:rPr lang="el-GR" dirty="0"/>
              <a:t>λινελαϊκό οξύ. Μόνον τότε θα προχωρήσει η υδρογόνωση του λινελαϊκού προς το μονοακόρεστο ελαϊκό οξύ το οποίο με τη σειρά του θα </a:t>
            </a:r>
            <a:r>
              <a:rPr lang="el-GR" dirty="0" smtClean="0"/>
              <a:t>μετατραπεί στο </a:t>
            </a:r>
            <a:r>
              <a:rPr lang="el-GR" dirty="0"/>
              <a:t>πλήρως κορεσμένο στεατικό οξύ αφού υδρογονωθεί πλήρως όλο το λινελαϊκό οξύ.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341295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14/52</a:t>
            </a:r>
            <a:endParaRPr lang="el-GR" dirty="0"/>
          </a:p>
        </p:txBody>
      </p:sp>
      <p:sp>
        <p:nvSpPr>
          <p:cNvPr id="3" name="Θέση περιεχομένου 2"/>
          <p:cNvSpPr>
            <a:spLocks noGrp="1"/>
          </p:cNvSpPr>
          <p:nvPr>
            <p:ph idx="1"/>
          </p:nvPr>
        </p:nvSpPr>
        <p:spPr/>
        <p:txBody>
          <a:bodyPr/>
          <a:lstStyle/>
          <a:p>
            <a:r>
              <a:rPr lang="el-GR" b="1" dirty="0">
                <a:solidFill>
                  <a:srgbClr val="4545C3"/>
                </a:solidFill>
              </a:rPr>
              <a:t>Τα υψηλής εκλεκτικότητας </a:t>
            </a:r>
            <a:r>
              <a:rPr lang="el-GR" b="1" dirty="0" smtClean="0">
                <a:solidFill>
                  <a:srgbClr val="4545C3"/>
                </a:solidFill>
              </a:rPr>
              <a:t>λάδια </a:t>
            </a:r>
            <a:r>
              <a:rPr lang="el-GR" dirty="0"/>
              <a:t>τήκονται απότομα ενώ τα χαμηλής εκλεκτικότητας μοιάζουν ως προς τα </a:t>
            </a:r>
            <a:r>
              <a:rPr lang="en-US" dirty="0"/>
              <a:t>shortenings</a:t>
            </a:r>
            <a:r>
              <a:rPr lang="el-GR" dirty="0"/>
              <a:t> στα χαρακτηριστικά τήξεως. </a:t>
            </a:r>
            <a:endParaRPr lang="el-GR" dirty="0" smtClean="0"/>
          </a:p>
          <a:p>
            <a:r>
              <a:rPr lang="el-GR" dirty="0" smtClean="0"/>
              <a:t>Οι </a:t>
            </a:r>
            <a:r>
              <a:rPr lang="el-GR" dirty="0"/>
              <a:t>υψηλές θερμοκρασίες αντιδράσεως (&gt;185°C) προκαλούν την μεγαλύτερη εκλεκτικότητα ενώ με θερμοκρασίες </a:t>
            </a:r>
            <a:r>
              <a:rPr lang="el-GR" dirty="0" smtClean="0"/>
              <a:t>αντίδρασης </a:t>
            </a:r>
            <a:r>
              <a:rPr lang="el-GR" dirty="0"/>
              <a:t>μεταξύ 130°C και 150°C  επιτυγχάνεται ένας αρκετά υψηλός βαθμός ακορεστότητας</a:t>
            </a:r>
            <a:r>
              <a:rPr lang="el-GR" dirty="0" smtClean="0"/>
              <a:t>.</a:t>
            </a:r>
          </a:p>
          <a:p>
            <a:r>
              <a:rPr lang="el-GR" b="1" dirty="0">
                <a:solidFill>
                  <a:srgbClr val="C00000"/>
                </a:solidFill>
              </a:rPr>
              <a:t>Τα εμπορικά διαθέσιμα </a:t>
            </a:r>
            <a:r>
              <a:rPr lang="el-GR" b="1" dirty="0" smtClean="0">
                <a:solidFill>
                  <a:srgbClr val="C00000"/>
                </a:solidFill>
              </a:rPr>
              <a:t>λάδια </a:t>
            </a:r>
            <a:r>
              <a:rPr lang="el-GR" dirty="0"/>
              <a:t>παρουσιάζουν ένα υψηλό επίπεδο εκλεκτικότητας το οποίο όμως υπολείπεται του θεωρητικού επιπέδου.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965088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15/52</a:t>
            </a:r>
            <a:endParaRPr lang="el-GR" dirty="0"/>
          </a:p>
        </p:txBody>
      </p:sp>
      <p:sp>
        <p:nvSpPr>
          <p:cNvPr id="3" name="Θέση περιεχομένου 2"/>
          <p:cNvSpPr>
            <a:spLocks noGrp="1"/>
          </p:cNvSpPr>
          <p:nvPr>
            <p:ph idx="1"/>
          </p:nvPr>
        </p:nvSpPr>
        <p:spPr/>
        <p:txBody>
          <a:bodyPr/>
          <a:lstStyle/>
          <a:p>
            <a:r>
              <a:rPr lang="el-GR" b="1" dirty="0">
                <a:solidFill>
                  <a:srgbClr val="C00000"/>
                </a:solidFill>
              </a:rPr>
              <a:t>Η πλήρης έλλειψη εκλεκτικότητας </a:t>
            </a:r>
            <a:r>
              <a:rPr lang="el-GR" dirty="0"/>
              <a:t>αντίθετα οδηγεί στην υδρογόνωση όλων των διπλών δεσμών ασχέτως με την φύση των λιπαρών οξέων και </a:t>
            </a:r>
            <a:r>
              <a:rPr lang="el-GR" dirty="0" smtClean="0"/>
              <a:t>σε τυχαία βάση. </a:t>
            </a:r>
          </a:p>
          <a:p>
            <a:r>
              <a:rPr lang="el-GR" dirty="0" smtClean="0"/>
              <a:t>Η </a:t>
            </a:r>
            <a:r>
              <a:rPr lang="el-GR" dirty="0"/>
              <a:t>χαμηλής εκλεκτικότητας υδρογόνωση έχει ως αποτέλεσμα τον πλήρη κορεσμό των λιπαρών οξέων με ταυτόχρονη παραμονή ικανής ποσότητας λινολενικού και λινελαϊκού οξέος τα οποία δεν αντέδρασαν με το υδρογόνο. </a:t>
            </a:r>
            <a:endParaRPr lang="el-GR" dirty="0" smtClean="0"/>
          </a:p>
          <a:p>
            <a:r>
              <a:rPr lang="el-GR" dirty="0" smtClean="0"/>
              <a:t>Τα </a:t>
            </a:r>
            <a:r>
              <a:rPr lang="el-GR" dirty="0"/>
              <a:t>υψηλής εκλεκτικότητας </a:t>
            </a:r>
            <a:r>
              <a:rPr lang="el-GR" dirty="0" smtClean="0"/>
              <a:t>λάδια </a:t>
            </a:r>
            <a:r>
              <a:rPr lang="el-GR" b="1" dirty="0">
                <a:solidFill>
                  <a:srgbClr val="004A82"/>
                </a:solidFill>
              </a:rPr>
              <a:t>τήκονται απότομα </a:t>
            </a:r>
            <a:r>
              <a:rPr lang="el-GR" dirty="0"/>
              <a:t>ενώ τα χαμηλής εκλεκτικότητας μοιάζουν ως προς τα </a:t>
            </a:r>
            <a:r>
              <a:rPr lang="en-US" dirty="0"/>
              <a:t>shortenings</a:t>
            </a:r>
            <a:r>
              <a:rPr lang="el-GR" dirty="0"/>
              <a:t> στα χαρακτηριστικά τήξεως.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175914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16/52</a:t>
            </a:r>
            <a:endParaRPr lang="el-GR" dirty="0"/>
          </a:p>
        </p:txBody>
      </p:sp>
      <p:sp>
        <p:nvSpPr>
          <p:cNvPr id="3" name="Θέση περιεχομένου 2"/>
          <p:cNvSpPr>
            <a:spLocks noGrp="1"/>
          </p:cNvSpPr>
          <p:nvPr>
            <p:ph idx="1"/>
          </p:nvPr>
        </p:nvSpPr>
        <p:spPr/>
        <p:txBody>
          <a:bodyPr>
            <a:normAutofit lnSpcReduction="10000"/>
          </a:bodyPr>
          <a:lstStyle/>
          <a:p>
            <a:r>
              <a:rPr lang="el-GR" b="1" dirty="0">
                <a:solidFill>
                  <a:srgbClr val="004A82"/>
                </a:solidFill>
              </a:rPr>
              <a:t>Οι υψηλές θερμοκρασίες </a:t>
            </a:r>
            <a:r>
              <a:rPr lang="el-GR" b="1" dirty="0" smtClean="0">
                <a:solidFill>
                  <a:srgbClr val="004A82"/>
                </a:solidFill>
              </a:rPr>
              <a:t>αντίδρασης </a:t>
            </a:r>
            <a:r>
              <a:rPr lang="el-GR" dirty="0"/>
              <a:t>(&gt;185°C) προκαλούν την μεγαλύτερη εκλεκτικότητα ενώ με θερμοκρασίες αντιδράσεως μεταξύ 130°C και 150°C  επιτυγχάνεται ένας αρκετά υψηλός βαθμός ακορεστότητας. </a:t>
            </a:r>
            <a:endParaRPr lang="el-GR" dirty="0" smtClean="0"/>
          </a:p>
          <a:p>
            <a:r>
              <a:rPr lang="el-GR" dirty="0" smtClean="0"/>
              <a:t>Όταν </a:t>
            </a:r>
            <a:r>
              <a:rPr lang="el-GR" dirty="0"/>
              <a:t>ο καταλύτης </a:t>
            </a:r>
            <a:r>
              <a:rPr lang="el-GR" b="1" dirty="0">
                <a:solidFill>
                  <a:srgbClr val="C00000"/>
                </a:solidFill>
              </a:rPr>
              <a:t>κορεσθεί με υδρογόνο </a:t>
            </a:r>
            <a:r>
              <a:rPr lang="el-GR" dirty="0"/>
              <a:t>όλο και περισσότεροι δεσμοί θα αντιδράσουν και θα δώσουν </a:t>
            </a:r>
            <a:r>
              <a:rPr lang="el-GR" dirty="0" smtClean="0"/>
              <a:t>προϊόν. </a:t>
            </a:r>
          </a:p>
          <a:p>
            <a:r>
              <a:rPr lang="el-GR" dirty="0" smtClean="0"/>
              <a:t>Η </a:t>
            </a:r>
            <a:r>
              <a:rPr lang="el-GR" dirty="0"/>
              <a:t>πιθανότητα ενός μόνο ατόμου υδρογόνου να αντιδράσει με το διπλό δεσμό αυξάνεται με μείωση της ποσότητας του υδρογόνου το οποίο μπορεί να οδηγήσει σε </a:t>
            </a:r>
            <a:r>
              <a:rPr lang="el-GR" dirty="0" smtClean="0"/>
              <a:t>αφυδρογόνωση</a:t>
            </a:r>
            <a:r>
              <a:rPr lang="el-GR" dirty="0"/>
              <a:t>, ισομερείωση, ημι-υδρογόνωση. </a:t>
            </a:r>
            <a:endParaRPr lang="el-GR" dirty="0" smtClean="0"/>
          </a:p>
          <a:p>
            <a:r>
              <a:rPr lang="el-GR" dirty="0" smtClean="0"/>
              <a:t>Επιδιώκεται </a:t>
            </a:r>
            <a:r>
              <a:rPr lang="el-GR" b="1" dirty="0">
                <a:solidFill>
                  <a:srgbClr val="7030A0"/>
                </a:solidFill>
              </a:rPr>
              <a:t>η ελαχιστοποίηση της ισομερείωσης </a:t>
            </a:r>
            <a:r>
              <a:rPr lang="el-GR" dirty="0"/>
              <a:t>και η αποφυγή του σχηματισμού πλήρως κορεσμένων </a:t>
            </a:r>
            <a:r>
              <a:rPr lang="el-GR" dirty="0" smtClean="0"/>
              <a:t>ουσιών.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095106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17/52</a:t>
            </a:r>
            <a:endParaRPr lang="el-GR" dirty="0"/>
          </a:p>
        </p:txBody>
      </p:sp>
      <p:sp>
        <p:nvSpPr>
          <p:cNvPr id="3" name="Θέση περιεχομένου 2"/>
          <p:cNvSpPr>
            <a:spLocks noGrp="1"/>
          </p:cNvSpPr>
          <p:nvPr>
            <p:ph idx="1"/>
          </p:nvPr>
        </p:nvSpPr>
        <p:spPr>
          <a:xfrm>
            <a:off x="35496" y="1124744"/>
            <a:ext cx="8784976" cy="5040560"/>
          </a:xfrm>
        </p:spPr>
        <p:txBody>
          <a:bodyPr/>
          <a:lstStyle/>
          <a:p>
            <a:pPr marL="0" indent="0" algn="ctr">
              <a:buNone/>
            </a:pPr>
            <a:r>
              <a:rPr lang="el-GR" sz="2800" b="1" dirty="0">
                <a:solidFill>
                  <a:srgbClr val="C00000"/>
                </a:solidFill>
              </a:rPr>
              <a:t>Μηχανισμός </a:t>
            </a:r>
            <a:r>
              <a:rPr lang="el-GR" sz="2800" b="1" dirty="0" smtClean="0">
                <a:solidFill>
                  <a:srgbClr val="C00000"/>
                </a:solidFill>
              </a:rPr>
              <a:t>υδρογόνωσης </a:t>
            </a:r>
          </a:p>
          <a:p>
            <a:pPr marL="0" indent="0" algn="ctr">
              <a:spcBef>
                <a:spcPts val="0"/>
              </a:spcBef>
              <a:buNone/>
            </a:pPr>
            <a:r>
              <a:rPr lang="el-GR" sz="2800" b="1" dirty="0" smtClean="0">
                <a:solidFill>
                  <a:srgbClr val="C00000"/>
                </a:solidFill>
              </a:rPr>
              <a:t>( </a:t>
            </a:r>
            <a:r>
              <a:rPr lang="el-GR" sz="2800" b="1" dirty="0">
                <a:solidFill>
                  <a:srgbClr val="C00000"/>
                </a:solidFill>
              </a:rPr>
              <a:t>το* δείχνει σύνδεση με μέταλλο) </a:t>
            </a:r>
            <a:endParaRPr lang="el-GR" sz="2800" b="1" dirty="0" smtClean="0">
              <a:solidFill>
                <a:srgbClr val="C00000"/>
              </a:solidFill>
            </a:endParaRP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0294" y="2229421"/>
            <a:ext cx="8712186" cy="436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675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18/52</a:t>
            </a:r>
            <a:endParaRPr lang="el-GR" dirty="0"/>
          </a:p>
        </p:txBody>
      </p:sp>
      <p:sp>
        <p:nvSpPr>
          <p:cNvPr id="3" name="Θέση περιεχομένου 2"/>
          <p:cNvSpPr>
            <a:spLocks noGrp="1"/>
          </p:cNvSpPr>
          <p:nvPr>
            <p:ph idx="1"/>
          </p:nvPr>
        </p:nvSpPr>
        <p:spPr/>
        <p:txBody>
          <a:bodyPr>
            <a:normAutofit/>
          </a:bodyPr>
          <a:lstStyle/>
          <a:p>
            <a:r>
              <a:rPr lang="el-GR" b="1" dirty="0" smtClean="0">
                <a:solidFill>
                  <a:srgbClr val="C00000"/>
                </a:solidFill>
              </a:rPr>
              <a:t>Σε ένα </a:t>
            </a:r>
            <a:r>
              <a:rPr lang="el-GR" b="1" dirty="0">
                <a:solidFill>
                  <a:srgbClr val="C00000"/>
                </a:solidFill>
              </a:rPr>
              <a:t>τυπικό σύστημα </a:t>
            </a:r>
            <a:r>
              <a:rPr lang="el-GR" b="1" dirty="0" smtClean="0">
                <a:solidFill>
                  <a:srgbClr val="C00000"/>
                </a:solidFill>
              </a:rPr>
              <a:t>υδρογόνωσης </a:t>
            </a:r>
            <a:r>
              <a:rPr lang="el-GR" dirty="0"/>
              <a:t>που χρησιμοποιείται από τη </a:t>
            </a:r>
            <a:r>
              <a:rPr lang="el-GR" dirty="0" smtClean="0"/>
              <a:t>βιομηχανία, το λάδι </a:t>
            </a:r>
            <a:r>
              <a:rPr lang="el-GR" dirty="0"/>
              <a:t>αντλείται από την δεξαμενή </a:t>
            </a:r>
            <a:r>
              <a:rPr lang="el-GR" dirty="0" smtClean="0"/>
              <a:t>συγκράτησης </a:t>
            </a:r>
            <a:r>
              <a:rPr lang="el-GR" dirty="0"/>
              <a:t>και προθερμαίνεται στους 140°C ή σε υψηλότερη θερμοκρασία και απομακρύνεται τυχόν υγρασία ή διάφορα αέρια που μπορούν να επηρεάσουν </a:t>
            </a:r>
            <a:r>
              <a:rPr lang="el-GR" dirty="0" smtClean="0"/>
              <a:t>την αντίδραση</a:t>
            </a:r>
            <a:r>
              <a:rPr lang="el-GR" dirty="0"/>
              <a:t>. </a:t>
            </a:r>
            <a:endParaRPr lang="el-GR" dirty="0" smtClean="0"/>
          </a:p>
          <a:p>
            <a:r>
              <a:rPr lang="el-GR" dirty="0" smtClean="0"/>
              <a:t>Εφόσον </a:t>
            </a:r>
            <a:r>
              <a:rPr lang="el-GR" dirty="0"/>
              <a:t>το </a:t>
            </a:r>
            <a:r>
              <a:rPr lang="el-GR" dirty="0" smtClean="0"/>
              <a:t>λάδι </a:t>
            </a:r>
            <a:r>
              <a:rPr lang="el-GR" dirty="0"/>
              <a:t>έχει αποκτήσει την κατάλληλη θερμοκρασία </a:t>
            </a:r>
            <a:r>
              <a:rPr lang="el-GR" b="1" dirty="0">
                <a:solidFill>
                  <a:srgbClr val="004A82"/>
                </a:solidFill>
              </a:rPr>
              <a:t>εισάγεται ο καταλύτης </a:t>
            </a:r>
            <a:r>
              <a:rPr lang="el-GR" dirty="0"/>
              <a:t>στον αντιδραστήρα υπό κενό. </a:t>
            </a:r>
            <a:endParaRPr lang="el-GR" dirty="0" smtClean="0"/>
          </a:p>
          <a:p>
            <a:r>
              <a:rPr lang="el-GR" dirty="0" smtClean="0"/>
              <a:t>Με </a:t>
            </a:r>
            <a:r>
              <a:rPr lang="el-GR" dirty="0"/>
              <a:t>βάση τις  ιδιότητες που επιδιώκεται να αποκτήσει το προϊόν καθορίζεται η θερμοκρασία και η πίεση του συστήματος ενώ υπολογίζεται και η απαιτουμένη ποσότητα καταλύτη και αερίου </a:t>
            </a:r>
            <a:r>
              <a:rPr lang="el-GR" dirty="0" smtClean="0"/>
              <a:t>υδρογόνου.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04998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Υδρογόνωση </a:t>
            </a:r>
            <a:r>
              <a:rPr lang="el-GR" sz="3000" b="0" dirty="0" smtClean="0"/>
              <a:t>1/52</a:t>
            </a:r>
            <a:endParaRPr lang="el-GR" sz="3000" b="0" dirty="0"/>
          </a:p>
        </p:txBody>
      </p:sp>
      <p:sp>
        <p:nvSpPr>
          <p:cNvPr id="3" name="Θέση περιεχομένου 2"/>
          <p:cNvSpPr>
            <a:spLocks noGrp="1"/>
          </p:cNvSpPr>
          <p:nvPr>
            <p:ph idx="1"/>
          </p:nvPr>
        </p:nvSpPr>
        <p:spPr>
          <a:xfrm>
            <a:off x="323528" y="1196752"/>
            <a:ext cx="8352928" cy="5472608"/>
          </a:xfrm>
        </p:spPr>
        <p:txBody>
          <a:bodyPr>
            <a:normAutofit/>
          </a:bodyPr>
          <a:lstStyle/>
          <a:p>
            <a:r>
              <a:rPr lang="el-GR" sz="2300" dirty="0"/>
              <a:t>Με τον όρο υδρογόνωση, (hydrogenation), χαρακτηρίζεται οποιαδήποτε χημική αντίδραση μεταξύ </a:t>
            </a:r>
            <a:r>
              <a:rPr lang="el-GR" sz="2300" dirty="0" smtClean="0"/>
              <a:t>του </a:t>
            </a:r>
            <a:r>
              <a:rPr lang="el-GR" sz="2300" dirty="0"/>
              <a:t>μοριακού υδρογόνου και ενός στοιχείου ή μιας ένωσης, συνήθως με την παρουσία ενός καταλύτη. </a:t>
            </a:r>
            <a:endParaRPr lang="en-US" sz="2300" dirty="0" smtClean="0"/>
          </a:p>
          <a:p>
            <a:r>
              <a:rPr lang="el-GR" sz="2300" dirty="0"/>
              <a:t>Η αντίδραση μπορεί να έχει ως αποτέλεσμα </a:t>
            </a:r>
            <a:r>
              <a:rPr lang="el-GR" sz="2300" b="1" dirty="0">
                <a:solidFill>
                  <a:srgbClr val="004A82"/>
                </a:solidFill>
              </a:rPr>
              <a:t>την προσθήκη του υδρογόνου σε ένα διπλό ή τριπλό δεσμό</a:t>
            </a:r>
            <a:r>
              <a:rPr lang="el-GR" sz="2300" dirty="0">
                <a:solidFill>
                  <a:srgbClr val="4545C3"/>
                </a:solidFill>
              </a:rPr>
              <a:t> </a:t>
            </a:r>
            <a:r>
              <a:rPr lang="el-GR" sz="2300" dirty="0"/>
              <a:t>συνδέοντας δύο άτομα υδρογόνου στη δομή του μορίου ή στην διάσπαση των </a:t>
            </a:r>
            <a:r>
              <a:rPr lang="el-GR" sz="2300" dirty="0" smtClean="0"/>
              <a:t>δεσμών </a:t>
            </a:r>
            <a:r>
              <a:rPr lang="el-GR" sz="2300" dirty="0"/>
              <a:t>του μορίου (υδρογονόλυση). </a:t>
            </a:r>
            <a:endParaRPr lang="el-GR" sz="2300" dirty="0" smtClean="0"/>
          </a:p>
          <a:p>
            <a:r>
              <a:rPr lang="el-GR" sz="2300" dirty="0" smtClean="0"/>
              <a:t>Με την υδρογόνωση μετατρέπονται τα </a:t>
            </a:r>
            <a:r>
              <a:rPr lang="el-GR" sz="2300" b="1" dirty="0" smtClean="0">
                <a:solidFill>
                  <a:srgbClr val="C00000"/>
                </a:solidFill>
              </a:rPr>
              <a:t>υγρά φυτικά λάδια </a:t>
            </a:r>
            <a:r>
              <a:rPr lang="el-GR" sz="2300" b="1" dirty="0">
                <a:solidFill>
                  <a:srgbClr val="C00000"/>
                </a:solidFill>
              </a:rPr>
              <a:t>σε ημιστερεά λίπη</a:t>
            </a:r>
            <a:r>
              <a:rPr lang="el-GR" sz="2300" dirty="0"/>
              <a:t> βελτιώνοντας το χρώμα, τη σταθερότητα και τις </a:t>
            </a:r>
            <a:br>
              <a:rPr lang="el-GR" sz="2300" dirty="0"/>
            </a:br>
            <a:r>
              <a:rPr lang="el-GR" sz="2300" dirty="0"/>
              <a:t>οργανοληπτικές ιδιότητες της λιπαρής </a:t>
            </a:r>
            <a:r>
              <a:rPr lang="el-GR" sz="2300" dirty="0" smtClean="0"/>
              <a:t>ύλης  και παράγονται μαργαρίνες</a:t>
            </a:r>
            <a:r>
              <a:rPr lang="el-GR" sz="2300" dirty="0"/>
              <a:t>, </a:t>
            </a:r>
            <a:r>
              <a:rPr lang="en-US" sz="2300" dirty="0" smtClean="0"/>
              <a:t>shortenings</a:t>
            </a:r>
            <a:r>
              <a:rPr lang="el-GR" sz="2300" dirty="0" smtClean="0"/>
              <a:t> </a:t>
            </a:r>
            <a:r>
              <a:rPr lang="el-GR" sz="2300" dirty="0"/>
              <a:t>και άλλα </a:t>
            </a:r>
            <a:r>
              <a:rPr lang="el-GR" sz="2300" dirty="0" smtClean="0"/>
              <a:t>προϊόντα. </a:t>
            </a:r>
            <a:endParaRPr lang="en-US"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220839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57" y="0"/>
            <a:ext cx="9144000" cy="1052736"/>
          </a:xfrm>
        </p:spPr>
        <p:txBody>
          <a:bodyPr/>
          <a:lstStyle/>
          <a:p>
            <a:r>
              <a:rPr lang="el-GR" dirty="0">
                <a:solidFill>
                  <a:prstClr val="white"/>
                </a:solidFill>
              </a:rPr>
              <a:t>Υδρογόνωση </a:t>
            </a:r>
            <a:r>
              <a:rPr lang="el-GR" sz="3000" b="0" dirty="0" smtClean="0">
                <a:solidFill>
                  <a:prstClr val="white"/>
                </a:solidFill>
              </a:rPr>
              <a:t>19/52</a:t>
            </a:r>
            <a:endParaRPr lang="el-GR" dirty="0"/>
          </a:p>
        </p:txBody>
      </p:sp>
      <p:sp>
        <p:nvSpPr>
          <p:cNvPr id="3" name="Θέση περιεχομένου 2"/>
          <p:cNvSpPr>
            <a:spLocks noGrp="1"/>
          </p:cNvSpPr>
          <p:nvPr>
            <p:ph idx="1"/>
          </p:nvPr>
        </p:nvSpPr>
        <p:spPr>
          <a:xfrm>
            <a:off x="323528" y="1196752"/>
            <a:ext cx="8496944" cy="5184576"/>
          </a:xfrm>
        </p:spPr>
        <p:txBody>
          <a:bodyPr>
            <a:normAutofit lnSpcReduction="10000"/>
          </a:bodyPr>
          <a:lstStyle/>
          <a:p>
            <a:r>
              <a:rPr lang="el-GR" dirty="0"/>
              <a:t>Μετά από </a:t>
            </a:r>
            <a:r>
              <a:rPr lang="el-GR" b="1" dirty="0">
                <a:solidFill>
                  <a:srgbClr val="004A82"/>
                </a:solidFill>
              </a:rPr>
              <a:t>μια σύντομη περίοδο </a:t>
            </a:r>
            <a:r>
              <a:rPr lang="el-GR" b="1" dirty="0" smtClean="0">
                <a:solidFill>
                  <a:srgbClr val="004A82"/>
                </a:solidFill>
              </a:rPr>
              <a:t>ανάδευσης </a:t>
            </a:r>
            <a:r>
              <a:rPr lang="el-GR" b="1" dirty="0">
                <a:solidFill>
                  <a:srgbClr val="004A82"/>
                </a:solidFill>
              </a:rPr>
              <a:t>του </a:t>
            </a:r>
            <a:r>
              <a:rPr lang="el-GR" b="1" dirty="0" smtClean="0">
                <a:solidFill>
                  <a:srgbClr val="004A82"/>
                </a:solidFill>
              </a:rPr>
              <a:t>λαδιού </a:t>
            </a:r>
            <a:r>
              <a:rPr lang="el-GR" dirty="0"/>
              <a:t>μαζί με τον καταλύτη, το αέριο υδρογόνο εισέρχεται μέσα </a:t>
            </a:r>
            <a:r>
              <a:rPr lang="el-GR" dirty="0" smtClean="0"/>
              <a:t>στον αντιδραστήρα.</a:t>
            </a:r>
          </a:p>
          <a:p>
            <a:r>
              <a:rPr lang="el-GR" dirty="0"/>
              <a:t>Επειδή η αντίδραση </a:t>
            </a:r>
            <a:r>
              <a:rPr lang="el-GR" b="1" dirty="0">
                <a:solidFill>
                  <a:srgbClr val="004A82"/>
                </a:solidFill>
              </a:rPr>
              <a:t>είναι εξώθερμη </a:t>
            </a:r>
            <a:r>
              <a:rPr lang="el-GR" dirty="0"/>
              <a:t>η εισαγωγή του ατμού συνήθως σταματά όταν εισέρχεται το αέριο υδρογόνο και νερό ψύξης κυκλοφορεί διαμέσου των πηνίων του αντιδραστήρα για τη διατήρηση της </a:t>
            </a:r>
            <a:r>
              <a:rPr lang="el-GR" dirty="0" smtClean="0"/>
              <a:t>θερμοκρασίας.</a:t>
            </a:r>
          </a:p>
          <a:p>
            <a:r>
              <a:rPr lang="el-GR" dirty="0" smtClean="0"/>
              <a:t>Το </a:t>
            </a:r>
            <a:r>
              <a:rPr lang="el-GR" dirty="0"/>
              <a:t>υδρογόνο που εισάγεται στον αντιδραστήρα επίσης διασφαλίζει την πίεση που απαιτείται για την συνέχιση της αντίδρασης. </a:t>
            </a:r>
            <a:br>
              <a:rPr lang="el-GR" dirty="0"/>
            </a:b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575316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20/52</a:t>
            </a:r>
            <a:endParaRPr lang="el-GR" dirty="0"/>
          </a:p>
        </p:txBody>
      </p:sp>
      <p:sp>
        <p:nvSpPr>
          <p:cNvPr id="3" name="Θέση περιεχομένου 2"/>
          <p:cNvSpPr>
            <a:spLocks noGrp="1"/>
          </p:cNvSpPr>
          <p:nvPr>
            <p:ph idx="1"/>
          </p:nvPr>
        </p:nvSpPr>
        <p:spPr/>
        <p:txBody>
          <a:bodyPr>
            <a:normAutofit/>
          </a:bodyPr>
          <a:lstStyle/>
          <a:p>
            <a:r>
              <a:rPr lang="el-GR" dirty="0"/>
              <a:t>Εφόσον </a:t>
            </a:r>
            <a:r>
              <a:rPr lang="el-GR" b="1" dirty="0">
                <a:solidFill>
                  <a:srgbClr val="C00000"/>
                </a:solidFill>
              </a:rPr>
              <a:t>επιτευχθεί το επιθυμητό επίπεδο κορεσμού </a:t>
            </a:r>
            <a:r>
              <a:rPr lang="el-GR" dirty="0"/>
              <a:t>η αντίδραση έχει </a:t>
            </a:r>
            <a:r>
              <a:rPr lang="el-GR" dirty="0" smtClean="0"/>
              <a:t>πλέον </a:t>
            </a:r>
            <a:r>
              <a:rPr lang="el-GR" dirty="0"/>
              <a:t>ολοκληρωθεί ενώ το αέριο υδρογόνο που υπάρχει στον αντιδραστήρα είτε απελευθερώνεται στην ατμόσφαιρα είτε οδηγείται σε άλλον αντιδραστήρα</a:t>
            </a:r>
            <a:r>
              <a:rPr lang="el-GR" dirty="0" smtClean="0"/>
              <a:t>.</a:t>
            </a:r>
          </a:p>
          <a:p>
            <a:r>
              <a:rPr lang="el-GR" dirty="0"/>
              <a:t>Το θερμό προϊόν κατόπιν διέρχεται </a:t>
            </a:r>
            <a:r>
              <a:rPr lang="el-GR" b="1" dirty="0">
                <a:solidFill>
                  <a:srgbClr val="004A82"/>
                </a:solidFill>
              </a:rPr>
              <a:t>μέσω ενός εναλλάκτη θερμότητας</a:t>
            </a:r>
            <a:r>
              <a:rPr lang="el-GR" dirty="0"/>
              <a:t>, όπου χρησιμοποιείται για την προθέρμανση του εισερχόμενου ελαίου. Στη συνέχεια αφού το έλαιο ψυχθεί, </a:t>
            </a:r>
            <a:r>
              <a:rPr lang="el-GR" dirty="0" smtClean="0"/>
              <a:t>διηθείται </a:t>
            </a:r>
            <a:r>
              <a:rPr lang="el-GR" dirty="0"/>
              <a:t>ώστε να απομακρυνθεί ο καταλύτης. </a:t>
            </a:r>
            <a:r>
              <a:rPr lang="el-GR" dirty="0" smtClean="0"/>
              <a:t> </a:t>
            </a:r>
          </a:p>
          <a:p>
            <a:r>
              <a:rPr lang="el-GR" b="1" dirty="0">
                <a:solidFill>
                  <a:srgbClr val="7030A0"/>
                </a:solidFill>
              </a:rPr>
              <a:t>Ο έλεγχος της θερμοκρασίας σε αυτό το σημείο </a:t>
            </a:r>
            <a:r>
              <a:rPr lang="el-GR" dirty="0"/>
              <a:t>είναι αρκετά σημαντικός όπως και να μην έρθει το έλαιο σε επαφή με </a:t>
            </a:r>
            <a:r>
              <a:rPr lang="el-GR" dirty="0" smtClean="0"/>
              <a:t>το </a:t>
            </a:r>
            <a:r>
              <a:rPr lang="el-GR" dirty="0"/>
              <a:t/>
            </a:r>
            <a:br>
              <a:rPr lang="el-GR" dirty="0"/>
            </a:br>
            <a:r>
              <a:rPr lang="el-GR" dirty="0"/>
              <a:t>οξυγόνο.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07290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21/52</a:t>
            </a:r>
            <a:endParaRPr lang="el-GR" dirty="0"/>
          </a:p>
        </p:txBody>
      </p:sp>
      <p:sp>
        <p:nvSpPr>
          <p:cNvPr id="3" name="Θέση περιεχομένου 2"/>
          <p:cNvSpPr>
            <a:spLocks noGrp="1"/>
          </p:cNvSpPr>
          <p:nvPr>
            <p:ph idx="1"/>
          </p:nvPr>
        </p:nvSpPr>
        <p:spPr/>
        <p:txBody>
          <a:bodyPr>
            <a:normAutofit/>
          </a:bodyPr>
          <a:lstStyle/>
          <a:p>
            <a:r>
              <a:rPr lang="el-GR" dirty="0"/>
              <a:t>Έπειτα το </a:t>
            </a:r>
            <a:r>
              <a:rPr lang="el-GR" dirty="0" smtClean="0"/>
              <a:t>λάδι </a:t>
            </a:r>
            <a:r>
              <a:rPr lang="el-GR" b="1" dirty="0">
                <a:solidFill>
                  <a:srgbClr val="7030A0"/>
                </a:solidFill>
              </a:rPr>
              <a:t>υφίσταται λεύκανση </a:t>
            </a:r>
            <a:r>
              <a:rPr lang="el-GR" dirty="0"/>
              <a:t>με τη χρήση </a:t>
            </a:r>
            <a:r>
              <a:rPr lang="el-GR" dirty="0" smtClean="0"/>
              <a:t>προσροφητικού αργίλου </a:t>
            </a:r>
            <a:r>
              <a:rPr lang="el-GR" dirty="0"/>
              <a:t>και τα υπολείμματα του νικελίου δημιουργούν με τη χρήση κιτρικού οξέος </a:t>
            </a:r>
            <a:r>
              <a:rPr lang="el-GR" dirty="0" smtClean="0"/>
              <a:t>χηλικές </a:t>
            </a:r>
            <a:r>
              <a:rPr lang="el-GR" dirty="0"/>
              <a:t>ενώσεις. </a:t>
            </a:r>
            <a:endParaRPr lang="el-GR" dirty="0" smtClean="0"/>
          </a:p>
          <a:p>
            <a:r>
              <a:rPr lang="el-GR" dirty="0" smtClean="0"/>
              <a:t>Αν </a:t>
            </a:r>
            <a:r>
              <a:rPr lang="el-GR" dirty="0"/>
              <a:t>υπολείμματα νικελίου παραμείνουν στο έλαιο μπορεί να προσδώσουν στο τελικό προϊόν </a:t>
            </a:r>
            <a:r>
              <a:rPr lang="el-GR" b="1" dirty="0">
                <a:solidFill>
                  <a:srgbClr val="004A82"/>
                </a:solidFill>
              </a:rPr>
              <a:t>μια γκριζοπράσινη εμφάνιση </a:t>
            </a:r>
            <a:r>
              <a:rPr lang="el-GR" dirty="0"/>
              <a:t>αντί του λευκού χρώματος. </a:t>
            </a:r>
            <a:endParaRPr lang="el-GR" dirty="0" smtClean="0"/>
          </a:p>
          <a:p>
            <a:r>
              <a:rPr lang="el-GR" dirty="0" smtClean="0"/>
              <a:t>Ο </a:t>
            </a:r>
            <a:r>
              <a:rPr lang="el-GR" dirty="0"/>
              <a:t>προσροφητικός άργιλος και η λεύκανση χρησιμοποιείται επίσης για να αντισταθμίσει οποιαδήποτε χρωματική υποβάθμιση που μπορεί να συνέβη  κατά την υδρογόνωση αλλά και μετά από αυτή.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008977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22/52</a:t>
            </a:r>
            <a:endParaRPr lang="el-GR" dirty="0"/>
          </a:p>
        </p:txBody>
      </p:sp>
      <p:sp>
        <p:nvSpPr>
          <p:cNvPr id="3" name="Θέση περιεχομένου 2"/>
          <p:cNvSpPr>
            <a:spLocks noGrp="1"/>
          </p:cNvSpPr>
          <p:nvPr>
            <p:ph idx="1"/>
          </p:nvPr>
        </p:nvSpPr>
        <p:spPr/>
        <p:txBody>
          <a:bodyPr/>
          <a:lstStyle/>
          <a:p>
            <a:pPr marL="0" indent="0" algn="ctr">
              <a:buNone/>
            </a:pPr>
            <a:r>
              <a:rPr lang="el-GR" sz="3200" b="1" dirty="0">
                <a:solidFill>
                  <a:srgbClr val="C00000"/>
                </a:solidFill>
              </a:rPr>
              <a:t>Τεχνολογίες </a:t>
            </a:r>
            <a:r>
              <a:rPr lang="el-GR" sz="3200" b="1" dirty="0" smtClean="0">
                <a:solidFill>
                  <a:srgbClr val="C00000"/>
                </a:solidFill>
              </a:rPr>
              <a:t>υδρογόνωσης</a:t>
            </a:r>
          </a:p>
          <a:p>
            <a:r>
              <a:rPr lang="el-GR" dirty="0"/>
              <a:t>Στην βιομηχανία τροφίμων οι αντιδραστήρες ασυνεχούς λειτουργίας και πιο συγκεκριμένα ο τύπος </a:t>
            </a:r>
            <a:r>
              <a:rPr lang="el-GR" b="1" dirty="0"/>
              <a:t>dead-end</a:t>
            </a:r>
            <a:r>
              <a:rPr lang="el-GR" dirty="0"/>
              <a:t>  όπου τα αντιδρώντα προστίθενται όλα στην αρχή της αντίδρασης και αντιδρούν για ένα συγκεκριμένο χρονικό διάστημα θεωρείται και ο πιο διαδεδομένος. </a:t>
            </a:r>
            <a:endParaRPr lang="el-GR" dirty="0" smtClean="0"/>
          </a:p>
          <a:p>
            <a:r>
              <a:rPr lang="el-GR" dirty="0" smtClean="0"/>
              <a:t>Οι </a:t>
            </a:r>
            <a:r>
              <a:rPr lang="el-GR" dirty="0"/>
              <a:t>αντιδραστήρες αυτοί διατηρούν ένα κενό χώρο στο άνω μέρος για τη συσσώρευση του υδρογόνου με ένα επίπεδο ρευστού 2:1 ή 3:1 ως προς </a:t>
            </a:r>
            <a:r>
              <a:rPr lang="el-GR" dirty="0" smtClean="0"/>
              <a:t>την διάμετρό 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036525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23/52</a:t>
            </a:r>
            <a:endParaRPr lang="el-GR" dirty="0"/>
          </a:p>
        </p:txBody>
      </p:sp>
      <p:sp>
        <p:nvSpPr>
          <p:cNvPr id="3" name="Θέση περιεχομένου 2"/>
          <p:cNvSpPr>
            <a:spLocks noGrp="1"/>
          </p:cNvSpPr>
          <p:nvPr>
            <p:ph idx="1"/>
          </p:nvPr>
        </p:nvSpPr>
        <p:spPr>
          <a:xfrm>
            <a:off x="0" y="1196752"/>
            <a:ext cx="9144000" cy="5040560"/>
          </a:xfrm>
        </p:spPr>
        <p:txBody>
          <a:bodyPr>
            <a:normAutofit/>
          </a:bodyPr>
          <a:lstStyle/>
          <a:p>
            <a:pPr marL="0" indent="0" algn="ctr">
              <a:buNone/>
            </a:pPr>
            <a:r>
              <a:rPr lang="el-GR" sz="2800" b="1" dirty="0">
                <a:solidFill>
                  <a:srgbClr val="C00000"/>
                </a:solidFill>
              </a:rPr>
              <a:t>Υδρογόνωση ελαίων με τη χρήση της διαδικασίας dead-end </a:t>
            </a:r>
            <a:endParaRPr lang="el-GR" sz="2800" b="1" dirty="0" smtClean="0">
              <a:solidFill>
                <a:srgbClr val="C00000"/>
              </a:solidFill>
            </a:endParaRPr>
          </a:p>
          <a:p>
            <a:pPr marL="0" indent="0" algn="ctr">
              <a:buNone/>
            </a:pPr>
            <a:endParaRPr lang="el-GR" sz="2800" dirty="0">
              <a:solidFill>
                <a:srgbClr val="C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8928992" cy="460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551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24/52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Ο </a:t>
            </a:r>
            <a:r>
              <a:rPr lang="el-GR" b="1" dirty="0"/>
              <a:t>αντιδραστήρας υδρογόνωσης</a:t>
            </a:r>
            <a:r>
              <a:rPr lang="el-GR" dirty="0"/>
              <a:t> αποτελεί το πιο σημαντικό τμήμα του </a:t>
            </a:r>
            <a:r>
              <a:rPr lang="el-GR" dirty="0" smtClean="0"/>
              <a:t>συστήματος. </a:t>
            </a:r>
          </a:p>
          <a:p>
            <a:r>
              <a:rPr lang="el-GR" dirty="0" smtClean="0"/>
              <a:t>Οι </a:t>
            </a:r>
            <a:r>
              <a:rPr lang="el-GR" dirty="0"/>
              <a:t>περισσότεροι μετατροπείς έχουν χωρητικότητα από 30.000 μέχρι 90.000 λίβρες. </a:t>
            </a:r>
            <a:endParaRPr lang="el-GR" dirty="0" smtClean="0"/>
          </a:p>
          <a:p>
            <a:r>
              <a:rPr lang="el-GR" dirty="0" smtClean="0"/>
              <a:t>Η </a:t>
            </a:r>
            <a:r>
              <a:rPr lang="el-GR" dirty="0"/>
              <a:t>σωστή σχεδίαση και συντήρηση του αναδευτήρα και της σερπαντίνας ψύξεως και θερμάνσεως είναι επίσης καθοριστική για να επιτευχθεί η βέλτιστη παραγωγικότητα όπως και η συνοχή των ελαίων που θα παραχθούν.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168744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908720"/>
          </a:xfrm>
        </p:spPr>
        <p:txBody>
          <a:bodyPr/>
          <a:lstStyle/>
          <a:p>
            <a:r>
              <a:rPr lang="el-GR" dirty="0">
                <a:solidFill>
                  <a:prstClr val="white"/>
                </a:solidFill>
              </a:rPr>
              <a:t>Υδρογόνωση </a:t>
            </a:r>
            <a:r>
              <a:rPr lang="el-GR" sz="3000" b="0" dirty="0" smtClean="0">
                <a:solidFill>
                  <a:prstClr val="white"/>
                </a:solidFill>
              </a:rPr>
              <a:t>25/52</a:t>
            </a:r>
            <a:endParaRPr lang="el-GR" dirty="0"/>
          </a:p>
        </p:txBody>
      </p:sp>
      <p:sp>
        <p:nvSpPr>
          <p:cNvPr id="3" name="Θέση περιεχομένου 2"/>
          <p:cNvSpPr>
            <a:spLocks noGrp="1"/>
          </p:cNvSpPr>
          <p:nvPr>
            <p:ph idx="1"/>
          </p:nvPr>
        </p:nvSpPr>
        <p:spPr>
          <a:xfrm>
            <a:off x="323528" y="836712"/>
            <a:ext cx="8496944" cy="5616624"/>
          </a:xfrm>
        </p:spPr>
        <p:txBody>
          <a:bodyPr>
            <a:normAutofit/>
          </a:bodyPr>
          <a:lstStyle/>
          <a:p>
            <a:pPr marL="0" indent="0" algn="ctr">
              <a:buNone/>
            </a:pPr>
            <a:r>
              <a:rPr lang="el-GR" sz="2800" b="1" dirty="0">
                <a:solidFill>
                  <a:srgbClr val="C00000"/>
                </a:solidFill>
              </a:rPr>
              <a:t>Αντιδραστήρας </a:t>
            </a:r>
            <a:r>
              <a:rPr lang="el-GR" sz="2800" b="1" dirty="0" smtClean="0">
                <a:solidFill>
                  <a:srgbClr val="C00000"/>
                </a:solidFill>
              </a:rPr>
              <a:t>υδρογόνωσης </a:t>
            </a:r>
            <a:r>
              <a:rPr lang="el-GR" sz="2800" b="1" dirty="0">
                <a:solidFill>
                  <a:srgbClr val="C00000"/>
                </a:solidFill>
              </a:rPr>
              <a:t>τεχνολογίας </a:t>
            </a:r>
            <a:r>
              <a:rPr lang="en-US" sz="2800" b="1" dirty="0" smtClean="0">
                <a:solidFill>
                  <a:srgbClr val="C00000"/>
                </a:solidFill>
              </a:rPr>
              <a:t>Alfa-Laval</a:t>
            </a:r>
            <a:r>
              <a:rPr lang="el-GR" sz="2800" b="1" dirty="0" smtClean="0">
                <a:solidFill>
                  <a:srgbClr val="C00000"/>
                </a:solidFill>
              </a:rPr>
              <a:t> </a:t>
            </a:r>
          </a:p>
          <a:p>
            <a:pPr marL="0" indent="0" algn="ctr">
              <a:buNone/>
            </a:pPr>
            <a:endParaRPr lang="el-GR" sz="2800" b="1" dirty="0">
              <a:solidFill>
                <a:srgbClr val="C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78" b="2015"/>
          <a:stretch/>
        </p:blipFill>
        <p:spPr bwMode="auto">
          <a:xfrm>
            <a:off x="1331640" y="1455938"/>
            <a:ext cx="6480719" cy="531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729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26/52</a:t>
            </a:r>
            <a:endParaRPr lang="el-GR" dirty="0"/>
          </a:p>
        </p:txBody>
      </p:sp>
      <p:sp>
        <p:nvSpPr>
          <p:cNvPr id="3" name="Θέση περιεχομένου 2"/>
          <p:cNvSpPr>
            <a:spLocks noGrp="1"/>
          </p:cNvSpPr>
          <p:nvPr>
            <p:ph idx="1"/>
          </p:nvPr>
        </p:nvSpPr>
        <p:spPr>
          <a:xfrm>
            <a:off x="323528" y="1196752"/>
            <a:ext cx="8568952" cy="5400600"/>
          </a:xfrm>
        </p:spPr>
        <p:txBody>
          <a:bodyPr>
            <a:normAutofit/>
          </a:bodyPr>
          <a:lstStyle/>
          <a:p>
            <a:pPr marL="457200" indent="-457200">
              <a:buFont typeface="+mj-lt"/>
              <a:buAutoNum type="arabicPeriod" startAt="2"/>
            </a:pPr>
            <a:r>
              <a:rPr lang="el-GR" dirty="0" smtClean="0"/>
              <a:t>Άλλοι </a:t>
            </a:r>
            <a:r>
              <a:rPr lang="el-GR" dirty="0"/>
              <a:t>αντιδραστήρες που έχουν χρησιμοποιηθεί από την βιομηχανία είναι οι αντιδραστήρες </a:t>
            </a:r>
            <a:r>
              <a:rPr lang="el-GR" b="1" dirty="0"/>
              <a:t>βρόχου</a:t>
            </a:r>
            <a:r>
              <a:rPr lang="el-GR" dirty="0"/>
              <a:t>. Στους αντιδραστήρες αυτούς χρησιμοποιείται </a:t>
            </a:r>
            <a:r>
              <a:rPr lang="el-GR" b="1" dirty="0">
                <a:solidFill>
                  <a:srgbClr val="C00000"/>
                </a:solidFill>
              </a:rPr>
              <a:t>ένα μίγμα υδρογόνου υψηλής πίεσης</a:t>
            </a:r>
            <a:r>
              <a:rPr lang="el-GR" dirty="0"/>
              <a:t> για να προωθήσει το έλαιο εντός του αντιδραστήρα ενώ το ρευστό αναμιγνύεται και κυκλοφορεί διαμέσου εξωτερικών εναλλακτών θερμότητας. </a:t>
            </a:r>
          </a:p>
          <a:p>
            <a:r>
              <a:rPr lang="el-GR" dirty="0"/>
              <a:t>Το σύστημα αυτό απαιτεί το ίδιο πλήθος στοιχείων με ένα σύστημα ανάδευσης </a:t>
            </a:r>
            <a:r>
              <a:rPr lang="el-GR" b="1" dirty="0">
                <a:solidFill>
                  <a:srgbClr val="004A82"/>
                </a:solidFill>
              </a:rPr>
              <a:t>δηλαδή έναν εναλλάκτη θερμότητας, μια αντλία κυκλοφορίας αντί για αναδευτήρα, ένα αυτόκλειστο αντιδραστήρα και έναν εγχυτήρα αερίου-υγρού </a:t>
            </a:r>
            <a:r>
              <a:rPr lang="el-GR" dirty="0"/>
              <a:t>αντί για ένα σύστημα κατανομής αερίου αλλά η διάταξη του είναι τελείως διαφορετική.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55091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txBody>
          <a:bodyPr/>
          <a:lstStyle/>
          <a:p>
            <a:r>
              <a:rPr lang="el-GR" dirty="0">
                <a:solidFill>
                  <a:prstClr val="white"/>
                </a:solidFill>
              </a:rPr>
              <a:t>Υδρογόνωση </a:t>
            </a:r>
            <a:r>
              <a:rPr lang="el-GR" sz="3000" b="0" dirty="0" smtClean="0">
                <a:solidFill>
                  <a:prstClr val="white"/>
                </a:solidFill>
              </a:rPr>
              <a:t>27/52</a:t>
            </a:r>
            <a:endParaRPr lang="el-GR" dirty="0"/>
          </a:p>
        </p:txBody>
      </p:sp>
      <p:sp>
        <p:nvSpPr>
          <p:cNvPr id="3" name="Θέση περιεχομένου 2"/>
          <p:cNvSpPr>
            <a:spLocks noGrp="1"/>
          </p:cNvSpPr>
          <p:nvPr>
            <p:ph idx="1"/>
          </p:nvPr>
        </p:nvSpPr>
        <p:spPr>
          <a:xfrm>
            <a:off x="323528" y="836712"/>
            <a:ext cx="8496944" cy="5544616"/>
          </a:xfrm>
        </p:spPr>
        <p:txBody>
          <a:bodyPr>
            <a:normAutofit/>
          </a:bodyPr>
          <a:lstStyle/>
          <a:p>
            <a:pPr marL="0" indent="0" algn="ctr">
              <a:buNone/>
            </a:pPr>
            <a:r>
              <a:rPr lang="el-GR" sz="2800" b="1" dirty="0">
                <a:solidFill>
                  <a:srgbClr val="C00000"/>
                </a:solidFill>
              </a:rPr>
              <a:t>Αντιδραστήρας βρόχου </a:t>
            </a:r>
            <a:endParaRPr lang="el-GR" sz="2800" b="1" dirty="0" smtClean="0">
              <a:solidFill>
                <a:srgbClr val="C00000"/>
              </a:solidFill>
            </a:endParaRPr>
          </a:p>
          <a:p>
            <a:pPr marL="0" indent="0" algn="ctr">
              <a:buNone/>
            </a:pPr>
            <a:endParaRPr lang="el-GR" sz="2800" b="1" dirty="0">
              <a:solidFill>
                <a:srgbClr val="C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5"/>
            <a:ext cx="8496944"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638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28/52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Μ</a:t>
            </a:r>
            <a:r>
              <a:rPr lang="el-GR" dirty="0" smtClean="0"/>
              <a:t>ια </a:t>
            </a:r>
            <a:r>
              <a:rPr lang="el-GR" dirty="0"/>
              <a:t>εναλλακτική μέθοδος για την παραγωγή υδρογονωμένων εδώδιμων ελαίων με χαμηλά trans λιπαρά οξέα και χαμηλή θερμοκρασία αντίδρασης είναι η </a:t>
            </a:r>
            <a:r>
              <a:rPr lang="el-GR" b="1" dirty="0"/>
              <a:t>ηλεκτροκαταλυτική</a:t>
            </a:r>
            <a:r>
              <a:rPr lang="el-GR" dirty="0"/>
              <a:t> </a:t>
            </a:r>
            <a:r>
              <a:rPr lang="el-GR" dirty="0" smtClean="0"/>
              <a:t>υδρογόνωση. </a:t>
            </a:r>
          </a:p>
          <a:p>
            <a:r>
              <a:rPr lang="el-GR" b="1" dirty="0" smtClean="0">
                <a:solidFill>
                  <a:srgbClr val="C00000"/>
                </a:solidFill>
              </a:rPr>
              <a:t>Η </a:t>
            </a:r>
            <a:r>
              <a:rPr lang="el-GR" b="1" dirty="0">
                <a:solidFill>
                  <a:srgbClr val="C00000"/>
                </a:solidFill>
              </a:rPr>
              <a:t>ηλεκτροκαταλυτική υδρογόνωση </a:t>
            </a:r>
            <a:r>
              <a:rPr lang="el-GR" dirty="0"/>
              <a:t>χρησιμοποιεί ως κάθοδο ένα ηλεκτρικά αγώγιμο καταλύτη όπως το νικέλιο Raney ή το μαύρο λευκόχρυσο. Η μέθοδος αυτή έχει χρησιμοποιηθεί επίσης για την παραγωγή μίας ποικιλίας οργανικών ενώσεων όπως αρωματικές ενώσεις, φαινόλες, κετόνες και </a:t>
            </a:r>
            <a:r>
              <a:rPr lang="el-GR" dirty="0" smtClean="0"/>
              <a:t>γλυκόζη.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68998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2/52</a:t>
            </a:r>
            <a:endParaRPr lang="el-GR" dirty="0"/>
          </a:p>
        </p:txBody>
      </p:sp>
      <p:sp>
        <p:nvSpPr>
          <p:cNvPr id="3" name="Θέση περιεχομένου 2"/>
          <p:cNvSpPr>
            <a:spLocks noGrp="1"/>
          </p:cNvSpPr>
          <p:nvPr>
            <p:ph idx="1"/>
          </p:nvPr>
        </p:nvSpPr>
        <p:spPr/>
        <p:txBody>
          <a:bodyPr/>
          <a:lstStyle/>
          <a:p>
            <a:r>
              <a:rPr lang="el-GR" dirty="0"/>
              <a:t>Η βιομηχανική χρήση της υδρογόνωσης ανακαλύφθηκε από τον Sabatier το 1897, όπου η εισαγωγή μικρής ποσότητας καταλύτη (νικελίου ή άλλων μεταλλικών καταλυτών) διευκόλυνε την προσθήκη υδρογόνου στο μόριο των περισσοτέρων ενώσεων άνθρακα, πραγματοποιώντας </a:t>
            </a:r>
            <a:r>
              <a:rPr lang="el-GR" b="1" dirty="0">
                <a:solidFill>
                  <a:srgbClr val="004A82"/>
                </a:solidFill>
              </a:rPr>
              <a:t>την πρώτη υδρογόνωση σε φάση ατμού. </a:t>
            </a:r>
            <a:endParaRPr lang="el-GR" b="1" dirty="0" smtClean="0">
              <a:solidFill>
                <a:srgbClr val="004A82"/>
              </a:solidFill>
            </a:endParaRPr>
          </a:p>
          <a:p>
            <a:r>
              <a:rPr lang="el-GR" dirty="0" smtClean="0"/>
              <a:t>Το </a:t>
            </a:r>
            <a:r>
              <a:rPr lang="el-GR" dirty="0"/>
              <a:t>1903 ο γερμανός χημικός </a:t>
            </a:r>
            <a:r>
              <a:rPr lang="en-US" b="1" dirty="0"/>
              <a:t>Normann</a:t>
            </a:r>
            <a:r>
              <a:rPr lang="el-GR" dirty="0"/>
              <a:t> κατοχύρωσε με δίπλωμα ευρεσιτεχνίας την διαδικασία υδρογόνωσης σε υγρή φάση για τα ακόρεστα λιπαρά οξέα, μετασχηματίζοντας υγρό ελαϊκό οξύ σε στερεό στεατικό οξύ με τη χρήση διασπαρμένου νικελίου ως </a:t>
            </a:r>
            <a:r>
              <a:rPr lang="el-GR" dirty="0" smtClean="0"/>
              <a:t>καταλύτη. </a:t>
            </a:r>
            <a:endParaRPr lang="el-GR" dirty="0">
              <a:solidFill>
                <a:srgbClr val="4545C3"/>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899533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29/52</a:t>
            </a:r>
            <a:endParaRPr lang="el-GR" dirty="0"/>
          </a:p>
        </p:txBody>
      </p:sp>
      <p:sp>
        <p:nvSpPr>
          <p:cNvPr id="3" name="Θέση περιεχομένου 2"/>
          <p:cNvSpPr>
            <a:spLocks noGrp="1"/>
          </p:cNvSpPr>
          <p:nvPr>
            <p:ph idx="1"/>
          </p:nvPr>
        </p:nvSpPr>
        <p:spPr/>
        <p:txBody>
          <a:bodyPr/>
          <a:lstStyle/>
          <a:p>
            <a:r>
              <a:rPr lang="el-GR" b="1" dirty="0">
                <a:solidFill>
                  <a:srgbClr val="C00000"/>
                </a:solidFill>
              </a:rPr>
              <a:t>Ο ηλεκτροχημικός αντιδραστήρας </a:t>
            </a:r>
            <a:r>
              <a:rPr lang="el-GR" dirty="0"/>
              <a:t>περιέχει μια κάθοδο για τις αντιδράσεις αναγωγής και μία άνοδο για τις αντιδράσεις οξείδωσης. </a:t>
            </a:r>
            <a:endParaRPr lang="el-GR" dirty="0" smtClean="0"/>
          </a:p>
          <a:p>
            <a:r>
              <a:rPr lang="el-GR" b="1" dirty="0" smtClean="0">
                <a:solidFill>
                  <a:srgbClr val="004A82"/>
                </a:solidFill>
              </a:rPr>
              <a:t>Κατιόντα </a:t>
            </a:r>
            <a:r>
              <a:rPr lang="el-GR" b="1" dirty="0">
                <a:solidFill>
                  <a:srgbClr val="004A82"/>
                </a:solidFill>
              </a:rPr>
              <a:t>υδρογόνου </a:t>
            </a:r>
            <a:r>
              <a:rPr lang="el-GR" dirty="0"/>
              <a:t>παράγονται στην καταλυτικά ενεργή επιφάνεια της καθόδου από την αναγωγή των πρωτονίων ή των μορίων νερού μέσω ηλεκτρολυτικών αντιδράσεων όπου στη συνέχεια αντιδρούν με τους διπλούς δεσμούς των λιπαρών οξέων για τον σχηματισμό κορεσμένων λιπαρών. </a:t>
            </a:r>
            <a:endParaRPr lang="el-GR" dirty="0" smtClean="0"/>
          </a:p>
          <a:p>
            <a:r>
              <a:rPr lang="el-GR" dirty="0" smtClean="0"/>
              <a:t>Η </a:t>
            </a:r>
            <a:r>
              <a:rPr lang="el-GR" dirty="0"/>
              <a:t>μέθοδος αυτή </a:t>
            </a:r>
            <a:r>
              <a:rPr lang="el-GR" b="1" dirty="0">
                <a:solidFill>
                  <a:schemeClr val="accent3">
                    <a:lumMod val="50000"/>
                  </a:schemeClr>
                </a:solidFill>
              </a:rPr>
              <a:t>εκμηδενίζει την διάσταση και την αντίσταση μεταφοράς μάζας του μοριακού υδρογόνου </a:t>
            </a:r>
            <a:r>
              <a:rPr lang="el-GR" dirty="0"/>
              <a:t>αυξάνοντας έτσι το ρυθμό </a:t>
            </a:r>
            <a:r>
              <a:rPr lang="el-GR" dirty="0" smtClean="0"/>
              <a:t>αντίδρασης.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340425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30/52</a:t>
            </a:r>
            <a:endParaRPr lang="el-GR" dirty="0"/>
          </a:p>
        </p:txBody>
      </p:sp>
      <p:sp>
        <p:nvSpPr>
          <p:cNvPr id="3" name="Θέση περιεχομένου 2"/>
          <p:cNvSpPr>
            <a:spLocks noGrp="1"/>
          </p:cNvSpPr>
          <p:nvPr>
            <p:ph idx="1"/>
          </p:nvPr>
        </p:nvSpPr>
        <p:spPr>
          <a:xfrm>
            <a:off x="323528" y="3645024"/>
            <a:ext cx="8496944" cy="2952328"/>
          </a:xfrm>
        </p:spPr>
        <p:txBody>
          <a:bodyPr/>
          <a:lstStyle/>
          <a:p>
            <a:r>
              <a:rPr lang="el-GR" b="1" dirty="0" smtClean="0">
                <a:solidFill>
                  <a:schemeClr val="accent3">
                    <a:lumMod val="50000"/>
                  </a:schemeClr>
                </a:solidFill>
              </a:rPr>
              <a:t>Η </a:t>
            </a:r>
            <a:r>
              <a:rPr lang="el-GR" b="1" dirty="0">
                <a:solidFill>
                  <a:schemeClr val="accent3">
                    <a:lumMod val="50000"/>
                  </a:schemeClr>
                </a:solidFill>
              </a:rPr>
              <a:t>συγκέντρωση του υδρογόνου </a:t>
            </a:r>
            <a:r>
              <a:rPr lang="el-GR" dirty="0"/>
              <a:t>που έχει απορροφηθεί στην επιφάνεια του καταλύτη μπορεί να ελέγχεται από το εφαρμοζόμενο ρεύμα το οποίο επιτρέπει χαμηλές θερμοκρασίες και χαμηλές συνθήκες πίεσης κατά τη διάρκεια της </a:t>
            </a:r>
            <a:r>
              <a:rPr lang="el-GR" dirty="0" smtClean="0"/>
              <a:t>υδρογόνωσης.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842493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10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31/52</a:t>
            </a:r>
            <a:endParaRPr lang="el-GR" dirty="0"/>
          </a:p>
        </p:txBody>
      </p:sp>
      <p:sp>
        <p:nvSpPr>
          <p:cNvPr id="3" name="Θέση περιεχομένου 2"/>
          <p:cNvSpPr>
            <a:spLocks noGrp="1"/>
          </p:cNvSpPr>
          <p:nvPr>
            <p:ph idx="1"/>
          </p:nvPr>
        </p:nvSpPr>
        <p:spPr/>
        <p:txBody>
          <a:bodyPr/>
          <a:lstStyle/>
          <a:p>
            <a:r>
              <a:rPr lang="el-GR" dirty="0"/>
              <a:t>Κάτω από αυτές τις συνθήκες ελαχιστοποιείται η διαμόρφωση των διπλών δεσμών από cis σε trans. Το μοριακό αέριο υδρογόνο μπορεί να σχηματιστεί είτε από το χημικό συνδυασμό δυο προσροφημένων ατόμων υδρογόνου ή από την ηλεκτροχημική αναγωγή του προσροφημένου υδρογόνου.</a:t>
            </a: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3717032"/>
            <a:ext cx="72008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94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32/52</a:t>
            </a:r>
            <a:endParaRPr lang="el-GR" dirty="0"/>
          </a:p>
        </p:txBody>
      </p:sp>
      <p:sp>
        <p:nvSpPr>
          <p:cNvPr id="3" name="Θέση περιεχομένου 2"/>
          <p:cNvSpPr>
            <a:spLocks noGrp="1"/>
          </p:cNvSpPr>
          <p:nvPr>
            <p:ph idx="1"/>
          </p:nvPr>
        </p:nvSpPr>
        <p:spPr>
          <a:xfrm>
            <a:off x="179512" y="1196752"/>
            <a:ext cx="8964488" cy="5256584"/>
          </a:xfrm>
        </p:spPr>
        <p:txBody>
          <a:bodyPr/>
          <a:lstStyle/>
          <a:p>
            <a:pPr marL="0" indent="0" algn="ctr">
              <a:buNone/>
            </a:pPr>
            <a:r>
              <a:rPr lang="el-GR" sz="2800" b="1" dirty="0" smtClean="0">
                <a:solidFill>
                  <a:srgbClr val="C00000"/>
                </a:solidFill>
              </a:rPr>
              <a:t>Τεχνολογίες υποκατάστασης υδρογόνωσης λιπαρών υλών</a:t>
            </a:r>
          </a:p>
          <a:p>
            <a:r>
              <a:rPr lang="el-GR" dirty="0" smtClean="0"/>
              <a:t>Η </a:t>
            </a:r>
            <a:r>
              <a:rPr lang="el-GR" dirty="0"/>
              <a:t>βιομηχανία τροφίμων σε παγκόσμιο επίπεδο αναζητά εναλλακτικές τεχνολογίες ώστε να δημιουργήσει προϊόντα απαλλαγμένα από </a:t>
            </a:r>
            <a:r>
              <a:rPr lang="en-US" dirty="0"/>
              <a:t>trans</a:t>
            </a:r>
            <a:r>
              <a:rPr lang="el-GR" dirty="0"/>
              <a:t> λιπαρά τα οποία όμως συγχρόνως θα ικανοποιούν τις απαιτήσεις της ως προς τα λειτουργικά χαρακτηριστικά των λιπαρών υλών όπως το σημείο τήξεως και την οξειδωτική σταθερότητα ενώ επίσης θα διατηρούν και τα ιδιαίτερα πλεονεκτήματα όπως η υφή που προσδίδουν τα </a:t>
            </a:r>
            <a:r>
              <a:rPr lang="en-US" dirty="0"/>
              <a:t>trans</a:t>
            </a:r>
            <a:r>
              <a:rPr lang="el-GR" dirty="0"/>
              <a:t> στα τρόφιμα στα οποία ενσωματώνονται αλλά και να ικανοποιήσουν τις διατροφικές ανάγκες των καταναλωτών.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207750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33/52</a:t>
            </a:r>
            <a:endParaRPr lang="el-GR" dirty="0"/>
          </a:p>
        </p:txBody>
      </p:sp>
      <p:sp>
        <p:nvSpPr>
          <p:cNvPr id="3" name="Θέση περιεχομένου 2"/>
          <p:cNvSpPr>
            <a:spLocks noGrp="1"/>
          </p:cNvSpPr>
          <p:nvPr>
            <p:ph idx="1"/>
          </p:nvPr>
        </p:nvSpPr>
        <p:spPr/>
        <p:txBody>
          <a:bodyPr/>
          <a:lstStyle/>
          <a:p>
            <a:r>
              <a:rPr lang="el-GR" dirty="0"/>
              <a:t>Τα τελευταία χρόνια έχουν προταθεί αρκετές τεχνολογίες που είναι ικανές να υποκαταστήσουν την υδρογόνωση όπως η </a:t>
            </a:r>
            <a:r>
              <a:rPr lang="el-GR" b="1" dirty="0"/>
              <a:t>κλασμάτωση</a:t>
            </a:r>
            <a:r>
              <a:rPr lang="el-GR" dirty="0"/>
              <a:t>, </a:t>
            </a:r>
            <a:r>
              <a:rPr lang="el-GR" b="1" dirty="0"/>
              <a:t>η χρήση γενετικά τροποποιημένων φυτών</a:t>
            </a:r>
            <a:r>
              <a:rPr lang="el-GR" dirty="0"/>
              <a:t> τα οποία παράγουν </a:t>
            </a:r>
            <a:r>
              <a:rPr lang="el-GR" dirty="0" smtClean="0"/>
              <a:t>λάδια </a:t>
            </a:r>
            <a:r>
              <a:rPr lang="el-GR" dirty="0"/>
              <a:t>με χαμηλές συγκεντρώσεις λινελαϊκού και υψηλές συγκεντρώσεις ελαϊκού </a:t>
            </a:r>
            <a:r>
              <a:rPr lang="el-GR" dirty="0" smtClean="0"/>
              <a:t>οξέος, </a:t>
            </a:r>
            <a:r>
              <a:rPr lang="el-GR" b="1" dirty="0"/>
              <a:t>η χρήση τροπικών ελαίων </a:t>
            </a:r>
            <a:r>
              <a:rPr lang="el-GR" dirty="0"/>
              <a:t>όπως τα φοινικέλαιο, φοινικοπυρηνέλαιο, κοκοκαρυέλαιο, </a:t>
            </a:r>
            <a:r>
              <a:rPr lang="el-GR" b="1" dirty="0">
                <a:solidFill>
                  <a:srgbClr val="C00000"/>
                </a:solidFill>
              </a:rPr>
              <a:t>η ανάμειξη ελαίων </a:t>
            </a:r>
            <a:r>
              <a:rPr lang="el-GR" dirty="0"/>
              <a:t>και η </a:t>
            </a:r>
            <a:r>
              <a:rPr lang="el-GR" b="1" dirty="0"/>
              <a:t>ενδοεστεροποίηση</a:t>
            </a:r>
            <a:r>
              <a:rPr lang="el-GR" dirty="0" smtClean="0"/>
              <a:t>.</a:t>
            </a:r>
          </a:p>
          <a:p>
            <a:r>
              <a:rPr lang="el-GR" b="1" dirty="0">
                <a:solidFill>
                  <a:srgbClr val="004A82"/>
                </a:solidFill>
              </a:rPr>
              <a:t>Το φοινικέλαιο </a:t>
            </a:r>
            <a:r>
              <a:rPr lang="el-GR" dirty="0"/>
              <a:t>χρησιμοποιείται ευρέως καθώς είναι ημι-στερεό χωρίς να υποστεί κάποια επεξεργασία ενώ τα παράγωγα του όπως η ενδοεστεροποιημένη </a:t>
            </a:r>
            <a:r>
              <a:rPr lang="el-GR" dirty="0" smtClean="0"/>
              <a:t>παλμιτοστεατίνη </a:t>
            </a:r>
            <a:r>
              <a:rPr lang="el-GR" dirty="0"/>
              <a:t>χρησιμοποιούνται σε αρκετά τρόφιμα.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040722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980728"/>
          </a:xfrm>
        </p:spPr>
        <p:txBody>
          <a:bodyPr/>
          <a:lstStyle/>
          <a:p>
            <a:r>
              <a:rPr lang="el-GR" dirty="0">
                <a:solidFill>
                  <a:prstClr val="white"/>
                </a:solidFill>
              </a:rPr>
              <a:t>Υδρογόνωση </a:t>
            </a:r>
            <a:r>
              <a:rPr lang="el-GR" sz="3000" b="0" dirty="0" smtClean="0">
                <a:solidFill>
                  <a:prstClr val="white"/>
                </a:solidFill>
              </a:rPr>
              <a:t>34/52</a:t>
            </a:r>
            <a:endParaRPr lang="el-GR" dirty="0"/>
          </a:p>
        </p:txBody>
      </p:sp>
      <p:sp>
        <p:nvSpPr>
          <p:cNvPr id="3" name="Θέση περιεχομένου 2"/>
          <p:cNvSpPr>
            <a:spLocks noGrp="1"/>
          </p:cNvSpPr>
          <p:nvPr>
            <p:ph idx="1"/>
          </p:nvPr>
        </p:nvSpPr>
        <p:spPr>
          <a:xfrm>
            <a:off x="323528" y="908720"/>
            <a:ext cx="8496944" cy="5688632"/>
          </a:xfrm>
        </p:spPr>
        <p:txBody>
          <a:bodyPr>
            <a:normAutofit/>
          </a:bodyPr>
          <a:lstStyle/>
          <a:p>
            <a:pPr marL="0" indent="0" algn="ctr">
              <a:buNone/>
            </a:pPr>
            <a:r>
              <a:rPr lang="el-GR" sz="3200" b="1" dirty="0" smtClean="0">
                <a:solidFill>
                  <a:srgbClr val="C00000"/>
                </a:solidFill>
              </a:rPr>
              <a:t>Ενδοεστεροποίηση</a:t>
            </a:r>
          </a:p>
          <a:p>
            <a:r>
              <a:rPr lang="el-GR" dirty="0"/>
              <a:t>Αποτελεί μια από τις κυριότερες </a:t>
            </a:r>
            <a:r>
              <a:rPr lang="el-GR" b="1" dirty="0">
                <a:solidFill>
                  <a:srgbClr val="004A82"/>
                </a:solidFill>
              </a:rPr>
              <a:t>τεχνολογίες υποκατάστασης της </a:t>
            </a:r>
            <a:r>
              <a:rPr lang="el-GR" b="1" dirty="0" smtClean="0">
                <a:solidFill>
                  <a:srgbClr val="004A82"/>
                </a:solidFill>
              </a:rPr>
              <a:t>υδρογόνωσης</a:t>
            </a:r>
            <a:r>
              <a:rPr lang="el-GR" dirty="0" smtClean="0"/>
              <a:t> </a:t>
            </a:r>
            <a:r>
              <a:rPr lang="el-GR" dirty="0"/>
              <a:t>και συναντάται αρκετά συχνά στη </a:t>
            </a:r>
            <a:r>
              <a:rPr lang="el-GR" dirty="0" smtClean="0"/>
              <a:t>βιομηχανία τροφίμων. </a:t>
            </a:r>
          </a:p>
          <a:p>
            <a:r>
              <a:rPr lang="el-GR" dirty="0" smtClean="0"/>
              <a:t>Η </a:t>
            </a:r>
            <a:r>
              <a:rPr lang="el-GR" dirty="0"/>
              <a:t>ενδοεστεροποίηση δεν είναι μια καινούργια μέθοδος καθώς χρησιμοποιήθηκε για πρώτη φορά στις ΗΠΑ τη δεκαετία του 1940 ώστε να βελτιωθεί η ικανότητα επάλειψης του λαρδιού ενώ το 1969 παρασκευάστηκε η πρώτη </a:t>
            </a:r>
            <a:r>
              <a:rPr lang="el-GR" dirty="0" smtClean="0"/>
              <a:t>μαργαρίνη. </a:t>
            </a:r>
          </a:p>
          <a:p>
            <a:r>
              <a:rPr lang="el-GR" dirty="0" smtClean="0"/>
              <a:t>Σε </a:t>
            </a:r>
            <a:r>
              <a:rPr lang="el-GR" dirty="0"/>
              <a:t>αυτή τη μέθοδο έχουμε την </a:t>
            </a:r>
            <a:r>
              <a:rPr lang="el-GR" b="1" dirty="0"/>
              <a:t>υδρολυτική απελευθέρωση</a:t>
            </a:r>
            <a:r>
              <a:rPr lang="el-GR" dirty="0"/>
              <a:t> ορισμένων λιπαρών οξέων και την </a:t>
            </a:r>
            <a:r>
              <a:rPr lang="el-GR" b="1" dirty="0"/>
              <a:t>επανατοποθέτηση</a:t>
            </a:r>
            <a:r>
              <a:rPr lang="el-GR" dirty="0"/>
              <a:t> </a:t>
            </a:r>
            <a:r>
              <a:rPr lang="el-GR" b="1" dirty="0"/>
              <a:t>τους στο μόριο του </a:t>
            </a:r>
            <a:r>
              <a:rPr lang="el-GR" b="1" dirty="0" smtClean="0"/>
              <a:t>τριγλυκεριδίου</a:t>
            </a:r>
            <a:r>
              <a:rPr lang="el-GR" dirty="0" smtClean="0"/>
              <a:t>, </a:t>
            </a:r>
            <a:r>
              <a:rPr lang="el-GR" dirty="0"/>
              <a:t>χωρίς να επηρεάζεται όμως η σύνθεση του λιπαρού οξέος.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297799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35/52</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αναδιάταξη αυτή μπορεί να γίνει με τη </a:t>
            </a:r>
            <a:r>
              <a:rPr lang="el-GR" b="1" dirty="0"/>
              <a:t>χρήση χημικού ή ενζυμικού καταλύτη</a:t>
            </a:r>
            <a:r>
              <a:rPr lang="el-GR" dirty="0"/>
              <a:t> με ελεγχόμενο ή τυχαίο τρόπο. </a:t>
            </a:r>
            <a:endParaRPr lang="el-GR" dirty="0" smtClean="0"/>
          </a:p>
          <a:p>
            <a:r>
              <a:rPr lang="el-GR" dirty="0" smtClean="0"/>
              <a:t>Η </a:t>
            </a:r>
            <a:r>
              <a:rPr lang="el-GR" dirty="0"/>
              <a:t>κατανομή των λιπαρών οξέων στις φυσικές λιπαρές ύλες έχει συγκεκριμένη διάταξη και στις περισσότερες η θέση 2 του </a:t>
            </a:r>
            <a:r>
              <a:rPr lang="el-GR" dirty="0"/>
              <a:t>τριγλυκεριδίου</a:t>
            </a:r>
            <a:r>
              <a:rPr lang="el-GR" dirty="0"/>
              <a:t> συνήθως καταλαμβάνεται από ένα ακόρεστο λιπαρό οξύ όπως το λινελαϊκό ή το λινολενικό οξύ ενώ με την αναδιάταξη που σημειώνεται κατά την ενδοεστεροποίηση αυξάνονται τα είδη των </a:t>
            </a:r>
            <a:r>
              <a:rPr lang="el-GR" dirty="0" smtClean="0"/>
              <a:t>τριγλυκεριδίων, </a:t>
            </a:r>
            <a:r>
              <a:rPr lang="el-GR" dirty="0"/>
              <a:t>επηρεάζοντας έτσι τα φυσικά χαρακτηριστικά των ελαίων όπως </a:t>
            </a:r>
            <a:r>
              <a:rPr lang="el-GR" b="1" dirty="0"/>
              <a:t>το σημείο τήξης</a:t>
            </a:r>
            <a:r>
              <a:rPr lang="el-GR" dirty="0"/>
              <a:t> και την </a:t>
            </a:r>
            <a:r>
              <a:rPr lang="el-GR" b="1" dirty="0" smtClean="0"/>
              <a:t>κρυστάλλωση.</a:t>
            </a:r>
          </a:p>
          <a:p>
            <a:r>
              <a:rPr lang="el-GR" dirty="0" smtClean="0"/>
              <a:t>Δεν </a:t>
            </a:r>
            <a:r>
              <a:rPr lang="el-GR" dirty="0"/>
              <a:t>επηρεάζει όμως τον κορεσμό και δεν προκαλεί ισομερείωση στου διπλούς δεσμούς των λιπαρών οξέων.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607700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36/52</a:t>
            </a:r>
            <a:endParaRPr lang="el-GR" dirty="0"/>
          </a:p>
        </p:txBody>
      </p:sp>
      <p:sp>
        <p:nvSpPr>
          <p:cNvPr id="3" name="Θέση περιεχομένου 2"/>
          <p:cNvSpPr>
            <a:spLocks noGrp="1"/>
          </p:cNvSpPr>
          <p:nvPr>
            <p:ph idx="1"/>
          </p:nvPr>
        </p:nvSpPr>
        <p:spPr/>
        <p:txBody>
          <a:bodyPr/>
          <a:lstStyle/>
          <a:p>
            <a:r>
              <a:rPr lang="el-GR" dirty="0"/>
              <a:t>Τα ενδοεστεροποιημένα λιπαρά μπορούν να επεξεργαστούν περαιτέρω με </a:t>
            </a:r>
            <a:r>
              <a:rPr lang="el-GR" dirty="0" smtClean="0"/>
              <a:t>κλασμάτωση, </a:t>
            </a:r>
            <a:r>
              <a:rPr lang="el-GR" b="1" dirty="0">
                <a:solidFill>
                  <a:srgbClr val="004A82"/>
                </a:solidFill>
              </a:rPr>
              <a:t>ώστε να μειωθούν τα </a:t>
            </a:r>
            <a:r>
              <a:rPr lang="en-US" b="1" dirty="0">
                <a:solidFill>
                  <a:srgbClr val="004A82"/>
                </a:solidFill>
              </a:rPr>
              <a:t>trans</a:t>
            </a:r>
            <a:r>
              <a:rPr lang="el-GR" b="1" dirty="0">
                <a:solidFill>
                  <a:srgbClr val="004A82"/>
                </a:solidFill>
              </a:rPr>
              <a:t> ισομερή. </a:t>
            </a:r>
            <a:endParaRPr lang="el-GR" b="1" dirty="0" smtClean="0">
              <a:solidFill>
                <a:srgbClr val="004A82"/>
              </a:solidFill>
            </a:endParaRPr>
          </a:p>
          <a:p>
            <a:r>
              <a:rPr lang="el-GR" dirty="0" smtClean="0"/>
              <a:t>Συνήθως </a:t>
            </a:r>
            <a:r>
              <a:rPr lang="el-GR" dirty="0"/>
              <a:t>τα ενδοεστεροποιημένα λιπαρά είναι προϊόντα ενός υγρού ελαίου </a:t>
            </a:r>
            <a:r>
              <a:rPr lang="el-GR" b="1" dirty="0"/>
              <a:t>τυχαίας αναδιάταξης</a:t>
            </a:r>
            <a:r>
              <a:rPr lang="el-GR" dirty="0"/>
              <a:t> τα οποία αναμιγνύονται με πλήρως υδρογονωμένα έλαια ή με μίγματα </a:t>
            </a:r>
            <a:r>
              <a:rPr lang="el-GR" dirty="0" smtClean="0"/>
              <a:t>παλμιτοστεατίνης</a:t>
            </a:r>
            <a:r>
              <a:rPr lang="el-GR" dirty="0"/>
              <a:t>, λαουρικού οξέος και </a:t>
            </a:r>
            <a:r>
              <a:rPr lang="el-GR" dirty="0" smtClean="0"/>
              <a:t>στεατίνης </a:t>
            </a:r>
            <a:r>
              <a:rPr lang="el-GR" dirty="0"/>
              <a:t>φοινικοπυρενελαίου. </a:t>
            </a:r>
            <a:endParaRPr lang="el-GR" dirty="0" smtClean="0"/>
          </a:p>
          <a:p>
            <a:r>
              <a:rPr lang="el-GR" dirty="0" smtClean="0"/>
              <a:t>Στην </a:t>
            </a:r>
            <a:r>
              <a:rPr lang="el-GR" b="1" dirty="0"/>
              <a:t>ελεγχόμενη διάταξη</a:t>
            </a:r>
            <a:r>
              <a:rPr lang="el-GR" dirty="0"/>
              <a:t> χρησιμοποιούνται χαμηλότερες θερμοκρασίες σε σχέση με την τυχαία και η θερμοκρασία μπορεί να ρυθμιστεί  ώστε να παραχθούν τα επιθυμητά τριγλυκερίδια.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45836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lstStyle/>
          <a:p>
            <a:r>
              <a:rPr lang="el-GR" dirty="0">
                <a:solidFill>
                  <a:prstClr val="white"/>
                </a:solidFill>
              </a:rPr>
              <a:t>Υδρογόνωση </a:t>
            </a:r>
            <a:r>
              <a:rPr lang="el-GR" sz="3000" b="0" dirty="0" smtClean="0">
                <a:solidFill>
                  <a:prstClr val="white"/>
                </a:solidFill>
              </a:rPr>
              <a:t>37/52</a:t>
            </a:r>
            <a:endParaRPr lang="el-GR" dirty="0"/>
          </a:p>
        </p:txBody>
      </p:sp>
      <p:sp>
        <p:nvSpPr>
          <p:cNvPr id="3" name="Θέση περιεχομένου 2"/>
          <p:cNvSpPr>
            <a:spLocks noGrp="1"/>
          </p:cNvSpPr>
          <p:nvPr>
            <p:ph idx="1"/>
          </p:nvPr>
        </p:nvSpPr>
        <p:spPr>
          <a:xfrm>
            <a:off x="323528" y="764704"/>
            <a:ext cx="8640960" cy="5904656"/>
          </a:xfrm>
        </p:spPr>
        <p:txBody>
          <a:bodyPr>
            <a:normAutofit/>
          </a:bodyPr>
          <a:lstStyle/>
          <a:p>
            <a:pPr marL="0" indent="0" algn="ctr">
              <a:buNone/>
            </a:pPr>
            <a:r>
              <a:rPr lang="el-GR" sz="2800" b="1" dirty="0">
                <a:solidFill>
                  <a:srgbClr val="C00000"/>
                </a:solidFill>
              </a:rPr>
              <a:t>Ενδοεστεροποίηση με τη χρήση χημικού καταλύτη</a:t>
            </a:r>
            <a:endParaRPr lang="el-GR" sz="2800" dirty="0" smtClean="0">
              <a:solidFill>
                <a:srgbClr val="C00000"/>
              </a:solidFill>
            </a:endParaRPr>
          </a:p>
          <a:p>
            <a:r>
              <a:rPr lang="el-GR" b="1" dirty="0">
                <a:solidFill>
                  <a:srgbClr val="004A82"/>
                </a:solidFill>
              </a:rPr>
              <a:t>Η χημική ενδοεστεροποίηση δεν είναι εκλεκτική </a:t>
            </a:r>
            <a:r>
              <a:rPr lang="el-GR" dirty="0"/>
              <a:t>και αναδιατάσσει τα λιπαρά οξέα με τυχαίο </a:t>
            </a:r>
            <a:r>
              <a:rPr lang="el-GR" dirty="0" smtClean="0"/>
              <a:t>τρόπο, </a:t>
            </a:r>
            <a:r>
              <a:rPr lang="el-GR" dirty="0"/>
              <a:t>ενώ παράγονται και τριγλυκερίδια τα οποία είναι ανεπιθύμητα. </a:t>
            </a:r>
            <a:endParaRPr lang="el-GR" dirty="0" smtClean="0"/>
          </a:p>
          <a:p>
            <a:r>
              <a:rPr lang="el-GR" dirty="0" smtClean="0"/>
              <a:t>Η </a:t>
            </a:r>
            <a:r>
              <a:rPr lang="el-GR" dirty="0"/>
              <a:t>ενδοεστεροποίηση πραγματοποιείται σε θερμοκρασίες αρκετά χαμηλότερες σε σχέση με την </a:t>
            </a:r>
            <a:r>
              <a:rPr lang="el-GR" dirty="0" smtClean="0"/>
              <a:t>υδρογόνωση, </a:t>
            </a:r>
            <a:r>
              <a:rPr lang="el-GR" dirty="0"/>
              <a:t>ανάλογα βέβαια με τον χημικό καταλύτη που θα χρησιμοποιηθεί και κυμαίνονται μεταξύ 80 και 140°C. </a:t>
            </a:r>
            <a:endParaRPr lang="el-GR" dirty="0" smtClean="0"/>
          </a:p>
          <a:p>
            <a:r>
              <a:rPr lang="el-GR" dirty="0" smtClean="0"/>
              <a:t>Ο </a:t>
            </a:r>
            <a:r>
              <a:rPr lang="el-GR" dirty="0"/>
              <a:t>καταλύτης που χρησιμοποιείται συχνότερα είναι το </a:t>
            </a:r>
            <a:r>
              <a:rPr lang="el-GR" b="1" dirty="0"/>
              <a:t>μεθοξείδιο του νατρίου</a:t>
            </a:r>
            <a:r>
              <a:rPr lang="el-GR" dirty="0"/>
              <a:t> σε συγκέντρωση 0,05-0,15% ή ένα αλκαλικό μέταλλο σε ποσοστό 0,1-0,2%.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4213562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38/52</a:t>
            </a:r>
            <a:endParaRPr lang="el-GR" dirty="0"/>
          </a:p>
        </p:txBody>
      </p:sp>
      <p:sp>
        <p:nvSpPr>
          <p:cNvPr id="3" name="Θέση περιεχομένου 2"/>
          <p:cNvSpPr>
            <a:spLocks noGrp="1"/>
          </p:cNvSpPr>
          <p:nvPr>
            <p:ph idx="1"/>
          </p:nvPr>
        </p:nvSpPr>
        <p:spPr>
          <a:xfrm>
            <a:off x="323528" y="1196752"/>
            <a:ext cx="8496944" cy="5328592"/>
          </a:xfrm>
        </p:spPr>
        <p:txBody>
          <a:bodyPr>
            <a:normAutofit/>
          </a:bodyPr>
          <a:lstStyle/>
          <a:p>
            <a:r>
              <a:rPr lang="el-GR" dirty="0"/>
              <a:t>Είναι απαραίτητο </a:t>
            </a:r>
            <a:r>
              <a:rPr lang="el-GR" b="1" dirty="0">
                <a:solidFill>
                  <a:srgbClr val="004A82"/>
                </a:solidFill>
              </a:rPr>
              <a:t>η πρώτη υλη </a:t>
            </a:r>
            <a:r>
              <a:rPr lang="el-GR" dirty="0"/>
              <a:t>να είναι απαλλαγμένη από υπεροξείδια , οξέα  και υγρασία διότι καταστρέφουν τον καταλύτη. </a:t>
            </a:r>
            <a:endParaRPr lang="el-GR" dirty="0" smtClean="0"/>
          </a:p>
          <a:p>
            <a:r>
              <a:rPr lang="el-GR" dirty="0" smtClean="0"/>
              <a:t>Οι </a:t>
            </a:r>
            <a:r>
              <a:rPr lang="el-GR" dirty="0"/>
              <a:t>αντιδράσεις που πραγματοποιούνται </a:t>
            </a:r>
            <a:r>
              <a:rPr lang="el-GR" b="1" dirty="0">
                <a:solidFill>
                  <a:srgbClr val="C00000"/>
                </a:solidFill>
              </a:rPr>
              <a:t>είναι αρκετά ευαίσθητες στην υγρασία</a:t>
            </a:r>
            <a:r>
              <a:rPr lang="el-GR" dirty="0"/>
              <a:t> το οποίο αποτελεί σημαντικό μειονέκτημα για την εφαρμογή της μεθόδου. </a:t>
            </a:r>
            <a:endParaRPr lang="el-GR" dirty="0" smtClean="0"/>
          </a:p>
          <a:p>
            <a:r>
              <a:rPr lang="el-GR" dirty="0" smtClean="0"/>
              <a:t>Συγκεκριμένα </a:t>
            </a:r>
            <a:r>
              <a:rPr lang="el-GR" b="1" dirty="0">
                <a:solidFill>
                  <a:srgbClr val="7030A0"/>
                </a:solidFill>
              </a:rPr>
              <a:t>ο καταλύτης μεθοξείδιο του νατρίου </a:t>
            </a:r>
            <a:r>
              <a:rPr lang="el-GR" dirty="0"/>
              <a:t>μπορεί να αντιδράσει με την ατμοσφαιρική υγρασία και να δημιουργηθεί σαπωνοποίηση. </a:t>
            </a:r>
            <a:endParaRPr lang="el-GR" dirty="0" smtClean="0"/>
          </a:p>
          <a:p>
            <a:r>
              <a:rPr lang="el-GR" dirty="0" smtClean="0"/>
              <a:t>Ο </a:t>
            </a:r>
            <a:r>
              <a:rPr lang="el-GR" dirty="0"/>
              <a:t>καταλύτης μπορεί </a:t>
            </a:r>
            <a:r>
              <a:rPr lang="el-GR" b="1" dirty="0">
                <a:solidFill>
                  <a:schemeClr val="accent3">
                    <a:lumMod val="50000"/>
                  </a:schemeClr>
                </a:solidFill>
              </a:rPr>
              <a:t>να απενεργοποιηθεί </a:t>
            </a:r>
            <a:r>
              <a:rPr lang="el-GR" dirty="0"/>
              <a:t>με τη χρήση νερού ή οξέος.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172035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3/52</a:t>
            </a:r>
            <a:endParaRPr lang="el-GR" dirty="0"/>
          </a:p>
        </p:txBody>
      </p:sp>
      <p:sp>
        <p:nvSpPr>
          <p:cNvPr id="3" name="Θέση περιεχομένου 2"/>
          <p:cNvSpPr>
            <a:spLocks noGrp="1"/>
          </p:cNvSpPr>
          <p:nvPr>
            <p:ph idx="1"/>
          </p:nvPr>
        </p:nvSpPr>
        <p:spPr/>
        <p:txBody>
          <a:bodyPr/>
          <a:lstStyle/>
          <a:p>
            <a:pPr marL="0" indent="0" algn="ctr">
              <a:buNone/>
            </a:pPr>
            <a:r>
              <a:rPr lang="el-GR" dirty="0" smtClean="0">
                <a:solidFill>
                  <a:srgbClr val="C00000"/>
                </a:solidFill>
              </a:rPr>
              <a:t>Υδρογόνωση ελαϊκού οξέος</a:t>
            </a: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916832"/>
            <a:ext cx="7632848"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715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980728"/>
          </a:xfrm>
        </p:spPr>
        <p:txBody>
          <a:bodyPr>
            <a:normAutofit/>
          </a:bodyPr>
          <a:lstStyle/>
          <a:p>
            <a:r>
              <a:rPr lang="el-GR" dirty="0">
                <a:solidFill>
                  <a:prstClr val="white"/>
                </a:solidFill>
              </a:rPr>
              <a:t>Υδρογόνωση </a:t>
            </a:r>
            <a:r>
              <a:rPr lang="el-GR" sz="3000" b="0" dirty="0" smtClean="0">
                <a:solidFill>
                  <a:prstClr val="white"/>
                </a:solidFill>
              </a:rPr>
              <a:t>39/52</a:t>
            </a:r>
            <a:endParaRPr lang="el-GR" dirty="0"/>
          </a:p>
        </p:txBody>
      </p:sp>
      <p:sp>
        <p:nvSpPr>
          <p:cNvPr id="3" name="Θέση περιεχομένου 2"/>
          <p:cNvSpPr>
            <a:spLocks noGrp="1"/>
          </p:cNvSpPr>
          <p:nvPr>
            <p:ph idx="1"/>
          </p:nvPr>
        </p:nvSpPr>
        <p:spPr>
          <a:xfrm>
            <a:off x="323528" y="980728"/>
            <a:ext cx="8496944" cy="5256584"/>
          </a:xfrm>
        </p:spPr>
        <p:txBody>
          <a:bodyPr/>
          <a:lstStyle/>
          <a:p>
            <a:pPr marL="0" indent="0" algn="ctr">
              <a:buNone/>
            </a:pPr>
            <a:r>
              <a:rPr lang="el-GR" sz="2800" b="1" dirty="0">
                <a:solidFill>
                  <a:srgbClr val="C00000"/>
                </a:solidFill>
              </a:rPr>
              <a:t>Αντιδραστήρας ενδοεστεροποίησης </a:t>
            </a:r>
            <a:endParaRPr lang="el-GR" sz="2800" b="1" dirty="0" smtClean="0">
              <a:solidFill>
                <a:srgbClr val="C00000"/>
              </a:solidFill>
            </a:endParaRP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42493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71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40/52</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sz="2800" b="1" dirty="0">
                <a:solidFill>
                  <a:srgbClr val="C00000"/>
                </a:solidFill>
              </a:rPr>
              <a:t>Ενδοεστεροποίηση με τη χρήση ενζυμικού </a:t>
            </a:r>
            <a:r>
              <a:rPr lang="el-GR" sz="2800" b="1" dirty="0" smtClean="0">
                <a:solidFill>
                  <a:srgbClr val="C00000"/>
                </a:solidFill>
              </a:rPr>
              <a:t>καταλύτη</a:t>
            </a:r>
          </a:p>
          <a:p>
            <a:r>
              <a:rPr lang="el-GR" dirty="0"/>
              <a:t>Ως εναλλακτική μέθοδος στην χημική ενδοεστεροποίηση προτάθηκε</a:t>
            </a:r>
            <a:r>
              <a:rPr lang="el-GR" b="1" dirty="0"/>
              <a:t> </a:t>
            </a:r>
            <a:r>
              <a:rPr lang="el-GR" b="1" dirty="0">
                <a:solidFill>
                  <a:srgbClr val="004A82"/>
                </a:solidFill>
              </a:rPr>
              <a:t>η ενζυμική </a:t>
            </a:r>
            <a:r>
              <a:rPr lang="el-GR" dirty="0"/>
              <a:t>η οποία είναι περισσότερο εκλεκτική, παράγει λιγότερα απόβλητα και οι συνθήκες κατά τη διάρκεια της αντίδρασης είναι ηπιότερες. </a:t>
            </a:r>
            <a:endParaRPr lang="el-GR" dirty="0" smtClean="0"/>
          </a:p>
          <a:p>
            <a:r>
              <a:rPr lang="el-GR" b="1" dirty="0" smtClean="0">
                <a:solidFill>
                  <a:srgbClr val="7030A0"/>
                </a:solidFill>
              </a:rPr>
              <a:t>Επίσης </a:t>
            </a:r>
            <a:r>
              <a:rPr lang="el-GR" b="1" dirty="0">
                <a:solidFill>
                  <a:srgbClr val="7030A0"/>
                </a:solidFill>
              </a:rPr>
              <a:t>βελτιώνει την διατροφική αξία του προϊόντος</a:t>
            </a:r>
            <a:r>
              <a:rPr lang="el-GR" dirty="0"/>
              <a:t>, μπορεί να αναβαθμίσει φθηνά και κορεσμένα έλαια, ο βαθμός μετατροπής είναι πιο εύκολο να </a:t>
            </a:r>
            <a:r>
              <a:rPr lang="el-GR" dirty="0" smtClean="0"/>
              <a:t>ελεγχθεί, </a:t>
            </a:r>
            <a:r>
              <a:rPr lang="el-GR" dirty="0"/>
              <a:t>δίνοντας προϊόντα με τις βέλτιστες επιθυμητές ιδιότητες και η διαδικασία γενικά είναι πιο </a:t>
            </a:r>
            <a:r>
              <a:rPr lang="el-GR" dirty="0" smtClean="0"/>
              <a:t>αργή.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833552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41/52</a:t>
            </a:r>
            <a:endParaRPr lang="el-GR" dirty="0"/>
          </a:p>
        </p:txBody>
      </p:sp>
      <p:sp>
        <p:nvSpPr>
          <p:cNvPr id="3" name="Θέση περιεχομένου 2"/>
          <p:cNvSpPr>
            <a:spLocks noGrp="1"/>
          </p:cNvSpPr>
          <p:nvPr>
            <p:ph idx="1"/>
          </p:nvPr>
        </p:nvSpPr>
        <p:spPr/>
        <p:txBody>
          <a:bodyPr/>
          <a:lstStyle/>
          <a:p>
            <a:r>
              <a:rPr lang="el-GR" dirty="0"/>
              <a:t>Η Unilever </a:t>
            </a:r>
            <a:r>
              <a:rPr lang="el-GR" dirty="0" smtClean="0"/>
              <a:t>Ltd, </a:t>
            </a:r>
            <a:r>
              <a:rPr lang="el-GR" dirty="0"/>
              <a:t>ήταν από τις πρώτες εταιρίες που χρησιμοποίησαν αυτή τη μέθοδο το 1980 για την παραγωγή φθηνότερων λιπαρών υλών ζαχαροπλαστικής αντικαθιστώντας το κοκοκαρυέλαιο με φοινικέλαιο και ηλιέλαιο πλούσιο σε ελαϊκό οξύ. </a:t>
            </a:r>
            <a:endParaRPr lang="el-GR" dirty="0" smtClean="0"/>
          </a:p>
          <a:p>
            <a:r>
              <a:rPr lang="el-GR" dirty="0" smtClean="0"/>
              <a:t>Η </a:t>
            </a:r>
            <a:r>
              <a:rPr lang="el-GR" dirty="0"/>
              <a:t>αντίδραση καταλύεται από ένζυμα και συγκεκριμένα </a:t>
            </a:r>
            <a:r>
              <a:rPr lang="el-GR" b="1" dirty="0"/>
              <a:t>λιπάσες</a:t>
            </a:r>
            <a:r>
              <a:rPr lang="el-GR" dirty="0"/>
              <a:t> οι οποίες συνήθως προέρχονται από βακτήρια, ζύμες και μύκητες</a:t>
            </a:r>
            <a:r>
              <a:rPr lang="el-GR" b="1" dirty="0"/>
              <a:t> </a:t>
            </a:r>
            <a:r>
              <a:rPr lang="el-GR" dirty="0"/>
              <a:t>όπως τα </a:t>
            </a:r>
            <a:r>
              <a:rPr lang="el-GR" i="1" dirty="0"/>
              <a:t>Aspergillus niger, </a:t>
            </a:r>
            <a:r>
              <a:rPr lang="en-US" i="1" dirty="0"/>
              <a:t>Mucor javanicus</a:t>
            </a:r>
            <a:r>
              <a:rPr lang="el-GR" i="1" dirty="0"/>
              <a:t>, </a:t>
            </a:r>
            <a:r>
              <a:rPr lang="en-US" i="1" dirty="0"/>
              <a:t>M</a:t>
            </a:r>
            <a:r>
              <a:rPr lang="el-GR" i="1" dirty="0"/>
              <a:t>. </a:t>
            </a:r>
            <a:r>
              <a:rPr lang="en-US" i="1" dirty="0"/>
              <a:t>miehei</a:t>
            </a:r>
            <a:r>
              <a:rPr lang="el-GR" i="1" dirty="0"/>
              <a:t>, </a:t>
            </a:r>
            <a:r>
              <a:rPr lang="en-US" i="1" dirty="0"/>
              <a:t>Rhizopus arrhizus</a:t>
            </a:r>
            <a:r>
              <a:rPr lang="el-GR" i="1" dirty="0"/>
              <a:t>, </a:t>
            </a:r>
            <a:r>
              <a:rPr lang="en-US" i="1" dirty="0"/>
              <a:t>R</a:t>
            </a:r>
            <a:r>
              <a:rPr lang="el-GR" i="1" dirty="0"/>
              <a:t>. </a:t>
            </a:r>
            <a:r>
              <a:rPr lang="en-US" i="1" dirty="0"/>
              <a:t>delemar</a:t>
            </a:r>
            <a:r>
              <a:rPr lang="el-GR" i="1" dirty="0"/>
              <a:t>, </a:t>
            </a:r>
            <a:r>
              <a:rPr lang="en-US" i="1" dirty="0"/>
              <a:t>R</a:t>
            </a:r>
            <a:r>
              <a:rPr lang="el-GR" i="1" dirty="0"/>
              <a:t>. </a:t>
            </a:r>
            <a:r>
              <a:rPr lang="en-US" i="1" dirty="0"/>
              <a:t>Niveus</a:t>
            </a:r>
            <a:r>
              <a:rPr lang="el-GR" i="1" dirty="0"/>
              <a:t>, Candida rugosa</a:t>
            </a:r>
            <a:r>
              <a:rPr lang="el-GR" dirty="0"/>
              <a:t> και αναδιατάσσουν τα λιπαρά οξέα με συγκεκριμένο τρόπο εντός του τριγλυκεριδίου.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970351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42/52</a:t>
            </a:r>
            <a:endParaRPr lang="el-GR" dirty="0"/>
          </a:p>
        </p:txBody>
      </p:sp>
      <p:sp>
        <p:nvSpPr>
          <p:cNvPr id="3" name="Θέση περιεχομένου 2"/>
          <p:cNvSpPr>
            <a:spLocks noGrp="1"/>
          </p:cNvSpPr>
          <p:nvPr>
            <p:ph idx="1"/>
          </p:nvPr>
        </p:nvSpPr>
        <p:spPr/>
        <p:txBody>
          <a:bodyPr/>
          <a:lstStyle/>
          <a:p>
            <a:r>
              <a:rPr lang="el-GR" dirty="0"/>
              <a:t>Η ενζυμική ενδοεστεροποίηση διεξάγεται σε </a:t>
            </a:r>
            <a:r>
              <a:rPr lang="el-GR" b="1" dirty="0"/>
              <a:t>χαμηλότερες θερμοκρασίες (70°C)</a:t>
            </a:r>
            <a:r>
              <a:rPr lang="el-GR" dirty="0"/>
              <a:t> σε σχέση με την χημική οπότε η θερμική υποβάθμιση είναι αισθητά μικρότερη. </a:t>
            </a:r>
            <a:endParaRPr lang="el-GR" dirty="0" smtClean="0"/>
          </a:p>
          <a:p>
            <a:r>
              <a:rPr lang="el-GR" dirty="0" smtClean="0"/>
              <a:t>Επιπλέον </a:t>
            </a:r>
            <a:r>
              <a:rPr lang="el-GR" dirty="0"/>
              <a:t>τα έλαια δεν χρειάζεται να υποστούν λεύκανση ή έκπλυση το οποίο συνεπάγεται μικρότερο κόστος</a:t>
            </a:r>
            <a:r>
              <a:rPr lang="el-GR" dirty="0" smtClean="0"/>
              <a:t>.</a:t>
            </a:r>
          </a:p>
          <a:p>
            <a:r>
              <a:rPr lang="el-GR" dirty="0"/>
              <a:t>Αρκετές </a:t>
            </a:r>
            <a:r>
              <a:rPr lang="el-GR" dirty="0" smtClean="0"/>
              <a:t>βιβλιογραφικές αναφορές επισημαίνουν, </a:t>
            </a:r>
            <a:r>
              <a:rPr lang="el-GR" dirty="0"/>
              <a:t>ότι η χρήση ενζύμων όπως το </a:t>
            </a:r>
            <a:r>
              <a:rPr lang="el-GR" i="1" dirty="0"/>
              <a:t>Candida antarctica </a:t>
            </a:r>
            <a:r>
              <a:rPr lang="el-GR" dirty="0"/>
              <a:t>επιτρέπουν την εισαγωγή πολυακόρεστων λιπαρών οξέων σε φυτικά </a:t>
            </a:r>
            <a:r>
              <a:rPr lang="el-GR" dirty="0" smtClean="0"/>
              <a:t>λάδια προσδίδοντάς </a:t>
            </a:r>
            <a:r>
              <a:rPr lang="el-GR" dirty="0"/>
              <a:t>τους επιπρόσθετη διατροφική αξία.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922105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43/52</a:t>
            </a:r>
            <a:endParaRPr lang="el-GR" dirty="0"/>
          </a:p>
        </p:txBody>
      </p:sp>
      <p:sp>
        <p:nvSpPr>
          <p:cNvPr id="3" name="Θέση περιεχομένου 2"/>
          <p:cNvSpPr>
            <a:spLocks noGrp="1"/>
          </p:cNvSpPr>
          <p:nvPr>
            <p:ph idx="1"/>
          </p:nvPr>
        </p:nvSpPr>
        <p:spPr/>
        <p:txBody>
          <a:bodyPr/>
          <a:lstStyle/>
          <a:p>
            <a:pPr marL="0" indent="0" algn="ctr">
              <a:buNone/>
            </a:pPr>
            <a:r>
              <a:rPr lang="el-GR" sz="2800" b="1" dirty="0" smtClean="0">
                <a:solidFill>
                  <a:srgbClr val="C00000"/>
                </a:solidFill>
              </a:rPr>
              <a:t>Διαδικασία </a:t>
            </a:r>
            <a:r>
              <a:rPr lang="el-GR" sz="2800" b="1" dirty="0">
                <a:solidFill>
                  <a:srgbClr val="C00000"/>
                </a:solidFill>
              </a:rPr>
              <a:t>της ενζυμικής ενδοεστεροποίησης </a:t>
            </a:r>
            <a:endParaRPr lang="el-GR" sz="2800" b="1" dirty="0" smtClean="0">
              <a:solidFill>
                <a:srgbClr val="C00000"/>
              </a:solidFill>
            </a:endParaRP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916832"/>
            <a:ext cx="8856984"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639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44/52</a:t>
            </a:r>
            <a:endParaRPr lang="el-GR" dirty="0"/>
          </a:p>
        </p:txBody>
      </p:sp>
      <p:sp>
        <p:nvSpPr>
          <p:cNvPr id="3" name="Θέση περιεχομένου 2"/>
          <p:cNvSpPr>
            <a:spLocks noGrp="1"/>
          </p:cNvSpPr>
          <p:nvPr>
            <p:ph idx="1"/>
          </p:nvPr>
        </p:nvSpPr>
        <p:spPr/>
        <p:txBody>
          <a:bodyPr/>
          <a:lstStyle/>
          <a:p>
            <a:pPr marL="0" indent="0" algn="ctr">
              <a:buNone/>
            </a:pPr>
            <a:r>
              <a:rPr lang="el-GR" sz="2800" b="1" dirty="0">
                <a:solidFill>
                  <a:srgbClr val="C00000"/>
                </a:solidFill>
              </a:rPr>
              <a:t>Κλασμάτωση</a:t>
            </a:r>
            <a:endParaRPr lang="el-GR" sz="2800" dirty="0">
              <a:solidFill>
                <a:srgbClr val="C00000"/>
              </a:solidFill>
            </a:endParaRPr>
          </a:p>
          <a:p>
            <a:r>
              <a:rPr lang="el-GR" dirty="0"/>
              <a:t>Η κλασμάτωση χρησιμοποιείται </a:t>
            </a:r>
            <a:r>
              <a:rPr lang="el-GR" b="1" dirty="0">
                <a:solidFill>
                  <a:srgbClr val="004A82"/>
                </a:solidFill>
              </a:rPr>
              <a:t>για τον διαχωρισμό των ελαίων και των λιπών</a:t>
            </a:r>
            <a:r>
              <a:rPr lang="el-GR" dirty="0">
                <a:solidFill>
                  <a:srgbClr val="333399"/>
                </a:solidFill>
              </a:rPr>
              <a:t> </a:t>
            </a:r>
            <a:r>
              <a:rPr lang="el-GR" dirty="0"/>
              <a:t>σε δύο ή περισσότερα συστατικά ανάλογα με το σημείο τήξης και την διαλυτότητα τους. </a:t>
            </a:r>
            <a:endParaRPr lang="el-GR" dirty="0" smtClean="0"/>
          </a:p>
          <a:p>
            <a:r>
              <a:rPr lang="el-GR" dirty="0" smtClean="0"/>
              <a:t>Κατά </a:t>
            </a:r>
            <a:r>
              <a:rPr lang="el-GR" dirty="0"/>
              <a:t>τη διάρκεια αυτής της διαδικασίας έχουμε την </a:t>
            </a:r>
            <a:r>
              <a:rPr lang="el-GR" b="1" dirty="0"/>
              <a:t>ελεγχόμενη επιλεκτική κρυστάλλωση </a:t>
            </a:r>
            <a:r>
              <a:rPr lang="el-GR" dirty="0"/>
              <a:t>των  τριγλυκεριδίων που βρίσκεται εντός του μίγματος των λιπαρών υλών και στη </a:t>
            </a:r>
            <a:r>
              <a:rPr lang="el-GR" dirty="0" smtClean="0"/>
              <a:t>συνέχεια </a:t>
            </a:r>
            <a:r>
              <a:rPr lang="el-GR" dirty="0"/>
              <a:t>τον </a:t>
            </a:r>
            <a:r>
              <a:rPr lang="el-GR" b="1" dirty="0"/>
              <a:t>διαχωρισμό των στερεών (</a:t>
            </a:r>
            <a:r>
              <a:rPr lang="el-GR" b="1" dirty="0" smtClean="0"/>
              <a:t>στεατίνη</a:t>
            </a:r>
            <a:r>
              <a:rPr lang="el-GR" b="1" dirty="0"/>
              <a:t>)</a:t>
            </a:r>
            <a:r>
              <a:rPr lang="el-GR" dirty="0"/>
              <a:t> και των υγρών </a:t>
            </a:r>
            <a:r>
              <a:rPr lang="el-GR" b="1" dirty="0"/>
              <a:t>(ελαΐνη)</a:t>
            </a:r>
            <a:r>
              <a:rPr lang="el-GR" dirty="0"/>
              <a:t> </a:t>
            </a:r>
            <a:r>
              <a:rPr lang="el-GR" dirty="0" smtClean="0"/>
              <a:t>κλασμάτων, </a:t>
            </a:r>
            <a:r>
              <a:rPr lang="el-GR" dirty="0"/>
              <a:t>τα οποία μπορούν να κλασματοποιηθούν περαιτέρω.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688332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45/52</a:t>
            </a:r>
            <a:endParaRPr lang="el-GR" dirty="0"/>
          </a:p>
        </p:txBody>
      </p:sp>
      <p:sp>
        <p:nvSpPr>
          <p:cNvPr id="3" name="Θέση περιεχομένου 2"/>
          <p:cNvSpPr>
            <a:spLocks noGrp="1"/>
          </p:cNvSpPr>
          <p:nvPr>
            <p:ph idx="1"/>
          </p:nvPr>
        </p:nvSpPr>
        <p:spPr>
          <a:xfrm>
            <a:off x="323528" y="1196752"/>
            <a:ext cx="8496944" cy="5400600"/>
          </a:xfrm>
        </p:spPr>
        <p:txBody>
          <a:bodyPr>
            <a:normAutofit/>
          </a:bodyPr>
          <a:lstStyle/>
          <a:p>
            <a:r>
              <a:rPr lang="el-GR" b="1" dirty="0">
                <a:solidFill>
                  <a:srgbClr val="C00000"/>
                </a:solidFill>
              </a:rPr>
              <a:t>Η κλασματική κρυστάλλωση </a:t>
            </a:r>
            <a:r>
              <a:rPr lang="el-GR" dirty="0"/>
              <a:t>είναι μια αναστρέψιμη διαδικασία και πραγματοποιείται σε δυο στάδια την κρυστάλλωση και τον διαχωρισμό. </a:t>
            </a:r>
            <a:endParaRPr lang="el-GR" dirty="0" smtClean="0"/>
          </a:p>
          <a:p>
            <a:r>
              <a:rPr lang="el-GR" dirty="0" smtClean="0"/>
              <a:t>Αν </a:t>
            </a:r>
            <a:r>
              <a:rPr lang="el-GR" dirty="0"/>
              <a:t>μια λιπαρή </a:t>
            </a:r>
            <a:r>
              <a:rPr lang="el-GR" b="1" dirty="0">
                <a:solidFill>
                  <a:srgbClr val="004A82"/>
                </a:solidFill>
              </a:rPr>
              <a:t>ύλη τηχθεί και στη συνέχεια ψυχθεί </a:t>
            </a:r>
            <a:r>
              <a:rPr lang="el-GR" dirty="0" smtClean="0"/>
              <a:t>αργά </a:t>
            </a:r>
            <a:r>
              <a:rPr lang="el-GR" dirty="0"/>
              <a:t>κάτω από το σημείο τήξεως, τα τριγλυκερίδια με σημείο τήξεως μεγαλύτερο από τη θερμοκρασία επαναφοράς θα σχηματίσουν </a:t>
            </a:r>
            <a:r>
              <a:rPr lang="el-GR" dirty="0" smtClean="0"/>
              <a:t>τελικά </a:t>
            </a:r>
            <a:r>
              <a:rPr lang="el-GR" dirty="0"/>
              <a:t>κρυστάλλους οι οποίοι είναι εύκολο να απομακρυνθούν με φυγοκέντριση ή με διήθηση</a:t>
            </a:r>
            <a:r>
              <a:rPr lang="el-GR" dirty="0" smtClean="0"/>
              <a:t>.</a:t>
            </a:r>
          </a:p>
          <a:p>
            <a:r>
              <a:rPr lang="el-GR" dirty="0"/>
              <a:t>Η κλασμάτωση πραγματοποιείται κυρίως </a:t>
            </a:r>
            <a:r>
              <a:rPr lang="el-GR" b="1" dirty="0">
                <a:solidFill>
                  <a:srgbClr val="7030A0"/>
                </a:solidFill>
              </a:rPr>
              <a:t>για να απομακρυνθούν τριγλυκερίδια και ουσίες που σχηματίζονται στα έλαια </a:t>
            </a:r>
            <a:r>
              <a:rPr lang="el-GR" dirty="0"/>
              <a:t>και παρουσιάζουν υψηλά σημεία τήξεως και οι κηροί.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946686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46/52</a:t>
            </a:r>
            <a:endParaRPr lang="el-GR" dirty="0"/>
          </a:p>
        </p:txBody>
      </p:sp>
      <p:sp>
        <p:nvSpPr>
          <p:cNvPr id="3" name="Θέση περιεχομένου 2"/>
          <p:cNvSpPr>
            <a:spLocks noGrp="1"/>
          </p:cNvSpPr>
          <p:nvPr>
            <p:ph idx="1"/>
          </p:nvPr>
        </p:nvSpPr>
        <p:spPr>
          <a:xfrm>
            <a:off x="323528" y="1196752"/>
            <a:ext cx="8568952" cy="5661248"/>
          </a:xfrm>
        </p:spPr>
        <p:txBody>
          <a:bodyPr>
            <a:normAutofit lnSpcReduction="10000"/>
          </a:bodyPr>
          <a:lstStyle/>
          <a:p>
            <a:r>
              <a:rPr lang="el-GR" dirty="0"/>
              <a:t>Τα κλάσματα αυτά </a:t>
            </a:r>
            <a:r>
              <a:rPr lang="el-GR" b="1" dirty="0">
                <a:solidFill>
                  <a:srgbClr val="7030A0"/>
                </a:solidFill>
              </a:rPr>
              <a:t>προσδίδουν αξία στα </a:t>
            </a:r>
            <a:r>
              <a:rPr lang="el-GR" b="1" dirty="0" smtClean="0">
                <a:solidFill>
                  <a:srgbClr val="7030A0"/>
                </a:solidFill>
              </a:rPr>
              <a:t>λάδια </a:t>
            </a:r>
            <a:r>
              <a:rPr lang="el-GR" dirty="0"/>
              <a:t>και αυξάνουν τις δυνατότητες χρήσης τους σε σχέση με το αρχικό λίπος ή έλαιο</a:t>
            </a:r>
            <a:r>
              <a:rPr lang="el-GR" dirty="0" smtClean="0"/>
              <a:t>.</a:t>
            </a:r>
          </a:p>
          <a:p>
            <a:r>
              <a:rPr lang="el-GR" dirty="0" smtClean="0"/>
              <a:t>Η </a:t>
            </a:r>
            <a:r>
              <a:rPr lang="el-GR" dirty="0" smtClean="0"/>
              <a:t>κλασμάτωση</a:t>
            </a:r>
            <a:r>
              <a:rPr lang="el-GR" dirty="0" smtClean="0"/>
              <a:t> </a:t>
            </a:r>
            <a:r>
              <a:rPr lang="el-GR" dirty="0"/>
              <a:t>σήμερα εφαρμόζεται κυρίως </a:t>
            </a:r>
            <a:r>
              <a:rPr lang="el-GR" b="1" dirty="0">
                <a:solidFill>
                  <a:srgbClr val="004A82"/>
                </a:solidFill>
              </a:rPr>
              <a:t>στο φοινικέλαιο </a:t>
            </a:r>
            <a:r>
              <a:rPr lang="el-GR" dirty="0"/>
              <a:t>αν και έχει εφαρμοστεί και σε άλλες λιπαρές ύλες (ζωικά λίπη, βαμβακέλαιο, σογιέλαιο, φοινικοπυρηνέλαιο) καθώς μπορεί να διασπαστεί εύκολα σε κλάσματα με το μεγαλύτερο ενδιαφέρον να παρουσιάζει το </a:t>
            </a:r>
            <a:r>
              <a:rPr lang="el-GR" b="1" dirty="0"/>
              <a:t>υγρό κλάσμα (ελαΐνη</a:t>
            </a:r>
            <a:r>
              <a:rPr lang="el-GR" b="1" dirty="0" smtClean="0"/>
              <a:t>)</a:t>
            </a:r>
            <a:r>
              <a:rPr lang="el-GR" dirty="0" smtClean="0"/>
              <a:t>, </a:t>
            </a:r>
            <a:r>
              <a:rPr lang="el-GR" dirty="0"/>
              <a:t>το οποίο είναι κατάλληλο για τηγάνισμα διότι παρουσιάζει </a:t>
            </a:r>
            <a:r>
              <a:rPr lang="el-GR" b="1" dirty="0"/>
              <a:t>υψηλή οξειδωτική σταθερότητα</a:t>
            </a:r>
            <a:r>
              <a:rPr lang="el-GR" dirty="0"/>
              <a:t>. </a:t>
            </a:r>
            <a:r>
              <a:rPr lang="el-GR" dirty="0" smtClean="0"/>
              <a:t> </a:t>
            </a:r>
            <a:endParaRPr lang="el-GR" dirty="0"/>
          </a:p>
          <a:p>
            <a:r>
              <a:rPr lang="el-GR" dirty="0"/>
              <a:t>Παρόλα αυτά η κλασμάτωση συχνά ακολουθείται από </a:t>
            </a:r>
            <a:r>
              <a:rPr lang="el-GR" dirty="0" smtClean="0"/>
              <a:t>τη </a:t>
            </a:r>
            <a:r>
              <a:rPr lang="el-GR" b="1" dirty="0">
                <a:solidFill>
                  <a:srgbClr val="C00000"/>
                </a:solidFill>
              </a:rPr>
              <a:t>διαδικασία της ενδοεστεροποίησης</a:t>
            </a:r>
            <a:r>
              <a:rPr lang="el-GR" dirty="0">
                <a:solidFill>
                  <a:srgbClr val="C00000"/>
                </a:solidFill>
              </a:rPr>
              <a:t> </a:t>
            </a:r>
            <a:r>
              <a:rPr lang="el-GR" dirty="0"/>
              <a:t>καθώς από μόνη της δεν παράγει το βέλτιστο προϊόν για την παραγωγή μαργαρίνης.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018998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lstStyle/>
          <a:p>
            <a:r>
              <a:rPr lang="el-GR" dirty="0">
                <a:solidFill>
                  <a:prstClr val="white"/>
                </a:solidFill>
              </a:rPr>
              <a:t>Υδρογόνωση </a:t>
            </a:r>
            <a:r>
              <a:rPr lang="el-GR" sz="3000" b="0" dirty="0" smtClean="0">
                <a:solidFill>
                  <a:prstClr val="white"/>
                </a:solidFill>
              </a:rPr>
              <a:t>47/52</a:t>
            </a:r>
            <a:endParaRPr lang="el-GR" dirty="0"/>
          </a:p>
        </p:txBody>
      </p:sp>
      <p:sp>
        <p:nvSpPr>
          <p:cNvPr id="3" name="Θέση περιεχομένου 2"/>
          <p:cNvSpPr>
            <a:spLocks noGrp="1"/>
          </p:cNvSpPr>
          <p:nvPr>
            <p:ph idx="1"/>
          </p:nvPr>
        </p:nvSpPr>
        <p:spPr>
          <a:xfrm>
            <a:off x="323528" y="908720"/>
            <a:ext cx="8568952" cy="5832648"/>
          </a:xfrm>
        </p:spPr>
        <p:txBody>
          <a:bodyPr>
            <a:normAutofit/>
          </a:bodyPr>
          <a:lstStyle/>
          <a:p>
            <a:r>
              <a:rPr lang="el-GR" dirty="0"/>
              <a:t>Ο συνδυασμός των δύο τεχνολογιών όμως δημιουργεί μια λιπαρή φάση κατάλληλη για την παρασκευή μαργαρινών </a:t>
            </a:r>
            <a:r>
              <a:rPr lang="el-GR" b="1" dirty="0">
                <a:solidFill>
                  <a:srgbClr val="C00000"/>
                </a:solidFill>
              </a:rPr>
              <a:t>χωρίς την παρουσία </a:t>
            </a:r>
            <a:r>
              <a:rPr lang="en-US" b="1" dirty="0" smtClean="0">
                <a:solidFill>
                  <a:srgbClr val="C00000"/>
                </a:solidFill>
              </a:rPr>
              <a:t>trans</a:t>
            </a:r>
            <a:r>
              <a:rPr lang="el-GR" b="1" dirty="0" smtClean="0">
                <a:solidFill>
                  <a:srgbClr val="C00000"/>
                </a:solidFill>
              </a:rPr>
              <a:t> λιπαρών οξέων. </a:t>
            </a:r>
          </a:p>
          <a:p>
            <a:r>
              <a:rPr lang="el-GR" dirty="0" smtClean="0"/>
              <a:t>Η </a:t>
            </a:r>
            <a:r>
              <a:rPr lang="el-GR" dirty="0"/>
              <a:t>κλασμάτωση μπορεί να πραγματοποιηθεί με δυο τρόπους </a:t>
            </a:r>
            <a:r>
              <a:rPr lang="el-GR" b="1" dirty="0">
                <a:solidFill>
                  <a:schemeClr val="accent3">
                    <a:lumMod val="50000"/>
                  </a:schemeClr>
                </a:solidFill>
              </a:rPr>
              <a:t>είτε με τη χρήση κάποιου διαλύτη </a:t>
            </a:r>
            <a:r>
              <a:rPr lang="el-GR" dirty="0"/>
              <a:t>είτε </a:t>
            </a:r>
            <a:r>
              <a:rPr lang="el-GR" b="1" dirty="0">
                <a:solidFill>
                  <a:srgbClr val="7030A0"/>
                </a:solidFill>
              </a:rPr>
              <a:t>χωρίς (ξηρή κλασμάτωση)</a:t>
            </a:r>
            <a:r>
              <a:rPr lang="el-GR" b="1" dirty="0"/>
              <a:t>. </a:t>
            </a:r>
            <a:endParaRPr lang="el-GR" b="1" dirty="0" smtClean="0"/>
          </a:p>
          <a:p>
            <a:r>
              <a:rPr lang="el-GR" dirty="0" smtClean="0"/>
              <a:t>Ο </a:t>
            </a:r>
            <a:r>
              <a:rPr lang="el-GR" dirty="0"/>
              <a:t>πρώτος τρόπος δεν είναι ιδιαίτερα διαδεδομένος και δεν προτιμάται από την βιομηχανία λόγω του επιπρόσθετου κόστους από την ανάκτηση του διαλύτη και τις μεγαλύτερες απώλειες που παρουσιάζει. </a:t>
            </a:r>
            <a:endParaRPr lang="el-GR" dirty="0" smtClean="0"/>
          </a:p>
          <a:p>
            <a:r>
              <a:rPr lang="el-GR" dirty="0" smtClean="0"/>
              <a:t>Αντίθετα </a:t>
            </a:r>
            <a:r>
              <a:rPr lang="el-GR" dirty="0"/>
              <a:t>στην </a:t>
            </a:r>
            <a:r>
              <a:rPr lang="el-GR" b="1" dirty="0"/>
              <a:t>ξηρή κλασμάτωση</a:t>
            </a:r>
            <a:r>
              <a:rPr lang="el-GR" dirty="0"/>
              <a:t> δεν χρησιμοποιούνται χημικές ουσίες, είναι πιο οικολογική και δεν υπάρχουν απώλειες. </a:t>
            </a:r>
            <a:endParaRPr lang="el-GR" dirty="0">
              <a:solidFill>
                <a:srgbClr val="C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435008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48/52</a:t>
            </a:r>
            <a:endParaRPr lang="el-GR" dirty="0"/>
          </a:p>
        </p:txBody>
      </p:sp>
      <p:sp>
        <p:nvSpPr>
          <p:cNvPr id="3" name="Θέση περιεχομένου 2"/>
          <p:cNvSpPr>
            <a:spLocks noGrp="1"/>
          </p:cNvSpPr>
          <p:nvPr>
            <p:ph idx="1"/>
          </p:nvPr>
        </p:nvSpPr>
        <p:spPr>
          <a:xfrm>
            <a:off x="323528" y="1196752"/>
            <a:ext cx="8496944" cy="5328592"/>
          </a:xfrm>
        </p:spPr>
        <p:txBody>
          <a:bodyPr>
            <a:normAutofit/>
          </a:bodyPr>
          <a:lstStyle/>
          <a:p>
            <a:r>
              <a:rPr lang="el-GR" b="1" dirty="0">
                <a:solidFill>
                  <a:srgbClr val="7030A0"/>
                </a:solidFill>
              </a:rPr>
              <a:t>Η διαδικασία ξεκινά με την θέρμανση του ελαίου </a:t>
            </a:r>
            <a:r>
              <a:rPr lang="el-GR" dirty="0"/>
              <a:t>και ακολουθεί η ψύξη του σε συγκεκριμένη θερμοκρασία υπό συνεχή ανάδευση ώστε η μερικώς η κρυσταλλωμένη μάζα να μπορεί να απομακρυνθεί με διήθηση υπό κενό ώστε να ληφθεί η </a:t>
            </a:r>
            <a:r>
              <a:rPr lang="el-GR" dirty="0" smtClean="0"/>
              <a:t>παλμιτοστεατίνη</a:t>
            </a:r>
            <a:r>
              <a:rPr lang="el-GR" dirty="0"/>
              <a:t>. </a:t>
            </a:r>
            <a:endParaRPr lang="el-GR" dirty="0" smtClean="0"/>
          </a:p>
          <a:p>
            <a:r>
              <a:rPr lang="el-GR" dirty="0" smtClean="0"/>
              <a:t>Η </a:t>
            </a:r>
            <a:r>
              <a:rPr lang="el-GR" dirty="0"/>
              <a:t>κρυστάλλωση απαιτεί αρκετές ώρες και προσεκτικό έλεγχο της θερμοκρασίας. </a:t>
            </a:r>
            <a:endParaRPr lang="el-GR" dirty="0" smtClean="0"/>
          </a:p>
          <a:p>
            <a:r>
              <a:rPr lang="el-GR" dirty="0" smtClean="0"/>
              <a:t>Παράγοντες </a:t>
            </a:r>
            <a:r>
              <a:rPr lang="el-GR" dirty="0"/>
              <a:t>όπως </a:t>
            </a:r>
            <a:r>
              <a:rPr lang="el-GR" b="1" dirty="0">
                <a:solidFill>
                  <a:schemeClr val="accent3">
                    <a:lumMod val="50000"/>
                  </a:schemeClr>
                </a:solidFill>
              </a:rPr>
              <a:t>η ταχύτητα της ανάδευσης, η θερμοκρασία της κρυστάλλωσης και ο ρυθμός ψύξης </a:t>
            </a:r>
            <a:r>
              <a:rPr lang="el-GR" dirty="0"/>
              <a:t>πρέπει να λαμβάνονται υπόψη καθώς οι επιδράσεις τους στην ποιότητα της </a:t>
            </a:r>
            <a:r>
              <a:rPr lang="el-GR" dirty="0" smtClean="0"/>
              <a:t>στεατίνης </a:t>
            </a:r>
            <a:r>
              <a:rPr lang="el-GR" dirty="0"/>
              <a:t>και της ελαΐνης μπορεί να είναι σημαντικές και να διαφέρουν ανάλογα με τον τύπο της λιπαρής ύλης που χρησιμοποιείται.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370282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180504" y="0"/>
            <a:ext cx="5963496" cy="1052736"/>
          </a:xfrm>
        </p:spPr>
        <p:txBody>
          <a:bodyPr/>
          <a:lstStyle/>
          <a:p>
            <a:r>
              <a:rPr lang="el-GR" dirty="0">
                <a:solidFill>
                  <a:prstClr val="white"/>
                </a:solidFill>
              </a:rPr>
              <a:t>Υδρογόνωση </a:t>
            </a:r>
            <a:r>
              <a:rPr lang="el-GR" sz="3000" b="0" dirty="0" smtClean="0">
                <a:solidFill>
                  <a:prstClr val="white"/>
                </a:solidFill>
              </a:rPr>
              <a:t>4/52</a:t>
            </a:r>
            <a:endParaRPr lang="el-GR" b="0" dirty="0"/>
          </a:p>
        </p:txBody>
      </p:sp>
      <p:sp>
        <p:nvSpPr>
          <p:cNvPr id="7" name="Θέση περιεχομένου 6"/>
          <p:cNvSpPr>
            <a:spLocks noGrp="1"/>
          </p:cNvSpPr>
          <p:nvPr>
            <p:ph idx="1"/>
          </p:nvPr>
        </p:nvSpPr>
        <p:spPr>
          <a:xfrm>
            <a:off x="3180504" y="1196752"/>
            <a:ext cx="5639968" cy="5040560"/>
          </a:xfrm>
        </p:spPr>
        <p:txBody>
          <a:bodyPr>
            <a:normAutofit lnSpcReduction="10000"/>
          </a:bodyPr>
          <a:lstStyle/>
          <a:p>
            <a:r>
              <a:rPr lang="el-GR" dirty="0" smtClean="0"/>
              <a:t>Τα βήματα </a:t>
            </a:r>
            <a:r>
              <a:rPr lang="el-GR" dirty="0"/>
              <a:t>στην υδρογόνωση </a:t>
            </a:r>
            <a:r>
              <a:rPr lang="el-GR" dirty="0" smtClean="0"/>
              <a:t>διπλού δεσμού άνθρακα σε </a:t>
            </a:r>
            <a:r>
              <a:rPr lang="el-GR" dirty="0"/>
              <a:t>μία επιφάνεια του καταλύτη, για παράδειγμα, </a:t>
            </a:r>
            <a:r>
              <a:rPr lang="el-GR" dirty="0" smtClean="0"/>
              <a:t>Ν</a:t>
            </a:r>
            <a:r>
              <a:rPr lang="en-US" dirty="0" smtClean="0"/>
              <a:t>i</a:t>
            </a:r>
            <a:r>
              <a:rPr lang="el-GR" dirty="0" smtClean="0"/>
              <a:t> </a:t>
            </a:r>
            <a:r>
              <a:rPr lang="el-GR" dirty="0"/>
              <a:t>ή Pt:</a:t>
            </a:r>
          </a:p>
          <a:p>
            <a:pPr marL="457200" indent="-457200">
              <a:buFont typeface="+mj-lt"/>
              <a:buAutoNum type="arabicPeriod"/>
            </a:pPr>
            <a:r>
              <a:rPr lang="el-GR" dirty="0" smtClean="0"/>
              <a:t>Τα </a:t>
            </a:r>
            <a:r>
              <a:rPr lang="el-GR" dirty="0"/>
              <a:t>αντιδρώντα προσροφώνται </a:t>
            </a:r>
            <a:r>
              <a:rPr lang="el-GR" dirty="0" smtClean="0"/>
              <a:t>στην επιφάνεια </a:t>
            </a:r>
            <a:r>
              <a:rPr lang="el-GR" dirty="0"/>
              <a:t>του καταλύτη </a:t>
            </a:r>
            <a:r>
              <a:rPr lang="el-GR" dirty="0" smtClean="0"/>
              <a:t>και το </a:t>
            </a:r>
            <a:r>
              <a:rPr lang="el-GR" dirty="0"/>
              <a:t>Η</a:t>
            </a:r>
            <a:r>
              <a:rPr lang="el-GR" baseline="-25000" dirty="0"/>
              <a:t>2</a:t>
            </a:r>
            <a:r>
              <a:rPr lang="el-GR" dirty="0"/>
              <a:t> διασπάται.</a:t>
            </a:r>
          </a:p>
          <a:p>
            <a:pPr marL="457200" indent="-457200">
              <a:buFont typeface="+mj-lt"/>
              <a:buAutoNum type="arabicPeriod"/>
            </a:pPr>
            <a:r>
              <a:rPr lang="el-GR" dirty="0" smtClean="0"/>
              <a:t>Δεσμός ατόμου Η με ένα άτομο </a:t>
            </a:r>
            <a:r>
              <a:rPr lang="el-GR" dirty="0"/>
              <a:t>C. Το άλλο άτομο C είναι ακόμη προσκολλημένο στην επιφάνεια.</a:t>
            </a:r>
          </a:p>
          <a:p>
            <a:pPr marL="457200" indent="-457200">
              <a:buFont typeface="+mj-lt"/>
              <a:buAutoNum type="arabicPeriod"/>
            </a:pPr>
            <a:r>
              <a:rPr lang="el-GR" dirty="0" smtClean="0"/>
              <a:t>Δεσμός ενός δεύτερου ατόμου </a:t>
            </a:r>
            <a:r>
              <a:rPr lang="el-GR" dirty="0"/>
              <a:t>C προς ένα άτομο Η. Το μόριο εγκαταλείπει την επιφάνεια.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2050" name="Picture 2" descr="File:Hydrogenation on catalyst.png"/>
          <p:cNvPicPr>
            <a:picLocks noChangeAspect="1" noChangeArrowheads="1"/>
          </p:cNvPicPr>
          <p:nvPr/>
        </p:nvPicPr>
        <p:blipFill rotWithShape="1">
          <a:blip r:embed="rId2">
            <a:extLst>
              <a:ext uri="{28A0092B-C50C-407E-A947-70E740481C1C}">
                <a14:useLocalDpi xmlns:a14="http://schemas.microsoft.com/office/drawing/2010/main" val="0"/>
              </a:ext>
            </a:extLst>
          </a:blip>
          <a:srcRect t="2630" b="2663"/>
          <a:stretch/>
        </p:blipFill>
        <p:spPr bwMode="auto">
          <a:xfrm>
            <a:off x="-36512" y="0"/>
            <a:ext cx="3217016" cy="6872305"/>
          </a:xfrm>
          <a:prstGeom prst="rect">
            <a:avLst/>
          </a:prstGeom>
          <a:noFill/>
          <a:ln w="19050">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563888" y="6333276"/>
            <a:ext cx="284380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Hydrogenation on </a:t>
            </a:r>
            <a:r>
              <a:rPr lang="en-US" sz="1200" dirty="0" smtClean="0">
                <a:latin typeface="+mn-lt"/>
                <a:hlinkClick r:id="rId3"/>
              </a:rPr>
              <a:t>catalyst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Schmid"/>
              </a:rPr>
              <a:t>Schmid</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834195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49/52</a:t>
            </a:r>
            <a:endParaRPr lang="el-GR" dirty="0"/>
          </a:p>
        </p:txBody>
      </p:sp>
      <p:sp>
        <p:nvSpPr>
          <p:cNvPr id="3" name="Θέση περιεχομένου 2"/>
          <p:cNvSpPr>
            <a:spLocks noGrp="1"/>
          </p:cNvSpPr>
          <p:nvPr>
            <p:ph idx="1"/>
          </p:nvPr>
        </p:nvSpPr>
        <p:spPr/>
        <p:txBody>
          <a:bodyPr/>
          <a:lstStyle/>
          <a:p>
            <a:r>
              <a:rPr lang="el-GR" dirty="0" smtClean="0"/>
              <a:t>Συγκεκριμένα, </a:t>
            </a:r>
            <a:r>
              <a:rPr lang="el-GR" dirty="0"/>
              <a:t>η θερμοκρασία της κρυστάλλωσης και η ψύξη φαίνεται να επηρεάζουν τις χημικές ιδιότητες του κλάσματος της ελαΐνης όχι όμως και της </a:t>
            </a:r>
            <a:r>
              <a:rPr lang="el-GR" dirty="0" smtClean="0"/>
              <a:t>στεατίνης, </a:t>
            </a:r>
            <a:r>
              <a:rPr lang="el-GR" dirty="0"/>
              <a:t>ενώ η ταχύτητα της ανάδευσης δεν φαίνεται να ασκεί καμία </a:t>
            </a:r>
            <a:r>
              <a:rPr lang="el-GR" dirty="0" smtClean="0"/>
              <a:t>επίδραση. </a:t>
            </a:r>
          </a:p>
          <a:p>
            <a:r>
              <a:rPr lang="el-GR" dirty="0" smtClean="0"/>
              <a:t>Βασικός </a:t>
            </a:r>
            <a:r>
              <a:rPr lang="el-GR" dirty="0"/>
              <a:t>παράγοντας για την επιτυχία της κλασμάτωσης είναι </a:t>
            </a:r>
            <a:r>
              <a:rPr lang="el-GR" b="1" dirty="0">
                <a:solidFill>
                  <a:schemeClr val="accent3">
                    <a:lumMod val="50000"/>
                  </a:schemeClr>
                </a:solidFill>
              </a:rPr>
              <a:t>η</a:t>
            </a:r>
            <a:r>
              <a:rPr lang="el-GR" dirty="0">
                <a:solidFill>
                  <a:srgbClr val="00B050"/>
                </a:solidFill>
              </a:rPr>
              <a:t> </a:t>
            </a:r>
            <a:r>
              <a:rPr lang="el-GR" b="1" dirty="0">
                <a:solidFill>
                  <a:schemeClr val="accent3">
                    <a:lumMod val="50000"/>
                  </a:schemeClr>
                </a:solidFill>
              </a:rPr>
              <a:t>απόδοση του διαχωρισμού</a:t>
            </a:r>
            <a:r>
              <a:rPr lang="el-GR" dirty="0"/>
              <a:t>. Η κλασμάτωση έχει γνωρίσει σημαντική αύξηση τα τελευταία χρόνια και πιστεύεται ότι μπορεί να απολέσει μια αρκετά καλή λύση για την βιομηχανία τροφίμων και στο μέλλον.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392253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lstStyle/>
          <a:p>
            <a:r>
              <a:rPr lang="el-GR" dirty="0">
                <a:solidFill>
                  <a:prstClr val="white"/>
                </a:solidFill>
              </a:rPr>
              <a:t>Υδρογόνωση </a:t>
            </a:r>
            <a:r>
              <a:rPr lang="el-GR" sz="3000" b="0" dirty="0" smtClean="0">
                <a:solidFill>
                  <a:prstClr val="white"/>
                </a:solidFill>
              </a:rPr>
              <a:t>50/52</a:t>
            </a:r>
            <a:endParaRPr lang="el-GR" dirty="0"/>
          </a:p>
        </p:txBody>
      </p:sp>
      <p:sp>
        <p:nvSpPr>
          <p:cNvPr id="3" name="Θέση περιεχομένου 2"/>
          <p:cNvSpPr>
            <a:spLocks noGrp="1"/>
          </p:cNvSpPr>
          <p:nvPr>
            <p:ph idx="1"/>
          </p:nvPr>
        </p:nvSpPr>
        <p:spPr>
          <a:xfrm>
            <a:off x="323528" y="908720"/>
            <a:ext cx="8496944" cy="5832648"/>
          </a:xfrm>
        </p:spPr>
        <p:txBody>
          <a:bodyPr>
            <a:normAutofit/>
          </a:bodyPr>
          <a:lstStyle/>
          <a:p>
            <a:pPr marL="0" indent="0" algn="ctr">
              <a:buNone/>
            </a:pPr>
            <a:r>
              <a:rPr lang="el-GR" sz="2800" b="1" dirty="0">
                <a:solidFill>
                  <a:srgbClr val="C00000"/>
                </a:solidFill>
              </a:rPr>
              <a:t>Τροποποίηση ελαίων με τη χρήση τεχνικών της γενετικής μηχανικής και με την επιλεκτική χρησιμοποίηση συμβατικών σπόρων</a:t>
            </a:r>
            <a:endParaRPr lang="el-GR" sz="2800" dirty="0">
              <a:solidFill>
                <a:srgbClr val="C00000"/>
              </a:solidFill>
            </a:endParaRPr>
          </a:p>
          <a:p>
            <a:r>
              <a:rPr lang="el-GR" dirty="0"/>
              <a:t>Οι ελαιούχοι σπόροι μπορούν </a:t>
            </a:r>
            <a:r>
              <a:rPr lang="el-GR" b="1" dirty="0">
                <a:solidFill>
                  <a:schemeClr val="accent3">
                    <a:lumMod val="50000"/>
                  </a:schemeClr>
                </a:solidFill>
              </a:rPr>
              <a:t>να τροποποιηθούν </a:t>
            </a:r>
            <a:r>
              <a:rPr lang="el-GR" dirty="0"/>
              <a:t>είτε με τη χρήση σύγχρονων μεθόδων της γενετικής είτε με παραδοσιακές τεχνικές όπως με τη </a:t>
            </a:r>
            <a:r>
              <a:rPr lang="el-GR" b="1" dirty="0"/>
              <a:t>διασταύρωση ειδών</a:t>
            </a:r>
            <a:r>
              <a:rPr lang="el-GR" dirty="0"/>
              <a:t> μέχρι να επιτευχθεί το επιθυμητό αποτέλεσμα. </a:t>
            </a:r>
            <a:endParaRPr lang="el-GR" dirty="0" smtClean="0"/>
          </a:p>
          <a:p>
            <a:r>
              <a:rPr lang="el-GR" b="1" dirty="0" smtClean="0">
                <a:solidFill>
                  <a:srgbClr val="7030A0"/>
                </a:solidFill>
              </a:rPr>
              <a:t>Επίσης </a:t>
            </a:r>
            <a:r>
              <a:rPr lang="el-GR" b="1" dirty="0">
                <a:solidFill>
                  <a:srgbClr val="7030A0"/>
                </a:solidFill>
              </a:rPr>
              <a:t>η χρησιμοποίηση φυτών </a:t>
            </a:r>
            <a:r>
              <a:rPr lang="el-GR" dirty="0"/>
              <a:t>που μπορούν να παράγουν έλαια με συγκεκριμένα λιπαρά οξέα και δεν χρησιμοποιούνταν μέχρι σήμερα είναι μια ακόμη εναλλακτική πρόταση αν και συνήθως απαιτούνται αρκετά χρόνια για να εισέλθουν στην αγορά.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7587345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51/52</a:t>
            </a:r>
            <a:endParaRPr lang="el-GR" dirty="0"/>
          </a:p>
        </p:txBody>
      </p:sp>
      <p:sp>
        <p:nvSpPr>
          <p:cNvPr id="3" name="Θέση περιεχομένου 2"/>
          <p:cNvSpPr>
            <a:spLocks noGrp="1"/>
          </p:cNvSpPr>
          <p:nvPr>
            <p:ph idx="1"/>
          </p:nvPr>
        </p:nvSpPr>
        <p:spPr>
          <a:xfrm>
            <a:off x="323528" y="1214991"/>
            <a:ext cx="8640960" cy="5616624"/>
          </a:xfrm>
        </p:spPr>
        <p:txBody>
          <a:bodyPr>
            <a:normAutofit/>
          </a:bodyPr>
          <a:lstStyle/>
          <a:p>
            <a:r>
              <a:rPr lang="el-GR" dirty="0"/>
              <a:t>Αυτό γίνεται ώστε να  βελτιωθούν </a:t>
            </a:r>
            <a:r>
              <a:rPr lang="el-GR" b="1" dirty="0">
                <a:solidFill>
                  <a:srgbClr val="7030A0"/>
                </a:solidFill>
              </a:rPr>
              <a:t>οι  διατροφικές και/ή τεχνολογικές ιδιότητες</a:t>
            </a:r>
            <a:r>
              <a:rPr lang="el-GR" dirty="0"/>
              <a:t> των ελαίων. </a:t>
            </a:r>
            <a:endParaRPr lang="el-GR" dirty="0" smtClean="0"/>
          </a:p>
          <a:p>
            <a:r>
              <a:rPr lang="el-GR" dirty="0" smtClean="0"/>
              <a:t>Για </a:t>
            </a:r>
            <a:r>
              <a:rPr lang="el-GR" dirty="0"/>
              <a:t>παράδειγμα η απομάκρυνση του ερουκικού οξέος από το κραμβέλαιο το οποίο έχει αρνητικές επιδράσεις στην ανθρώπινη υγεία και η δημιουργία νέων ποικιλιών με χαμηλά επίπεδα ερουκικού οξέος (&lt;2%) οδήγησαν στην αύξηση της παραγωγής και της κατανάλωσης του κυρίως ως μαγειρικού λαδιού. </a:t>
            </a:r>
            <a:endParaRPr lang="el-GR" dirty="0" smtClean="0"/>
          </a:p>
          <a:p>
            <a:r>
              <a:rPr lang="el-GR" dirty="0" smtClean="0"/>
              <a:t>Με </a:t>
            </a:r>
            <a:r>
              <a:rPr lang="el-GR" dirty="0"/>
              <a:t>παρόμοιο τρόπο δηλαδή με επιλεκτική διασταύρωση στάθηκε δυνατή και </a:t>
            </a:r>
            <a:r>
              <a:rPr lang="el-GR" b="1" dirty="0">
                <a:solidFill>
                  <a:srgbClr val="C00000"/>
                </a:solidFill>
              </a:rPr>
              <a:t>η δημιουργία ηλιελαίου </a:t>
            </a:r>
            <a:r>
              <a:rPr lang="el-GR" dirty="0"/>
              <a:t>με υψηλό ποσοστό ελαϊκού οξέος (cis 18:1) αλλά και αύξηση της απόδοσης 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24931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52/52</a:t>
            </a:r>
            <a:endParaRPr lang="el-GR" dirty="0"/>
          </a:p>
        </p:txBody>
      </p:sp>
      <p:sp>
        <p:nvSpPr>
          <p:cNvPr id="3" name="Θέση περιεχομένου 2"/>
          <p:cNvSpPr>
            <a:spLocks noGrp="1"/>
          </p:cNvSpPr>
          <p:nvPr>
            <p:ph idx="1"/>
          </p:nvPr>
        </p:nvSpPr>
        <p:spPr/>
        <p:txBody>
          <a:bodyPr/>
          <a:lstStyle/>
          <a:p>
            <a:r>
              <a:rPr lang="el-GR" dirty="0"/>
              <a:t>Η </a:t>
            </a:r>
            <a:r>
              <a:rPr lang="el-GR" b="1" dirty="0"/>
              <a:t>γενετική μοριακή βιολογία</a:t>
            </a:r>
            <a:r>
              <a:rPr lang="el-GR" dirty="0"/>
              <a:t> έχει δώσει τη δυνατότητα τα τελευταία χρόνια να παραχθούν μεταλλαγμένοι σπόροι οι οποίοι μπορούν να παράξουν έλαια με συγκεκριμένη σύνθεση λιπαρών οξέων. </a:t>
            </a:r>
            <a:endParaRPr lang="el-GR" dirty="0" smtClean="0"/>
          </a:p>
          <a:p>
            <a:r>
              <a:rPr lang="el-GR" dirty="0" smtClean="0"/>
              <a:t>Χαρακτηριστικό </a:t>
            </a:r>
            <a:r>
              <a:rPr lang="el-GR" dirty="0"/>
              <a:t>παράδειγμα </a:t>
            </a:r>
            <a:r>
              <a:rPr lang="el-GR" b="1" dirty="0">
                <a:solidFill>
                  <a:srgbClr val="C00000"/>
                </a:solidFill>
              </a:rPr>
              <a:t>είναι η δημιουργία σπόρων σόγιας </a:t>
            </a:r>
            <a:r>
              <a:rPr lang="el-GR" dirty="0"/>
              <a:t>που μπορούν να δώσουν σογιέλαιο με αυξημένη περιεκτικότητα κορεσμένων λιπαρών όπως στεατικού και/ή παλμιτικού </a:t>
            </a:r>
            <a:r>
              <a:rPr lang="el-GR" dirty="0" smtClean="0"/>
              <a:t>οξέος, </a:t>
            </a:r>
            <a:r>
              <a:rPr lang="el-GR" dirty="0"/>
              <a:t>αυξάνοντας έτσι την </a:t>
            </a:r>
            <a:r>
              <a:rPr lang="el-GR" dirty="0" smtClean="0"/>
              <a:t>περιεκτικότητά </a:t>
            </a:r>
            <a:r>
              <a:rPr lang="el-GR" dirty="0"/>
              <a:t>του σε στερεό λίπος ώστε να αποφευχθεί η υδρογόνωση.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3547566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«Τεχνολογία και ποιότητα Λιπών-Ελαιών (Θ). Ενότητα </a:t>
            </a:r>
            <a:r>
              <a:rPr lang="el-GR" sz="2000" dirty="0" smtClean="0">
                <a:solidFill>
                  <a:prstClr val="black"/>
                </a:solidFill>
              </a:rPr>
              <a:t>10</a:t>
            </a:r>
            <a:r>
              <a:rPr lang="en-US" sz="2000" dirty="0" smtClean="0">
                <a:solidFill>
                  <a:prstClr val="black"/>
                </a:solidFill>
              </a:rPr>
              <a:t>:</a:t>
            </a:r>
            <a:r>
              <a:rPr lang="el-GR" sz="2000" dirty="0">
                <a:solidFill>
                  <a:prstClr val="black"/>
                </a:solidFill>
              </a:rPr>
              <a:t> Υδρογόνωση».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5/52</a:t>
            </a:r>
            <a:endParaRPr lang="el-GR" dirty="0"/>
          </a:p>
        </p:txBody>
      </p:sp>
      <p:sp>
        <p:nvSpPr>
          <p:cNvPr id="3" name="Θέση περιεχομένου 2"/>
          <p:cNvSpPr>
            <a:spLocks noGrp="1"/>
          </p:cNvSpPr>
          <p:nvPr>
            <p:ph idx="1"/>
          </p:nvPr>
        </p:nvSpPr>
        <p:spPr>
          <a:xfrm>
            <a:off x="125252" y="1226369"/>
            <a:ext cx="3240360" cy="5040560"/>
          </a:xfrm>
        </p:spPr>
        <p:txBody>
          <a:bodyPr/>
          <a:lstStyle/>
          <a:p>
            <a:r>
              <a:rPr lang="el-GR" dirty="0"/>
              <a:t>Μερική υδρογόνωση ενός τυπικού φυτικού ελαίου </a:t>
            </a:r>
            <a:r>
              <a:rPr lang="el-GR" dirty="0" smtClean="0"/>
              <a:t>για την παραγωγή  </a:t>
            </a:r>
            <a:r>
              <a:rPr lang="el-GR" dirty="0"/>
              <a:t>μαργαρίνης.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1026" name="Picture 2" descr="File:H2forMarger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284" y="1268760"/>
            <a:ext cx="5699398" cy="4608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317284" y="6053145"/>
            <a:ext cx="569939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H2forMargerin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mokefoot"/>
              </a:rPr>
              <a:t>Smokefoot</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365009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6/52</a:t>
            </a:r>
            <a:endParaRPr lang="el-GR" dirty="0"/>
          </a:p>
        </p:txBody>
      </p:sp>
      <p:sp>
        <p:nvSpPr>
          <p:cNvPr id="3" name="Θέση περιεχομένου 2"/>
          <p:cNvSpPr>
            <a:spLocks noGrp="1"/>
          </p:cNvSpPr>
          <p:nvPr>
            <p:ph idx="1"/>
          </p:nvPr>
        </p:nvSpPr>
        <p:spPr/>
        <p:txBody>
          <a:bodyPr/>
          <a:lstStyle/>
          <a:p>
            <a:r>
              <a:rPr lang="el-GR" dirty="0"/>
              <a:t>Η υδρογόνωση έχει χρησιμοποιηθεί τον τελευταίο αιώνα </a:t>
            </a:r>
            <a:r>
              <a:rPr lang="el-GR" b="1" dirty="0">
                <a:solidFill>
                  <a:srgbClr val="C00000"/>
                </a:solidFill>
              </a:rPr>
              <a:t>κυρίως στην παραγωγή μαργαρίνης </a:t>
            </a:r>
            <a:r>
              <a:rPr lang="el-GR" dirty="0"/>
              <a:t>και παραμένει ακόμα και σήμερα μια σημαντική διαδικασία για την τροποποίηση των βρώσιμων ελαίων, παρά τις ανησυχίες για τις ανεπιθύμητες ιδιότητες των trans λιπαρών οξέων στον ανθρώπινο οργανισμό</a:t>
            </a:r>
            <a:r>
              <a:rPr lang="el-GR" dirty="0" smtClean="0"/>
              <a:t>.</a:t>
            </a:r>
          </a:p>
          <a:p>
            <a:r>
              <a:rPr lang="el-GR" dirty="0" smtClean="0"/>
              <a:t>Μια </a:t>
            </a:r>
            <a:r>
              <a:rPr lang="el-GR" dirty="0"/>
              <a:t>αντίδραση υδρογόνωσης παρουσία καταλύτη, αρχικά αντιδρά με τον διπλό δεσμό και τον κάνει κορεσμένο όπως φαίνεται και στην </a:t>
            </a:r>
            <a:r>
              <a:rPr lang="el-GR" dirty="0" smtClean="0"/>
              <a:t>αντίδραση</a:t>
            </a:r>
          </a:p>
          <a:p>
            <a:pPr marL="0" indent="0" algn="ctr">
              <a:buNone/>
            </a:pP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4797152"/>
            <a:ext cx="597666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802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7/52</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Τα ακόρεστα λιπαρά οξέα έχουν την ικανότητα </a:t>
            </a:r>
            <a:r>
              <a:rPr lang="el-GR" b="1" dirty="0">
                <a:solidFill>
                  <a:srgbClr val="C00000"/>
                </a:solidFill>
              </a:rPr>
              <a:t>να απορροφούν υδρογόνο</a:t>
            </a:r>
            <a:r>
              <a:rPr lang="el-GR" dirty="0">
                <a:solidFill>
                  <a:srgbClr val="C00000"/>
                </a:solidFill>
              </a:rPr>
              <a:t> </a:t>
            </a:r>
            <a:r>
              <a:rPr lang="el-GR" dirty="0"/>
              <a:t>και </a:t>
            </a:r>
            <a:r>
              <a:rPr lang="el-GR" dirty="0" smtClean="0"/>
              <a:t>να μετατρέπονται </a:t>
            </a:r>
            <a:r>
              <a:rPr lang="el-GR" dirty="0"/>
              <a:t>σε κορεσμένα. </a:t>
            </a:r>
            <a:endParaRPr lang="el-GR" dirty="0" smtClean="0"/>
          </a:p>
          <a:p>
            <a:r>
              <a:rPr lang="el-GR" dirty="0" smtClean="0"/>
              <a:t>Η </a:t>
            </a:r>
            <a:r>
              <a:rPr lang="el-GR" dirty="0"/>
              <a:t>υδρογόνωση των βρώσιμων ελαίων είναι </a:t>
            </a:r>
            <a:r>
              <a:rPr lang="el-GR" b="1" dirty="0">
                <a:solidFill>
                  <a:srgbClr val="7030A0"/>
                </a:solidFill>
              </a:rPr>
              <a:t>μία ετερογενής αντίδραση, </a:t>
            </a:r>
            <a:r>
              <a:rPr lang="el-GR" dirty="0"/>
              <a:t>καθώς ο καταλύτης και τα αντιδρώντα βρίσκονται </a:t>
            </a:r>
            <a:r>
              <a:rPr lang="el-GR" dirty="0" smtClean="0"/>
              <a:t>σε </a:t>
            </a:r>
            <a:r>
              <a:rPr lang="el-GR" dirty="0"/>
              <a:t>διαφορετική φάση. </a:t>
            </a:r>
            <a:endParaRPr lang="el-GR" dirty="0" smtClean="0"/>
          </a:p>
          <a:p>
            <a:r>
              <a:rPr lang="el-GR" dirty="0"/>
              <a:t>Η υδρογόνωση (σε ορισμένο βαθμό και κατά τη διαδικασία της απόσμησης), αλλάζει την ισομέρεια από </a:t>
            </a:r>
            <a:r>
              <a:rPr lang="el-GR" b="1" dirty="0">
                <a:solidFill>
                  <a:schemeClr val="accent3">
                    <a:lumMod val="50000"/>
                  </a:schemeClr>
                </a:solidFill>
              </a:rPr>
              <a:t>τη cis διαμόρφωση σε trans</a:t>
            </a:r>
            <a:r>
              <a:rPr lang="el-GR" b="1" dirty="0" smtClean="0">
                <a:solidFill>
                  <a:schemeClr val="accent3">
                    <a:lumMod val="50000"/>
                  </a:schemeClr>
                </a:solidFill>
              </a:rPr>
              <a:t>.</a:t>
            </a:r>
          </a:p>
          <a:p>
            <a:r>
              <a:rPr lang="el-GR" dirty="0" smtClean="0"/>
              <a:t>Επίσης </a:t>
            </a:r>
            <a:r>
              <a:rPr lang="el-GR" dirty="0"/>
              <a:t>ο διπλός δεσμός μπορεί να αντιδράσει με το υδρογόνο και </a:t>
            </a:r>
            <a:r>
              <a:rPr lang="el-GR" b="1" dirty="0">
                <a:solidFill>
                  <a:srgbClr val="7030A0"/>
                </a:solidFill>
              </a:rPr>
              <a:t>να γίνει κορεσμένος ή να έχουμε μετάθεση</a:t>
            </a:r>
            <a:r>
              <a:rPr lang="el-GR" b="1" dirty="0"/>
              <a:t> </a:t>
            </a:r>
            <a:r>
              <a:rPr lang="el-GR" dirty="0"/>
              <a:t>του διπλού δεσμού.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20618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Υδρογόνωση </a:t>
            </a:r>
            <a:r>
              <a:rPr lang="el-GR" sz="3000" b="0" dirty="0" smtClean="0">
                <a:solidFill>
                  <a:prstClr val="white"/>
                </a:solidFill>
              </a:rPr>
              <a:t>8/52</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αντίδραση της ισομερείωσης, ευνοεί ποσοτικά τα trans- ισομερή, επειδή έχουν σταθερότερη δομή από τα cis- ισομερή, ενώ στη φύση η πλειοψηφία των λιπαρών οξέων βρίσκεται σε </a:t>
            </a:r>
            <a:r>
              <a:rPr lang="el-GR" dirty="0" smtClean="0"/>
              <a:t>cis </a:t>
            </a:r>
            <a:r>
              <a:rPr lang="el-GR" dirty="0"/>
              <a:t>διαμόρφωση</a:t>
            </a:r>
            <a:r>
              <a:rPr lang="el-GR" dirty="0" smtClean="0"/>
              <a:t>.</a:t>
            </a:r>
          </a:p>
          <a:p>
            <a:r>
              <a:rPr lang="el-GR" dirty="0"/>
              <a:t>Μέταλλα όπως τα Co, Ni, Cu, Ru, Pd, Pt χρησιμοποιούνται </a:t>
            </a:r>
            <a:r>
              <a:rPr lang="el-GR" dirty="0" smtClean="0"/>
              <a:t>σαν καταλύτες στην </a:t>
            </a:r>
            <a:r>
              <a:rPr lang="el-GR" dirty="0"/>
              <a:t>υδρογόνωση των ελαίων. </a:t>
            </a:r>
            <a:endParaRPr lang="el-GR" dirty="0" smtClean="0"/>
          </a:p>
          <a:p>
            <a:r>
              <a:rPr lang="el-GR" b="1" dirty="0" smtClean="0">
                <a:solidFill>
                  <a:srgbClr val="7030A0"/>
                </a:solidFill>
              </a:rPr>
              <a:t>Το </a:t>
            </a:r>
            <a:r>
              <a:rPr lang="el-GR" b="1" dirty="0">
                <a:solidFill>
                  <a:srgbClr val="7030A0"/>
                </a:solidFill>
              </a:rPr>
              <a:t>νικέλιο </a:t>
            </a:r>
            <a:r>
              <a:rPr lang="el-GR" dirty="0"/>
              <a:t>όμως είναι ο πιο κοινός καταλύτης που χρησιμοποιείται σήμερα στην υδρογόνωση των λιπών και ελαίων. </a:t>
            </a:r>
            <a:endParaRPr lang="el-GR" dirty="0" smtClean="0"/>
          </a:p>
          <a:p>
            <a:r>
              <a:rPr lang="el-GR" b="1" dirty="0" smtClean="0">
                <a:solidFill>
                  <a:srgbClr val="C00000"/>
                </a:solidFill>
              </a:rPr>
              <a:t>Το λάδι, </a:t>
            </a:r>
            <a:r>
              <a:rPr lang="el-GR" b="1" dirty="0">
                <a:solidFill>
                  <a:srgbClr val="C00000"/>
                </a:solidFill>
              </a:rPr>
              <a:t>ο καταλύτης και το υδρογόνο </a:t>
            </a:r>
            <a:r>
              <a:rPr lang="el-GR" dirty="0"/>
              <a:t>αναδεύονται συνεχώς για να βοηθηθεί η εισαγωγή του </a:t>
            </a:r>
            <a:r>
              <a:rPr lang="el-GR" dirty="0" smtClean="0"/>
              <a:t>υδρογόνου στο λάδι.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720178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1277</TotalTime>
  <Words>4094</Words>
  <Application>Microsoft Office PowerPoint</Application>
  <PresentationFormat>Προβολή στην οθόνη (4:3)</PresentationFormat>
  <Paragraphs>309</Paragraphs>
  <Slides>60</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60</vt:i4>
      </vt:variant>
    </vt:vector>
  </HeadingPairs>
  <TitlesOfParts>
    <vt:vector size="62" baseType="lpstr">
      <vt:lpstr>template</vt:lpstr>
      <vt:lpstr>OC_template_updated</vt:lpstr>
      <vt:lpstr>Τεχνολογία και ποιότητα Λιπών-Ελαιών (Θ)</vt:lpstr>
      <vt:lpstr>Υδρογόνωση 1/52</vt:lpstr>
      <vt:lpstr>Υδρογόνωση 2/52</vt:lpstr>
      <vt:lpstr>Υδρογόνωση 3/52</vt:lpstr>
      <vt:lpstr>Υδρογόνωση 4/52</vt:lpstr>
      <vt:lpstr>Υδρογόνωση 5/52</vt:lpstr>
      <vt:lpstr>Υδρογόνωση 6/52</vt:lpstr>
      <vt:lpstr>Υδρογόνωση 7/52</vt:lpstr>
      <vt:lpstr>Υδρογόνωση 8/52</vt:lpstr>
      <vt:lpstr>Υδρογόνωση 9/52</vt:lpstr>
      <vt:lpstr>Υδρογόνωση 10/52</vt:lpstr>
      <vt:lpstr>Υδρογόνωση 11/52</vt:lpstr>
      <vt:lpstr>Υδρογόνωση 12/52</vt:lpstr>
      <vt:lpstr>Υδρογόνωση 13/52</vt:lpstr>
      <vt:lpstr>Υδρογόνωση 14/52</vt:lpstr>
      <vt:lpstr>Υδρογόνωση 15/52</vt:lpstr>
      <vt:lpstr>Υδρογόνωση 16/52</vt:lpstr>
      <vt:lpstr>Υδρογόνωση 17/52</vt:lpstr>
      <vt:lpstr>Υδρογόνωση 18/52</vt:lpstr>
      <vt:lpstr>Υδρογόνωση 19/52</vt:lpstr>
      <vt:lpstr>Υδρογόνωση 20/52</vt:lpstr>
      <vt:lpstr>Υδρογόνωση 21/52</vt:lpstr>
      <vt:lpstr>Υδρογόνωση 22/52</vt:lpstr>
      <vt:lpstr>Υδρογόνωση 23/52</vt:lpstr>
      <vt:lpstr>Υδρογόνωση 24/52</vt:lpstr>
      <vt:lpstr>Υδρογόνωση 25/52</vt:lpstr>
      <vt:lpstr>Υδρογόνωση 26/52</vt:lpstr>
      <vt:lpstr>Υδρογόνωση 27/52</vt:lpstr>
      <vt:lpstr>Υδρογόνωση 28/52</vt:lpstr>
      <vt:lpstr>Υδρογόνωση 29/52</vt:lpstr>
      <vt:lpstr>Υδρογόνωση 30/52</vt:lpstr>
      <vt:lpstr>Υδρογόνωση 31/52</vt:lpstr>
      <vt:lpstr>Υδρογόνωση 32/52</vt:lpstr>
      <vt:lpstr>Υδρογόνωση 33/52</vt:lpstr>
      <vt:lpstr>Υδρογόνωση 34/52</vt:lpstr>
      <vt:lpstr>Υδρογόνωση 35/52</vt:lpstr>
      <vt:lpstr>Υδρογόνωση 36/52</vt:lpstr>
      <vt:lpstr>Υδρογόνωση 37/52</vt:lpstr>
      <vt:lpstr>Υδρογόνωση 38/52</vt:lpstr>
      <vt:lpstr>Υδρογόνωση 39/52</vt:lpstr>
      <vt:lpstr>Υδρογόνωση 40/52</vt:lpstr>
      <vt:lpstr>Υδρογόνωση 41/52</vt:lpstr>
      <vt:lpstr>Υδρογόνωση 42/52</vt:lpstr>
      <vt:lpstr>Υδρογόνωση 43/52</vt:lpstr>
      <vt:lpstr>Υδρογόνωση 44/52</vt:lpstr>
      <vt:lpstr>Υδρογόνωση 45/52</vt:lpstr>
      <vt:lpstr>Υδρογόνωση 46/52</vt:lpstr>
      <vt:lpstr>Υδρογόνωση 47/52</vt:lpstr>
      <vt:lpstr>Υδρογόνωση 48/52</vt:lpstr>
      <vt:lpstr>Υδρογόνωση 49/52</vt:lpstr>
      <vt:lpstr>Υδρογόνωση 50/52</vt:lpstr>
      <vt:lpstr>Υδρογόνωση 51/52</vt:lpstr>
      <vt:lpstr>Υδρογόνωση 52/52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ποιότητα Λιπών-Ελαιών (Θ)</dc:title>
  <dc:creator>opencourses@teiath.gr</dc:creator>
  <cp:lastModifiedBy>natasakar new</cp:lastModifiedBy>
  <cp:revision>69</cp:revision>
  <dcterms:created xsi:type="dcterms:W3CDTF">2015-03-31T13:12:13Z</dcterms:created>
  <dcterms:modified xsi:type="dcterms:W3CDTF">2015-05-06T12:26:15Z</dcterms:modified>
</cp:coreProperties>
</file>