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311" r:id="rId3"/>
    <p:sldId id="294" r:id="rId4"/>
    <p:sldId id="309" r:id="rId5"/>
    <p:sldId id="310" r:id="rId6"/>
    <p:sldId id="308" r:id="rId7"/>
    <p:sldId id="307" r:id="rId8"/>
    <p:sldId id="283" r:id="rId9"/>
    <p:sldId id="284" r:id="rId10"/>
    <p:sldId id="280" r:id="rId11"/>
    <p:sldId id="282" r:id="rId12"/>
    <p:sldId id="286" r:id="rId13"/>
    <p:sldId id="265" r:id="rId14"/>
    <p:sldId id="288" r:id="rId15"/>
    <p:sldId id="312" r:id="rId16"/>
    <p:sldId id="313" r:id="rId17"/>
    <p:sldId id="314" r:id="rId18"/>
    <p:sldId id="315" r:id="rId19"/>
    <p:sldId id="316" r:id="rId20"/>
    <p:sldId id="317" r:id="rId21"/>
    <p:sldId id="318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B4002F"/>
    <a:srgbClr val="004B82"/>
    <a:srgbClr val="820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94670" autoAdjust="0"/>
  </p:normalViewPr>
  <p:slideViewPr>
    <p:cSldViewPr>
      <p:cViewPr varScale="1">
        <p:scale>
          <a:sx n="76" d="100"/>
          <a:sy n="76" d="100"/>
        </p:scale>
        <p:origin x="-84" y="-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9.xml"/><Relationship Id="rId7" Type="http://schemas.openxmlformats.org/officeDocument/2006/relationships/slide" Target="slides/slide13.xml"/><Relationship Id="rId2" Type="http://schemas.openxmlformats.org/officeDocument/2006/relationships/slide" Target="slides/slide8.xml"/><Relationship Id="rId1" Type="http://schemas.openxmlformats.org/officeDocument/2006/relationships/slide" Target="slides/slide7.xml"/><Relationship Id="rId6" Type="http://schemas.openxmlformats.org/officeDocument/2006/relationships/slide" Target="slides/slide12.xml"/><Relationship Id="rId5" Type="http://schemas.openxmlformats.org/officeDocument/2006/relationships/slide" Target="slides/slide11.xml"/><Relationship Id="rId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6C461-75E7-409B-AA98-9539D6A56595}" type="datetimeFigureOut">
              <a:rPr lang="el-GR" smtClean="0"/>
              <a:t>3/12/2015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40065-EC4C-4BE0-AD76-72598321DD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6355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40065-EC4C-4BE0-AD76-72598321DD66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841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1E90-4AC4-4EF0-8DAF-F55B8E14FD40}" type="datetime1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1144-64BE-4AE0-AAD7-EFEB7196EA7D}" type="datetime1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799D-23CD-45A0-B735-211D356BA7C3}" type="datetime1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03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295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942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735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622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352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72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08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3556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4A23-455B-48E7-8298-320E05B220A7}" type="datetime1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736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434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- Στρογγυλεμένο ορθογώνιο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AB0CAA-65DD-47E8-A6FB-622900C406B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43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AA1A-14C2-4584-8076-02A6DB101F1E}" type="datetime1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AAA9-6ECD-415C-87CD-E85A986E5FD9}" type="datetime1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8325-6C11-4230-99BD-73327706BB1D}" type="datetime1">
              <a:rPr lang="en-US" smtClean="0"/>
              <a:t>12/3/2015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2B4E2-3456-4CB3-8ACB-1DDBA719BBDA}" type="datetime1">
              <a:rPr lang="en-US" smtClean="0"/>
              <a:t>12/3/2015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1379-9C84-4E6B-A4C7-CFC073EBFD8B}" type="datetime1">
              <a:rPr lang="en-US" smtClean="0"/>
              <a:t>12/3/2015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8BE6B-7DE0-4915-8A7D-0773EDF63A09}" type="datetime1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1B91-1F45-482A-A9EE-4913A97CB6EE}" type="datetime1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4D3F8-E2E8-4098-913D-A6FF466856BF}" type="datetime1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ú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5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Relationship Id="rId9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2316832"/>
          </a:xfrm>
        </p:spPr>
        <p:txBody>
          <a:bodyPr>
            <a:normAutofit fontScale="90000"/>
          </a:bodyPr>
          <a:lstStyle/>
          <a:p>
            <a:r>
              <a:rPr lang="el-GR" dirty="0"/>
              <a:t>Ευχρηστία και προσβασιμότητα σε </a:t>
            </a:r>
            <a:r>
              <a:rPr lang="en-US" dirty="0"/>
              <a:t>Microsoft Office </a:t>
            </a:r>
            <a:r>
              <a:rPr lang="en-US" dirty="0" smtClean="0"/>
              <a:t>Word</a:t>
            </a:r>
            <a:r>
              <a:rPr lang="el-GR" dirty="0"/>
              <a:t/>
            </a:r>
            <a:br>
              <a:rPr lang="el-GR" dirty="0"/>
            </a:b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Οδηγίες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συμβουλές &amp; παραδείγματα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573015"/>
            <a:ext cx="6400800" cy="127612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Ομάδα ανάπτυξης Ανοιχτών Ακαδημαϊκών Μαθημάτων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600" dirty="0">
                <a:solidFill>
                  <a:prstClr val="black"/>
                </a:solidFill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301224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51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Γραμματοσειρές – Χαρακτηριστικά 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686800" cy="4343400"/>
          </a:xfrm>
        </p:spPr>
        <p:txBody>
          <a:bodyPr>
            <a:normAutofit/>
          </a:bodyPr>
          <a:lstStyle/>
          <a:p>
            <a:pPr>
              <a:buClr>
                <a:srgbClr val="004B82"/>
              </a:buClr>
            </a:pPr>
            <a:r>
              <a:rPr lang="el-GR" b="1" dirty="0" smtClean="0"/>
              <a:t>Τύπος</a:t>
            </a:r>
            <a:r>
              <a:rPr lang="el-GR" dirty="0" smtClean="0"/>
              <a:t>,</a:t>
            </a:r>
            <a:endParaRPr lang="el-GR" b="1" dirty="0"/>
          </a:p>
          <a:p>
            <a:pPr lvl="1">
              <a:buFont typeface="Webdings" panose="05030102010509060703" pitchFamily="18" charset="2"/>
              <a:buChar char="4"/>
            </a:pPr>
            <a:r>
              <a:rPr lang="en-US" dirty="0"/>
              <a:t>Sans </a:t>
            </a:r>
            <a:r>
              <a:rPr lang="en-US" dirty="0" smtClean="0"/>
              <a:t>Serif</a:t>
            </a:r>
            <a:r>
              <a:rPr lang="el-GR" dirty="0" smtClean="0"/>
              <a:t> </a:t>
            </a:r>
            <a:r>
              <a:rPr lang="en-US" dirty="0" smtClean="0"/>
              <a:t>family: </a:t>
            </a:r>
            <a:r>
              <a:rPr lang="en-US" dirty="0"/>
              <a:t>Calibri, Verdana, Arial, </a:t>
            </a:r>
            <a:r>
              <a:rPr lang="en-US" dirty="0" smtClean="0"/>
              <a:t>Tahoma</a:t>
            </a:r>
            <a:r>
              <a:rPr lang="el-GR" dirty="0" smtClean="0"/>
              <a:t>,</a:t>
            </a:r>
            <a:endParaRPr lang="en-US" dirty="0"/>
          </a:p>
          <a:p>
            <a:pPr>
              <a:buClr>
                <a:srgbClr val="004B82"/>
              </a:buClr>
            </a:pPr>
            <a:r>
              <a:rPr lang="el-GR" b="1" dirty="0" smtClean="0"/>
              <a:t>Έμφαση</a:t>
            </a:r>
            <a:r>
              <a:rPr lang="el-GR" dirty="0" smtClean="0"/>
              <a:t>,</a:t>
            </a:r>
            <a:endParaRPr lang="el-GR" b="1" dirty="0"/>
          </a:p>
          <a:p>
            <a:pPr marL="811213" lvl="1" indent="-360363" defTabSz="811213">
              <a:buFont typeface="Webdings" panose="05030102010509060703" pitchFamily="18" charset="2"/>
              <a:buChar char="4"/>
              <a:tabLst>
                <a:tab pos="720725" algn="l"/>
              </a:tabLst>
            </a:pPr>
            <a:r>
              <a:rPr lang="el-GR" dirty="0"/>
              <a:t>Εφαρμογή </a:t>
            </a:r>
            <a:r>
              <a:rPr lang="el-GR" b="1" dirty="0"/>
              <a:t>ενός </a:t>
            </a:r>
            <a:r>
              <a:rPr lang="el-GR" dirty="0"/>
              <a:t>μόνο τύπου έμφαση κάθε </a:t>
            </a:r>
            <a:r>
              <a:rPr lang="el-GR" dirty="0" smtClean="0"/>
              <a:t>φορά,</a:t>
            </a:r>
            <a:endParaRPr lang="el-GR" dirty="0"/>
          </a:p>
          <a:p>
            <a:pPr marL="811213" lvl="1" indent="-360363" defTabSz="811213">
              <a:buFont typeface="Webdings" panose="05030102010509060703" pitchFamily="18" charset="2"/>
              <a:buChar char="4"/>
              <a:tabLst>
                <a:tab pos="720725" algn="l"/>
              </a:tabLst>
            </a:pPr>
            <a:r>
              <a:rPr lang="el-GR" dirty="0"/>
              <a:t>Καλή πρακτική χρήση </a:t>
            </a:r>
            <a:r>
              <a:rPr lang="en-US" b="1" dirty="0" smtClean="0">
                <a:solidFill>
                  <a:srgbClr val="004B82"/>
                </a:solidFill>
              </a:rPr>
              <a:t>bold</a:t>
            </a:r>
            <a:r>
              <a:rPr lang="el-GR" dirty="0" smtClean="0"/>
              <a:t>,</a:t>
            </a:r>
            <a:endParaRPr lang="en-US" b="1" dirty="0">
              <a:solidFill>
                <a:srgbClr val="004B82"/>
              </a:solidFill>
            </a:endParaRPr>
          </a:p>
          <a:p>
            <a:pPr marL="811213" lvl="1" indent="-360363" defTabSz="811213">
              <a:buFont typeface="Webdings" panose="05030102010509060703" pitchFamily="18" charset="2"/>
              <a:buChar char="4"/>
              <a:tabLst>
                <a:tab pos="720725" algn="l"/>
              </a:tabLst>
            </a:pPr>
            <a:r>
              <a:rPr lang="el-GR" dirty="0"/>
              <a:t>Οπωσδήποτε όπου </a:t>
            </a:r>
            <a:r>
              <a:rPr lang="el-GR" b="1" dirty="0">
                <a:solidFill>
                  <a:srgbClr val="004B82"/>
                </a:solidFill>
              </a:rPr>
              <a:t>χρώμα</a:t>
            </a:r>
            <a:r>
              <a:rPr lang="el-GR" b="1" dirty="0"/>
              <a:t> + </a:t>
            </a:r>
            <a:r>
              <a:rPr lang="en-US" b="1" dirty="0" smtClean="0">
                <a:solidFill>
                  <a:srgbClr val="004B82"/>
                </a:solidFill>
              </a:rPr>
              <a:t>bold</a:t>
            </a:r>
            <a:r>
              <a:rPr lang="el-GR" dirty="0" smtClean="0"/>
              <a:t>,</a:t>
            </a:r>
            <a:endParaRPr lang="el-GR" b="1" dirty="0" smtClean="0">
              <a:solidFill>
                <a:srgbClr val="004B82"/>
              </a:solidFill>
            </a:endParaRPr>
          </a:p>
          <a:p>
            <a:pPr marL="811213" lvl="1" indent="-360363" defTabSz="811213">
              <a:buFont typeface="Webdings" panose="05030102010509060703" pitchFamily="18" charset="2"/>
              <a:buChar char="4"/>
              <a:tabLst>
                <a:tab pos="720725" algn="l"/>
              </a:tabLst>
            </a:pPr>
            <a:r>
              <a:rPr lang="en-US" i="1" dirty="0" smtClean="0"/>
              <a:t>Italics?</a:t>
            </a:r>
            <a:endParaRPr lang="en-US" i="1" dirty="0"/>
          </a:p>
          <a:p>
            <a:pPr marL="811213" lvl="1" indent="-360363" defTabSz="811213">
              <a:buClr>
                <a:schemeClr val="tx1"/>
              </a:buClr>
              <a:buFont typeface="Webdings" panose="05030102010509060703" pitchFamily="18" charset="2"/>
              <a:buChar char="4"/>
              <a:tabLst>
                <a:tab pos="720725" algn="l"/>
              </a:tabLst>
            </a:pPr>
            <a:r>
              <a:rPr lang="el-GR" b="1" dirty="0">
                <a:solidFill>
                  <a:srgbClr val="820000"/>
                </a:solidFill>
              </a:rPr>
              <a:t>Αποφυγή</a:t>
            </a:r>
            <a:r>
              <a:rPr lang="el-GR" dirty="0"/>
              <a:t> υπογράμμισης, </a:t>
            </a:r>
            <a:r>
              <a:rPr lang="el-GR" dirty="0" smtClean="0"/>
              <a:t>σκίασης.</a:t>
            </a:r>
            <a:endParaRPr lang="en-US" dirty="0"/>
          </a:p>
          <a:p>
            <a:endParaRPr lang="el-G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6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Γραφικά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Clr>
                <a:srgbClr val="004B82"/>
              </a:buClr>
            </a:pPr>
            <a:r>
              <a:rPr lang="el-GR" dirty="0" smtClean="0"/>
              <a:t>Καλή ποιότητα γραφικών,</a:t>
            </a:r>
          </a:p>
          <a:p>
            <a:pPr>
              <a:spcAft>
                <a:spcPts val="600"/>
              </a:spcAft>
              <a:buClr>
                <a:srgbClr val="004B82"/>
              </a:buClr>
            </a:pPr>
            <a:r>
              <a:rPr lang="el-GR" dirty="0" smtClean="0"/>
              <a:t>Ευκρίνεια –Υψηλή χρωματική αντίθεση,</a:t>
            </a:r>
          </a:p>
          <a:p>
            <a:pPr>
              <a:spcAft>
                <a:spcPts val="600"/>
              </a:spcAft>
              <a:buClr>
                <a:srgbClr val="004B82"/>
              </a:buClr>
            </a:pPr>
            <a:r>
              <a:rPr lang="el-GR" dirty="0" smtClean="0"/>
              <a:t>Προσθήκη εναλλακτικού κειμένου,</a:t>
            </a:r>
          </a:p>
          <a:p>
            <a:pPr>
              <a:spcAft>
                <a:spcPts val="600"/>
              </a:spcAft>
              <a:buClr>
                <a:srgbClr val="004B82"/>
              </a:buClr>
            </a:pPr>
            <a:r>
              <a:rPr lang="el-GR" dirty="0" smtClean="0"/>
              <a:t>Αναφορά στην πηγή (βιβλίο, ηλεκτρονική πηγή).</a:t>
            </a:r>
          </a:p>
          <a:p>
            <a:pPr>
              <a:spcAft>
                <a:spcPts val="600"/>
              </a:spcAft>
              <a:buClr>
                <a:srgbClr val="004B82"/>
              </a:buClr>
            </a:pPr>
            <a:r>
              <a:rPr lang="el-GR" dirty="0" smtClean="0"/>
              <a:t>Προσθήκη λεζάντας </a:t>
            </a:r>
            <a:r>
              <a:rPr lang="el-GR" dirty="0" smtClean="0">
                <a:sym typeface="Wingdings 3"/>
              </a:rPr>
              <a:t> Αυτόματη εισαγωγή στα περιεχόμενα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1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Πίνακες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4B82"/>
              </a:buClr>
            </a:pPr>
            <a:r>
              <a:rPr lang="el-GR" dirty="0" smtClean="0"/>
              <a:t>Δημιουργήστε απλές δισδιάστατες δομές,</a:t>
            </a:r>
          </a:p>
          <a:p>
            <a:pPr>
              <a:buClr>
                <a:srgbClr val="004B82"/>
              </a:buClr>
            </a:pPr>
            <a:r>
              <a:rPr lang="el-GR" dirty="0" smtClean="0"/>
              <a:t>Χρησιμοποιείστε την αυτόματη εισαγωγή πινάκων,</a:t>
            </a:r>
          </a:p>
          <a:p>
            <a:pPr>
              <a:buClr>
                <a:srgbClr val="004B82"/>
              </a:buClr>
            </a:pPr>
            <a:r>
              <a:rPr lang="el-GR" dirty="0" smtClean="0"/>
              <a:t>Μη </a:t>
            </a:r>
            <a:r>
              <a:rPr lang="en-US" dirty="0"/>
              <a:t> </a:t>
            </a:r>
            <a:r>
              <a:rPr lang="el-GR" dirty="0" smtClean="0"/>
              <a:t>δημιουργείτε κενά με το </a:t>
            </a:r>
            <a:r>
              <a:rPr lang="en-US" dirty="0" smtClean="0"/>
              <a:t>Tab </a:t>
            </a:r>
            <a:r>
              <a:rPr lang="en-US" dirty="0"/>
              <a:t>ή </a:t>
            </a:r>
            <a:r>
              <a:rPr lang="el-GR" dirty="0" smtClean="0"/>
              <a:t>το </a:t>
            </a:r>
            <a:r>
              <a:rPr lang="en-US" dirty="0" smtClean="0"/>
              <a:t>(Space)</a:t>
            </a:r>
            <a:r>
              <a:rPr lang="el-GR" dirty="0" smtClean="0"/>
              <a:t>,</a:t>
            </a:r>
            <a:endParaRPr lang="el-GR" dirty="0"/>
          </a:p>
          <a:p>
            <a:pPr>
              <a:buClr>
                <a:srgbClr val="004B82"/>
              </a:buClr>
            </a:pPr>
            <a:r>
              <a:rPr lang="el-GR" dirty="0" smtClean="0"/>
              <a:t>Φροντίστε να υπάρχει λογική σειρά ανάγνωσης των πινάκων,</a:t>
            </a:r>
          </a:p>
          <a:p>
            <a:pPr>
              <a:buClr>
                <a:srgbClr val="004B82"/>
              </a:buClr>
            </a:pPr>
            <a:r>
              <a:rPr lang="el-GR" dirty="0" smtClean="0"/>
              <a:t>Εισάγετε γραμμή (ή στήλη) κεφαλίδας,</a:t>
            </a:r>
          </a:p>
          <a:p>
            <a:pPr>
              <a:buClr>
                <a:srgbClr val="004B82"/>
              </a:buClr>
            </a:pPr>
            <a:r>
              <a:rPr lang="el-GR" dirty="0" smtClean="0"/>
              <a:t>Προσθέστε επεξηγηματική </a:t>
            </a:r>
            <a:r>
              <a:rPr lang="el-GR" dirty="0" smtClean="0">
                <a:sym typeface="Wingdings 3"/>
              </a:rPr>
              <a:t> </a:t>
            </a:r>
            <a:r>
              <a:rPr lang="el-GR" dirty="0">
                <a:sym typeface="Wingdings 3"/>
              </a:rPr>
              <a:t>Αυτόματη εισαγωγή στα περιεχόμενα</a:t>
            </a:r>
            <a:endParaRPr lang="el-GR" dirty="0"/>
          </a:p>
          <a:p>
            <a:pPr>
              <a:buClr>
                <a:srgbClr val="004B82"/>
              </a:buClr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7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143000"/>
          </a:xfrm>
        </p:spPr>
        <p:txBody>
          <a:bodyPr>
            <a:noAutofit/>
          </a:bodyPr>
          <a:lstStyle/>
          <a:p>
            <a:r>
              <a:rPr lang="el-GR" dirty="0"/>
              <a:t>Βιβλιογραφία, αναφορές, σύνδεσμοι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rgbClr val="004B82"/>
              </a:buClr>
            </a:pPr>
            <a:r>
              <a:rPr lang="el-GR" dirty="0" smtClean="0"/>
              <a:t>Είναι χρήσιμο να υπάρχει ηλεκτρονική πηγή ή έστω ηλεκτρονική αναφορά στο βιβλίο, στο άρθρο, στο επιστημονικό περιοδικό, στο πρακτικό συνεδρίου,</a:t>
            </a:r>
          </a:p>
          <a:p>
            <a:pPr>
              <a:spcAft>
                <a:spcPts val="1200"/>
              </a:spcAft>
              <a:buClr>
                <a:srgbClr val="004B82"/>
              </a:buClr>
            </a:pPr>
            <a:r>
              <a:rPr lang="el-GR" dirty="0" smtClean="0"/>
              <a:t>Οι σύνδεσμοι καλό είναι να μπαίνουν πάνω σε κείμενο  και όχι αυτούσιοι.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3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59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730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Ομάδα ανάπτυξης Ανοιχτών Ακαδημαϊκών Μαθημάτων</a:t>
            </a:r>
            <a:r>
              <a:rPr lang="el-GR" sz="2000" dirty="0" smtClean="0"/>
              <a:t> </a:t>
            </a:r>
            <a:r>
              <a:rPr lang="el-GR" sz="2000" dirty="0"/>
              <a:t>2014. Ομάδα ανάπτυξης Ανοιχτών Ακαδημαϊκών Μαθημάτων. </a:t>
            </a:r>
            <a:r>
              <a:rPr lang="el-GR" sz="2000" dirty="0"/>
              <a:t>«Ευχρηστία και προσβασιμότητα σε Microsoft Office </a:t>
            </a:r>
            <a:r>
              <a:rPr lang="en-US" sz="2000" dirty="0" smtClean="0"/>
              <a:t>Word:</a:t>
            </a:r>
            <a:r>
              <a:rPr lang="el-GR" sz="2000" dirty="0" smtClean="0"/>
              <a:t> Οδηγίες</a:t>
            </a:r>
            <a:r>
              <a:rPr lang="el-GR" sz="2000" dirty="0"/>
              <a:t>, συμβουλές &amp; παραδείγματα».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07579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endParaRPr lang="el-GR" dirty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</a:rPr>
              <a:t>τόπο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Ο </a:t>
            </a:r>
            <a:r>
              <a:rPr lang="el-GR" dirty="0">
                <a:solidFill>
                  <a:prstClr val="black"/>
                </a:solidFill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l-GR" dirty="0">
                <a:solidFill>
                  <a:prstClr val="black"/>
                </a:solidFill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3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δημιουργού.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5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6522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Autofit/>
          </a:bodyPr>
          <a:lstStyle/>
          <a:p>
            <a:r>
              <a:rPr lang="el-GR" dirty="0" smtClean="0"/>
              <a:t>Περιεχόμενα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409852" y="1066800"/>
            <a:ext cx="8305800" cy="576000"/>
          </a:xfrm>
          <a:prstGeom prst="rect">
            <a:avLst/>
          </a:prstGeom>
          <a:solidFill>
            <a:srgbClr val="F5F5F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b="1" dirty="0" smtClean="0">
                <a:solidFill>
                  <a:srgbClr val="004B82"/>
                </a:solidFill>
              </a:rPr>
              <a:t>Δομή Εγγράφου</a:t>
            </a:r>
            <a:endParaRPr lang="el-GR" sz="2800" b="1" dirty="0">
              <a:solidFill>
                <a:srgbClr val="004B82"/>
              </a:solidFill>
            </a:endParaRP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409852" y="1680857"/>
            <a:ext cx="8305800" cy="576000"/>
          </a:xfrm>
          <a:prstGeom prst="rect">
            <a:avLst/>
          </a:prstGeom>
          <a:solidFill>
            <a:srgbClr val="F5F5F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b="1" dirty="0" smtClean="0">
                <a:solidFill>
                  <a:srgbClr val="004B82"/>
                </a:solidFill>
              </a:rPr>
              <a:t>Διαμόρφωση σελίδων</a:t>
            </a:r>
            <a:endParaRPr lang="el-GR" sz="2800" b="1" dirty="0">
              <a:solidFill>
                <a:srgbClr val="004B82"/>
              </a:solidFill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409852" y="2930356"/>
            <a:ext cx="8305800" cy="576000"/>
          </a:xfrm>
          <a:prstGeom prst="rect">
            <a:avLst/>
          </a:prstGeom>
          <a:solidFill>
            <a:srgbClr val="F5F5F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b="1" dirty="0" smtClean="0">
                <a:solidFill>
                  <a:srgbClr val="004B82"/>
                </a:solidFill>
              </a:rPr>
              <a:t>Γραμματοσειρές</a:t>
            </a:r>
            <a:endParaRPr lang="el-GR" sz="2800" b="1" dirty="0">
              <a:solidFill>
                <a:srgbClr val="004B82"/>
              </a:solidFill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09852" y="3547138"/>
            <a:ext cx="8305800" cy="576000"/>
          </a:xfrm>
          <a:prstGeom prst="rect">
            <a:avLst/>
          </a:prstGeom>
          <a:solidFill>
            <a:srgbClr val="F5F5F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b="1" dirty="0" smtClean="0">
                <a:solidFill>
                  <a:srgbClr val="004B82"/>
                </a:solidFill>
              </a:rPr>
              <a:t>Γραφικά</a:t>
            </a:r>
            <a:endParaRPr lang="el-GR" sz="2800" b="1" dirty="0">
              <a:solidFill>
                <a:srgbClr val="004B82"/>
              </a:solidFill>
            </a:endParaRPr>
          </a:p>
        </p:txBody>
      </p:sp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409852" y="4170321"/>
            <a:ext cx="8305800" cy="576000"/>
          </a:xfrm>
          <a:prstGeom prst="rect">
            <a:avLst/>
          </a:prstGeom>
          <a:solidFill>
            <a:srgbClr val="F5F5F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b="1" dirty="0" smtClean="0">
                <a:solidFill>
                  <a:srgbClr val="004B82"/>
                </a:solidFill>
              </a:rPr>
              <a:t>Πίνακες</a:t>
            </a:r>
            <a:endParaRPr lang="el-GR" sz="2800" b="1" dirty="0">
              <a:solidFill>
                <a:srgbClr val="004B82"/>
              </a:solidFill>
            </a:endParaRPr>
          </a:p>
        </p:txBody>
      </p:sp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407633" y="4806000"/>
            <a:ext cx="8305800" cy="576000"/>
          </a:xfrm>
          <a:prstGeom prst="rect">
            <a:avLst/>
          </a:prstGeom>
          <a:solidFill>
            <a:srgbClr val="F5F5F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b="1" dirty="0" smtClean="0">
                <a:solidFill>
                  <a:srgbClr val="004B82"/>
                </a:solidFill>
              </a:rPr>
              <a:t>Βιβλιογραφία, αναφορές, σύνδεσμοι</a:t>
            </a:r>
            <a:endParaRPr lang="el-GR" sz="2800" b="1" dirty="0">
              <a:solidFill>
                <a:srgbClr val="004B82"/>
              </a:solidFill>
            </a:endParaRPr>
          </a:p>
        </p:txBody>
      </p:sp>
      <p:sp>
        <p:nvSpPr>
          <p:cNvPr id="14" name="Rectangle 13">
            <a:hlinkClick r:id="rId9" action="ppaction://hlinksldjump"/>
          </p:cNvPr>
          <p:cNvSpPr/>
          <p:nvPr/>
        </p:nvSpPr>
        <p:spPr>
          <a:xfrm>
            <a:off x="409852" y="2302097"/>
            <a:ext cx="8305800" cy="576000"/>
          </a:xfrm>
          <a:prstGeom prst="rect">
            <a:avLst/>
          </a:prstGeom>
          <a:solidFill>
            <a:srgbClr val="F5F5F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b="1" dirty="0" smtClean="0">
                <a:solidFill>
                  <a:srgbClr val="004B82"/>
                </a:solidFill>
              </a:rPr>
              <a:t>Περιεχόμενο</a:t>
            </a:r>
            <a:endParaRPr lang="el-GR" sz="2800" b="1" dirty="0">
              <a:solidFill>
                <a:srgbClr val="004B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90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6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Δομή Εγγράφου</a:t>
            </a:r>
            <a:r>
              <a:rPr lang="en-US" dirty="0" smtClean="0"/>
              <a:t> 1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004B82"/>
              </a:buClr>
            </a:pPr>
            <a:r>
              <a:rPr lang="el-GR" sz="2800" b="1" dirty="0" smtClean="0"/>
              <a:t>Η δομή ενός εγγράφου περιλαμβάνει συνήθως:</a:t>
            </a:r>
            <a:endParaRPr lang="el-GR" sz="2800" dirty="0" smtClean="0"/>
          </a:p>
          <a:p>
            <a:pPr marL="720725" indent="-450850">
              <a:buFont typeface="Webdings" panose="05030102010509060703" pitchFamily="18" charset="2"/>
              <a:buChar char="4"/>
            </a:pPr>
            <a:r>
              <a:rPr lang="el-GR" sz="2800" dirty="0" smtClean="0"/>
              <a:t>Τίτλο </a:t>
            </a:r>
          </a:p>
          <a:p>
            <a:pPr marL="720725" indent="-450850">
              <a:buFont typeface="Webdings" panose="05030102010509060703" pitchFamily="18" charset="2"/>
              <a:buChar char="4"/>
            </a:pPr>
            <a:r>
              <a:rPr lang="el-GR" sz="2800" dirty="0" smtClean="0"/>
              <a:t>Υπότιτλο</a:t>
            </a:r>
          </a:p>
          <a:p>
            <a:pPr marL="720725" indent="-450850">
              <a:buFont typeface="Webdings" panose="05030102010509060703" pitchFamily="18" charset="2"/>
              <a:buChar char="4"/>
            </a:pPr>
            <a:r>
              <a:rPr lang="el-GR" sz="2800" dirty="0" smtClean="0"/>
              <a:t>Επικεφαλίδες </a:t>
            </a:r>
          </a:p>
          <a:p>
            <a:pPr marL="720725" indent="-450850">
              <a:buFont typeface="Webdings" panose="05030102010509060703" pitchFamily="18" charset="2"/>
              <a:buChar char="4"/>
            </a:pPr>
            <a:r>
              <a:rPr lang="el-GR" sz="2800" dirty="0" smtClean="0"/>
              <a:t>Σώμα κειμένου</a:t>
            </a:r>
          </a:p>
          <a:p>
            <a:pPr>
              <a:spcBef>
                <a:spcPts val="1200"/>
              </a:spcBef>
              <a:buClr>
                <a:srgbClr val="004B82"/>
              </a:buClr>
            </a:pPr>
            <a:r>
              <a:rPr lang="el-GR" sz="2800" b="1" dirty="0" smtClean="0"/>
              <a:t>Το έγγραφο χωρίζεται σε:</a:t>
            </a:r>
            <a:endParaRPr lang="el-GR" sz="2800" dirty="0" smtClean="0"/>
          </a:p>
          <a:p>
            <a:pPr marL="720725" indent="-450850">
              <a:buFont typeface="Webdings" panose="05030102010509060703" pitchFamily="18" charset="2"/>
              <a:buChar char="4"/>
            </a:pPr>
            <a:r>
              <a:rPr lang="el-GR" sz="2800" dirty="0" smtClean="0"/>
              <a:t>Κεφάλαια</a:t>
            </a:r>
          </a:p>
          <a:p>
            <a:pPr marL="720725" indent="-450850">
              <a:buFont typeface="Webdings" panose="05030102010509060703" pitchFamily="18" charset="2"/>
              <a:buChar char="4"/>
            </a:pPr>
            <a:r>
              <a:rPr lang="el-GR" sz="2800" dirty="0" smtClean="0"/>
              <a:t>Υποκεφάλαια πολλαπλών επιπέδων</a:t>
            </a:r>
            <a:endParaRPr lang="el-G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24677" y="6024265"/>
            <a:ext cx="4094647" cy="461665"/>
          </a:xfrm>
          <a:prstGeom prst="rect">
            <a:avLst/>
          </a:prstGeom>
          <a:ln>
            <a:solidFill>
              <a:srgbClr val="B4002F"/>
            </a:solidFill>
          </a:ln>
        </p:spPr>
        <p:txBody>
          <a:bodyPr wrap="none">
            <a:spAutoFit/>
          </a:bodyPr>
          <a:lstStyle/>
          <a:p>
            <a:r>
              <a:rPr lang="el-GR" sz="2400" b="1" dirty="0" smtClean="0"/>
              <a:t>Πάντα με χρήση παραγράφων</a:t>
            </a:r>
            <a:endParaRPr lang="el-GR" sz="2400" dirty="0"/>
          </a:p>
        </p:txBody>
      </p:sp>
      <p:pic>
        <p:nvPicPr>
          <p:cNvPr id="2050" name="Picture 2" descr="C:\Users\alex\Desktop\4-11-2013 10-39-16 μ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4" t="20106" r="3073" b="5488"/>
          <a:stretch/>
        </p:blipFill>
        <p:spPr bwMode="auto">
          <a:xfrm>
            <a:off x="3790765" y="1905000"/>
            <a:ext cx="5370990" cy="9144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705600" y="4191000"/>
            <a:ext cx="2438400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l-GR" sz="2400" dirty="0" smtClean="0"/>
              <a:t>Κεφάλαιο</a:t>
            </a:r>
          </a:p>
          <a:p>
            <a:r>
              <a:rPr lang="el-GR" sz="2200" dirty="0" smtClean="0"/>
              <a:t>1.1. Υποκεφάλαιο</a:t>
            </a:r>
          </a:p>
          <a:p>
            <a:r>
              <a:rPr lang="el-GR" sz="2000" dirty="0" smtClean="0"/>
              <a:t>1.1.1. Υποκεφάλαιο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52232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Δομή Εγγράφου 2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219200"/>
            <a:ext cx="7772400" cy="3733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l-GR" dirty="0" smtClean="0"/>
              <a:t>Περιεχόμενα</a:t>
            </a:r>
          </a:p>
          <a:p>
            <a:pPr marL="355600" indent="0">
              <a:spcBef>
                <a:spcPts val="0"/>
              </a:spcBef>
              <a:buNone/>
            </a:pPr>
            <a:r>
              <a:rPr lang="el-GR" dirty="0" smtClean="0"/>
              <a:t>(σχημάτων, διαγραμμάτων, πινάκων),</a:t>
            </a:r>
          </a:p>
          <a:p>
            <a:r>
              <a:rPr lang="el-GR" dirty="0" smtClean="0"/>
              <a:t>Χρήση αυτόματης αρίθμησης των σελίδων,</a:t>
            </a:r>
          </a:p>
          <a:p>
            <a:r>
              <a:rPr lang="el-GR" dirty="0" smtClean="0"/>
              <a:t>Χρήση των στηλών του Word για την δόμηση του κειμένου σε στήλες και όχι με τη χρήση κενών χαρακτήρων </a:t>
            </a:r>
            <a:r>
              <a:rPr lang="el-GR" dirty="0"/>
              <a:t>(</a:t>
            </a:r>
            <a:r>
              <a:rPr lang="el-GR" dirty="0" err="1"/>
              <a:t>space</a:t>
            </a:r>
            <a:r>
              <a:rPr lang="el-GR" dirty="0"/>
              <a:t>, </a:t>
            </a:r>
            <a:r>
              <a:rPr lang="el-GR" dirty="0" err="1"/>
              <a:t>Tab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480" y="5134451"/>
            <a:ext cx="7924800" cy="1723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ebdings" panose="05030102010509060703" pitchFamily="18" charset="2"/>
              <a:buChar char="4"/>
            </a:pPr>
            <a:r>
              <a:rPr lang="el-GR" sz="2400" dirty="0" smtClean="0"/>
              <a:t>Με τη </a:t>
            </a:r>
            <a:r>
              <a:rPr lang="el-GR" sz="2400" dirty="0"/>
              <a:t>χρήση </a:t>
            </a:r>
            <a:r>
              <a:rPr lang="el-GR" sz="2400" dirty="0" smtClean="0"/>
              <a:t>περιεχομένων και επικεφαλίδων </a:t>
            </a:r>
            <a:r>
              <a:rPr lang="el-GR" sz="2400" dirty="0"/>
              <a:t>διευκολύνεται η περιήγηση των χρηστών στο έγγραφό σας</a:t>
            </a:r>
            <a:r>
              <a:rPr lang="el-GR" sz="2400" dirty="0" smtClean="0"/>
              <a:t>.</a:t>
            </a:r>
          </a:p>
          <a:p>
            <a:pPr marL="342900" indent="-342900">
              <a:buFont typeface="Webdings" panose="05030102010509060703" pitchFamily="18" charset="2"/>
              <a:buChar char="4"/>
            </a:pPr>
            <a:r>
              <a:rPr lang="el-GR" sz="2400" dirty="0" smtClean="0"/>
              <a:t>Η </a:t>
            </a:r>
            <a:r>
              <a:rPr lang="el-GR" sz="2400" dirty="0"/>
              <a:t>αρίθμηση των επικεφαλίδων διευκολύνει το χρήστη να αντιληφθεί το επίπεδο του κειμένου στο οποίο βρίσκεται.</a:t>
            </a:r>
          </a:p>
        </p:txBody>
      </p:sp>
      <p:pic>
        <p:nvPicPr>
          <p:cNvPr id="3075" name="Picture 3" descr="C:\Users\alex\Desktop\4-11-2013 11-51-17 μ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175" y="2253813"/>
            <a:ext cx="5905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lex\Desktop\4-11-2013 11-55-20 μ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175" y="3124200"/>
            <a:ext cx="757238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lex\Desktop\5-11-2013 12-01-19 πμ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349" y="1487764"/>
            <a:ext cx="13906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lex\Desktop\4-11-2013 11-48-33 μμ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416" y="1487764"/>
            <a:ext cx="63817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85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Διαμόρφωση σελίδων 1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Χρήση της Διάταξης Σελίδας ή </a:t>
            </a:r>
            <a:r>
              <a:rPr lang="en-US" dirty="0" smtClean="0"/>
              <a:t>Page Layout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 descr="C:\Users\alex\Desktop\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64"/>
          <a:stretch/>
        </p:blipFill>
        <p:spPr bwMode="auto">
          <a:xfrm>
            <a:off x="142740" y="1905000"/>
            <a:ext cx="8858518" cy="342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7033" y="5354586"/>
            <a:ext cx="88542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000" dirty="0"/>
              <a:t>Καθολική μορφοποίηση</a:t>
            </a:r>
            <a:r>
              <a:rPr lang="el-GR" sz="2000" dirty="0" smtClean="0"/>
              <a:t>,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Η </a:t>
            </a:r>
            <a:r>
              <a:rPr lang="el-GR" sz="2000" dirty="0"/>
              <a:t>χρήση</a:t>
            </a:r>
            <a:r>
              <a:rPr lang="en-US" sz="2000" dirty="0"/>
              <a:t> </a:t>
            </a:r>
            <a:r>
              <a:rPr lang="el-GR" sz="2000" dirty="0"/>
              <a:t>των</a:t>
            </a:r>
            <a:r>
              <a:rPr lang="en-US" sz="2000" dirty="0"/>
              <a:t> </a:t>
            </a:r>
            <a:r>
              <a:rPr lang="el-GR" sz="2000" dirty="0"/>
              <a:t>προ-επιλεγμένων</a:t>
            </a:r>
            <a:r>
              <a:rPr lang="en-US" sz="2000" dirty="0"/>
              <a:t> </a:t>
            </a:r>
            <a:r>
              <a:rPr lang="el-GR" sz="2000" dirty="0" smtClean="0"/>
              <a:t>στυλ δημιουργεί μία συνεκτική μορφή στα έγγραφα,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000" dirty="0" smtClean="0"/>
              <a:t>Ευκολία </a:t>
            </a:r>
            <a:r>
              <a:rPr lang="el-GR" sz="2000" dirty="0"/>
              <a:t>σε επόμενες αλλαγές.</a:t>
            </a:r>
          </a:p>
        </p:txBody>
      </p:sp>
    </p:spTree>
    <p:extLst>
      <p:ext uri="{BB962C8B-B14F-4D97-AF65-F5344CB8AC3E}">
        <p14:creationId xmlns:p14="http://schemas.microsoft.com/office/powerpoint/2010/main" val="233210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Διαμόρφωση σελίδων 2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9" name="Picture 5" descr="C:\Users\alex\Desktop\4-11-2013 9-39-24 μ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" y="2318529"/>
            <a:ext cx="914722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lex\Desktop\fo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54" y="4530613"/>
            <a:ext cx="44100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lex\Desktop\coloro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598" y="1315986"/>
            <a:ext cx="2651125" cy="273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687" y="156085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Θέματα</a:t>
            </a:r>
            <a:endParaRPr lang="el-GR" b="1" dirty="0"/>
          </a:p>
        </p:txBody>
      </p:sp>
      <p:sp>
        <p:nvSpPr>
          <p:cNvPr id="7" name="Right Arrow 6"/>
          <p:cNvSpPr/>
          <p:nvPr/>
        </p:nvSpPr>
        <p:spPr>
          <a:xfrm rot="5400000">
            <a:off x="-160257" y="2192423"/>
            <a:ext cx="702255" cy="177789"/>
          </a:xfrm>
          <a:prstGeom prst="rightArrow">
            <a:avLst/>
          </a:prstGeom>
          <a:solidFill>
            <a:srgbClr val="B40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4" name="Right Arrow 13"/>
          <p:cNvSpPr/>
          <p:nvPr/>
        </p:nvSpPr>
        <p:spPr>
          <a:xfrm rot="19419042" flipV="1">
            <a:off x="478022" y="1926788"/>
            <a:ext cx="1939555" cy="201521"/>
          </a:xfrm>
          <a:prstGeom prst="rightArrow">
            <a:avLst/>
          </a:prstGeom>
          <a:solidFill>
            <a:srgbClr val="B40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5" name="TextBox 14"/>
          <p:cNvSpPr txBox="1"/>
          <p:nvPr/>
        </p:nvSpPr>
        <p:spPr>
          <a:xfrm>
            <a:off x="2242369" y="984697"/>
            <a:ext cx="2905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Χρώματα γραμματοσειρών</a:t>
            </a:r>
            <a:endParaRPr lang="el-GR" b="1" dirty="0"/>
          </a:p>
        </p:txBody>
      </p:sp>
      <p:sp>
        <p:nvSpPr>
          <p:cNvPr id="16" name="Right Arrow 15"/>
          <p:cNvSpPr/>
          <p:nvPr/>
        </p:nvSpPr>
        <p:spPr>
          <a:xfrm rot="3392835" flipV="1">
            <a:off x="303485" y="3507108"/>
            <a:ext cx="1939555" cy="201521"/>
          </a:xfrm>
          <a:prstGeom prst="rightArrow">
            <a:avLst/>
          </a:prstGeom>
          <a:solidFill>
            <a:srgbClr val="B40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7" name="TextBox 16"/>
          <p:cNvSpPr txBox="1"/>
          <p:nvPr/>
        </p:nvSpPr>
        <p:spPr>
          <a:xfrm>
            <a:off x="1891921" y="4185776"/>
            <a:ext cx="2905074" cy="369332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b="1" dirty="0" smtClean="0"/>
              <a:t>Τύπος γραμματοσειράς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5786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Περιεχόμενο -Γενικά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19200"/>
            <a:ext cx="7010399" cy="4343399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  <a:buClr>
                <a:srgbClr val="004B82"/>
              </a:buClr>
            </a:pPr>
            <a:r>
              <a:rPr lang="el-GR" dirty="0" smtClean="0"/>
              <a:t>Αποφύγετε συντομογραφίες,</a:t>
            </a:r>
          </a:p>
          <a:p>
            <a:pPr>
              <a:spcAft>
                <a:spcPts val="600"/>
              </a:spcAft>
              <a:buClr>
                <a:srgbClr val="004B82"/>
              </a:buClr>
            </a:pPr>
            <a:r>
              <a:rPr lang="el-GR" dirty="0" smtClean="0"/>
              <a:t>Αποφύγετε επαναλαμβανόμενα κενά,</a:t>
            </a:r>
          </a:p>
          <a:p>
            <a:pPr lvl="1">
              <a:spcAft>
                <a:spcPts val="600"/>
              </a:spcAft>
              <a:buFont typeface="Webdings" panose="05030102010509060703" pitchFamily="18" charset="2"/>
              <a:buChar char="4"/>
            </a:pPr>
            <a:r>
              <a:rPr lang="en-US" dirty="0" smtClean="0"/>
              <a:t>Space</a:t>
            </a:r>
            <a:r>
              <a:rPr lang="el-GR" dirty="0" smtClean="0"/>
              <a:t> και </a:t>
            </a:r>
            <a:r>
              <a:rPr lang="en-US" dirty="0" smtClean="0"/>
              <a:t>Tab</a:t>
            </a:r>
            <a:r>
              <a:rPr lang="el-GR" dirty="0" smtClean="0"/>
              <a:t>,</a:t>
            </a:r>
          </a:p>
          <a:p>
            <a:pPr lvl="1">
              <a:spcAft>
                <a:spcPts val="600"/>
              </a:spcAft>
              <a:buFont typeface="Webdings" panose="05030102010509060703" pitchFamily="18" charset="2"/>
              <a:buChar char="4"/>
            </a:pPr>
            <a:r>
              <a:rPr lang="el-GR" dirty="0" smtClean="0"/>
              <a:t>Χρήση παραγράφου, εσοχής, μεγέθους διάστιχου,</a:t>
            </a:r>
            <a:endParaRPr lang="el-GR" dirty="0"/>
          </a:p>
          <a:p>
            <a:pPr marL="360363" lvl="1" indent="-360363">
              <a:spcAft>
                <a:spcPts val="600"/>
              </a:spcAft>
              <a:buClr>
                <a:srgbClr val="004B82"/>
              </a:buClr>
            </a:pPr>
            <a:r>
              <a:rPr lang="el-GR" sz="3200" dirty="0"/>
              <a:t>Στοίχιση αντικειμένων όπως εικόνες </a:t>
            </a:r>
            <a:r>
              <a:rPr lang="en-US" sz="3200" dirty="0"/>
              <a:t>“In line with </a:t>
            </a:r>
            <a:r>
              <a:rPr lang="en-US" sz="3200" dirty="0" smtClean="0"/>
              <a:t>text”</a:t>
            </a:r>
            <a:endParaRPr lang="el-GR" sz="3200" dirty="0" smtClean="0"/>
          </a:p>
          <a:p>
            <a:pPr marL="360363" lvl="1" indent="-360363">
              <a:spcAft>
                <a:spcPts val="600"/>
              </a:spcAft>
              <a:buClr>
                <a:srgbClr val="004B82"/>
              </a:buClr>
            </a:pPr>
            <a:r>
              <a:rPr lang="el-GR" sz="3200" dirty="0" smtClean="0"/>
              <a:t>Αλλαγή σελίδας με τη χρήση του </a:t>
            </a:r>
            <a:r>
              <a:rPr lang="en-US" sz="3200" dirty="0" smtClean="0"/>
              <a:t>“Page Break”</a:t>
            </a:r>
            <a:endParaRPr lang="el-G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8" name="Picture 2" descr="C:\Users\alex\Desktop\4-11-2013 11-57-19 μ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3595352"/>
            <a:ext cx="170497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36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Περιεχόμενο - Λίστες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953000"/>
          </a:xfrm>
        </p:spPr>
        <p:txBody>
          <a:bodyPr>
            <a:normAutofit/>
          </a:bodyPr>
          <a:lstStyle/>
          <a:p>
            <a:pPr marL="360363" lvl="1" indent="-360363">
              <a:spcAft>
                <a:spcPts val="600"/>
              </a:spcAft>
              <a:buClr>
                <a:srgbClr val="004B82"/>
              </a:buClr>
            </a:pPr>
            <a:r>
              <a:rPr lang="en-US" sz="3200" b="1" dirty="0" smtClean="0"/>
              <a:t>Bullets</a:t>
            </a:r>
            <a:r>
              <a:rPr lang="el-GR" sz="3200" dirty="0" smtClean="0"/>
              <a:t>,</a:t>
            </a:r>
            <a:endParaRPr lang="en-US" sz="3200" dirty="0" smtClean="0"/>
          </a:p>
          <a:p>
            <a:pPr marL="631825" lvl="2" indent="-361950">
              <a:lnSpc>
                <a:spcPct val="124000"/>
              </a:lnSpc>
              <a:spcAft>
                <a:spcPts val="600"/>
              </a:spcAft>
              <a:buFont typeface="Webdings" panose="05030102010509060703" pitchFamily="18" charset="2"/>
              <a:buChar char="4"/>
            </a:pPr>
            <a:r>
              <a:rPr lang="el-GR" sz="2800" dirty="0" smtClean="0"/>
              <a:t>Χρησιμοποιήστε </a:t>
            </a:r>
            <a:r>
              <a:rPr lang="el-GR" sz="2800" dirty="0"/>
              <a:t>την αυτόματη εισαγωγή κουκίδων και </a:t>
            </a:r>
            <a:r>
              <a:rPr lang="el-GR" sz="2800" dirty="0" smtClean="0"/>
              <a:t>αρίθμησης,</a:t>
            </a:r>
            <a:endParaRPr lang="en-US" sz="2800" dirty="0" smtClean="0"/>
          </a:p>
          <a:p>
            <a:pPr marL="631825" lvl="2" indent="-361950">
              <a:lnSpc>
                <a:spcPct val="124000"/>
              </a:lnSpc>
              <a:spcAft>
                <a:spcPts val="600"/>
              </a:spcAft>
              <a:buFont typeface="Webdings" panose="05030102010509060703" pitchFamily="18" charset="2"/>
              <a:buChar char="4"/>
            </a:pPr>
            <a:r>
              <a:rPr lang="el-GR" sz="2800" dirty="0" smtClean="0"/>
              <a:t>Με αύξηση του επιπέδου εσοχής μπορείτε να δημιουργήσετε επίπεδα εσωτερικών </a:t>
            </a:r>
            <a:r>
              <a:rPr lang="en-US" sz="2800" dirty="0" smtClean="0"/>
              <a:t>bullets</a:t>
            </a:r>
            <a:r>
              <a:rPr lang="el-GR" sz="2800" dirty="0" smtClean="0"/>
              <a:t>,</a:t>
            </a:r>
            <a:endParaRPr lang="en-US" sz="2800" dirty="0" smtClean="0"/>
          </a:p>
          <a:p>
            <a:pPr marL="631825" lvl="2" indent="-361950">
              <a:lnSpc>
                <a:spcPct val="124000"/>
              </a:lnSpc>
              <a:spcAft>
                <a:spcPts val="600"/>
              </a:spcAft>
              <a:buFont typeface="Webdings" panose="05030102010509060703" pitchFamily="18" charset="2"/>
              <a:buChar char="4"/>
            </a:pPr>
            <a:r>
              <a:rPr lang="el-GR" sz="2800" dirty="0" smtClean="0"/>
              <a:t>Μπορείτε να ρυθμίσετε τη μορφοποίηση για τα </a:t>
            </a:r>
            <a:r>
              <a:rPr lang="en-US" sz="2800" dirty="0" smtClean="0"/>
              <a:t>bullets </a:t>
            </a:r>
            <a:r>
              <a:rPr lang="el-GR" sz="2800" dirty="0" smtClean="0"/>
              <a:t>όλων των επιπέδων από το </a:t>
            </a:r>
            <a:r>
              <a:rPr lang="en-US" sz="2800" dirty="0" smtClean="0"/>
              <a:t>Slide Master – </a:t>
            </a:r>
            <a:r>
              <a:rPr lang="el-GR" sz="2800" dirty="0" smtClean="0"/>
              <a:t>Υπόδειγμα Διαφανειών.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1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Γραμματοσειρές – Χαρακτηριστικά 1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79372"/>
                <a:ext cx="8686800" cy="5135563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rgbClr val="004B82"/>
                  </a:buClr>
                </a:pPr>
                <a:r>
                  <a:rPr lang="el-GR" b="1" dirty="0" smtClean="0"/>
                  <a:t>Μέγεθος</a:t>
                </a:r>
                <a:r>
                  <a:rPr lang="el-GR" dirty="0"/>
                  <a:t>,</a:t>
                </a:r>
                <a:endParaRPr lang="el-GR" dirty="0" smtClean="0"/>
              </a:p>
              <a:p>
                <a:pPr lvl="1">
                  <a:buFont typeface="Webdings" panose="05030102010509060703" pitchFamily="18" charset="2"/>
                  <a:buChar char="4"/>
                </a:pPr>
                <a:r>
                  <a:rPr lang="el-GR" dirty="0" smtClean="0"/>
                  <a:t>Τίτλοι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 smtClean="0"/>
                  <a:t>14 </a:t>
                </a:r>
                <a:r>
                  <a:rPr lang="en-US" dirty="0" err="1" smtClean="0"/>
                  <a:t>pt</a:t>
                </a:r>
                <a:r>
                  <a:rPr lang="el-GR" dirty="0" smtClean="0"/>
                  <a:t>,</a:t>
                </a:r>
              </a:p>
              <a:p>
                <a:pPr lvl="1">
                  <a:buFont typeface="Webdings" panose="05030102010509060703" pitchFamily="18" charset="2"/>
                  <a:buChar char="4"/>
                </a:pPr>
                <a:r>
                  <a:rPr lang="el-GR" dirty="0" smtClean="0"/>
                  <a:t>Περιεχόμενο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12</a:t>
                </a:r>
                <a:r>
                  <a:rPr lang="en-US" dirty="0" smtClean="0"/>
                  <a:t>pt</a:t>
                </a:r>
                <a:r>
                  <a:rPr lang="el-GR" dirty="0" smtClean="0"/>
                  <a:t>,</a:t>
                </a:r>
              </a:p>
              <a:p>
                <a:pPr>
                  <a:buClr>
                    <a:srgbClr val="004B82"/>
                  </a:buClr>
                </a:pPr>
                <a:r>
                  <a:rPr lang="el-GR" b="1" dirty="0" smtClean="0"/>
                  <a:t>Χρώμα</a:t>
                </a:r>
                <a:r>
                  <a:rPr lang="el-GR" dirty="0" smtClean="0"/>
                  <a:t>,</a:t>
                </a:r>
                <a:endParaRPr lang="en-US" b="1" dirty="0" smtClean="0"/>
              </a:p>
              <a:p>
                <a:pPr lvl="1">
                  <a:buFont typeface="Webdings" panose="05030102010509060703" pitchFamily="18" charset="2"/>
                  <a:buChar char="4"/>
                </a:pPr>
                <a:r>
                  <a:rPr lang="el-GR" dirty="0" smtClean="0"/>
                  <a:t>Σκούρο με ανοιχτόχρωμο φόντο,</a:t>
                </a:r>
                <a:endParaRPr lang="el-GR" dirty="0" smtClean="0">
                  <a:sym typeface="Webdings"/>
                </a:endParaRPr>
              </a:p>
              <a:p>
                <a:pPr lvl="1">
                  <a:buFont typeface="Webdings" panose="05030102010509060703" pitchFamily="18" charset="2"/>
                  <a:buChar char="4"/>
                </a:pPr>
                <a:r>
                  <a:rPr lang="el-GR" dirty="0" smtClean="0">
                    <a:sym typeface="Webdings"/>
                  </a:rPr>
                  <a:t>Μεγαλύτερη δυνατή αντίθεση,</a:t>
                </a:r>
                <a:endParaRPr lang="en-US" dirty="0" smtClean="0">
                  <a:sym typeface="Webdings"/>
                </a:endParaRPr>
              </a:p>
              <a:p>
                <a:pPr lvl="1">
                  <a:buFont typeface="Webdings" panose="05030102010509060703" pitchFamily="18" charset="2"/>
                  <a:buChar char="4"/>
                </a:pPr>
                <a:r>
                  <a:rPr lang="el-GR" dirty="0" smtClean="0">
                    <a:sym typeface="Webdings"/>
                  </a:rPr>
                  <a:t>Αποφυγή </a:t>
                </a:r>
                <a:r>
                  <a:rPr lang="el-GR" dirty="0" smtClean="0">
                    <a:solidFill>
                      <a:srgbClr val="FF0000"/>
                    </a:solidFill>
                    <a:sym typeface="Webdings"/>
                  </a:rPr>
                  <a:t>κόκκινου</a:t>
                </a:r>
                <a:r>
                  <a:rPr lang="el-GR" dirty="0" smtClean="0">
                    <a:sym typeface="Webdings"/>
                  </a:rPr>
                  <a:t>, </a:t>
                </a:r>
                <a:r>
                  <a:rPr lang="el-GR" dirty="0" smtClean="0">
                    <a:solidFill>
                      <a:srgbClr val="92D050"/>
                    </a:solidFill>
                    <a:sym typeface="Webdings"/>
                  </a:rPr>
                  <a:t>πράσινου</a:t>
                </a:r>
                <a:r>
                  <a:rPr lang="el-GR" dirty="0" smtClean="0">
                    <a:sym typeface="Webdings"/>
                  </a:rPr>
                  <a:t>, </a:t>
                </a:r>
                <a:r>
                  <a:rPr lang="el-GR" dirty="0" smtClean="0">
                    <a:solidFill>
                      <a:srgbClr val="FFC000"/>
                    </a:solidFill>
                    <a:sym typeface="Webdings"/>
                  </a:rPr>
                  <a:t>πορτοκαλί</a:t>
                </a:r>
                <a:r>
                  <a:rPr lang="el-GR" dirty="0" smtClean="0">
                    <a:sym typeface="Webdings"/>
                  </a:rPr>
                  <a:t>.</a:t>
                </a:r>
                <a:endParaRPr lang="el-GR" dirty="0" smtClean="0"/>
              </a:p>
              <a:p>
                <a:endParaRPr lang="el-G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79372"/>
                <a:ext cx="8686800" cy="5135563"/>
              </a:xfrm>
              <a:blipFill rotWithShape="1">
                <a:blip r:embed="rId2"/>
                <a:stretch>
                  <a:fillRect l="-1544" t="-15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3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3b7fa8cf8509690231a857056cec252b119d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1084</TotalTime>
  <Words>1042</Words>
  <Application>Microsoft Office PowerPoint</Application>
  <PresentationFormat>On-screen Show (4:3)</PresentationFormat>
  <Paragraphs>159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OC_template_updated</vt:lpstr>
      <vt:lpstr>Ευχρηστία και προσβασιμότητα σε Microsoft Office Word Οδηγίες, συμβουλές &amp; παραδείγματα</vt:lpstr>
      <vt:lpstr>Περιεχόμενα</vt:lpstr>
      <vt:lpstr>Δομή Εγγράφου 1</vt:lpstr>
      <vt:lpstr>Δομή Εγγράφου 2</vt:lpstr>
      <vt:lpstr>Διαμόρφωση σελίδων 1</vt:lpstr>
      <vt:lpstr>Διαμόρφωση σελίδων 2</vt:lpstr>
      <vt:lpstr>Περιεχόμενο -Γενικά</vt:lpstr>
      <vt:lpstr>Περιεχόμενο - Λίστες</vt:lpstr>
      <vt:lpstr>Γραμματοσειρές – Χαρακτηριστικά 1</vt:lpstr>
      <vt:lpstr>Γραμματοσειρές – Χαρακτηριστικά 2</vt:lpstr>
      <vt:lpstr>Γραφικά</vt:lpstr>
      <vt:lpstr>Πίνακες</vt:lpstr>
      <vt:lpstr>Βιβλιογραφία, αναφορές, σύνδεσμοι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Ανοικτά Ακαδημαϊκά Μαθήματα</dc:title>
  <dc:creator>alex</dc:creator>
  <cp:lastModifiedBy>alex</cp:lastModifiedBy>
  <cp:revision>60</cp:revision>
  <dcterms:created xsi:type="dcterms:W3CDTF">2006-08-16T00:00:00Z</dcterms:created>
  <dcterms:modified xsi:type="dcterms:W3CDTF">2015-12-03T11:51:43Z</dcterms:modified>
</cp:coreProperties>
</file>