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57" r:id="rId27"/>
    <p:sldId id="262" r:id="rId28"/>
    <p:sldId id="264" r:id="rId29"/>
    <p:sldId id="290" r:id="rId30"/>
    <p:sldId id="291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20579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6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1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6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 marL="91440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5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6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7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9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0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3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5C5F-7492-4380-8D47-E2EC4754AF2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2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7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hervinchua.wikispaces.com/" TargetMode="External"/><Relationship Id="rId5" Type="http://schemas.openxmlformats.org/officeDocument/2006/relationships/hyperlink" Target="http://chemwiki.ucdavis.edu/Organic_Chemistry/Nitriles/Synthesis_of_Nitriles/Preparation_of_Nitriles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hervinchua.wikispace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/m15204/lates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0/" TargetMode="External"/><Relationship Id="rId4" Type="http://schemas.openxmlformats.org/officeDocument/2006/relationships/hyperlink" Target="http://cnx.org/member_profile/mmchal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icavirtuale.altervista.org/VirtualText/aldket2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://upload.wikimedia.org/wikipedia/commons/2/27/Cinnamaldehyde-2D-skeletal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7/79/Acetaldehyde-2D-flat.png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upload.wikimedia.org/wikipedia/commons/9/9b/Benzaldehyde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hervinchua.wikispace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upload.wikimedia.org/wikipedia/commons/1/1c/Aldehyde.svg" TargetMode="External"/><Relationship Id="rId7" Type="http://schemas.openxmlformats.org/officeDocument/2006/relationships/hyperlink" Target="http://upload.wikimedia.org/wikipedia/commons/4/40/Ketone-group-2D-skeletal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hervinchua.wikispaces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ittig_Reaktion.sv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Roland1952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eta-Hydroxybutyric_acid-2D-skeletal.svg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hyperlink" Target="http://commons.wikimedia.org/wiki/User:Jynto" TargetMode="External"/><Relationship Id="rId4" Type="http://schemas.openxmlformats.org/officeDocument/2006/relationships/hyperlink" Target="http://commons.wikimedia.org/wiki/File:Acetone-2D-skeletal.svg" TargetMode="External"/><Relationship Id="rId9" Type="http://schemas.openxmlformats.org/officeDocument/2006/relationships/hyperlink" Target="http://commons.wikimedia.org/wiki/User:Fvasconcello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Vanillin2.svg" TargetMode="External"/><Relationship Id="rId3" Type="http://schemas.openxmlformats.org/officeDocument/2006/relationships/hyperlink" Target="http://upload.wikimedia.org/wikipedia/commons/9/9b/Benzaldehyde.png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upload.wikimedia.org/wikipedia/commons/c/c7/Vanillin2.svg" TargetMode="External"/><Relationship Id="rId11" Type="http://schemas.openxmlformats.org/officeDocument/2006/relationships/hyperlink" Target="http://commons.wikimedia.org/wiki/File:Testosteron.svg" TargetMode="External"/><Relationship Id="rId5" Type="http://schemas.openxmlformats.org/officeDocument/2006/relationships/hyperlink" Target="http://commons.wikimedia.org/wiki/File:Benzaldehyde.pn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hyperlink" Target="http://upload.wikimedia.org/wikipedia/commons/f/fe/Testosterone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rvinchua.wikispaces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2/Carbonylgruppe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/index.php?title=User:Azaline_Gomberg&amp;action=edit&amp;redlink=1" TargetMode="External"/><Relationship Id="rId5" Type="http://schemas.openxmlformats.org/officeDocument/2006/relationships/hyperlink" Target="http://commons.wikimedia.org/wiki/File:Carbonylgruppe.svg?uselang=de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ervinchua.wikispace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Benjah-bmm27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commons.wikimedia.org/wiki/File:Friedel-Crafts-acylation-overview.png" TargetMode="External"/><Relationship Id="rId2" Type="http://schemas.openxmlformats.org/officeDocument/2006/relationships/hyperlink" Target="http://upload.wikimedia.org/wikipedia/commons/9/9b/Benzaldehyde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upload.wikimedia.org/wikipedia/commons/2/2e/Toluol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Αλδεΰδες </a:t>
            </a:r>
            <a:r>
              <a:rPr lang="el-GR" sz="2800" dirty="0" smtClean="0"/>
              <a:t>– Κετόνες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/>
              <a:t>1</a:t>
            </a:r>
            <a:r>
              <a:rPr lang="el-GR" altLang="el-GR" sz="3200" b="0" dirty="0" smtClean="0"/>
              <a:t>/3</a:t>
            </a:r>
            <a:endParaRPr lang="el-GR" altLang="el-GR" sz="3200" dirty="0" smtClean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54543" y="1678532"/>
            <a:ext cx="3600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Αντιδράσεις προσθήκης</a:t>
            </a:r>
          </a:p>
        </p:txBody>
      </p:sp>
      <p:pic>
        <p:nvPicPr>
          <p:cNvPr id="11266" name="Picture 5" descr="aldhcn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48244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kethcn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83819"/>
            <a:ext cx="50403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6479182" y="3453869"/>
            <a:ext cx="172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κυανυδρίνες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2" name="Picture 12" descr="makeam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46" y="5733256"/>
            <a:ext cx="4942922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179512" y="5823672"/>
            <a:ext cx="30241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Χρήση της αντίδρασης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7956376" y="5823672"/>
            <a:ext cx="11894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αμινοξύ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987824" y="4990306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chemwiki.ucdavis.edu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358240" y="6453336"/>
            <a:ext cx="195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chervinchua.wikispaces.com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2/3</a:t>
            </a:r>
            <a:endParaRPr lang="el-GR" altLang="el-GR" sz="3200" dirty="0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Αντίδραση αλδεϋδών και κετονών με αντιδραστήρια </a:t>
            </a:r>
            <a:r>
              <a:rPr lang="en-US" altLang="el-GR" sz="2200" b="1" dirty="0" smtClean="0">
                <a:solidFill>
                  <a:prstClr val="black"/>
                </a:solidFill>
                <a:latin typeface="Calibri"/>
              </a:rPr>
              <a:t>Grignard.</a:t>
            </a:r>
            <a:endParaRPr lang="el-GR" altLang="el-GR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343" name="Picture 7" descr="grigcarbg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44" y="2205038"/>
            <a:ext cx="6335712" cy="106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4345" name="Picture 9" descr="grigcarbge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9" y="3573016"/>
            <a:ext cx="6710362" cy="1017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8" name="Ορθογώνιο 7"/>
          <p:cNvSpPr/>
          <p:nvPr/>
        </p:nvSpPr>
        <p:spPr>
          <a:xfrm>
            <a:off x="3491880" y="4725144"/>
            <a:ext cx="195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chervinchua.wikispaces.com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1204981" y="5157192"/>
            <a:ext cx="6985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 2" pitchFamily="18" charset="2"/>
              </a:rPr>
              <a:t>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  <a:sym typeface="Wingdings 2" pitchFamily="18" charset="2"/>
              </a:rPr>
              <a:t>φορμ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αλδεϋδη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	1</a:t>
            </a:r>
            <a:r>
              <a:rPr lang="el-GR" altLang="el-GR" sz="2200" baseline="30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ο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ταγής αλκοόλη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 2" pitchFamily="18" charset="2"/>
              </a:rPr>
              <a:t> </a:t>
            </a:r>
          </a:p>
          <a:p>
            <a:pPr algn="ctr" eaLnBrk="1" hangingPunct="1">
              <a:spcBef>
                <a:spcPts val="600"/>
              </a:spcBef>
              <a:buFont typeface="Wingdings 2" pitchFamily="18" charset="2"/>
              <a:buChar char="C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αλδεϋδη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	2</a:t>
            </a:r>
            <a:r>
              <a:rPr lang="el-GR" altLang="el-GR" sz="2200" baseline="30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ο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ταγής αλκοόλη</a:t>
            </a:r>
          </a:p>
          <a:p>
            <a:pPr algn="ctr" eaLnBrk="1" hangingPunct="1">
              <a:spcBef>
                <a:spcPts val="600"/>
              </a:spcBef>
              <a:buFont typeface="Wingdings 2" pitchFamily="18" charset="2"/>
              <a:buChar char="C"/>
            </a:pP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 2" pitchFamily="18" charset="2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κετόνη              	3</a:t>
            </a:r>
            <a:r>
              <a:rPr lang="el-GR" altLang="el-GR" sz="2200" baseline="300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ο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ταγής αλκοόλη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3/3</a:t>
            </a:r>
            <a:endParaRPr lang="el-GR" altLang="el-GR" sz="3200" dirty="0" smtClean="0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spcBef>
                <a:spcPct val="500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b="1" dirty="0" err="1">
                <a:solidFill>
                  <a:prstClr val="black"/>
                </a:solidFill>
                <a:latin typeface="Calibri"/>
              </a:rPr>
              <a:t>Αλδολική</a:t>
            </a: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συμπύκνωση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(σε περιβάλλον ασθενώς αλκαλικό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444500" eaLnBrk="1" hangingPunct="1">
              <a:lnSpc>
                <a:spcPct val="120000"/>
              </a:lnSpc>
              <a:spcBef>
                <a:spcPts val="0"/>
              </a:spcBef>
              <a:buClr>
                <a:srgbClr val="004A82"/>
              </a:buClr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Την αντίδραση δίνουν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αλδεϋδες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και κετόνες με α- άτομα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Η.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610889" y="2276475"/>
            <a:ext cx="7129463" cy="4006850"/>
            <a:chOff x="250825" y="2276475"/>
            <a:chExt cx="7129463" cy="4006850"/>
          </a:xfrm>
        </p:grpSpPr>
        <p:sp>
          <p:nvSpPr>
            <p:cNvPr id="13317" name="Rectangle 14"/>
            <p:cNvSpPr>
              <a:spLocks noChangeArrowheads="1"/>
            </p:cNvSpPr>
            <p:nvPr/>
          </p:nvSpPr>
          <p:spPr bwMode="auto">
            <a:xfrm>
              <a:off x="323850" y="3429000"/>
              <a:ext cx="12969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prstClr val="black"/>
                  </a:solidFill>
                </a:rPr>
                <a:t>α- άτομα Η</a:t>
              </a:r>
            </a:p>
          </p:txBody>
        </p:sp>
        <p:sp>
          <p:nvSpPr>
            <p:cNvPr id="13318" name="Rectangle 15"/>
            <p:cNvSpPr>
              <a:spLocks noChangeArrowheads="1"/>
            </p:cNvSpPr>
            <p:nvPr/>
          </p:nvSpPr>
          <p:spPr bwMode="auto">
            <a:xfrm>
              <a:off x="250825" y="4868863"/>
              <a:ext cx="12969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prstClr val="black"/>
                  </a:solidFill>
                </a:rPr>
                <a:t>α- άτομα Η</a:t>
              </a:r>
            </a:p>
          </p:txBody>
        </p:sp>
        <p:sp>
          <p:nvSpPr>
            <p:cNvPr id="13319" name="Rectangle 16"/>
            <p:cNvSpPr>
              <a:spLocks noChangeArrowheads="1"/>
            </p:cNvSpPr>
            <p:nvPr/>
          </p:nvSpPr>
          <p:spPr bwMode="auto">
            <a:xfrm>
              <a:off x="323850" y="5805488"/>
              <a:ext cx="12969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>
                  <a:solidFill>
                    <a:prstClr val="black"/>
                  </a:solidFill>
                </a:rPr>
                <a:t>α- άτομα Η</a:t>
              </a:r>
            </a:p>
          </p:txBody>
        </p:sp>
        <p:pic>
          <p:nvPicPr>
            <p:cNvPr id="13320" name="Picture 5" descr="Figure 1 (graphics1.png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276475"/>
              <a:ext cx="5616575" cy="400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V="1">
              <a:off x="1187450" y="4508500"/>
              <a:ext cx="2160588" cy="433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V="1">
              <a:off x="1476375" y="2997200"/>
              <a:ext cx="1439863" cy="503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V="1">
              <a:off x="1547813" y="5589588"/>
              <a:ext cx="2087562" cy="287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V="1">
              <a:off x="1547813" y="5589588"/>
              <a:ext cx="1366837" cy="287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3" name="Ορθογώνιο 2"/>
          <p:cNvSpPr/>
          <p:nvPr/>
        </p:nvSpPr>
        <p:spPr>
          <a:xfrm>
            <a:off x="2339975" y="6412671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Aldol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Condensation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Mary McHale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CC-BY 2.0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</a:t>
            </a:r>
            <a:r>
              <a:rPr lang="en-US" altLang="el-GR" sz="3200" dirty="0" smtClean="0"/>
              <a:t>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539750" y="148594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b="1" dirty="0" err="1">
                <a:solidFill>
                  <a:prstClr val="black"/>
                </a:solidFill>
                <a:latin typeface="Calibri"/>
              </a:rPr>
              <a:t>Αλδολική</a:t>
            </a: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αντίδραση- Μηχανισμός αντίδρασης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258888" y="1641475"/>
            <a:ext cx="7129462" cy="4524375"/>
            <a:chOff x="1258888" y="1641475"/>
            <a:chExt cx="7129462" cy="4524375"/>
          </a:xfrm>
        </p:grpSpPr>
        <p:sp>
          <p:nvSpPr>
            <p:cNvPr id="14338" name="Rectangle 36"/>
            <p:cNvSpPr>
              <a:spLocks noChangeArrowheads="1"/>
            </p:cNvSpPr>
            <p:nvPr/>
          </p:nvSpPr>
          <p:spPr bwMode="auto">
            <a:xfrm>
              <a:off x="1258888" y="4581525"/>
              <a:ext cx="2376487" cy="1584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4339" name="Rectangle 33"/>
            <p:cNvSpPr>
              <a:spLocks noChangeArrowheads="1"/>
            </p:cNvSpPr>
            <p:nvPr/>
          </p:nvSpPr>
          <p:spPr bwMode="auto">
            <a:xfrm>
              <a:off x="4787900" y="2060575"/>
              <a:ext cx="1584325" cy="12969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pic>
          <p:nvPicPr>
            <p:cNvPr id="143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2205038"/>
              <a:ext cx="6832600" cy="379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Line 19"/>
            <p:cNvSpPr>
              <a:spLocks noChangeShapeType="1"/>
            </p:cNvSpPr>
            <p:nvPr/>
          </p:nvSpPr>
          <p:spPr bwMode="auto">
            <a:xfrm flipV="1">
              <a:off x="2916238" y="2997200"/>
              <a:ext cx="1587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344" name="Text Box 20"/>
            <p:cNvSpPr txBox="1">
              <a:spLocks noChangeArrowheads="1"/>
            </p:cNvSpPr>
            <p:nvPr/>
          </p:nvSpPr>
          <p:spPr bwMode="auto">
            <a:xfrm>
              <a:off x="2411413" y="3429000"/>
              <a:ext cx="15843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dirty="0">
                  <a:solidFill>
                    <a:prstClr val="black"/>
                  </a:solidFill>
                  <a:latin typeface="Calibri"/>
                </a:rPr>
                <a:t>Ενισχυμένος όξινος χαρακτήρας</a:t>
              </a:r>
            </a:p>
          </p:txBody>
        </p:sp>
        <p:sp>
          <p:nvSpPr>
            <p:cNvPr id="14345" name="Line 34"/>
            <p:cNvSpPr>
              <a:spLocks noChangeShapeType="1"/>
            </p:cNvSpPr>
            <p:nvPr/>
          </p:nvSpPr>
          <p:spPr bwMode="auto">
            <a:xfrm flipV="1">
              <a:off x="6300788" y="1844675"/>
              <a:ext cx="5762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346" name="Text Box 35"/>
            <p:cNvSpPr txBox="1">
              <a:spLocks noChangeArrowheads="1"/>
            </p:cNvSpPr>
            <p:nvPr/>
          </p:nvSpPr>
          <p:spPr bwMode="auto">
            <a:xfrm>
              <a:off x="6804025" y="1641475"/>
              <a:ext cx="1584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solidFill>
                    <a:prstClr val="black"/>
                  </a:solidFill>
                  <a:latin typeface="Calibri"/>
                </a:rPr>
                <a:t>Ενολικό ιόν</a:t>
              </a:r>
            </a:p>
          </p:txBody>
        </p:sp>
        <p:sp>
          <p:nvSpPr>
            <p:cNvPr id="14347" name="Text Box 37"/>
            <p:cNvSpPr txBox="1">
              <a:spLocks noChangeArrowheads="1"/>
            </p:cNvSpPr>
            <p:nvPr/>
          </p:nvSpPr>
          <p:spPr bwMode="auto">
            <a:xfrm>
              <a:off x="1692275" y="5734050"/>
              <a:ext cx="936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solidFill>
                    <a:prstClr val="black"/>
                  </a:solidFill>
                  <a:latin typeface="Calibri"/>
                </a:rPr>
                <a:t>Αλδόλη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Αλδεϋδες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 Κετόνες</a:t>
            </a:r>
            <a:br>
              <a:rPr lang="el-GR" altLang="el-GR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2/3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/>
          <a:lstStyle/>
          <a:p>
            <a:r>
              <a:rPr lang="el-GR" altLang="el-GR" b="1" dirty="0"/>
              <a:t> </a:t>
            </a:r>
            <a:r>
              <a:rPr lang="el-GR" altLang="el-GR" b="1" dirty="0" err="1"/>
              <a:t>Αλδολική</a:t>
            </a:r>
            <a:r>
              <a:rPr lang="el-GR" altLang="el-GR" b="1" dirty="0"/>
              <a:t> συμπύκνωση- Μηχανισμός </a:t>
            </a:r>
            <a:r>
              <a:rPr lang="el-GR" altLang="el-GR" b="1" dirty="0" smtClean="0"/>
              <a:t>αντίδρασης</a:t>
            </a:r>
            <a:endParaRPr lang="el-GR" altLang="el-GR" b="1" dirty="0"/>
          </a:p>
        </p:txBody>
      </p:sp>
      <p:pic>
        <p:nvPicPr>
          <p:cNvPr id="15364" name="Picture 5" descr="aldole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2788"/>
            <a:ext cx="597693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321717" y="63166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organicavirtuale.altervista.org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Αλδεϋδες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 Κετόνες</a:t>
            </a:r>
            <a:br>
              <a:rPr lang="el-GR" altLang="el-GR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3/3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81348"/>
          </a:xfrm>
        </p:spPr>
        <p:txBody>
          <a:bodyPr/>
          <a:lstStyle/>
          <a:p>
            <a:r>
              <a:rPr lang="el-GR" altLang="el-GR" b="1" dirty="0"/>
              <a:t> </a:t>
            </a:r>
            <a:r>
              <a:rPr lang="el-GR" altLang="el-GR" b="1" dirty="0" err="1"/>
              <a:t>Αλδολική</a:t>
            </a:r>
            <a:r>
              <a:rPr lang="el-GR" altLang="el-GR" b="1" dirty="0"/>
              <a:t> </a:t>
            </a:r>
            <a:r>
              <a:rPr lang="el-GR" altLang="el-GR" b="1" dirty="0" smtClean="0"/>
              <a:t>συμπύκνωση</a:t>
            </a:r>
            <a:endParaRPr lang="el-GR" altLang="el-GR" b="1" dirty="0"/>
          </a:p>
        </p:txBody>
      </p:sp>
      <p:grpSp>
        <p:nvGrpSpPr>
          <p:cNvPr id="16387" name="Group 17"/>
          <p:cNvGrpSpPr>
            <a:grpSpLocks/>
          </p:cNvGrpSpPr>
          <p:nvPr/>
        </p:nvGrpSpPr>
        <p:grpSpPr bwMode="auto">
          <a:xfrm>
            <a:off x="539750" y="2435225"/>
            <a:ext cx="7848600" cy="2362200"/>
            <a:chOff x="340" y="981"/>
            <a:chExt cx="4944" cy="1488"/>
          </a:xfrm>
        </p:grpSpPr>
        <p:pic>
          <p:nvPicPr>
            <p:cNvPr id="16389" name="Picture 5" descr="File:Cinnamaldehyde-2D-skeletal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071"/>
              <a:ext cx="136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8" descr="File:Benzaldehyd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81"/>
              <a:ext cx="752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0" descr="File:Acetaldehyde-2D-flat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247"/>
              <a:ext cx="95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1837" y="2156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solidFill>
                    <a:prstClr val="black"/>
                  </a:solidFill>
                </a:rPr>
                <a:t>ακεταλδεϋδη</a:t>
              </a: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340" y="2160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solidFill>
                    <a:prstClr val="black"/>
                  </a:solidFill>
                </a:rPr>
                <a:t>βενζαλδεϋδη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1383" y="1525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40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16395" name="Line 14"/>
            <p:cNvSpPr>
              <a:spLocks noChangeShapeType="1"/>
            </p:cNvSpPr>
            <p:nvPr/>
          </p:nvSpPr>
          <p:spPr bwMode="auto">
            <a:xfrm>
              <a:off x="3107" y="1706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6396" name="Text Box 15"/>
            <p:cNvSpPr txBox="1">
              <a:spLocks noChangeArrowheads="1"/>
            </p:cNvSpPr>
            <p:nvPr/>
          </p:nvSpPr>
          <p:spPr bwMode="auto">
            <a:xfrm>
              <a:off x="3969" y="2069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solidFill>
                    <a:prstClr val="black"/>
                  </a:solidFill>
                </a:rPr>
                <a:t>κινναμαλδεϋδη</a:t>
              </a:r>
            </a:p>
          </p:txBody>
        </p:sp>
        <p:sp>
          <p:nvSpPr>
            <p:cNvPr id="16397" name="Text Box 16"/>
            <p:cNvSpPr txBox="1">
              <a:spLocks noChangeArrowheads="1"/>
            </p:cNvSpPr>
            <p:nvPr/>
          </p:nvSpPr>
          <p:spPr bwMode="auto">
            <a:xfrm>
              <a:off x="3969" y="2296"/>
              <a:ext cx="11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200">
                  <a:solidFill>
                    <a:prstClr val="black"/>
                  </a:solidFill>
                </a:rPr>
                <a:t>(3- φαινυλοπροπενάλη)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1/7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1764729"/>
          </a:xfrm>
        </p:spPr>
        <p:txBody>
          <a:bodyPr/>
          <a:lstStyle/>
          <a:p>
            <a:r>
              <a:rPr lang="el-GR" altLang="el-GR" b="1" dirty="0"/>
              <a:t> Αντίδραση </a:t>
            </a:r>
            <a:r>
              <a:rPr lang="en-US" altLang="el-GR" b="1" dirty="0" err="1" smtClean="0"/>
              <a:t>Cannizaro</a:t>
            </a:r>
            <a:endParaRPr lang="el-GR" altLang="el-GR" b="1" dirty="0" smtClean="0"/>
          </a:p>
          <a:p>
            <a:pPr marL="444500" indent="0">
              <a:spcBef>
                <a:spcPts val="300"/>
              </a:spcBef>
              <a:buNone/>
            </a:pPr>
            <a:r>
              <a:rPr lang="el-GR" altLang="el-GR" dirty="0"/>
              <a:t>Την αντίδραση δίνουν </a:t>
            </a:r>
            <a:r>
              <a:rPr lang="el-GR" altLang="el-GR" dirty="0" err="1"/>
              <a:t>αλδεϋδες</a:t>
            </a:r>
            <a:r>
              <a:rPr lang="el-GR" altLang="el-GR" dirty="0"/>
              <a:t> </a:t>
            </a:r>
            <a:r>
              <a:rPr lang="el-GR" altLang="el-GR" b="1" dirty="0"/>
              <a:t>που δε διαθέτουν </a:t>
            </a:r>
            <a:r>
              <a:rPr lang="el-GR" altLang="el-GR" dirty="0"/>
              <a:t>α- άτομα Η.</a:t>
            </a:r>
          </a:p>
          <a:p>
            <a:pPr marL="0" indent="0">
              <a:buNone/>
            </a:pPr>
            <a:endParaRPr lang="el-GR" altLang="el-GR" b="1" dirty="0"/>
          </a:p>
        </p:txBody>
      </p:sp>
      <p:pic>
        <p:nvPicPr>
          <p:cNvPr id="17410" name="Picture 5" descr="Benzaldehyde_Cannizzaro_re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62213"/>
            <a:ext cx="662622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7740650" y="3933825"/>
            <a:ext cx="107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prstClr val="black"/>
                </a:solidFill>
              </a:rPr>
              <a:t>Βενζοϊκόοξύ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1116013" y="47974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prstClr val="black"/>
                </a:solidFill>
              </a:rPr>
              <a:t>βενζαλδεϋδη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7740650" y="263842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prstClr val="black"/>
                </a:solidFill>
              </a:rPr>
              <a:t>Βενζυλική αλκοόλη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820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 dirty="0">
                <a:solidFill>
                  <a:prstClr val="black"/>
                </a:solidFill>
              </a:rPr>
              <a:t> </a:t>
            </a:r>
            <a:r>
              <a:rPr lang="en-US" altLang="el-GR" sz="2000" dirty="0">
                <a:solidFill>
                  <a:prstClr val="black"/>
                </a:solidFill>
              </a:rPr>
              <a:t>HCHO</a:t>
            </a:r>
            <a:r>
              <a:rPr lang="en-US" altLang="el-GR" sz="2000" dirty="0">
                <a:solidFill>
                  <a:prstClr val="black"/>
                </a:solidFill>
                <a:sym typeface="Wingdings 2" pitchFamily="18" charset="2"/>
              </a:rPr>
              <a:t> CH</a:t>
            </a:r>
            <a:r>
              <a:rPr lang="en-US" altLang="el-GR" sz="2000" baseline="-25000" dirty="0">
                <a:solidFill>
                  <a:prstClr val="black"/>
                </a:solidFill>
                <a:sym typeface="Wingdings 2" pitchFamily="18" charset="2"/>
              </a:rPr>
              <a:t>3</a:t>
            </a:r>
            <a:r>
              <a:rPr lang="en-US" altLang="el-GR" sz="2000" dirty="0">
                <a:solidFill>
                  <a:prstClr val="black"/>
                </a:solidFill>
                <a:sym typeface="Wingdings 2" pitchFamily="18" charset="2"/>
              </a:rPr>
              <a:t>OH </a:t>
            </a:r>
            <a:r>
              <a:rPr lang="el-GR" altLang="el-GR" sz="2000" dirty="0">
                <a:solidFill>
                  <a:prstClr val="black"/>
                </a:solidFill>
                <a:sym typeface="Wingdings 2" pitchFamily="18" charset="2"/>
              </a:rPr>
              <a:t>και </a:t>
            </a:r>
            <a:r>
              <a:rPr lang="en-US" altLang="el-GR" sz="2000" dirty="0">
                <a:solidFill>
                  <a:prstClr val="black"/>
                </a:solidFill>
                <a:sym typeface="Wingdings 2" pitchFamily="18" charset="2"/>
              </a:rPr>
              <a:t>HCOOH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2/7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/>
              <a:t> Αναγωγή αλδεϋδών και </a:t>
            </a:r>
            <a:r>
              <a:rPr lang="el-GR" altLang="el-GR" b="1" dirty="0" smtClean="0"/>
              <a:t>κετονών</a:t>
            </a:r>
            <a:endParaRPr lang="el-GR" altLang="el-GR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2632" y="1989138"/>
            <a:ext cx="1944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Αναγωγικά αντιδραστήρια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2085569" y="2204864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</a:rPr>
              <a:t>Η</a:t>
            </a:r>
            <a:r>
              <a:rPr lang="el-GR" altLang="el-GR" baseline="-25000" dirty="0">
                <a:solidFill>
                  <a:prstClr val="black"/>
                </a:solidFill>
              </a:rPr>
              <a:t>2        </a:t>
            </a:r>
            <a:r>
              <a:rPr lang="el-GR" altLang="el-GR" dirty="0" smtClean="0">
                <a:solidFill>
                  <a:prstClr val="black"/>
                </a:solidFill>
              </a:rPr>
              <a:t>ή</a:t>
            </a:r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2941622" y="1740173"/>
            <a:ext cx="4248150" cy="14398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18435" name="Picture 5" descr="hyd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97" y="1998142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AutoShape 18"/>
          <p:cNvSpPr>
            <a:spLocks/>
          </p:cNvSpPr>
          <p:nvPr/>
        </p:nvSpPr>
        <p:spPr bwMode="auto">
          <a:xfrm>
            <a:off x="7169150" y="1154112"/>
            <a:ext cx="1939354" cy="2058987"/>
          </a:xfrm>
          <a:prstGeom prst="borderCallout1">
            <a:avLst>
              <a:gd name="adj1" fmla="val 13145"/>
              <a:gd name="adj2" fmla="val -954"/>
              <a:gd name="adj3" fmla="val 30284"/>
              <a:gd name="adj4" fmla="val -931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  <a:latin typeface="Calibri"/>
              </a:rPr>
              <a:t>δεν επηρεάζονται διπλοί δεσμοί, που τυχόν υπάρχουν στο μόριο</a:t>
            </a:r>
          </a:p>
          <a:p>
            <a:pPr algn="ctr" eaLnBrk="1" hangingPunct="1"/>
            <a:endParaRPr lang="el-GR" alt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439" name="Picture 10" descr="aldhydrid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08127"/>
            <a:ext cx="72009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kethydride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13325"/>
            <a:ext cx="71278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3/7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80120"/>
          </a:xfrm>
        </p:spPr>
        <p:txBody>
          <a:bodyPr/>
          <a:lstStyle/>
          <a:p>
            <a:r>
              <a:rPr lang="el-GR" altLang="el-GR" b="1" dirty="0"/>
              <a:t> Οξείδωση </a:t>
            </a:r>
            <a:r>
              <a:rPr lang="el-GR" altLang="el-GR" b="1" dirty="0" smtClean="0"/>
              <a:t>αλδεϋδών</a:t>
            </a:r>
            <a:endParaRPr lang="el-GR" altLang="el-GR" b="1" dirty="0"/>
          </a:p>
        </p:txBody>
      </p:sp>
      <p:pic>
        <p:nvPicPr>
          <p:cNvPr id="12294" name="Picture 6" descr="aldv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941786"/>
            <a:ext cx="4813709" cy="19912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2297" name="Picture 9" descr="oxald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813709" cy="2290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7" name="Ορθογώνιο 6"/>
          <p:cNvSpPr/>
          <p:nvPr/>
        </p:nvSpPr>
        <p:spPr>
          <a:xfrm>
            <a:off x="3593301" y="6433462"/>
            <a:ext cx="195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chervinchua.wikispaces.com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4/7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 </a:t>
            </a:r>
            <a:r>
              <a:rPr lang="el-GR" altLang="el-GR" b="1" dirty="0"/>
              <a:t>Οξείδωση αλδεϋδών- Αντιδραστήριο </a:t>
            </a:r>
            <a:r>
              <a:rPr lang="en-US" altLang="el-GR" b="1" dirty="0" err="1"/>
              <a:t>Tollens</a:t>
            </a:r>
            <a:endParaRPr lang="el-GR" altLang="el-GR" b="1" dirty="0"/>
          </a:p>
          <a:p>
            <a:pPr marL="444500" indent="0">
              <a:buNone/>
            </a:pPr>
            <a:r>
              <a:rPr lang="el-GR" altLang="el-GR" dirty="0"/>
              <a:t>Περιέχει [Ag(NH</a:t>
            </a:r>
            <a:r>
              <a:rPr lang="el-GR" altLang="el-GR" baseline="-25000" dirty="0"/>
              <a:t>3</a:t>
            </a:r>
            <a:r>
              <a:rPr lang="el-GR" altLang="el-GR" dirty="0"/>
              <a:t>)</a:t>
            </a:r>
            <a:r>
              <a:rPr lang="el-GR" altLang="el-GR" baseline="-25000" dirty="0"/>
              <a:t>2</a:t>
            </a:r>
            <a:r>
              <a:rPr lang="el-GR" altLang="el-GR" dirty="0"/>
              <a:t>]</a:t>
            </a:r>
            <a:r>
              <a:rPr lang="el-GR" altLang="el-GR" baseline="30000" dirty="0"/>
              <a:t>+</a:t>
            </a:r>
            <a:r>
              <a:rPr lang="el-GR" altLang="el-GR" dirty="0"/>
              <a:t>. </a:t>
            </a:r>
          </a:p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945629" y="2492375"/>
            <a:ext cx="4562475" cy="439738"/>
            <a:chOff x="755650" y="2492375"/>
            <a:chExt cx="4562475" cy="439738"/>
          </a:xfrm>
        </p:grpSpPr>
        <p:sp>
          <p:nvSpPr>
            <p:cNvPr id="20485" name="Text Box 7"/>
            <p:cNvSpPr txBox="1">
              <a:spLocks noChangeArrowheads="1"/>
            </p:cNvSpPr>
            <p:nvPr/>
          </p:nvSpPr>
          <p:spPr bwMode="auto">
            <a:xfrm>
              <a:off x="755650" y="2557463"/>
              <a:ext cx="10080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dirty="0">
                  <a:solidFill>
                    <a:prstClr val="black"/>
                  </a:solidFill>
                </a:rPr>
                <a:t>AgNO</a:t>
              </a:r>
              <a:r>
                <a:rPr lang="en-US" altLang="el-GR" baseline="-25000" dirty="0">
                  <a:solidFill>
                    <a:prstClr val="black"/>
                  </a:solidFill>
                </a:rPr>
                <a:t>3</a:t>
              </a:r>
              <a:endParaRPr lang="el-GR" altLang="el-GR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0486" name="Line 8"/>
            <p:cNvSpPr>
              <a:spLocks noChangeShapeType="1"/>
            </p:cNvSpPr>
            <p:nvPr/>
          </p:nvSpPr>
          <p:spPr bwMode="auto">
            <a:xfrm flipV="1">
              <a:off x="1763713" y="2781300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2484438" y="2565400"/>
              <a:ext cx="10080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dirty="0" err="1">
                  <a:solidFill>
                    <a:prstClr val="black"/>
                  </a:solidFill>
                </a:rPr>
                <a:t>AgOH</a:t>
              </a:r>
              <a:endParaRPr lang="el-GR" altLang="el-GR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1692275" y="2492375"/>
              <a:ext cx="6477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000" dirty="0" err="1">
                  <a:solidFill>
                    <a:prstClr val="black"/>
                  </a:solidFill>
                </a:rPr>
                <a:t>NaOH</a:t>
              </a:r>
              <a:endParaRPr lang="el-GR" altLang="el-GR" sz="1000" dirty="0">
                <a:solidFill>
                  <a:prstClr val="black"/>
                </a:solidFill>
              </a:endParaRPr>
            </a:p>
          </p:txBody>
        </p:sp>
        <p:sp>
          <p:nvSpPr>
            <p:cNvPr id="20489" name="Line 11"/>
            <p:cNvSpPr>
              <a:spLocks noChangeShapeType="1"/>
            </p:cNvSpPr>
            <p:nvPr/>
          </p:nvSpPr>
          <p:spPr bwMode="auto">
            <a:xfrm>
              <a:off x="3348038" y="2781300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490" name="Text Box 12"/>
            <p:cNvSpPr txBox="1">
              <a:spLocks noChangeArrowheads="1"/>
            </p:cNvSpPr>
            <p:nvPr/>
          </p:nvSpPr>
          <p:spPr bwMode="auto">
            <a:xfrm>
              <a:off x="3276600" y="2536825"/>
              <a:ext cx="6477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000">
                  <a:solidFill>
                    <a:prstClr val="black"/>
                  </a:solidFill>
                </a:rPr>
                <a:t>π. </a:t>
              </a:r>
              <a:r>
                <a:rPr lang="en-US" altLang="el-GR" sz="1000">
                  <a:solidFill>
                    <a:prstClr val="black"/>
                  </a:solidFill>
                </a:rPr>
                <a:t>NH</a:t>
              </a:r>
              <a:r>
                <a:rPr lang="en-US" altLang="el-GR" sz="1000" baseline="-25000">
                  <a:solidFill>
                    <a:prstClr val="black"/>
                  </a:solidFill>
                </a:rPr>
                <a:t>3</a:t>
              </a:r>
              <a:endParaRPr lang="el-GR" altLang="el-GR" sz="1000" baseline="-25000">
                <a:solidFill>
                  <a:prstClr val="black"/>
                </a:solidFill>
              </a:endParaRPr>
            </a:p>
          </p:txBody>
        </p:sp>
        <p:sp>
          <p:nvSpPr>
            <p:cNvPr id="20491" name="Rectangle 13"/>
            <p:cNvSpPr>
              <a:spLocks noChangeArrowheads="1"/>
            </p:cNvSpPr>
            <p:nvPr/>
          </p:nvSpPr>
          <p:spPr bwMode="auto">
            <a:xfrm>
              <a:off x="3924300" y="2565400"/>
              <a:ext cx="1393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altLang="el-GR" dirty="0">
                  <a:solidFill>
                    <a:prstClr val="black"/>
                  </a:solidFill>
                </a:rPr>
                <a:t>[Ag(NH</a:t>
              </a:r>
              <a:r>
                <a:rPr lang="el-GR" altLang="el-GR" baseline="-25000" dirty="0">
                  <a:solidFill>
                    <a:prstClr val="black"/>
                  </a:solidFill>
                </a:rPr>
                <a:t>3</a:t>
              </a:r>
              <a:r>
                <a:rPr lang="el-GR" altLang="el-GR" dirty="0">
                  <a:solidFill>
                    <a:prstClr val="black"/>
                  </a:solidFill>
                </a:rPr>
                <a:t>)</a:t>
              </a:r>
              <a:r>
                <a:rPr lang="el-GR" altLang="el-GR" baseline="-25000" dirty="0">
                  <a:solidFill>
                    <a:prstClr val="black"/>
                  </a:solidFill>
                </a:rPr>
                <a:t>2</a:t>
              </a:r>
              <a:r>
                <a:rPr lang="el-GR" altLang="el-GR" dirty="0">
                  <a:solidFill>
                    <a:prstClr val="black"/>
                  </a:solidFill>
                </a:rPr>
                <a:t>]</a:t>
              </a:r>
              <a:r>
                <a:rPr lang="el-GR" altLang="el-GR" baseline="30000" dirty="0">
                  <a:solidFill>
                    <a:prstClr val="black"/>
                  </a:solidFill>
                </a:rPr>
                <a:t>+</a:t>
              </a:r>
              <a:r>
                <a:rPr lang="el-GR" altLang="el-GR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107950" y="3141663"/>
            <a:ext cx="8785225" cy="866219"/>
            <a:chOff x="107950" y="3141663"/>
            <a:chExt cx="8785225" cy="866219"/>
          </a:xfrm>
        </p:grpSpPr>
        <p:pic>
          <p:nvPicPr>
            <p:cNvPr id="13327" name="Picture 15" descr="ald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3141663"/>
              <a:ext cx="8785225" cy="350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</p:pic>
        <p:sp>
          <p:nvSpPr>
            <p:cNvPr id="20493" name="Text Box 16"/>
            <p:cNvSpPr txBox="1">
              <a:spLocks noChangeArrowheads="1"/>
            </p:cNvSpPr>
            <p:nvPr/>
          </p:nvSpPr>
          <p:spPr bwMode="auto">
            <a:xfrm>
              <a:off x="4860925" y="3638550"/>
              <a:ext cx="1655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dirty="0">
                  <a:solidFill>
                    <a:prstClr val="black"/>
                  </a:solidFill>
                  <a:latin typeface="Calibri"/>
                </a:rPr>
                <a:t>Κάτοπτρο </a:t>
              </a:r>
              <a:r>
                <a:rPr lang="en-US" altLang="el-GR" dirty="0">
                  <a:solidFill>
                    <a:prstClr val="black"/>
                  </a:solidFill>
                  <a:latin typeface="Calibri"/>
                </a:rPr>
                <a:t>Ag</a:t>
              </a:r>
              <a:endParaRPr lang="el-GR" alt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94" name="Line 17"/>
            <p:cNvSpPr>
              <a:spLocks noChangeShapeType="1"/>
            </p:cNvSpPr>
            <p:nvPr/>
          </p:nvSpPr>
          <p:spPr bwMode="auto">
            <a:xfrm>
              <a:off x="5435600" y="3500438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433026" y="4040188"/>
            <a:ext cx="73453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 Οξείδωση αλδεϋδών- Αντιδραστήριο </a:t>
            </a:r>
            <a:r>
              <a:rPr lang="en-US" altLang="el-GR" sz="2400" b="1" dirty="0" smtClean="0">
                <a:solidFill>
                  <a:prstClr val="black"/>
                </a:solidFill>
                <a:latin typeface="Calibri"/>
              </a:rPr>
              <a:t>Fehling</a:t>
            </a:r>
          </a:p>
          <a:p>
            <a:pPr marL="444500" eaLnBrk="1" hangingPunct="1">
              <a:spcBef>
                <a:spcPct val="50000"/>
              </a:spcBef>
              <a:buClr>
                <a:srgbClr val="004A82"/>
              </a:buClr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Περιέχει ιόντα 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Cu</a:t>
            </a:r>
            <a:r>
              <a:rPr lang="en-US" altLang="el-GR" sz="2400" baseline="30000" dirty="0">
                <a:solidFill>
                  <a:prstClr val="black"/>
                </a:solidFill>
                <a:latin typeface="Calibri"/>
              </a:rPr>
              <a:t>2+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σε αλκαλικό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περιβάλλον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52412" y="5300663"/>
            <a:ext cx="8496300" cy="1018619"/>
            <a:chOff x="252412" y="5300663"/>
            <a:chExt cx="8496300" cy="1018619"/>
          </a:xfrm>
        </p:grpSpPr>
        <p:pic>
          <p:nvPicPr>
            <p:cNvPr id="13332" name="Picture 20" descr="aldc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" y="5300663"/>
              <a:ext cx="8496300" cy="3540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</p:pic>
        <p:sp>
          <p:nvSpPr>
            <p:cNvPr id="20497" name="Text Box 21"/>
            <p:cNvSpPr txBox="1">
              <a:spLocks noChangeArrowheads="1"/>
            </p:cNvSpPr>
            <p:nvPr/>
          </p:nvSpPr>
          <p:spPr bwMode="auto">
            <a:xfrm>
              <a:off x="6156176" y="5949950"/>
              <a:ext cx="2519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>
                  <a:solidFill>
                    <a:prstClr val="black"/>
                  </a:solidFill>
                  <a:latin typeface="Calibri"/>
                </a:rPr>
                <a:t>Σκούρο κόκκινο ίζημα</a:t>
              </a:r>
            </a:p>
          </p:txBody>
        </p:sp>
        <p:sp>
          <p:nvSpPr>
            <p:cNvPr id="20498" name="Line 22"/>
            <p:cNvSpPr>
              <a:spLocks noChangeShapeType="1"/>
            </p:cNvSpPr>
            <p:nvPr/>
          </p:nvSpPr>
          <p:spPr bwMode="auto">
            <a:xfrm>
              <a:off x="7308850" y="5661025"/>
              <a:ext cx="0" cy="215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Αλδεϋδες</a:t>
            </a:r>
            <a:r>
              <a:rPr lang="el-GR" altLang="el-GR" dirty="0" smtClean="0"/>
              <a:t>- Κετόνες </a:t>
            </a:r>
            <a:r>
              <a:rPr lang="el-GR" altLang="el-GR" sz="3200" b="0" dirty="0" smtClean="0"/>
              <a:t>1/4</a:t>
            </a:r>
          </a:p>
        </p:txBody>
      </p:sp>
      <p:pic>
        <p:nvPicPr>
          <p:cNvPr id="3075" name="Picture 5" descr="File:Aldehy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20637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aldehy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85729"/>
            <a:ext cx="4321175" cy="998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2" name="Ορθογώνιο 1"/>
          <p:cNvSpPr/>
          <p:nvPr/>
        </p:nvSpPr>
        <p:spPr>
          <a:xfrm>
            <a:off x="1432714" y="5803547"/>
            <a:ext cx="195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chervinchua.wikispaces.com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26" descr="File:Ketone-group-2D-skeleta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keton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36" y="4685729"/>
            <a:ext cx="3786120" cy="998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Ορθογώνιο 8"/>
          <p:cNvSpPr/>
          <p:nvPr/>
        </p:nvSpPr>
        <p:spPr>
          <a:xfrm>
            <a:off x="5804698" y="5803546"/>
            <a:ext cx="195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chervinchua.wikispaces.com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9" name="Line 27"/>
          <p:cNvSpPr>
            <a:spLocks noChangeShapeType="1"/>
          </p:cNvSpPr>
          <p:nvPr/>
        </p:nvSpPr>
        <p:spPr bwMode="auto">
          <a:xfrm>
            <a:off x="4716016" y="1992313"/>
            <a:ext cx="0" cy="3671887"/>
          </a:xfrm>
          <a:prstGeom prst="line">
            <a:avLst/>
          </a:prstGeom>
          <a:noFill/>
          <a:ln w="28575">
            <a:solidFill>
              <a:srgbClr val="004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5/7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648072"/>
          </a:xfrm>
        </p:spPr>
        <p:txBody>
          <a:bodyPr/>
          <a:lstStyle/>
          <a:p>
            <a:r>
              <a:rPr lang="el-GR" altLang="el-GR" b="1" dirty="0"/>
              <a:t> Προσθήκη αζωτούχων </a:t>
            </a:r>
            <a:r>
              <a:rPr lang="el-GR" altLang="el-GR" b="1" dirty="0" smtClean="0"/>
              <a:t>ενώσεων</a:t>
            </a:r>
            <a:endParaRPr lang="el-GR" altLang="el-GR" b="1" dirty="0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7950" y="2781300"/>
            <a:ext cx="1584325" cy="1368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468313" y="1989138"/>
            <a:ext cx="792162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15365" name="Picture 5" descr="hydr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649288" cy="566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1511" name="Picture 7" descr="phenylhyd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6515100" y="1628775"/>
            <a:ext cx="2160588" cy="1295400"/>
            <a:chOff x="6515100" y="1628775"/>
            <a:chExt cx="2160588" cy="1295400"/>
          </a:xfrm>
        </p:grpSpPr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6515100" y="1628775"/>
              <a:ext cx="2160588" cy="1295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>
                <a:solidFill>
                  <a:prstClr val="black"/>
                </a:solidFill>
              </a:endParaRPr>
            </a:p>
          </p:txBody>
        </p:sp>
        <p:pic>
          <p:nvPicPr>
            <p:cNvPr id="21512" name="Picture 9" descr="dn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1700213"/>
              <a:ext cx="1800225" cy="11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3" name="Picture 13" descr="dnpproduc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068638"/>
            <a:ext cx="2495550" cy="2124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6378575" y="5259388"/>
            <a:ext cx="2370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sz="1400" dirty="0">
                <a:solidFill>
                  <a:srgbClr val="FF0000"/>
                </a:solidFill>
              </a:rPr>
              <a:t>2,4-dinitro</a:t>
            </a:r>
            <a:r>
              <a:rPr lang="el-GR" altLang="el-GR" sz="1400" dirty="0">
                <a:solidFill>
                  <a:prstClr val="black"/>
                </a:solidFill>
              </a:rPr>
              <a:t>phenyl</a:t>
            </a:r>
            <a:r>
              <a:rPr lang="el-GR" altLang="el-GR" sz="1400" dirty="0">
                <a:solidFill>
                  <a:srgbClr val="0000FF"/>
                </a:solidFill>
              </a:rPr>
              <a:t>hydrazone</a:t>
            </a:r>
            <a:r>
              <a:rPr lang="el-GR" altLang="el-GR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6156176" y="5589588"/>
            <a:ext cx="280831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  <a:latin typeface="Calibri"/>
              </a:rPr>
              <a:t>κίτρινο ίζημα</a:t>
            </a:r>
          </a:p>
          <a:p>
            <a:pPr algn="ctr" eaLnBrk="1" hangingPunct="1"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  <a:latin typeface="Calibri"/>
              </a:rPr>
              <a:t>(ανίχνευση </a:t>
            </a:r>
            <a:r>
              <a:rPr lang="el-GR" altLang="el-GR" dirty="0" err="1">
                <a:solidFill>
                  <a:prstClr val="black"/>
                </a:solidFill>
                <a:latin typeface="Calibri"/>
              </a:rPr>
              <a:t>αλδεϋδης</a:t>
            </a:r>
            <a:r>
              <a:rPr lang="el-GR" altLang="el-GR" dirty="0">
                <a:solidFill>
                  <a:prstClr val="black"/>
                </a:solidFill>
                <a:latin typeface="Calibri"/>
              </a:rPr>
              <a:t> ή κετόνης)</a:t>
            </a:r>
          </a:p>
        </p:txBody>
      </p:sp>
      <p:pic>
        <p:nvPicPr>
          <p:cNvPr id="15377" name="Picture 17" descr="condens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4319587" cy="587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6156176" y="1700213"/>
            <a:ext cx="0" cy="4608512"/>
          </a:xfrm>
          <a:prstGeom prst="line">
            <a:avLst/>
          </a:prstGeom>
          <a:noFill/>
          <a:ln w="28575">
            <a:solidFill>
              <a:srgbClr val="004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1520" name="Text Box 19"/>
          <p:cNvSpPr txBox="1">
            <a:spLocks noChangeArrowheads="1"/>
          </p:cNvSpPr>
          <p:nvPr/>
        </p:nvSpPr>
        <p:spPr bwMode="auto">
          <a:xfrm>
            <a:off x="4284663" y="2565400"/>
            <a:ext cx="1334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>
                <a:solidFill>
                  <a:prstClr val="black"/>
                </a:solidFill>
                <a:latin typeface="Calibri"/>
              </a:rPr>
              <a:t>υδραζόνη</a:t>
            </a:r>
            <a:endParaRPr lang="el-GR" altLang="el-GR" sz="1600" u="sng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381" name="Picture 21" descr="condens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068638"/>
            <a:ext cx="4175125" cy="541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4067175" y="3644900"/>
            <a:ext cx="15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>
                <a:solidFill>
                  <a:prstClr val="black"/>
                </a:solidFill>
                <a:latin typeface="Calibri"/>
              </a:rPr>
              <a:t>φαινυλυδραζόνη</a:t>
            </a:r>
            <a:endParaRPr lang="el-GR" altLang="el-GR" sz="1600" u="sng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387" name="Picture 27" descr="condens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39243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24" name="Text Box 28"/>
          <p:cNvSpPr txBox="1">
            <a:spLocks noChangeArrowheads="1"/>
          </p:cNvSpPr>
          <p:nvPr/>
        </p:nvSpPr>
        <p:spPr bwMode="auto">
          <a:xfrm>
            <a:off x="4427538" y="5445125"/>
            <a:ext cx="8347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>
                <a:solidFill>
                  <a:prstClr val="black"/>
                </a:solidFill>
                <a:latin typeface="Calibri"/>
              </a:rPr>
              <a:t>οξίμη</a:t>
            </a:r>
            <a:endParaRPr lang="el-GR" altLang="el-GR" sz="1600" u="sng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25" name="Rectangle 29"/>
          <p:cNvSpPr>
            <a:spLocks noChangeArrowheads="1"/>
          </p:cNvSpPr>
          <p:nvPr/>
        </p:nvSpPr>
        <p:spPr bwMode="auto">
          <a:xfrm>
            <a:off x="323850" y="4824413"/>
            <a:ext cx="1258888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sz="1200" b="1" dirty="0">
                <a:solidFill>
                  <a:srgbClr val="0000FF"/>
                </a:solidFill>
              </a:rPr>
              <a:t>NH</a:t>
            </a:r>
            <a:r>
              <a:rPr lang="el-GR" altLang="el-GR" sz="1200" b="1" baseline="-25000" dirty="0">
                <a:solidFill>
                  <a:srgbClr val="0000FF"/>
                </a:solidFill>
              </a:rPr>
              <a:t>2</a:t>
            </a:r>
            <a:r>
              <a:rPr lang="el-GR" altLang="el-GR" sz="1200" b="1" dirty="0">
                <a:solidFill>
                  <a:srgbClr val="0000FF"/>
                </a:solidFill>
              </a:rPr>
              <a:t>OH</a:t>
            </a:r>
          </a:p>
          <a:p>
            <a:pPr eaLnBrk="1" hangingPunct="1"/>
            <a:r>
              <a:rPr lang="en-US" altLang="el-GR" sz="1200" b="1" dirty="0">
                <a:solidFill>
                  <a:srgbClr val="0000FF"/>
                </a:solidFill>
              </a:rPr>
              <a:t>hydroxylamine</a:t>
            </a:r>
            <a:endParaRPr lang="el-GR" altLang="el-GR" sz="1200" b="1" dirty="0">
              <a:solidFill>
                <a:srgbClr val="0000FF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dirty="0" err="1" smtClean="0"/>
              <a:t>Αλειφατικές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Αλδεϋδες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 Κετόνες</a:t>
            </a:r>
            <a:br>
              <a:rPr lang="el-GR" altLang="el-GR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6/7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b="1" dirty="0" smtClean="0"/>
              <a:t>Αντίδραση </a:t>
            </a:r>
            <a:r>
              <a:rPr lang="el-GR" altLang="el-GR" b="1" dirty="0"/>
              <a:t>ιωδοφορμίου </a:t>
            </a:r>
            <a:r>
              <a:rPr lang="el-GR" altLang="el-GR" dirty="0"/>
              <a:t>( ανίχνευση </a:t>
            </a:r>
            <a:endParaRPr lang="el-GR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err="1" smtClean="0"/>
              <a:t>Ακεταλδεύδη</a:t>
            </a:r>
            <a:r>
              <a:rPr lang="el-GR" altLang="el-GR" dirty="0" smtClean="0"/>
              <a:t> </a:t>
            </a:r>
            <a:r>
              <a:rPr lang="el-GR" altLang="el-GR" dirty="0"/>
              <a:t>και </a:t>
            </a:r>
            <a:r>
              <a:rPr lang="el-GR" altLang="el-GR" dirty="0" err="1" smtClean="0"/>
              <a:t>μεθυλοκετόνες</a:t>
            </a:r>
            <a:endParaRPr lang="en-US" altLang="el-GR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7112000" cy="96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2531" name="Picture 5" descr="pa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194050"/>
            <a:ext cx="95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66975"/>
            <a:ext cx="5111750" cy="74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98838"/>
            <a:ext cx="4464050" cy="1182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684213" y="4724400"/>
            <a:ext cx="1166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</a:rPr>
              <a:t>Συνολικά: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5663377" y="1240125"/>
            <a:ext cx="1422184" cy="488028"/>
            <a:chOff x="5663377" y="1240125"/>
            <a:chExt cx="1422184" cy="488028"/>
          </a:xfrm>
        </p:grpSpPr>
        <p:sp>
          <p:nvSpPr>
            <p:cNvPr id="22536" name="Line 13"/>
            <p:cNvSpPr>
              <a:spLocks noChangeShapeType="1"/>
            </p:cNvSpPr>
            <p:nvPr/>
          </p:nvSpPr>
          <p:spPr bwMode="auto">
            <a:xfrm>
              <a:off x="6374469" y="1583691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4" name="Ορθογώνιο 3"/>
            <p:cNvSpPr/>
            <p:nvPr/>
          </p:nvSpPr>
          <p:spPr>
            <a:xfrm>
              <a:off x="5663377" y="1240125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2400" dirty="0">
                  <a:latin typeface="+mn-lt"/>
                </a:rPr>
                <a:t>CH</a:t>
              </a:r>
              <a:r>
                <a:rPr lang="en-US" altLang="el-GR" sz="2400" baseline="-25000" dirty="0">
                  <a:latin typeface="+mn-lt"/>
                </a:rPr>
                <a:t>3</a:t>
              </a:r>
              <a:r>
                <a:rPr lang="en-US" altLang="el-GR" sz="2400" dirty="0">
                  <a:latin typeface="+mn-lt"/>
                </a:rPr>
                <a:t>-C=O)</a:t>
              </a:r>
              <a:r>
                <a:rPr lang="el-GR" altLang="el-GR" sz="2400" dirty="0">
                  <a:latin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4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Χημικές ιδιότητες </a:t>
            </a:r>
            <a:r>
              <a:rPr lang="el-GR" altLang="el-GR" sz="3200" b="0" dirty="0" smtClean="0"/>
              <a:t>7/7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440160"/>
          </a:xfrm>
        </p:spPr>
        <p:txBody>
          <a:bodyPr/>
          <a:lstStyle/>
          <a:p>
            <a:r>
              <a:rPr lang="el-GR" altLang="el-GR" b="1" dirty="0"/>
              <a:t> Αντίδραση </a:t>
            </a:r>
            <a:r>
              <a:rPr lang="en-US" altLang="el-GR" b="1" dirty="0" smtClean="0"/>
              <a:t>Wittig</a:t>
            </a:r>
            <a:endParaRPr lang="el-GR" altLang="el-GR" b="1" dirty="0"/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5436096" y="3841274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prstClr val="black"/>
                </a:solidFill>
                <a:latin typeface="Calibri"/>
              </a:rPr>
              <a:t>αλκένιο</a:t>
            </a:r>
            <a:endParaRPr lang="el-GR" altLang="el-GR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File:Wittig Reak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6009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/>
          <p:nvPr/>
        </p:nvSpPr>
        <p:spPr>
          <a:xfrm>
            <a:off x="2335542" y="4592047"/>
            <a:ext cx="4441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Wittig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3"/>
              </a:rPr>
              <a:t>Reaktion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Roland1952"/>
              </a:rPr>
              <a:t>Roland1952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sz="4000" dirty="0" smtClean="0"/>
              <a:t>Κετόνες στον οργανισμό </a:t>
            </a:r>
            <a:r>
              <a:rPr lang="el-GR" altLang="el-GR" sz="3200" b="0" dirty="0" smtClean="0"/>
              <a:t>1</a:t>
            </a:r>
            <a:r>
              <a:rPr lang="en-US" altLang="el-GR" sz="3200" b="0" dirty="0" smtClean="0"/>
              <a:t>/</a:t>
            </a:r>
            <a:r>
              <a:rPr lang="el-GR" altLang="el-GR" sz="3200" b="0" dirty="0" smtClean="0"/>
              <a:t>2</a:t>
            </a:r>
            <a:endParaRPr lang="el-GR" altLang="el-GR" sz="3200" b="0" dirty="0" smtClean="0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427984" y="4129710"/>
            <a:ext cx="464400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«Καύσιμα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» για τους ιστούς,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Υπόστρωμα για σύνθεση λιπιδίων στον εγκέφαλο,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Αυξάνουν το μεταβολισμό,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Μειώνουν την παραγωγή ελευθέρων ριζών.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File:Acetone-2D-skel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82" y="1503309"/>
            <a:ext cx="15906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99457" y="30689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acetone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755576" y="3438292"/>
            <a:ext cx="2357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Acetone-2D-skeletal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Jynto"/>
              </a:rPr>
              <a:t>Jynto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6" name="Picture 4" descr="File:Acetoacetic ac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03309"/>
            <a:ext cx="3494856" cy="16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327937" y="306896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acetoacetic</a:t>
            </a:r>
            <a:r>
              <a:rPr lang="en-US" dirty="0">
                <a:solidFill>
                  <a:prstClr val="black"/>
                </a:solidFill>
              </a:rPr>
              <a:t> acid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068777" y="3438292"/>
            <a:ext cx="2357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Acetone-2D-skeletal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Jynto"/>
              </a:rPr>
              <a:t>Jynto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File:Beta-Hydroxybutyric acid-2D-skele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2581"/>
            <a:ext cx="3181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15543" y="580526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beta-</a:t>
            </a:r>
            <a:r>
              <a:rPr lang="en-US" dirty="0" err="1">
                <a:solidFill>
                  <a:prstClr val="black"/>
                </a:solidFill>
              </a:rPr>
              <a:t>hydroxybutyric</a:t>
            </a:r>
            <a:r>
              <a:rPr lang="en-US" dirty="0">
                <a:solidFill>
                  <a:prstClr val="black"/>
                </a:solidFill>
              </a:rPr>
              <a:t> acid</a:t>
            </a:r>
          </a:p>
        </p:txBody>
      </p:sp>
      <p:sp>
        <p:nvSpPr>
          <p:cNvPr id="15" name="Rectangle 11"/>
          <p:cNvSpPr/>
          <p:nvPr/>
        </p:nvSpPr>
        <p:spPr>
          <a:xfrm>
            <a:off x="422741" y="6253368"/>
            <a:ext cx="327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Beta-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8"/>
              </a:rPr>
              <a:t>Hydroxybutyric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acid-2D-skeletal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9" tooltip="User:Fvasconcellos"/>
              </a:rPr>
              <a:t>Fvasconcellos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sz="3600" dirty="0"/>
              <a:t>Κετόνες στον οργανισμό </a:t>
            </a:r>
            <a:r>
              <a:rPr lang="el-GR" altLang="el-GR" sz="3200" b="0" dirty="0" smtClean="0"/>
              <a:t>2/2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sz="2200" dirty="0"/>
              <a:t> </a:t>
            </a:r>
            <a:r>
              <a:rPr lang="el-GR" altLang="el-GR" sz="2200" dirty="0" smtClean="0"/>
              <a:t>Η αυξημένη παρουσία κετονών στον οργανισμό οφείλεται σε</a:t>
            </a:r>
            <a:r>
              <a:rPr lang="en-US" altLang="el-GR" sz="2200" dirty="0"/>
              <a:t>:</a:t>
            </a:r>
            <a:endParaRPr lang="el-GR" altLang="el-GR" sz="2200" dirty="0" smtClean="0"/>
          </a:p>
          <a:p>
            <a:pPr lvl="1" indent="-387350"/>
            <a:r>
              <a:rPr lang="el-GR" altLang="el-GR" sz="2200" dirty="0" smtClean="0"/>
              <a:t>Εξαντλητικές δίαιτες για απώλεια βάρους,</a:t>
            </a:r>
            <a:endParaRPr lang="en-US" altLang="el-GR" sz="2200" dirty="0"/>
          </a:p>
          <a:p>
            <a:pPr lvl="1" indent="-387350"/>
            <a:r>
              <a:rPr lang="el-GR" altLang="el-GR" sz="2200" dirty="0" smtClean="0"/>
              <a:t>Εγκυμοσύνη,</a:t>
            </a:r>
            <a:endParaRPr lang="en-US" altLang="el-GR" sz="2200" dirty="0"/>
          </a:p>
          <a:p>
            <a:pPr lvl="1" indent="-387350"/>
            <a:r>
              <a:rPr lang="el-GR" altLang="el-GR" sz="2200" dirty="0" smtClean="0"/>
              <a:t>Υπογλυκαιμία σε άτομα με σακχαρώδη διαβήτη,</a:t>
            </a:r>
            <a:endParaRPr lang="en-US" altLang="el-GR" sz="2200" dirty="0"/>
          </a:p>
          <a:p>
            <a:pPr lvl="1" indent="-387350"/>
            <a:r>
              <a:rPr lang="el-GR" altLang="el-GR" sz="2200" dirty="0" smtClean="0"/>
              <a:t>Υψηλό ζάχαρο αίματος,</a:t>
            </a:r>
            <a:endParaRPr lang="en-US" altLang="el-GR" sz="2200" dirty="0"/>
          </a:p>
          <a:p>
            <a:pPr lvl="1" indent="-387350"/>
            <a:r>
              <a:rPr lang="el-GR" altLang="el-GR" sz="2200" dirty="0" smtClean="0"/>
              <a:t>Ασθένεια / Άγχος,</a:t>
            </a:r>
            <a:endParaRPr lang="en-US" altLang="el-GR" sz="2200" dirty="0"/>
          </a:p>
          <a:p>
            <a:pPr lvl="1" indent="-387350"/>
            <a:r>
              <a:rPr lang="el-GR" altLang="el-GR" sz="2200" dirty="0" smtClean="0"/>
              <a:t>Άσκηση.</a:t>
            </a:r>
            <a:endParaRPr lang="el-GR" altLang="el-GR" sz="2200" dirty="0"/>
          </a:p>
          <a:p>
            <a:pPr marL="0" lvl="1" indent="0">
              <a:buNone/>
            </a:pPr>
            <a:r>
              <a:rPr lang="el-GR" altLang="el-GR" sz="2200" dirty="0"/>
              <a:t>Αν τα επίπεδα γλυκόζης και κετονών είναι υψηλά και το σώμα </a:t>
            </a:r>
            <a:r>
              <a:rPr lang="el-GR" altLang="el-GR" sz="2200" dirty="0" smtClean="0"/>
              <a:t>αφυδατωμένο, </a:t>
            </a:r>
            <a:r>
              <a:rPr lang="el-GR" altLang="el-GR" sz="2200" dirty="0"/>
              <a:t>η χημική ισορροπία του οργανισμού διαταράσσεται και προκαλείται </a:t>
            </a:r>
            <a:r>
              <a:rPr lang="el-GR" altLang="el-GR" sz="2200" b="1" dirty="0" err="1"/>
              <a:t>κετοοξέωση</a:t>
            </a:r>
            <a:r>
              <a:rPr lang="el-GR" altLang="el-GR" sz="2200" b="1" dirty="0"/>
              <a:t>,</a:t>
            </a:r>
            <a:r>
              <a:rPr lang="el-GR" altLang="el-GR" sz="2200" dirty="0"/>
              <a:t> η οποία μπορεί να επιφέρει και τον θάνατο.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Χημεία. 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</a:t>
            </a:r>
            <a:r>
              <a:rPr lang="el-GR" sz="2000" dirty="0"/>
              <a:t>Αλδεΰδες – </a:t>
            </a:r>
            <a:r>
              <a:rPr lang="el-GR" sz="2000" dirty="0" smtClean="0"/>
              <a:t>Κετόνες».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8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err="1"/>
              <a:t>Αλδεϋδες</a:t>
            </a:r>
            <a:r>
              <a:rPr lang="el-GR" altLang="el-GR" dirty="0"/>
              <a:t>- Κετόνες </a:t>
            </a:r>
            <a:r>
              <a:rPr lang="el-GR" altLang="el-GR" sz="3200" b="0" dirty="0" smtClean="0"/>
              <a:t>2/4</a:t>
            </a:r>
            <a:endParaRPr lang="el-GR" altLang="el-GR" dirty="0" smtClean="0"/>
          </a:p>
        </p:txBody>
      </p:sp>
      <p:pic>
        <p:nvPicPr>
          <p:cNvPr id="4099" name="Picture 6" descr="File:Benzaldehy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5" y="1268413"/>
            <a:ext cx="1314450" cy="213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248231" y="3405187"/>
            <a:ext cx="1051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Benzaldehyde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65884" y="3633666"/>
            <a:ext cx="2015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Βενζαλδεϋδη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9" descr="File:Vanillin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1438"/>
            <a:ext cx="1916113" cy="20875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3298044" y="3633666"/>
            <a:ext cx="2015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Βανιλίνη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47777" y="3429000"/>
            <a:ext cx="716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Vanillin2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2" descr="File:Testosteron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9706"/>
            <a:ext cx="2871788" cy="1851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6224154" y="3633666"/>
            <a:ext cx="2015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Τεστοστερόνη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775975" y="3311882"/>
            <a:ext cx="9121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11"/>
              </a:rPr>
              <a:t>Testosteron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4"/>
          <a:stretch/>
        </p:blipFill>
        <p:spPr bwMode="auto">
          <a:xfrm>
            <a:off x="1115616" y="4508500"/>
            <a:ext cx="6911975" cy="133300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282292" y="5949279"/>
            <a:ext cx="2015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Γλυκόζη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21078" y="5949280"/>
            <a:ext cx="2015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Φρουκτόζη 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err="1"/>
              <a:t>Αλδεϋδες</a:t>
            </a:r>
            <a:r>
              <a:rPr lang="el-GR" altLang="el-GR" dirty="0"/>
              <a:t>- Κετόνες </a:t>
            </a:r>
            <a:r>
              <a:rPr lang="el-GR" altLang="el-GR" sz="3200" b="0" dirty="0" smtClean="0"/>
              <a:t>3/4</a:t>
            </a:r>
            <a:endParaRPr lang="el-GR" altLang="el-GR" dirty="0" smtClean="0"/>
          </a:p>
        </p:txBody>
      </p:sp>
      <p:graphicFrame>
        <p:nvGraphicFramePr>
          <p:cNvPr id="4197" name="Group 101"/>
          <p:cNvGraphicFramePr>
            <a:graphicFrameLocks noGrp="1"/>
          </p:cNvGraphicFramePr>
          <p:nvPr>
            <p:ph idx="1"/>
            <p:extLst/>
          </p:nvPr>
        </p:nvGraphicFramePr>
        <p:xfrm>
          <a:off x="3198307" y="2204864"/>
          <a:ext cx="5945693" cy="1730375"/>
        </p:xfrm>
        <a:graphic>
          <a:graphicData uri="http://schemas.openxmlformats.org/drawingml/2006/table">
            <a:tbl>
              <a:tblPr/>
              <a:tblGrid>
                <a:gridCol w="1537397"/>
                <a:gridCol w="2031301"/>
                <a:gridCol w="2376995"/>
              </a:tblGrid>
              <a:tr h="404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Μόριο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Ομόλογη σειρά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Σημείο ζέσεως</a:t>
                      </a: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 (°C)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αλκάνιο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-42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0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CHO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αλδεϋδη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+21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OH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αλκοόλη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+78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9552" y="1484784"/>
            <a:ext cx="33115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7200"/>
              </a:spcAft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Φυσικές </a:t>
            </a:r>
            <a:r>
              <a:rPr lang="el-GR" altLang="el-GR" sz="2400" b="1" dirty="0" smtClean="0">
                <a:solidFill>
                  <a:prstClr val="black"/>
                </a:solidFill>
                <a:latin typeface="Calibri"/>
              </a:rPr>
              <a:t>ιδιότητες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7200"/>
              </a:spcAft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Σημείο ζέσεως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7200"/>
              </a:spcAft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Διαλυτότητα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94" name="Picture 98" descr="ethanalh2o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73" y="4277468"/>
            <a:ext cx="4497343" cy="2031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8" name="Ορθογώνιο 7"/>
          <p:cNvSpPr/>
          <p:nvPr/>
        </p:nvSpPr>
        <p:spPr>
          <a:xfrm>
            <a:off x="4905869" y="6320353"/>
            <a:ext cx="195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chervinchua.wikispaces.com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File:Carbonylgrupp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55" y="1549156"/>
            <a:ext cx="3176545" cy="18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err="1"/>
              <a:t>Αλδεϋδες</a:t>
            </a:r>
            <a:r>
              <a:rPr lang="el-GR" altLang="el-GR" dirty="0"/>
              <a:t>- Κετόνες </a:t>
            </a:r>
            <a:r>
              <a:rPr lang="el-GR" altLang="el-GR" sz="3200" b="0" dirty="0" smtClean="0"/>
              <a:t>4/4</a:t>
            </a:r>
            <a:endParaRPr lang="el-GR" altLang="el-GR" dirty="0" smtClean="0"/>
          </a:p>
        </p:txBody>
      </p:sp>
      <p:grpSp>
        <p:nvGrpSpPr>
          <p:cNvPr id="22" name="Ομάδα 21"/>
          <p:cNvGrpSpPr/>
          <p:nvPr/>
        </p:nvGrpSpPr>
        <p:grpSpPr>
          <a:xfrm>
            <a:off x="93949" y="2708920"/>
            <a:ext cx="8942547" cy="2974265"/>
            <a:chOff x="35496" y="3573016"/>
            <a:chExt cx="8942547" cy="2974265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4801579" y="5561213"/>
              <a:ext cx="4176464" cy="986068"/>
              <a:chOff x="4644008" y="3379036"/>
              <a:chExt cx="4176464" cy="986068"/>
            </a:xfrm>
          </p:grpSpPr>
          <p:sp>
            <p:nvSpPr>
              <p:cNvPr id="23" name="Έλλειψη 22"/>
              <p:cNvSpPr/>
              <p:nvPr/>
            </p:nvSpPr>
            <p:spPr>
              <a:xfrm>
                <a:off x="4644008" y="3379037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Έλλειψη 23"/>
              <p:cNvSpPr/>
              <p:nvPr/>
            </p:nvSpPr>
            <p:spPr>
              <a:xfrm>
                <a:off x="6084168" y="3379037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Έλλειψη 24"/>
              <p:cNvSpPr/>
              <p:nvPr/>
            </p:nvSpPr>
            <p:spPr>
              <a:xfrm>
                <a:off x="7524328" y="3379036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Έλλειψη 27"/>
              <p:cNvSpPr/>
              <p:nvPr/>
            </p:nvSpPr>
            <p:spPr>
              <a:xfrm>
                <a:off x="4644008" y="3645025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Έλλειψη 28"/>
              <p:cNvSpPr/>
              <p:nvPr/>
            </p:nvSpPr>
            <p:spPr>
              <a:xfrm>
                <a:off x="6084168" y="3645025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Έλλειψη 29"/>
              <p:cNvSpPr/>
              <p:nvPr/>
            </p:nvSpPr>
            <p:spPr>
              <a:xfrm>
                <a:off x="7524328" y="3645024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Έλλειψη 30"/>
              <p:cNvSpPr/>
              <p:nvPr/>
            </p:nvSpPr>
            <p:spPr>
              <a:xfrm>
                <a:off x="4644008" y="3917310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Έλλειψη 31"/>
              <p:cNvSpPr/>
              <p:nvPr/>
            </p:nvSpPr>
            <p:spPr>
              <a:xfrm>
                <a:off x="6084168" y="3917310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Έλλειψη 32"/>
              <p:cNvSpPr/>
              <p:nvPr/>
            </p:nvSpPr>
            <p:spPr>
              <a:xfrm>
                <a:off x="7524328" y="3917309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Έλλειψη 33"/>
              <p:cNvSpPr/>
              <p:nvPr/>
            </p:nvSpPr>
            <p:spPr>
              <a:xfrm>
                <a:off x="4644008" y="4160103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Έλλειψη 34"/>
              <p:cNvSpPr/>
              <p:nvPr/>
            </p:nvSpPr>
            <p:spPr>
              <a:xfrm>
                <a:off x="6084168" y="4160103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Έλλειψη 35"/>
              <p:cNvSpPr/>
              <p:nvPr/>
            </p:nvSpPr>
            <p:spPr>
              <a:xfrm>
                <a:off x="7524328" y="4160102"/>
                <a:ext cx="1296144" cy="205001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35496" y="3573016"/>
              <a:ext cx="4774707" cy="2636844"/>
              <a:chOff x="445365" y="3584039"/>
              <a:chExt cx="4774707" cy="2636844"/>
            </a:xfrm>
          </p:grpSpPr>
          <p:sp>
            <p:nvSpPr>
              <p:cNvPr id="3" name="Έλλειψη 2"/>
              <p:cNvSpPr/>
              <p:nvPr/>
            </p:nvSpPr>
            <p:spPr>
              <a:xfrm>
                <a:off x="655294" y="3584039"/>
                <a:ext cx="1453985" cy="333272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Έλλειψη 11"/>
              <p:cNvSpPr/>
              <p:nvPr/>
            </p:nvSpPr>
            <p:spPr>
              <a:xfrm>
                <a:off x="2613959" y="3584039"/>
                <a:ext cx="1453985" cy="333272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Έλλειψη 13"/>
              <p:cNvSpPr/>
              <p:nvPr/>
            </p:nvSpPr>
            <p:spPr>
              <a:xfrm>
                <a:off x="655294" y="5887611"/>
                <a:ext cx="1453985" cy="333272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Έλλειψη 14"/>
              <p:cNvSpPr/>
              <p:nvPr/>
            </p:nvSpPr>
            <p:spPr>
              <a:xfrm>
                <a:off x="2627784" y="5887611"/>
                <a:ext cx="1453985" cy="333272"/>
              </a:xfrm>
              <a:prstGeom prst="ellipse">
                <a:avLst/>
              </a:prstGeom>
              <a:gradFill flip="none" rotWithShape="1">
                <a:gsLst>
                  <a:gs pos="36000">
                    <a:srgbClr val="FF0000"/>
                  </a:gs>
                  <a:gs pos="50000">
                    <a:srgbClr val="FF5353"/>
                  </a:gs>
                  <a:gs pos="100000">
                    <a:srgbClr val="FF9797"/>
                  </a:gs>
                </a:gsLst>
                <a:lin ang="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prstClr val="black"/>
                    </a:solidFill>
                  </a:rPr>
                  <a:t>δ-          δ+</a:t>
                </a:r>
                <a:endParaRPr lang="el-GR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45365" y="4788913"/>
                <a:ext cx="18722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Original temporary dipole</a:t>
                </a:r>
                <a:endParaRPr lang="el-GR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48046" y="4788913"/>
                <a:ext cx="15841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  <a:latin typeface="Calibri"/>
                  </a:rPr>
                  <a:t>Induced dipole</a:t>
                </a:r>
                <a:endParaRPr lang="el-GR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" name="Ευθύγραμμο βέλος σύνδεσης 6"/>
              <p:cNvCxnSpPr>
                <a:stCxn id="4" idx="0"/>
              </p:cNvCxnSpPr>
              <p:nvPr/>
            </p:nvCxnSpPr>
            <p:spPr>
              <a:xfrm flipV="1">
                <a:off x="1381469" y="4122310"/>
                <a:ext cx="0" cy="66660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Ευθύγραμμο βέλος σύνδεσης 8"/>
              <p:cNvCxnSpPr/>
              <p:nvPr/>
            </p:nvCxnSpPr>
            <p:spPr>
              <a:xfrm flipV="1">
                <a:off x="3340134" y="4077073"/>
                <a:ext cx="0" cy="7118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ύγραμμο βέλος σύνδεσης 16"/>
              <p:cNvCxnSpPr/>
              <p:nvPr/>
            </p:nvCxnSpPr>
            <p:spPr>
              <a:xfrm>
                <a:off x="2411760" y="5081300"/>
                <a:ext cx="0" cy="6519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Ευθύγραμμο βέλος σύνδεσης 18"/>
              <p:cNvCxnSpPr/>
              <p:nvPr/>
            </p:nvCxnSpPr>
            <p:spPr>
              <a:xfrm>
                <a:off x="4383087" y="6092611"/>
                <a:ext cx="83698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11"/>
          <p:cNvSpPr/>
          <p:nvPr/>
        </p:nvSpPr>
        <p:spPr>
          <a:xfrm rot="16200000">
            <a:off x="7272801" y="2312375"/>
            <a:ext cx="283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Carbonylgruppe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Azaline Gomberg (Seite nicht vorhanden)"/>
              </a:rPr>
              <a:t>Azaline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Azaline Gomberg (Seite nicht vorhanden)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 tooltip="User:Azaline Gomberg (Seite nicht vorhanden)"/>
              </a:rPr>
              <a:t>Gomberg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makecarbon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74" y="3990268"/>
            <a:ext cx="3600326" cy="236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Μέθοδοι παρασκευής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l-GR" altLang="el-GR" sz="2200" b="1" dirty="0" smtClean="0"/>
              <a:t>Οξείδωση </a:t>
            </a:r>
            <a:r>
              <a:rPr lang="el-GR" altLang="el-GR" sz="2200" b="1" dirty="0"/>
              <a:t>αλκοολών</a:t>
            </a:r>
          </a:p>
          <a:p>
            <a:pPr>
              <a:spcBef>
                <a:spcPts val="800"/>
              </a:spcBef>
            </a:pPr>
            <a:r>
              <a:rPr lang="el-GR" altLang="el-GR" sz="2200" dirty="0"/>
              <a:t>Πως θα αποφευχθεί η οξείδωση, σε δεύτερο στάδιο, της </a:t>
            </a:r>
            <a:r>
              <a:rPr lang="el-GR" altLang="el-GR" sz="2200" dirty="0" smtClean="0"/>
              <a:t>αλδεΰδης </a:t>
            </a:r>
            <a:r>
              <a:rPr lang="el-GR" altLang="el-GR" sz="2200" dirty="0"/>
              <a:t>σε οξύ </a:t>
            </a:r>
            <a:r>
              <a:rPr lang="en-US" altLang="el-GR" sz="2200" dirty="0">
                <a:cs typeface="Arial" pitchFamily="34" charset="0"/>
              </a:rPr>
              <a:t>?</a:t>
            </a:r>
            <a:endParaRPr lang="el-GR" altLang="el-GR" sz="2200" dirty="0">
              <a:cs typeface="Arial" pitchFamily="34" charset="0"/>
            </a:endParaRPr>
          </a:p>
          <a:p>
            <a:pPr lvl="1" indent="-387350">
              <a:spcBef>
                <a:spcPts val="800"/>
              </a:spcBef>
            </a:pPr>
            <a:r>
              <a:rPr lang="el-GR" altLang="el-GR" sz="2200" dirty="0" smtClean="0"/>
              <a:t>Χρήση </a:t>
            </a:r>
            <a:r>
              <a:rPr lang="el-GR" altLang="el-GR" sz="2200" dirty="0"/>
              <a:t>ήπιου οξειδωτικού μέσου (</a:t>
            </a:r>
            <a:r>
              <a:rPr lang="el-GR" altLang="el-GR" sz="2200" dirty="0" err="1"/>
              <a:t>χλωροχρωμική</a:t>
            </a:r>
            <a:r>
              <a:rPr lang="el-GR" altLang="el-GR" sz="2200" dirty="0"/>
              <a:t> </a:t>
            </a:r>
            <a:r>
              <a:rPr lang="el-GR" altLang="el-GR" sz="2200" dirty="0" err="1"/>
              <a:t>πυριδίνη</a:t>
            </a:r>
            <a:r>
              <a:rPr lang="el-GR" altLang="el-GR" sz="2200" dirty="0"/>
              <a:t>, </a:t>
            </a:r>
            <a:r>
              <a:rPr lang="en-US" altLang="el-GR" sz="2200" dirty="0"/>
              <a:t>PCC</a:t>
            </a:r>
            <a:r>
              <a:rPr lang="el-GR" altLang="el-GR" sz="2200" dirty="0" smtClean="0"/>
              <a:t>).</a:t>
            </a:r>
            <a:endParaRPr lang="el-GR" altLang="el-GR" sz="2200" dirty="0"/>
          </a:p>
          <a:p>
            <a:pPr lvl="1" indent="-387350">
              <a:spcBef>
                <a:spcPts val="800"/>
              </a:spcBef>
            </a:pPr>
            <a:r>
              <a:rPr lang="el-GR" altLang="el-GR" sz="2200" dirty="0"/>
              <a:t> Χρήση περίσσειας </a:t>
            </a:r>
            <a:r>
              <a:rPr lang="el-GR" altLang="el-GR" sz="2200" dirty="0" smtClean="0"/>
              <a:t>αλκοόλης.</a:t>
            </a:r>
            <a:endParaRPr lang="el-GR" altLang="el-GR" sz="2200" dirty="0"/>
          </a:p>
          <a:p>
            <a:pPr lvl="1" indent="-387350">
              <a:spcBef>
                <a:spcPts val="800"/>
              </a:spcBef>
            </a:pPr>
            <a:r>
              <a:rPr lang="el-GR" altLang="el-GR" sz="2200" dirty="0"/>
              <a:t> Απομάκρυνση παραγόμενης </a:t>
            </a:r>
            <a:r>
              <a:rPr lang="el-GR" altLang="el-GR" sz="2200" dirty="0" smtClean="0"/>
              <a:t>αλδεΰδης.</a:t>
            </a:r>
            <a:endParaRPr lang="el-GR" altLang="el-GR" sz="2200" dirty="0"/>
          </a:p>
        </p:txBody>
      </p:sp>
      <p:sp>
        <p:nvSpPr>
          <p:cNvPr id="8" name="Ορθογώνιο 7"/>
          <p:cNvSpPr/>
          <p:nvPr/>
        </p:nvSpPr>
        <p:spPr>
          <a:xfrm rot="16200000">
            <a:off x="7846602" y="5031908"/>
            <a:ext cx="195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chervinchua.wikispaces.com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29485" r="2710" b="24252"/>
          <a:stretch/>
        </p:blipFill>
        <p:spPr bwMode="auto">
          <a:xfrm>
            <a:off x="1113617" y="2276872"/>
            <a:ext cx="6916767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br>
              <a:rPr lang="el-GR" altLang="el-GR" sz="4000" dirty="0" smtClean="0"/>
            </a:br>
            <a:r>
              <a:rPr lang="el-GR" altLang="el-GR" sz="3200" dirty="0" smtClean="0"/>
              <a:t>Μέθοδοι παρασκευής </a:t>
            </a:r>
            <a:r>
              <a:rPr lang="el-GR" altLang="el-GR" sz="3200" b="0" dirty="0" smtClean="0"/>
              <a:t>2/3</a:t>
            </a:r>
            <a:endParaRPr lang="el-GR" altLang="el-GR" sz="320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23528" y="1473186"/>
            <a:ext cx="8291264" cy="3528392"/>
          </a:xfrm>
        </p:spPr>
        <p:txBody>
          <a:bodyPr/>
          <a:lstStyle/>
          <a:p>
            <a:r>
              <a:rPr lang="el-GR" altLang="el-GR" b="1" dirty="0"/>
              <a:t> Οξείδωση </a:t>
            </a:r>
            <a:r>
              <a:rPr lang="el-GR" altLang="el-GR" b="1" dirty="0" smtClean="0"/>
              <a:t>αλκενίων</a:t>
            </a:r>
            <a:endParaRPr lang="el-GR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</a:t>
            </a:r>
            <a:r>
              <a:rPr lang="el-GR" altLang="el-GR" sz="4000" dirty="0" err="1" smtClean="0"/>
              <a:t>Αλδεϋδες</a:t>
            </a:r>
            <a:r>
              <a:rPr lang="en-US" altLang="el-GR" sz="4000" dirty="0" smtClean="0"/>
              <a:t> </a:t>
            </a:r>
            <a:r>
              <a:rPr lang="el-GR" altLang="el-GR" sz="4000" dirty="0" smtClean="0"/>
              <a:t>- Κετόνες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dirty="0" smtClean="0"/>
              <a:t>Μέθοδοι παρασκευής </a:t>
            </a:r>
            <a:r>
              <a:rPr lang="el-GR" altLang="el-GR" sz="3200" b="0" dirty="0" smtClean="0"/>
              <a:t>3/3</a:t>
            </a:r>
            <a:endParaRPr lang="el-GR" altLang="el-GR" sz="3200" dirty="0" smtClean="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971550" y="1407310"/>
            <a:ext cx="7559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lvl="1" algn="ctr"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+ CO + 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CH=CH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→ 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CHO ("</a:t>
            </a: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normal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")</a:t>
            </a:r>
            <a:endParaRPr lang="en-US" altLang="el-GR" sz="2400" dirty="0">
              <a:solidFill>
                <a:prstClr val="black"/>
              </a:solidFill>
              <a:latin typeface="Calibri"/>
            </a:endParaRPr>
          </a:p>
          <a:p>
            <a:pPr lvl="1" algn="ctr" eaLnBrk="1" hangingPunct="1">
              <a:spcAft>
                <a:spcPts val="2400"/>
              </a:spcAft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                         (</a:t>
            </a:r>
            <a:r>
              <a:rPr lang="el-GR" altLang="el-GR" sz="2400" dirty="0" err="1" smtClean="0">
                <a:solidFill>
                  <a:prstClr val="black"/>
                </a:solidFill>
                <a:latin typeface="Calibri"/>
              </a:rPr>
              <a:t>βουτυραλδεΰδη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1" algn="ctr" eaLnBrk="1" hangingPunct="1">
              <a:spcAft>
                <a:spcPts val="1200"/>
              </a:spcAft>
            </a:pP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vs. </a:t>
            </a:r>
            <a:endParaRPr lang="en-US" altLang="el-GR" sz="2400" b="1" dirty="0">
              <a:solidFill>
                <a:prstClr val="black"/>
              </a:solidFill>
              <a:latin typeface="Calibri"/>
            </a:endParaRPr>
          </a:p>
          <a:p>
            <a:pPr lvl="1" algn="ctr" eaLnBrk="1" hangingPunct="1"/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lvl="1" algn="ctr"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+ CO + 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CH=CH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→ (CH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CHCHO ("</a:t>
            </a: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iso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") </a:t>
            </a:r>
          </a:p>
          <a:p>
            <a:pPr lvl="1" algn="ctr" eaLnBrk="1" hangingPunct="1"/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                                            (</a:t>
            </a:r>
            <a:r>
              <a:rPr lang="el-GR" altLang="el-GR" sz="2400" dirty="0" err="1" smtClean="0">
                <a:solidFill>
                  <a:prstClr val="black"/>
                </a:solidFill>
                <a:latin typeface="Calibri"/>
              </a:rPr>
              <a:t>ισοβουτυραλδεΰδη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ctr"/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441972" y="5373216"/>
            <a:ext cx="4618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>
                <a:solidFill>
                  <a:prstClr val="black"/>
                </a:solidFill>
                <a:latin typeface="Calibri"/>
              </a:rPr>
              <a:t>…με επιλογή κατάλληλου καταλύτη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Αρωματικές </a:t>
            </a:r>
            <a:r>
              <a:rPr lang="el-GR" altLang="el-GR" dirty="0" err="1" smtClean="0"/>
              <a:t>Αλδεϋδες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 Κετόνες</a:t>
            </a:r>
            <a:br>
              <a:rPr lang="el-GR" altLang="el-GR" dirty="0" smtClean="0"/>
            </a:br>
            <a:r>
              <a:rPr lang="el-GR" altLang="el-GR" sz="3200" dirty="0" smtClean="0"/>
              <a:t>Μέθοδοι παρασκευής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698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Οξείδωση μεθυλοβενζολίων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2541116" y="2060575"/>
            <a:ext cx="3975100" cy="1444625"/>
            <a:chOff x="1771650" y="2060575"/>
            <a:chExt cx="3975100" cy="1444625"/>
          </a:xfrm>
        </p:grpSpPr>
        <p:pic>
          <p:nvPicPr>
            <p:cNvPr id="10247" name="Picture 14" descr="File:Benzaldehyde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2060575"/>
              <a:ext cx="887412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15"/>
            <p:cNvSpPr>
              <a:spLocks noChangeShapeType="1"/>
            </p:cNvSpPr>
            <p:nvPr/>
          </p:nvSpPr>
          <p:spPr bwMode="auto">
            <a:xfrm>
              <a:off x="2843213" y="2781300"/>
              <a:ext cx="1657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49" name="Text Box 16"/>
            <p:cNvSpPr txBox="1">
              <a:spLocks noChangeArrowheads="1"/>
            </p:cNvSpPr>
            <p:nvPr/>
          </p:nvSpPr>
          <p:spPr bwMode="auto">
            <a:xfrm>
              <a:off x="3419475" y="2420938"/>
              <a:ext cx="720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>
                  <a:solidFill>
                    <a:prstClr val="black"/>
                  </a:solidFill>
                </a:rPr>
                <a:t>[Ο]</a:t>
              </a:r>
            </a:p>
          </p:txBody>
        </p:sp>
        <p:pic>
          <p:nvPicPr>
            <p:cNvPr id="12" name="Picture 12" descr="File:Toluol.sv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650" y="2286000"/>
              <a:ext cx="66675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39750" y="3679825"/>
            <a:ext cx="6985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200" b="1" dirty="0" err="1">
                <a:solidFill>
                  <a:prstClr val="black"/>
                </a:solidFill>
                <a:latin typeface="Calibri"/>
              </a:rPr>
              <a:t>Friedel</a:t>
            </a:r>
            <a:r>
              <a:rPr lang="en-US" altLang="el-GR" sz="2200" b="1" dirty="0">
                <a:solidFill>
                  <a:prstClr val="black"/>
                </a:solidFill>
                <a:latin typeface="Calibri"/>
              </a:rPr>
              <a:t>-Crafts </a:t>
            </a:r>
            <a:r>
              <a:rPr lang="el-GR" altLang="el-GR" sz="2200" b="1" dirty="0" err="1">
                <a:solidFill>
                  <a:prstClr val="black"/>
                </a:solidFill>
                <a:latin typeface="Calibri"/>
              </a:rPr>
              <a:t>ακυλίωση</a:t>
            </a: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αρωματικών ενώσεων</a:t>
            </a:r>
          </a:p>
        </p:txBody>
      </p:sp>
      <p:pic>
        <p:nvPicPr>
          <p:cNvPr id="11" name="Picture 9" descr="Friedel-Crafts-acylation-over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518025"/>
            <a:ext cx="4518025" cy="166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/>
        </p:nvSpPr>
        <p:spPr>
          <a:xfrm>
            <a:off x="3066680" y="6184900"/>
            <a:ext cx="323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Friedel-Crafts-acylation-overview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 tooltip="User:Benjah-bmm27"/>
              </a:rPr>
              <a:t>Benjah-bmm27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792b53483f2ebe4198b3e66be067b529caf3d5"/>
  <p:tag name="ISPRING_RESOURCE_PATHS_HASH_PRESENTER" val="1e25fdf839f52e56d2a2ef3f3c2429ec6593ac7"/>
</p:tagLst>
</file>

<file path=ppt/theme/theme1.xml><?xml version="1.0" encoding="utf-8"?>
<a:theme xmlns:a="http://schemas.openxmlformats.org/drawingml/2006/main" name="OC_template_updated">
  <a:themeElements>
    <a:clrScheme name="Προσαρμοσμένο 1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1121</Words>
  <Application>Microsoft Office PowerPoint</Application>
  <PresentationFormat>Προβολή στην οθόνη (4:3)</PresentationFormat>
  <Paragraphs>265</Paragraphs>
  <Slides>31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OC_template_updated</vt:lpstr>
      <vt:lpstr>OC_template</vt:lpstr>
      <vt:lpstr>Οργανική Χημεία</vt:lpstr>
      <vt:lpstr>Αλδεϋδες- Κετόνες 1/4</vt:lpstr>
      <vt:lpstr>Αλδεϋδες- Κετόνες 2/4</vt:lpstr>
      <vt:lpstr>Αλδεϋδες- Κετόνες 3/4</vt:lpstr>
      <vt:lpstr>Αλδεϋδες- Κετόνες 4/4</vt:lpstr>
      <vt:lpstr>Αλειφατικές Αλδεϋδες - Κετόνες Μέθοδοι παρασκευής 1/3</vt:lpstr>
      <vt:lpstr>Αλειφατικές Αλδεϋδες - Κετόνες Μέθοδοι παρασκευής 2/3</vt:lpstr>
      <vt:lpstr>Αλειφατικές Αλδεϋδες - Κετόνες Μέθοδοι παρασκευής 3/3</vt:lpstr>
      <vt:lpstr>Αρωματικές Αλδεϋδες - Κετόνες Μέθοδοι παρασκευής</vt:lpstr>
      <vt:lpstr>Αλειφατικές Αλδεϋδες - Κετόνες Χημικές ιδιότητες 1/3</vt:lpstr>
      <vt:lpstr>Αλειφατικές Αλδεϋδες - Κετόνες Χημικές ιδιότητες 2/3</vt:lpstr>
      <vt:lpstr>Αλειφατικές Αλδεϋδες - Κετόνες Χημικές ιδιότητες 3/3</vt:lpstr>
      <vt:lpstr>Αλδεϋδες - Κετόνες Χημικές ιδιότητες 1/3</vt:lpstr>
      <vt:lpstr>Αλδεϋδες - Κετόνες Χημικές ιδιότητες 2/3</vt:lpstr>
      <vt:lpstr>Αλδεϋδες - Κετόνες Χημικές ιδιότητες 3/3</vt:lpstr>
      <vt:lpstr>Αλειφατικές Αλδεϋδες - Κετόνες Χημικές ιδιότητες 1/7</vt:lpstr>
      <vt:lpstr>Αλειφατικές Αλδεϋδες - Κετόνες Χημικές ιδιότητες 2/7</vt:lpstr>
      <vt:lpstr>Αλειφατικές Αλδεϋδες - Κετόνες Χημικές ιδιότητες 3/7</vt:lpstr>
      <vt:lpstr>Αλειφατικές Αλδεϋδες - Κετόνες Χημικές ιδιότητες 4/7</vt:lpstr>
      <vt:lpstr>Αλειφατικές Αλδεϋδες - Κετόνες Χημικές ιδιότητες 5/7</vt:lpstr>
      <vt:lpstr>Αλειφατικές Αλδεϋδες - Κετόνες Χημικές ιδιότητες 6/7</vt:lpstr>
      <vt:lpstr>Αλειφατικές Αλδεϋδες - Κετόνες Χημικές ιδιότητες 7/7</vt:lpstr>
      <vt:lpstr>Κετόνες στον οργανισμό 1/2</vt:lpstr>
      <vt:lpstr>Κετόνες στον οργανισμό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50</cp:revision>
  <dcterms:created xsi:type="dcterms:W3CDTF">2013-03-04T13:35:19Z</dcterms:created>
  <dcterms:modified xsi:type="dcterms:W3CDTF">2015-05-29T08:56:06Z</dcterms:modified>
</cp:coreProperties>
</file>