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21"/>
  </p:notesMasterIdLst>
  <p:handoutMasterIdLst>
    <p:handoutMasterId r:id="rId22"/>
  </p:handoutMasterIdLst>
  <p:sldIdLst>
    <p:sldId id="256" r:id="rId2"/>
    <p:sldId id="268" r:id="rId3"/>
    <p:sldId id="279" r:id="rId4"/>
    <p:sldId id="269" r:id="rId5"/>
    <p:sldId id="270" r:id="rId6"/>
    <p:sldId id="271" r:id="rId7"/>
    <p:sldId id="273" r:id="rId8"/>
    <p:sldId id="274" r:id="rId9"/>
    <p:sldId id="275" r:id="rId10"/>
    <p:sldId id="276" r:id="rId11"/>
    <p:sldId id="277" r:id="rId12"/>
    <p:sldId id="278" r:id="rId13"/>
    <p:sldId id="257" r:id="rId14"/>
    <p:sldId id="262" r:id="rId15"/>
    <p:sldId id="264" r:id="rId16"/>
    <p:sldId id="265" r:id="rId17"/>
    <p:sldId id="266" r:id="rId18"/>
    <p:sldId id="267" r:id="rId19"/>
    <p:sldId id="261" r:id="rId20"/>
  </p:sldIdLst>
  <p:sldSz cx="9144000" cy="6858000" type="screen4x3"/>
  <p:notesSz cx="7104063" cy="10234613"/>
  <p:custDataLst>
    <p:tags r:id="rId2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99"/>
    <a:srgbClr val="820000"/>
    <a:srgbClr val="004B82"/>
    <a:srgbClr val="333399"/>
    <a:srgbClr val="4545C3"/>
    <a:srgbClr val="C00000"/>
    <a:srgbClr val="CC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135" autoAdjust="0"/>
    <p:restoredTop sz="94660"/>
  </p:normalViewPr>
  <p:slideViewPr>
    <p:cSldViewPr>
      <p:cViewPr>
        <p:scale>
          <a:sx n="78" d="100"/>
          <a:sy n="78" d="100"/>
        </p:scale>
        <p:origin x="-1056" y="1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24/8/2015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xmlns=""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24/8/2015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xmlns=""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xmlns=""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dirty="0"/>
          </a:p>
        </p:txBody>
      </p:sp>
    </p:spTree>
    <p:extLst>
      <p:ext uri="{BB962C8B-B14F-4D97-AF65-F5344CB8AC3E}">
        <p14:creationId xmlns:p14="http://schemas.microsoft.com/office/powerpoint/2010/main" xmlns=""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13</a:t>
            </a:fld>
            <a:endParaRPr lang="el-GR" dirty="0"/>
          </a:p>
        </p:txBody>
      </p:sp>
    </p:spTree>
    <p:extLst>
      <p:ext uri="{BB962C8B-B14F-4D97-AF65-F5344CB8AC3E}">
        <p14:creationId xmlns:p14="http://schemas.microsoft.com/office/powerpoint/2010/main" xmlns=""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14</a:t>
            </a:fld>
            <a:endParaRPr lang="el-GR" dirty="0"/>
          </a:p>
        </p:txBody>
      </p:sp>
    </p:spTree>
    <p:extLst>
      <p:ext uri="{BB962C8B-B14F-4D97-AF65-F5344CB8AC3E}">
        <p14:creationId xmlns:p14="http://schemas.microsoft.com/office/powerpoint/2010/main" xmlns=""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15</a:t>
            </a:fld>
            <a:endParaRPr lang="el-GR" dirty="0"/>
          </a:p>
        </p:txBody>
      </p:sp>
    </p:spTree>
    <p:extLst>
      <p:ext uri="{BB962C8B-B14F-4D97-AF65-F5344CB8AC3E}">
        <p14:creationId xmlns:p14="http://schemas.microsoft.com/office/powerpoint/2010/main" xmlns=""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xmlns=""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p14="http://schemas.microsoft.com/office/powerpoint/2010/main" xmlns="" val="2145123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p14="http://schemas.microsoft.com/office/powerpoint/2010/main" xmlns=""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180207663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76796944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412362244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CDB15FE7-8427-4C62-A258-B1714939A39D}" type="slidenum">
              <a:rPr lang="el-GR"/>
              <a:pPr>
                <a:defRPr/>
              </a:pPr>
              <a:t>‹#›</a:t>
            </a:fld>
            <a:endParaRPr lang="el-GR"/>
          </a:p>
        </p:txBody>
      </p:sp>
    </p:spTree>
    <p:extLst>
      <p:ext uri="{BB962C8B-B14F-4D97-AF65-F5344CB8AC3E}">
        <p14:creationId xmlns:p14="http://schemas.microsoft.com/office/powerpoint/2010/main" xmlns="" val="391575618"/>
      </p:ext>
    </p:extLst>
  </p:cSld>
  <p:clrMapOvr>
    <a:masterClrMapping/>
  </p:clrMapOvr>
  <p:transition>
    <p:random/>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Τίτλος, Clip Art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1143000"/>
          </a:xfrm>
        </p:spPr>
        <p:txBody>
          <a:bodyPr/>
          <a:lstStyle/>
          <a:p>
            <a:r>
              <a:rPr lang="el-GR" smtClean="0"/>
              <a:t>Kλικ για επεξεργασία του τίτλου</a:t>
            </a:r>
            <a:endParaRPr lang="el-GR"/>
          </a:p>
        </p:txBody>
      </p:sp>
      <p:sp>
        <p:nvSpPr>
          <p:cNvPr id="3" name="2 - Θέση ClipArt"/>
          <p:cNvSpPr>
            <a:spLocks noGrp="1"/>
          </p:cNvSpPr>
          <p:nvPr>
            <p:ph type="clipArt" sz="half" idx="1"/>
          </p:nvPr>
        </p:nvSpPr>
        <p:spPr>
          <a:xfrm>
            <a:off x="685800" y="1981200"/>
            <a:ext cx="3810000" cy="4114800"/>
          </a:xfrm>
        </p:spPr>
        <p:txBody>
          <a:bodyPr/>
          <a:lstStyle/>
          <a:p>
            <a:pPr lvl="0"/>
            <a:endParaRPr lang="el-GR" noProof="0" smtClean="0"/>
          </a:p>
        </p:txBody>
      </p:sp>
      <p:sp>
        <p:nvSpPr>
          <p:cNvPr id="4" name="3 - Θέση κειμένου"/>
          <p:cNvSpPr>
            <a:spLocks noGrp="1"/>
          </p:cNvSpPr>
          <p:nvPr>
            <p:ph type="body" sz="half" idx="2"/>
          </p:nvPr>
        </p:nvSpPr>
        <p:spPr>
          <a:xfrm>
            <a:off x="4648200" y="19812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p:txBody>
          <a:bodyPr/>
          <a:lstStyle>
            <a:lvl1pPr>
              <a:defRPr/>
            </a:lvl1pPr>
          </a:lstStyle>
          <a:p>
            <a:pPr>
              <a:defRPr/>
            </a:pPr>
            <a:endParaRPr lang="el-GR"/>
          </a:p>
        </p:txBody>
      </p:sp>
      <p:sp>
        <p:nvSpPr>
          <p:cNvPr id="6" name="Rectangle 5"/>
          <p:cNvSpPr>
            <a:spLocks noGrp="1" noChangeArrowheads="1"/>
          </p:cNvSpPr>
          <p:nvPr>
            <p:ph type="ftr" sz="quarter" idx="11"/>
          </p:nvPr>
        </p:nvSpPr>
        <p:spPr/>
        <p:txBody>
          <a:bodyPr/>
          <a:lstStyle>
            <a:lvl1pPr>
              <a:defRPr/>
            </a:lvl1pPr>
          </a:lstStyle>
          <a:p>
            <a:pPr>
              <a:defRPr/>
            </a:pPr>
            <a:endParaRPr lang="el-GR"/>
          </a:p>
        </p:txBody>
      </p:sp>
      <p:sp>
        <p:nvSpPr>
          <p:cNvPr id="7" name="Rectangle 6"/>
          <p:cNvSpPr>
            <a:spLocks noGrp="1" noChangeArrowheads="1"/>
          </p:cNvSpPr>
          <p:nvPr>
            <p:ph type="sldNum" sz="quarter" idx="12"/>
          </p:nvPr>
        </p:nvSpPr>
        <p:spPr/>
        <p:txBody>
          <a:bodyPr/>
          <a:lstStyle>
            <a:lvl1pPr>
              <a:defRPr/>
            </a:lvl1pPr>
          </a:lstStyle>
          <a:p>
            <a:pPr>
              <a:defRPr/>
            </a:pPr>
            <a:fld id="{5C584C5F-5F2C-41A3-9D1A-E0489692A036}" type="slidenum">
              <a:rPr lang="el-GR"/>
              <a:pPr>
                <a:defRPr/>
              </a:pPr>
              <a:t>‹#›</a:t>
            </a:fld>
            <a:endParaRPr lang="el-GR"/>
          </a:p>
        </p:txBody>
      </p:sp>
    </p:spTree>
    <p:extLst>
      <p:ext uri="{BB962C8B-B14F-4D97-AF65-F5344CB8AC3E}">
        <p14:creationId xmlns:p14="http://schemas.microsoft.com/office/powerpoint/2010/main" xmlns="" val="394520197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1524000" y="190500"/>
            <a:ext cx="7010400" cy="1527175"/>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1524000" y="1905000"/>
            <a:ext cx="7010400" cy="4114800"/>
          </a:xfrm>
        </p:spPr>
        <p:txBody>
          <a:bodyPr rtlCol="0">
            <a:normAutofit/>
          </a:bodyPr>
          <a:lstStyle/>
          <a:p>
            <a:pPr lvl="0"/>
            <a:endParaRPr lang="el-GR" noProof="0" smtClean="0"/>
          </a:p>
        </p:txBody>
      </p:sp>
      <p:sp>
        <p:nvSpPr>
          <p:cNvPr id="4" name="3 - Θέση ημερομηνίας"/>
          <p:cNvSpPr>
            <a:spLocks noGrp="1"/>
          </p:cNvSpPr>
          <p:nvPr>
            <p:ph type="dt" sz="half" idx="10"/>
          </p:nvPr>
        </p:nvSpPr>
        <p:spPr>
          <a:xfrm>
            <a:off x="6629400" y="6248400"/>
            <a:ext cx="1905000" cy="457200"/>
          </a:xfrm>
        </p:spPr>
        <p:txBody>
          <a:bodyPr/>
          <a:lstStyle>
            <a:lvl1pPr>
              <a:defRPr/>
            </a:lvl1pPr>
          </a:lstStyle>
          <a:p>
            <a:pPr>
              <a:defRPr/>
            </a:pPr>
            <a:endParaRPr lang="el-GR"/>
          </a:p>
        </p:txBody>
      </p:sp>
      <p:sp>
        <p:nvSpPr>
          <p:cNvPr id="5" name="4 - Θέση υποσέλιδου"/>
          <p:cNvSpPr>
            <a:spLocks noGrp="1"/>
          </p:cNvSpPr>
          <p:nvPr>
            <p:ph type="ftr" sz="quarter" idx="11"/>
          </p:nvPr>
        </p:nvSpPr>
        <p:spPr>
          <a:xfrm>
            <a:off x="3276600" y="6248400"/>
            <a:ext cx="2895600" cy="457200"/>
          </a:xfrm>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a:xfrm>
            <a:off x="1524000" y="6248400"/>
            <a:ext cx="1295400" cy="457200"/>
          </a:xfrm>
        </p:spPr>
        <p:txBody>
          <a:bodyPr/>
          <a:lstStyle>
            <a:lvl1pPr>
              <a:defRPr/>
            </a:lvl1pPr>
          </a:lstStyle>
          <a:p>
            <a:pPr>
              <a:defRPr/>
            </a:pPr>
            <a:fld id="{B433D25F-FCEA-42FF-B1A2-3C343A05CE22}" type="slidenum">
              <a:rPr lang="el-GR"/>
              <a:pPr>
                <a:defRPr/>
              </a:pPr>
              <a:t>‹#›</a:t>
            </a:fld>
            <a:endParaRPr lang="el-GR"/>
          </a:p>
        </p:txBody>
      </p:sp>
    </p:spTree>
    <p:extLst>
      <p:ext uri="{BB962C8B-B14F-4D97-AF65-F5344CB8AC3E}">
        <p14:creationId xmlns:p14="http://schemas.microsoft.com/office/powerpoint/2010/main" xmlns="" val="2423537615"/>
      </p:ext>
    </p:extLst>
  </p:cSld>
  <p:clrMapOvr>
    <a:masterClrMapping/>
  </p:clrMapOvr>
  <p:transition>
    <p:random/>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cSld name="Τίτλος, Κείμενο και Clip Art">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685800" y="19812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ClipArt"/>
          <p:cNvSpPr>
            <a:spLocks noGrp="1"/>
          </p:cNvSpPr>
          <p:nvPr>
            <p:ph type="clipArt" sz="half" idx="2"/>
          </p:nvPr>
        </p:nvSpPr>
        <p:spPr>
          <a:xfrm>
            <a:off x="4648200" y="1981200"/>
            <a:ext cx="3810000" cy="4114800"/>
          </a:xfrm>
        </p:spPr>
        <p:txBody>
          <a:bodyPr/>
          <a:lstStyle/>
          <a:p>
            <a:pPr lvl="0"/>
            <a:endParaRPr lang="el-GR" noProof="0" smtClean="0"/>
          </a:p>
        </p:txBody>
      </p:sp>
      <p:sp>
        <p:nvSpPr>
          <p:cNvPr id="5" name="Rectangle 4"/>
          <p:cNvSpPr>
            <a:spLocks noGrp="1" noChangeArrowheads="1"/>
          </p:cNvSpPr>
          <p:nvPr>
            <p:ph type="dt" sz="half" idx="10"/>
          </p:nvPr>
        </p:nvSpPr>
        <p:spPr/>
        <p:txBody>
          <a:bodyPr/>
          <a:lstStyle>
            <a:lvl1pPr>
              <a:defRPr/>
            </a:lvl1pPr>
          </a:lstStyle>
          <a:p>
            <a:pPr>
              <a:defRPr/>
            </a:pPr>
            <a:endParaRPr lang="el-GR"/>
          </a:p>
        </p:txBody>
      </p:sp>
      <p:sp>
        <p:nvSpPr>
          <p:cNvPr id="6" name="Rectangle 5"/>
          <p:cNvSpPr>
            <a:spLocks noGrp="1" noChangeArrowheads="1"/>
          </p:cNvSpPr>
          <p:nvPr>
            <p:ph type="ftr" sz="quarter" idx="11"/>
          </p:nvPr>
        </p:nvSpPr>
        <p:spPr/>
        <p:txBody>
          <a:bodyPr/>
          <a:lstStyle>
            <a:lvl1pPr>
              <a:defRPr/>
            </a:lvl1pPr>
          </a:lstStyle>
          <a:p>
            <a:pPr>
              <a:defRPr/>
            </a:pPr>
            <a:endParaRPr lang="el-GR"/>
          </a:p>
        </p:txBody>
      </p:sp>
      <p:sp>
        <p:nvSpPr>
          <p:cNvPr id="7" name="Rectangle 6"/>
          <p:cNvSpPr>
            <a:spLocks noGrp="1" noChangeArrowheads="1"/>
          </p:cNvSpPr>
          <p:nvPr>
            <p:ph type="sldNum" sz="quarter" idx="12"/>
          </p:nvPr>
        </p:nvSpPr>
        <p:spPr/>
        <p:txBody>
          <a:bodyPr/>
          <a:lstStyle>
            <a:lvl1pPr>
              <a:defRPr/>
            </a:lvl1pPr>
          </a:lstStyle>
          <a:p>
            <a:pPr>
              <a:defRPr/>
            </a:pPr>
            <a:fld id="{033ED3D4-E0A6-400F-84F7-AD9523CE9EF3}" type="slidenum">
              <a:rPr lang="el-GR"/>
              <a:pPr>
                <a:defRPr/>
              </a:pPr>
              <a:t>‹#›</a:t>
            </a:fld>
            <a:endParaRPr lang="el-GR"/>
          </a:p>
        </p:txBody>
      </p:sp>
    </p:spTree>
    <p:extLst>
      <p:ext uri="{BB962C8B-B14F-4D97-AF65-F5344CB8AC3E}">
        <p14:creationId xmlns:p14="http://schemas.microsoft.com/office/powerpoint/2010/main" xmlns="" val="297035621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600200"/>
            <a:ext cx="4038600" cy="21859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648200" y="3938588"/>
            <a:ext cx="4038600" cy="21875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ημερομηνίας"/>
          <p:cNvSpPr>
            <a:spLocks noGrp="1"/>
          </p:cNvSpPr>
          <p:nvPr>
            <p:ph type="dt" sz="half" idx="10"/>
          </p:nvPr>
        </p:nvSpPr>
        <p:spPr>
          <a:xfrm>
            <a:off x="457200" y="6245225"/>
            <a:ext cx="2133600" cy="476250"/>
          </a:xfrm>
        </p:spPr>
        <p:txBody>
          <a:bodyPr/>
          <a:lstStyle>
            <a:lvl1pPr>
              <a:defRPr/>
            </a:lvl1pPr>
          </a:lstStyle>
          <a:p>
            <a:pPr>
              <a:defRPr/>
            </a:pPr>
            <a:endParaRPr lang="el-GR"/>
          </a:p>
        </p:txBody>
      </p:sp>
      <p:sp>
        <p:nvSpPr>
          <p:cNvPr id="7" name="6 - Θέση υποσέλιδου"/>
          <p:cNvSpPr>
            <a:spLocks noGrp="1"/>
          </p:cNvSpPr>
          <p:nvPr>
            <p:ph type="ftr" sz="quarter" idx="11"/>
          </p:nvPr>
        </p:nvSpPr>
        <p:spPr>
          <a:xfrm>
            <a:off x="3124200" y="6245225"/>
            <a:ext cx="2895600" cy="476250"/>
          </a:xfrm>
        </p:spPr>
        <p:txBody>
          <a:bodyPr/>
          <a:lstStyle>
            <a:lvl1pPr>
              <a:defRPr/>
            </a:lvl1pPr>
          </a:lstStyle>
          <a:p>
            <a:pPr>
              <a:defRPr/>
            </a:pPr>
            <a:endParaRPr lang="el-GR"/>
          </a:p>
        </p:txBody>
      </p:sp>
      <p:sp>
        <p:nvSpPr>
          <p:cNvPr id="8" name="7 - Θέση αριθμού διαφάνειας"/>
          <p:cNvSpPr>
            <a:spLocks noGrp="1"/>
          </p:cNvSpPr>
          <p:nvPr>
            <p:ph type="sldNum" sz="quarter" idx="12"/>
          </p:nvPr>
        </p:nvSpPr>
        <p:spPr>
          <a:xfrm>
            <a:off x="6553200" y="6245225"/>
            <a:ext cx="2133600" cy="476250"/>
          </a:xfrm>
        </p:spPr>
        <p:txBody>
          <a:bodyPr/>
          <a:lstStyle>
            <a:lvl1pPr>
              <a:defRPr/>
            </a:lvl1pPr>
          </a:lstStyle>
          <a:p>
            <a:pPr>
              <a:defRPr/>
            </a:pPr>
            <a:fld id="{AE4A6843-009A-4793-96B6-D33E7C14F177}" type="slidenum">
              <a:rPr lang="el-GR"/>
              <a:pPr>
                <a:defRPr/>
              </a:pPr>
              <a:t>‹#›</a:t>
            </a:fld>
            <a:endParaRPr lang="el-GR"/>
          </a:p>
        </p:txBody>
      </p:sp>
    </p:spTree>
    <p:extLst>
      <p:ext uri="{BB962C8B-B14F-4D97-AF65-F5344CB8AC3E}">
        <p14:creationId xmlns:p14="http://schemas.microsoft.com/office/powerpoint/2010/main" xmlns="" val="37425116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BEBA8EAE-BF5A-486C-A8C5-ECC9F3942E4B}">
                <a14:imgProps xmlns:a14="http://schemas.microsoft.com/office/drawing/2010/main" xmlns="">
                  <a14:imgLayer r:embed="rId3">
                    <a14:imgEffect>
                      <a14:saturation sat="66000"/>
                    </a14:imgEffect>
                  </a14:imgLayer>
                </a14:imgProps>
              </a:ext>
              <a:ext uri="{28A0092B-C50C-407E-A947-70E740481C1C}">
                <a14:useLocalDpi xmlns:a14="http://schemas.microsoft.com/office/drawing/2010/main" xmlns="" val="0"/>
              </a:ext>
            </a:extLst>
          </a:blip>
          <a:stretch>
            <a:fillRect/>
          </a:stretch>
        </p:blipFill>
        <p:spPr>
          <a:xfrm>
            <a:off x="0" y="0"/>
            <a:ext cx="9144000" cy="6858000"/>
          </a:xfrm>
          <a:prstGeom prst="rect">
            <a:avLst/>
          </a:prstGeom>
          <a:solidFill>
            <a:schemeClr val="bg1"/>
          </a:solidFill>
        </p:spPr>
      </p:pic>
      <p:sp>
        <p:nvSpPr>
          <p:cNvPr id="2" name="Title 1"/>
          <p:cNvSpPr>
            <a:spLocks noGrp="1"/>
          </p:cNvSpPr>
          <p:nvPr>
            <p:ph type="ctrTitle"/>
          </p:nvPr>
        </p:nvSpPr>
        <p:spPr>
          <a:xfrm>
            <a:off x="685800" y="2130425"/>
            <a:ext cx="7772400" cy="1470025"/>
          </a:xfrm>
          <a:solidFill>
            <a:schemeClr val="bg1"/>
          </a:solidFill>
          <a:ln>
            <a:solidFill>
              <a:schemeClr val="accent1">
                <a:lumMod val="50000"/>
              </a:schemeClr>
            </a:solidFill>
          </a:ln>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a:solidFill>
            <a:schemeClr val="bg1"/>
          </a:solidFill>
          <a:ln>
            <a:solidFill>
              <a:schemeClr val="accent1">
                <a:lumMod val="50000"/>
              </a:schemeClr>
            </a:solidFill>
          </a:ln>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7080441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duotone>
              <a:schemeClr val="bg2">
                <a:shade val="45000"/>
                <a:satMod val="135000"/>
              </a:schemeClr>
              <a:prstClr val="white"/>
            </a:duotone>
            <a:extLst>
              <a:ext uri="{BEBA8EAE-BF5A-486C-A8C5-ECC9F3942E4B}">
                <a14:imgProps xmlns:a14="http://schemas.microsoft.com/office/drawing/2010/main" xmlns="">
                  <a14:imgLayer r:embed="rId3">
                    <a14:imgEffect>
                      <a14:saturation sat="66000"/>
                    </a14:imgEffect>
                  </a14:imgLayer>
                </a14:imgProps>
              </a:ex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8" name="Rounded Rectangle 7"/>
          <p:cNvSpPr/>
          <p:nvPr userDrawn="1"/>
        </p:nvSpPr>
        <p:spPr>
          <a:xfrm>
            <a:off x="179512" y="1340768"/>
            <a:ext cx="8784976" cy="5400600"/>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ounded Rectangle 8"/>
          <p:cNvSpPr/>
          <p:nvPr userDrawn="1"/>
        </p:nvSpPr>
        <p:spPr>
          <a:xfrm>
            <a:off x="179512" y="116632"/>
            <a:ext cx="8784976" cy="1080120"/>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a:xfrm>
            <a:off x="467544" y="116632"/>
            <a:ext cx="8229600" cy="1080120"/>
          </a:xfrm>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a:xfrm>
            <a:off x="457200" y="1484784"/>
            <a:ext cx="8229600" cy="47525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0464160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8" name="Rounded Rectangle 7"/>
          <p:cNvSpPr/>
          <p:nvPr userDrawn="1"/>
        </p:nvSpPr>
        <p:spPr>
          <a:xfrm>
            <a:off x="179512" y="1340768"/>
            <a:ext cx="8784976" cy="5400600"/>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ounded Rectangle 8"/>
          <p:cNvSpPr/>
          <p:nvPr userDrawn="1"/>
        </p:nvSpPr>
        <p:spPr>
          <a:xfrm>
            <a:off x="179512" y="116632"/>
            <a:ext cx="8784976" cy="1080120"/>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a:xfrm>
            <a:off x="467544" y="116632"/>
            <a:ext cx="8229600" cy="1080120"/>
          </a:xfrm>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a:xfrm>
            <a:off x="457200" y="1340768"/>
            <a:ext cx="8229600" cy="4896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5981750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64536100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41384025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84734539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86136804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8271341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846972494"/>
      </p:ext>
    </p:extLst>
  </p:cSld>
  <p:clrMap bg1="lt1" tx1="dk1" bg2="lt2" tx2="dk2" accent1="accent1" accent2="accent2" accent3="accent3" accent4="accent4" accent5="accent5" accent6="accent6" hlink="hlink" folHlink="folHlink"/>
  <p:sldLayoutIdLst>
    <p:sldLayoutId id="2147483685" r:id="rId1"/>
    <p:sldLayoutId id="2147483702" r:id="rId2"/>
    <p:sldLayoutId id="2147483686" r:id="rId3"/>
    <p:sldLayoutId id="2147483701" r:id="rId4"/>
    <p:sldLayoutId id="2147483687" r:id="rId5"/>
    <p:sldLayoutId id="2147483688" r:id="rId6"/>
    <p:sldLayoutId id="2147483689" r:id="rId7"/>
    <p:sldLayoutId id="2147483690"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Φυσικοθεραπεία σε ειδικές πληθυσμιακές μονάδες</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lnSpcReduction="10000"/>
          </a:bodyPr>
          <a:lstStyle/>
          <a:p>
            <a:pPr>
              <a:spcBef>
                <a:spcPts val="0"/>
              </a:spcBef>
              <a:spcAft>
                <a:spcPts val="1200"/>
              </a:spcAft>
            </a:pPr>
            <a:r>
              <a:rPr lang="el-GR" sz="2800" b="1" dirty="0" smtClean="0"/>
              <a:t>Ενότητα </a:t>
            </a:r>
            <a:r>
              <a:rPr lang="en-US" sz="2800" b="1" dirty="0" smtClean="0"/>
              <a:t>5</a:t>
            </a:r>
            <a:r>
              <a:rPr lang="el-GR" sz="2800" dirty="0" smtClean="0"/>
              <a:t>:</a:t>
            </a:r>
            <a:r>
              <a:rPr lang="en-US" sz="2800" dirty="0" smtClean="0"/>
              <a:t> </a:t>
            </a:r>
            <a:r>
              <a:rPr lang="el-GR" sz="2800" dirty="0" smtClean="0"/>
              <a:t>Άσκηση στο νερό και τρίτη ηλικία</a:t>
            </a:r>
            <a:endParaRPr lang="en-US" sz="2800" dirty="0" smtClean="0"/>
          </a:p>
          <a:p>
            <a:pPr>
              <a:spcBef>
                <a:spcPts val="0"/>
              </a:spcBef>
            </a:pPr>
            <a:r>
              <a:rPr lang="el-GR" sz="2400" dirty="0" smtClean="0"/>
              <a:t>Γεωργία </a:t>
            </a:r>
            <a:r>
              <a:rPr lang="el-GR" sz="2400" dirty="0" err="1" smtClean="0"/>
              <a:t>Πέττα</a:t>
            </a:r>
            <a:endParaRPr lang="el-GR" sz="2400" dirty="0"/>
          </a:p>
          <a:p>
            <a:pPr>
              <a:spcBef>
                <a:spcPts val="0"/>
              </a:spcBef>
            </a:pPr>
            <a:r>
              <a:rPr lang="el-GR" sz="2400" dirty="0"/>
              <a:t>Τμήμα </a:t>
            </a:r>
            <a:r>
              <a:rPr lang="el-GR" sz="2400" dirty="0" smtClean="0"/>
              <a:t>Φυσικοθεραπείας</a:t>
            </a:r>
            <a:endParaRPr lang="el-GR"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xmlns=""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Άσκηση στο νερό και τρίτη ηλικία </a:t>
            </a:r>
            <a:r>
              <a:rPr lang="en-US" dirty="0" smtClean="0"/>
              <a:t/>
            </a:r>
            <a:br>
              <a:rPr lang="en-US" dirty="0" smtClean="0"/>
            </a:br>
            <a:r>
              <a:rPr lang="el-GR" dirty="0" smtClean="0"/>
              <a:t>Επίδραση </a:t>
            </a:r>
            <a:r>
              <a:rPr lang="el-GR" dirty="0"/>
              <a:t>στο νευρικό σύστημα</a:t>
            </a:r>
          </a:p>
        </p:txBody>
      </p:sp>
      <p:sp>
        <p:nvSpPr>
          <p:cNvPr id="3" name="2 - Θέση περιεχομένου"/>
          <p:cNvSpPr>
            <a:spLocks noGrp="1"/>
          </p:cNvSpPr>
          <p:nvPr>
            <p:ph idx="1"/>
          </p:nvPr>
        </p:nvSpPr>
        <p:spPr/>
        <p:txBody>
          <a:bodyPr>
            <a:normAutofit/>
          </a:bodyPr>
          <a:lstStyle/>
          <a:p>
            <a:r>
              <a:rPr lang="el-GR" sz="2800" dirty="0" smtClean="0"/>
              <a:t>Προσοχή χρειάζεται σε άτομα με σοβαρότερες βλάβες του </a:t>
            </a:r>
            <a:r>
              <a:rPr lang="el-GR" sz="2800" dirty="0" err="1" smtClean="0"/>
              <a:t>αιθουσαίου</a:t>
            </a:r>
            <a:r>
              <a:rPr lang="el-GR" sz="2800" dirty="0" smtClean="0"/>
              <a:t>, γιατί ακόμα και μια μικρή ανατάραξη του νερού υπάρχει κίνδυνος να τους προκαλέσει ναυτία ή και έμετο. </a:t>
            </a:r>
          </a:p>
          <a:p>
            <a:r>
              <a:rPr lang="el-GR" sz="2800" dirty="0" smtClean="0"/>
              <a:t>Λειτουργικές δραστηριότητες, ασκήσεις σταθεροποίησης του κορμού, ισορροπίας, προστατευτικών αντιδράσεων κ.λπ. μπορούν να χρησιμοποιηθούν μεμονωμένα ή σε συνδυασμό για την αντιμετώπιση αυτών των προβλημάτων.</a:t>
            </a:r>
          </a:p>
          <a:p>
            <a:endParaRPr lang="el-GR" sz="2800" dirty="0"/>
          </a:p>
        </p:txBody>
      </p:sp>
    </p:spTree>
    <p:extLst>
      <p:ext uri="{BB962C8B-B14F-4D97-AF65-F5344CB8AC3E}">
        <p14:creationId xmlns:p14="http://schemas.microsoft.com/office/powerpoint/2010/main" xmlns="" val="30535129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Άσκηση στο νερό και τρίτη ηλικία </a:t>
            </a:r>
            <a:r>
              <a:rPr lang="en-US" b="1" dirty="0" smtClean="0"/>
              <a:t/>
            </a:r>
            <a:br>
              <a:rPr lang="en-US" b="1" dirty="0" smtClean="0"/>
            </a:br>
            <a:r>
              <a:rPr lang="el-GR" b="1" dirty="0" smtClean="0"/>
              <a:t>Τόνωση </a:t>
            </a:r>
            <a:r>
              <a:rPr lang="el-GR" b="1" dirty="0" err="1" smtClean="0"/>
              <a:t>μυοσκελετικού</a:t>
            </a:r>
            <a:r>
              <a:rPr lang="el-GR" b="1" dirty="0" smtClean="0"/>
              <a:t> συστήματος</a:t>
            </a:r>
            <a:endParaRPr lang="el-GR" dirty="0"/>
          </a:p>
        </p:txBody>
      </p:sp>
      <p:sp>
        <p:nvSpPr>
          <p:cNvPr id="3" name="2 - Θέση περιεχομένου"/>
          <p:cNvSpPr>
            <a:spLocks noGrp="1"/>
          </p:cNvSpPr>
          <p:nvPr>
            <p:ph idx="1"/>
          </p:nvPr>
        </p:nvSpPr>
        <p:spPr/>
        <p:txBody>
          <a:bodyPr>
            <a:normAutofit/>
          </a:bodyPr>
          <a:lstStyle/>
          <a:p>
            <a:r>
              <a:rPr lang="el-GR" sz="2800" dirty="0" smtClean="0"/>
              <a:t>Η μείωση της μυϊκής μάζας, των μυϊκών ινών, και της μυϊκής δύναμης (περισσότερο στις ίνες τύπου ΙΙ) μπορεί να δημιουργήσει μια λειτουργική αδυναμία για τους ηλικιωμένους ασθενείς. </a:t>
            </a:r>
          </a:p>
          <a:p>
            <a:r>
              <a:rPr lang="el-GR" sz="2800" dirty="0" smtClean="0"/>
              <a:t>Επιπλέον, η απώλεια λειτουργίας κινητικών νευρώνων, η μειωμένη αποδοτικότητα στις </a:t>
            </a:r>
            <a:r>
              <a:rPr lang="el-GR" sz="2800" dirty="0" err="1" smtClean="0"/>
              <a:t>νευρομυϊκές</a:t>
            </a:r>
            <a:r>
              <a:rPr lang="el-GR" sz="2800" dirty="0" smtClean="0"/>
              <a:t> </a:t>
            </a:r>
            <a:r>
              <a:rPr lang="el-GR" sz="2800" dirty="0" err="1" smtClean="0"/>
              <a:t>συναπτικές</a:t>
            </a:r>
            <a:r>
              <a:rPr lang="el-GR" sz="2800" dirty="0" smtClean="0"/>
              <a:t> συνδέσεις και η μείωση στην πυκνότητα των οστών μπορεί επίσης να εμφανιστεί με την φυσιολογική  γήρανση.</a:t>
            </a:r>
          </a:p>
          <a:p>
            <a:endParaRPr lang="el-GR" sz="2800" dirty="0"/>
          </a:p>
        </p:txBody>
      </p:sp>
    </p:spTree>
    <p:extLst>
      <p:ext uri="{BB962C8B-B14F-4D97-AF65-F5344CB8AC3E}">
        <p14:creationId xmlns:p14="http://schemas.microsoft.com/office/powerpoint/2010/main" xmlns="" val="5488637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Άσκηση στο νερό και τρίτη ηλικία </a:t>
            </a:r>
            <a:r>
              <a:rPr lang="en-US" dirty="0" smtClean="0"/>
              <a:t/>
            </a:r>
            <a:br>
              <a:rPr lang="en-US" dirty="0" smtClean="0"/>
            </a:br>
            <a:r>
              <a:rPr lang="el-GR" dirty="0" smtClean="0"/>
              <a:t>Τόνωση </a:t>
            </a:r>
            <a:r>
              <a:rPr lang="el-GR" dirty="0" err="1"/>
              <a:t>μυοσκελετικού</a:t>
            </a:r>
            <a:r>
              <a:rPr lang="el-GR" dirty="0"/>
              <a:t> συστήματος</a:t>
            </a:r>
          </a:p>
        </p:txBody>
      </p:sp>
      <p:sp>
        <p:nvSpPr>
          <p:cNvPr id="3" name="2 - Θέση περιεχομένου"/>
          <p:cNvSpPr>
            <a:spLocks noGrp="1"/>
          </p:cNvSpPr>
          <p:nvPr>
            <p:ph idx="1"/>
          </p:nvPr>
        </p:nvSpPr>
        <p:spPr>
          <a:xfrm>
            <a:off x="457200" y="1484784"/>
            <a:ext cx="8229600" cy="5040560"/>
          </a:xfrm>
        </p:spPr>
        <p:txBody>
          <a:bodyPr>
            <a:normAutofit/>
          </a:bodyPr>
          <a:lstStyle/>
          <a:p>
            <a:r>
              <a:rPr lang="el-GR" sz="2800" dirty="0" smtClean="0"/>
              <a:t>Ο φυσιοθεραπευτής χρησιμοποιώντας τις φυσικές ιδιότητες του νερού μπορεί να ελαχιστοποιήσει τις προαναφερθέντες αλλαγές γήρανσης με την παροχή ευκαιριών για να τονώσει θεραπευτικά το </a:t>
            </a:r>
            <a:r>
              <a:rPr lang="el-GR" sz="2800" dirty="0" err="1" smtClean="0"/>
              <a:t>μυοσκελετικό</a:t>
            </a:r>
            <a:r>
              <a:rPr lang="el-GR" sz="2800" dirty="0" smtClean="0"/>
              <a:t> σύστημα σε ένα ενθαρρυντικό περιβάλλον. </a:t>
            </a:r>
          </a:p>
          <a:p>
            <a:r>
              <a:rPr lang="el-GR" sz="2800" dirty="0" smtClean="0"/>
              <a:t>Επιπλέον, η εμβάπτιση σε θερμό νερό παρέχει δυνατότητα να αντιμετωπίσουμε το μειωμένο μήκος των συνδέσμων και των τενόντων, λειτουργώντας στην κατάλληλη ευθυγράμμιση και με μειωμένη ταχύτητα</a:t>
            </a:r>
            <a:endParaRPr lang="el-GR" sz="2800" dirty="0"/>
          </a:p>
        </p:txBody>
      </p:sp>
    </p:spTree>
    <p:extLst>
      <p:ext uri="{BB962C8B-B14F-4D97-AF65-F5344CB8AC3E}">
        <p14:creationId xmlns:p14="http://schemas.microsoft.com/office/powerpoint/2010/main" xmlns="" val="11376679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2086791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xmlns="" val="11813368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Γεωργία </a:t>
            </a:r>
            <a:r>
              <a:rPr lang="el-GR" sz="2000" dirty="0" err="1"/>
              <a:t>Πέττα</a:t>
            </a:r>
            <a:r>
              <a:rPr lang="el-GR" sz="2000" dirty="0"/>
              <a:t> 2014. Γεωργία </a:t>
            </a:r>
            <a:r>
              <a:rPr lang="el-GR" sz="2000" dirty="0" err="1"/>
              <a:t>Πέττα</a:t>
            </a:r>
            <a:r>
              <a:rPr lang="el-GR" sz="2000" dirty="0"/>
              <a:t>. «Φυσικοθεραπεία σε ειδικές πληθυσμιακές μονάδες. Ενότητα </a:t>
            </a:r>
            <a:r>
              <a:rPr lang="en-US" sz="2000" smtClean="0"/>
              <a:t>5</a:t>
            </a:r>
            <a:r>
              <a:rPr lang="el-GR" sz="2000" smtClean="0"/>
              <a:t>: </a:t>
            </a:r>
            <a:r>
              <a:rPr lang="el-GR" sz="2000" dirty="0"/>
              <a:t>Άσκηση στο νερό και τρίτη </a:t>
            </a:r>
            <a:r>
              <a:rPr lang="el-GR" sz="2000" dirty="0" smtClean="0"/>
              <a:t>ηλικία».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xmlns="" val="2766653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467544" y="1052736"/>
            <a:ext cx="8229600" cy="4896544"/>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xmlns="" val="4937158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smtClean="0"/>
              <a:t>Δ</a:t>
            </a:r>
            <a:r>
              <a:rPr lang="en-US" sz="2000" dirty="0" smtClean="0"/>
              <a:t>ια</a:t>
            </a:r>
            <a:r>
              <a:rPr lang="el-GR" sz="2000" dirty="0"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xmlns="" val="41719279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r>
              <a:rPr lang="en-US" dirty="0" smtClean="0"/>
              <a:t> (1/2)</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endParaRPr lang="el-GR" sz="2000" dirty="0" smtClean="0"/>
          </a:p>
          <a:p>
            <a:pPr marL="457200" indent="-457200">
              <a:buFont typeface="+mj-lt"/>
              <a:buAutoNum type="arabicPeriod"/>
            </a:pPr>
            <a:endParaRPr lang="el-GR" sz="2000" dirty="0"/>
          </a:p>
        </p:txBody>
      </p:sp>
    </p:spTree>
    <p:extLst>
      <p:ext uri="{BB962C8B-B14F-4D97-AF65-F5344CB8AC3E}">
        <p14:creationId xmlns:p14="http://schemas.microsoft.com/office/powerpoint/2010/main" xmlns="" val="12926215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xmlns=""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Άσκηση στο νερό και τρίτη ηλικία</a:t>
            </a:r>
            <a:endParaRPr lang="el-GR" dirty="0"/>
          </a:p>
        </p:txBody>
      </p:sp>
      <p:sp>
        <p:nvSpPr>
          <p:cNvPr id="3" name="2 - Υπότιτλος"/>
          <p:cNvSpPr>
            <a:spLocks noGrp="1"/>
          </p:cNvSpPr>
          <p:nvPr>
            <p:ph idx="1"/>
          </p:nvPr>
        </p:nvSpPr>
        <p:spPr/>
        <p:txBody>
          <a:bodyPr>
            <a:normAutofit/>
          </a:bodyPr>
          <a:lstStyle/>
          <a:p>
            <a:pPr>
              <a:tabLst>
                <a:tab pos="1431925" algn="l"/>
              </a:tabLst>
            </a:pPr>
            <a:r>
              <a:rPr lang="el-GR" sz="2800" cap="none" dirty="0" smtClean="0"/>
              <a:t>Όσο το προσδόκιμο ζωής του πληθυσμού αυξάνεται, τόσο αυξάνεται και ανάγκη για καλύτερη ποιότητα ζωής των ηλικιωμένων ατόμων, οι οποίοι ψάχνουν μια απάντηση στις διάφορες ασθένειες ή στα προβλήματα που συνοδεύουν την ηλικία τους. </a:t>
            </a:r>
          </a:p>
          <a:p>
            <a:pPr>
              <a:tabLst>
                <a:tab pos="1431925" algn="l"/>
              </a:tabLst>
            </a:pPr>
            <a:r>
              <a:rPr lang="el-GR" sz="2800" cap="none" dirty="0" smtClean="0"/>
              <a:t>Η άσκηση στο νερό μπορεί πραγματικά να βοηθήσει.</a:t>
            </a:r>
          </a:p>
          <a:p>
            <a:pPr>
              <a:tabLst>
                <a:tab pos="1431925" algn="l"/>
              </a:tabLst>
            </a:pPr>
            <a:endParaRPr lang="el-GR" sz="2800" cap="none" dirty="0"/>
          </a:p>
        </p:txBody>
      </p:sp>
    </p:spTree>
    <p:extLst>
      <p:ext uri="{BB962C8B-B14F-4D97-AF65-F5344CB8AC3E}">
        <p14:creationId xmlns:p14="http://schemas.microsoft.com/office/powerpoint/2010/main" xmlns="" val="2451084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pic>
        <p:nvPicPr>
          <p:cNvPr id="5" name="Picture 3"/>
          <p:cNvPicPr>
            <a:picLocks noChangeAspect="1" noChangeArrowheads="1"/>
          </p:cNvPicPr>
          <p:nvPr/>
        </p:nvPicPr>
        <p:blipFill>
          <a:blip r:embed="rId2"/>
          <a:srcRect/>
          <a:stretch>
            <a:fillRect/>
          </a:stretch>
        </p:blipFill>
        <p:spPr bwMode="auto">
          <a:xfrm>
            <a:off x="0" y="214290"/>
            <a:ext cx="9144000" cy="678661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Άσκηση στο νερό και τρίτη ηλικία</a:t>
            </a:r>
            <a:br>
              <a:rPr lang="el-GR" dirty="0" smtClean="0"/>
            </a:br>
            <a:r>
              <a:rPr lang="el-GR" dirty="0" err="1" smtClean="0"/>
              <a:t>καρδιοαναπνευστική</a:t>
            </a:r>
            <a:r>
              <a:rPr lang="el-GR" dirty="0" smtClean="0"/>
              <a:t> λειτουργία</a:t>
            </a:r>
            <a:endParaRPr lang="el-GR" dirty="0"/>
          </a:p>
        </p:txBody>
      </p:sp>
      <p:sp>
        <p:nvSpPr>
          <p:cNvPr id="3" name="2 - Θέση περιεχομένου"/>
          <p:cNvSpPr>
            <a:spLocks noGrp="1"/>
          </p:cNvSpPr>
          <p:nvPr>
            <p:ph idx="1"/>
          </p:nvPr>
        </p:nvSpPr>
        <p:spPr/>
        <p:txBody>
          <a:bodyPr>
            <a:normAutofit/>
          </a:bodyPr>
          <a:lstStyle/>
          <a:p>
            <a:r>
              <a:rPr lang="el-GR" sz="2800" dirty="0" smtClean="0"/>
              <a:t>Οι φυσιολογικές αλλαγές λόγω γήρανσης, μειωμένης αρτηριακής κυκλοφορίας, μειωμένης καρδιακής παροχής, και μειωμένου μέγιστου όγκου παλμού μπορούν να αντιμετωπιστούν θετικά με τη χρησιμοποίηση των υδροδυναμικών αρχών. </a:t>
            </a:r>
          </a:p>
          <a:p>
            <a:r>
              <a:rPr lang="el-GR" sz="2800" dirty="0" smtClean="0"/>
              <a:t>Η υδροστατική πίεση αυξάνει την φλεβική επιστροφή, ενώ η άνωση εξουδετερώνει την βαρύτητα και επιτρέπει στον ασθενή να κινηθεί πιο άνετα.</a:t>
            </a:r>
            <a:endParaRPr lang="el-GR" sz="2800" dirty="0"/>
          </a:p>
        </p:txBody>
      </p:sp>
    </p:spTree>
    <p:extLst>
      <p:ext uri="{BB962C8B-B14F-4D97-AF65-F5344CB8AC3E}">
        <p14:creationId xmlns:p14="http://schemas.microsoft.com/office/powerpoint/2010/main" xmlns="" val="6050328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Άσκηση στο νερό και τρίτη ηλικία</a:t>
            </a:r>
            <a:br>
              <a:rPr lang="el-GR" dirty="0"/>
            </a:br>
            <a:r>
              <a:rPr lang="el-GR" dirty="0" err="1"/>
              <a:t>καρδιοαναπνευστική</a:t>
            </a:r>
            <a:r>
              <a:rPr lang="el-GR" dirty="0"/>
              <a:t> λειτουργία</a:t>
            </a:r>
          </a:p>
        </p:txBody>
      </p:sp>
      <p:sp>
        <p:nvSpPr>
          <p:cNvPr id="3" name="2 - Θέση περιεχομένου"/>
          <p:cNvSpPr>
            <a:spLocks noGrp="1"/>
          </p:cNvSpPr>
          <p:nvPr>
            <p:ph idx="1"/>
          </p:nvPr>
        </p:nvSpPr>
        <p:spPr/>
        <p:txBody>
          <a:bodyPr>
            <a:normAutofit/>
          </a:bodyPr>
          <a:lstStyle/>
          <a:p>
            <a:r>
              <a:rPr lang="el-GR" sz="2800" dirty="0" smtClean="0"/>
              <a:t>Η θερμότητα του νερού αυξάνει την αιματική ροή επιτρέποντας στο αίμα να φτάνει στα άκρα με λιγότερη πίεση. </a:t>
            </a:r>
          </a:p>
          <a:p>
            <a:r>
              <a:rPr lang="el-GR" sz="2800" dirty="0" smtClean="0"/>
              <a:t>Η συνεχής υδροστατική πίεση βοηθά στην αναπνοή με την δύναμη που εξασκεί στο θώρακα. </a:t>
            </a:r>
          </a:p>
          <a:p>
            <a:r>
              <a:rPr lang="el-GR" sz="2800" dirty="0" smtClean="0"/>
              <a:t>Εδώ χρήζουν ιδιαίτερης προσοχής τα άτομα με μειωμένη ζωτική χωρητικότητα των πνευμόνων, καθώς υπάρχει ενδεχόμενο οι πνεύμονες να μην αντέξουν και να καταρρεύσουν (</a:t>
            </a:r>
            <a:r>
              <a:rPr lang="el-GR" sz="2800" dirty="0" err="1" smtClean="0"/>
              <a:t>collapse</a:t>
            </a:r>
            <a:r>
              <a:rPr lang="el-GR" sz="2800" dirty="0" smtClean="0"/>
              <a:t>).</a:t>
            </a:r>
            <a:endParaRPr lang="el-GR" sz="2800" dirty="0"/>
          </a:p>
        </p:txBody>
      </p:sp>
    </p:spTree>
    <p:extLst>
      <p:ext uri="{BB962C8B-B14F-4D97-AF65-F5344CB8AC3E}">
        <p14:creationId xmlns:p14="http://schemas.microsoft.com/office/powerpoint/2010/main" xmlns="" val="1613548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Άσκηση στο νερό και τρίτη ηλικία</a:t>
            </a:r>
            <a:br>
              <a:rPr lang="el-GR" dirty="0"/>
            </a:br>
            <a:r>
              <a:rPr lang="el-GR" dirty="0" err="1"/>
              <a:t>καρδιοαναπνευστική</a:t>
            </a:r>
            <a:r>
              <a:rPr lang="el-GR" dirty="0"/>
              <a:t> λειτουργία</a:t>
            </a:r>
          </a:p>
        </p:txBody>
      </p:sp>
      <p:sp>
        <p:nvSpPr>
          <p:cNvPr id="3" name="2 - Θέση περιεχομένου"/>
          <p:cNvSpPr>
            <a:spLocks noGrp="1"/>
          </p:cNvSpPr>
          <p:nvPr>
            <p:ph idx="1"/>
          </p:nvPr>
        </p:nvSpPr>
        <p:spPr/>
        <p:txBody>
          <a:bodyPr>
            <a:normAutofit/>
          </a:bodyPr>
          <a:lstStyle/>
          <a:p>
            <a:r>
              <a:rPr lang="el-GR" sz="2800" dirty="0" smtClean="0"/>
              <a:t>Αυτοί οι ασθενείς θα πρέπει να ελέγξουν τους πνεύμονες τους και αν η ζωτική χωρητικότητα είναι λιγότερο από 1,5lt (φυσιολογικός μέσος όρος περίπου 4,5lt) δεν θα πρέπει να μπουν σε βαθύ νερό ή οι ασκήσεις πρέπει να γίνονται σε ύπτια θέση στο νερό και όχι όρθια ή πρηνή. </a:t>
            </a:r>
          </a:p>
          <a:p>
            <a:r>
              <a:rPr lang="el-GR" sz="2800" dirty="0" smtClean="0"/>
              <a:t>Οι δραστηριότητες θα πρέπει να είναι ενεργητικές ή υποβοηθούμενες ενεργητικές προκειμένου να έχουν το επιθυμητό αποτέλεσμα</a:t>
            </a:r>
          </a:p>
          <a:p>
            <a:endParaRPr lang="el-GR" sz="2800" dirty="0"/>
          </a:p>
        </p:txBody>
      </p:sp>
    </p:spTree>
    <p:extLst>
      <p:ext uri="{BB962C8B-B14F-4D97-AF65-F5344CB8AC3E}">
        <p14:creationId xmlns:p14="http://schemas.microsoft.com/office/powerpoint/2010/main" xmlns="" val="33259325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Άσκηση στο νερό και τρίτη ηλικία </a:t>
            </a:r>
            <a:r>
              <a:rPr lang="en-US" b="1" dirty="0" smtClean="0"/>
              <a:t/>
            </a:r>
            <a:br>
              <a:rPr lang="en-US" b="1" dirty="0" smtClean="0"/>
            </a:br>
            <a:r>
              <a:rPr lang="el-GR" b="1" dirty="0" smtClean="0"/>
              <a:t>Επίδραση στο νευρικό σύστημα</a:t>
            </a:r>
            <a:endParaRPr lang="el-GR" dirty="0"/>
          </a:p>
        </p:txBody>
      </p:sp>
      <p:sp>
        <p:nvSpPr>
          <p:cNvPr id="3" name="2 - Θέση περιεχομένου"/>
          <p:cNvSpPr>
            <a:spLocks noGrp="1"/>
          </p:cNvSpPr>
          <p:nvPr>
            <p:ph idx="1"/>
          </p:nvPr>
        </p:nvSpPr>
        <p:spPr/>
        <p:txBody>
          <a:bodyPr>
            <a:noAutofit/>
          </a:bodyPr>
          <a:lstStyle/>
          <a:p>
            <a:r>
              <a:rPr lang="el-GR" sz="2600" dirty="0" smtClean="0"/>
              <a:t>Οι μειωμένοι κινητικοί νευρώνες, οι μειωμένοι χρόνοι αντίδρασης, το αλλαγμένο επίπεδο παραγωγής νευροδιαβιβαστών μπορούν να αντιμετωπιστούν με ένα πρόγραμμα ασκήσεων στο νερό μέσω της άνωσης, της υδροστατικής πίεσης και της αντίστασης (ιξώδες). </a:t>
            </a:r>
          </a:p>
          <a:p>
            <a:r>
              <a:rPr lang="el-GR" sz="2600" dirty="0" smtClean="0"/>
              <a:t>Η υποστήριξη της άνωσης μαζί με την διέγερση των αισθητικών υποδοχέων από την υδροστατική πίεση και το ιξώδες, προάγουν την δυνατότητα να αυξηθεί η νευρική διέγερση, παρέχοντας ένα περιβάλλον που είναι σταθερότερο και διευκολύνει τις αυξανόμενες </a:t>
            </a:r>
            <a:r>
              <a:rPr lang="el-GR" sz="2600" dirty="0" err="1" smtClean="0"/>
              <a:t>νευρομυϊκές</a:t>
            </a:r>
            <a:r>
              <a:rPr lang="el-GR" sz="2600" dirty="0" smtClean="0"/>
              <a:t> προσπάθειες. </a:t>
            </a:r>
            <a:endParaRPr lang="el-GR" sz="2600" dirty="0"/>
          </a:p>
        </p:txBody>
      </p:sp>
    </p:spTree>
    <p:extLst>
      <p:ext uri="{BB962C8B-B14F-4D97-AF65-F5344CB8AC3E}">
        <p14:creationId xmlns:p14="http://schemas.microsoft.com/office/powerpoint/2010/main" xmlns="" val="3659741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Άσκηση στο νερό και τρίτη ηλικία </a:t>
            </a:r>
            <a:r>
              <a:rPr lang="en-US" dirty="0" smtClean="0"/>
              <a:t/>
            </a:r>
            <a:br>
              <a:rPr lang="en-US" dirty="0" smtClean="0"/>
            </a:br>
            <a:r>
              <a:rPr lang="el-GR" dirty="0" smtClean="0"/>
              <a:t>Επίδραση </a:t>
            </a:r>
            <a:r>
              <a:rPr lang="el-GR" dirty="0"/>
              <a:t>στο νευρικό σύστημα</a:t>
            </a:r>
          </a:p>
        </p:txBody>
      </p:sp>
      <p:sp>
        <p:nvSpPr>
          <p:cNvPr id="3" name="2 - Θέση περιεχομένου"/>
          <p:cNvSpPr>
            <a:spLocks noGrp="1"/>
          </p:cNvSpPr>
          <p:nvPr>
            <p:ph idx="1"/>
          </p:nvPr>
        </p:nvSpPr>
        <p:spPr/>
        <p:txBody>
          <a:bodyPr>
            <a:normAutofit/>
          </a:bodyPr>
          <a:lstStyle/>
          <a:p>
            <a:r>
              <a:rPr lang="el-GR" sz="2800" dirty="0" smtClean="0"/>
              <a:t>Υπό τις οδηγίες του θεραπευτή, ο ασθενής έχει την δυνατότητα να συγκεντρωθεί στο συγχρονισμό και να στρατολογήσει τις μυϊκές ομάδες του κατά τη διάρκεια των λειτουργικών δραστηριοτήτων με την αυξανόμενη διέγερση των αισθητικών υποδοχέων στο υδρόβιο περιβάλλον. </a:t>
            </a:r>
            <a:endParaRPr lang="el-GR" sz="2800" dirty="0"/>
          </a:p>
        </p:txBody>
      </p:sp>
    </p:spTree>
    <p:extLst>
      <p:ext uri="{BB962C8B-B14F-4D97-AF65-F5344CB8AC3E}">
        <p14:creationId xmlns:p14="http://schemas.microsoft.com/office/powerpoint/2010/main" xmlns="" val="910054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Άσκηση στο νερό και τρίτη ηλικία </a:t>
            </a:r>
            <a:r>
              <a:rPr lang="en-US" dirty="0" smtClean="0"/>
              <a:t/>
            </a:r>
            <a:br>
              <a:rPr lang="en-US" dirty="0" smtClean="0"/>
            </a:br>
            <a:r>
              <a:rPr lang="el-GR" dirty="0" smtClean="0"/>
              <a:t>Επίδραση </a:t>
            </a:r>
            <a:r>
              <a:rPr lang="el-GR" dirty="0"/>
              <a:t>στο νευρικό σύστημα</a:t>
            </a:r>
          </a:p>
        </p:txBody>
      </p:sp>
      <p:sp>
        <p:nvSpPr>
          <p:cNvPr id="3" name="2 - Θέση περιεχομένου"/>
          <p:cNvSpPr>
            <a:spLocks noGrp="1"/>
          </p:cNvSpPr>
          <p:nvPr>
            <p:ph idx="1"/>
          </p:nvPr>
        </p:nvSpPr>
        <p:spPr>
          <a:xfrm>
            <a:off x="457200" y="1484784"/>
            <a:ext cx="8229600" cy="4968552"/>
          </a:xfrm>
        </p:spPr>
        <p:txBody>
          <a:bodyPr>
            <a:normAutofit/>
          </a:bodyPr>
          <a:lstStyle/>
          <a:p>
            <a:r>
              <a:rPr lang="el-GR" sz="2800" dirty="0" smtClean="0"/>
              <a:t>Η αναταραχή του ύδατος δημιουργεί μια «σύγκρουση» μεταξύ του </a:t>
            </a:r>
            <a:r>
              <a:rPr lang="el-GR" sz="2800" dirty="0" err="1" smtClean="0"/>
              <a:t>αιθουσαίου</a:t>
            </a:r>
            <a:r>
              <a:rPr lang="el-GR" sz="2800" dirty="0" smtClean="0"/>
              <a:t> συστήματος και της όρασης. </a:t>
            </a:r>
          </a:p>
          <a:p>
            <a:r>
              <a:rPr lang="el-GR" sz="2800" dirty="0" smtClean="0"/>
              <a:t>Για τους ασθενείς που έχουν μια ήπια ως μέτρια δυσκολία στην συνεργασία αυτών των δυο συστημάτων, το υδρόβιο περιβάλλον εμφανίζεται να ενθαρρύνει μια ενοποιημένη λειτουργική έκβαση. </a:t>
            </a:r>
          </a:p>
          <a:p>
            <a:r>
              <a:rPr lang="el-GR" sz="2800" dirty="0" smtClean="0"/>
              <a:t>Η προφανέστερη φυσική βελτίωση φαίνεται χαρακτηριστικά στη σταθερότητα των ασθενών στην όρθια στάση.</a:t>
            </a:r>
            <a:endParaRPr lang="el-GR" sz="2800" dirty="0"/>
          </a:p>
        </p:txBody>
      </p:sp>
    </p:spTree>
    <p:extLst>
      <p:ext uri="{BB962C8B-B14F-4D97-AF65-F5344CB8AC3E}">
        <p14:creationId xmlns:p14="http://schemas.microsoft.com/office/powerpoint/2010/main" xmlns="" val="340772839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ad6f079faa8db40536cb8fa787b1af72be1ebe1"/>
  <p:tag name="ISPRING_RESOURCE_PATHS_HASH_PRESENTER" val="a194d37dee58fb42daa9713af6a22b7e2270cb2b"/>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319</TotalTime>
  <Words>998</Words>
  <Application>Microsoft Office PowerPoint</Application>
  <PresentationFormat>Προβολή στην οθόνη (4:3)</PresentationFormat>
  <Paragraphs>74</Paragraphs>
  <Slides>19</Slides>
  <Notes>8</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OC_template_updated</vt:lpstr>
      <vt:lpstr>Φυσικοθεραπεία σε ειδικές πληθυσμιακές μονάδες</vt:lpstr>
      <vt:lpstr>Άσκηση στο νερό και τρίτη ηλικία</vt:lpstr>
      <vt:lpstr>Διαφάνεια 2</vt:lpstr>
      <vt:lpstr>Άσκηση στο νερό και τρίτη ηλικία καρδιοαναπνευστική λειτουργία</vt:lpstr>
      <vt:lpstr>Άσκηση στο νερό και τρίτη ηλικία καρδιοαναπνευστική λειτουργία</vt:lpstr>
      <vt:lpstr>Άσκηση στο νερό και τρίτη ηλικία καρδιοαναπνευστική λειτουργία</vt:lpstr>
      <vt:lpstr>Άσκηση στο νερό και τρίτη ηλικία  Επίδραση στο νευρικό σύστημα</vt:lpstr>
      <vt:lpstr>Άσκηση στο νερό και τρίτη ηλικία  Επίδραση στο νευρικό σύστημα</vt:lpstr>
      <vt:lpstr>Άσκηση στο νερό και τρίτη ηλικία  Επίδραση στο νευρικό σύστημα</vt:lpstr>
      <vt:lpstr>Άσκηση στο νερό και τρίτη ηλικία  Επίδραση στο νευρικό σύστημα</vt:lpstr>
      <vt:lpstr>Άσκηση στο νερό και τρίτη ηλικία  Τόνωση μυοσκελετικού συστήματος</vt:lpstr>
      <vt:lpstr>Άσκηση στο νερό και τρίτη ηλικία  Τόνωση μυοσκελετικού συστήματος</vt:lpstr>
      <vt:lpstr>Τέλος Ενότητας</vt:lpstr>
      <vt:lpstr>Σημειώματα</vt:lpstr>
      <vt:lpstr>Σημείωμα Αναφοράς</vt:lpstr>
      <vt:lpstr>Σημείωμα Αδειοδότησης</vt:lpstr>
      <vt:lpstr>Διατήρηση Σημειωμάτων</vt:lpstr>
      <vt:lpstr>Σημείωμα Χρήσης Έργων Τρίτων (1/2)</vt:lpstr>
      <vt:lpstr>Χρηματοδότηση</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Tagoulis Alexandros</dc:creator>
  <cp:lastModifiedBy>default</cp:lastModifiedBy>
  <cp:revision>57</cp:revision>
  <dcterms:created xsi:type="dcterms:W3CDTF">2013-03-04T13:35:19Z</dcterms:created>
  <dcterms:modified xsi:type="dcterms:W3CDTF">2015-08-24T11:27:37Z</dcterms:modified>
</cp:coreProperties>
</file>