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35"/>
  </p:notesMasterIdLst>
  <p:handoutMasterIdLst>
    <p:handoutMasterId r:id="rId36"/>
  </p:handoutMasterIdLst>
  <p:sldIdLst>
    <p:sldId id="256" r:id="rId3"/>
    <p:sldId id="273" r:id="rId4"/>
    <p:sldId id="274" r:id="rId5"/>
    <p:sldId id="275" r:id="rId6"/>
    <p:sldId id="276" r:id="rId7"/>
    <p:sldId id="29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87" r:id="rId18"/>
    <p:sldId id="288" r:id="rId19"/>
    <p:sldId id="289" r:id="rId20"/>
    <p:sldId id="290" r:id="rId21"/>
    <p:sldId id="291" r:id="rId22"/>
    <p:sldId id="292" r:id="rId23"/>
    <p:sldId id="293" r:id="rId24"/>
    <p:sldId id="294" r:id="rId25"/>
    <p:sldId id="295" r:id="rId26"/>
    <p:sldId id="296" r:id="rId27"/>
    <p:sldId id="257" r:id="rId28"/>
    <p:sldId id="262" r:id="rId29"/>
    <p:sldId id="264" r:id="rId30"/>
    <p:sldId id="269" r:id="rId31"/>
    <p:sldId id="270" r:id="rId32"/>
    <p:sldId id="266" r:id="rId33"/>
    <p:sldId id="261" r:id="rId34"/>
  </p:sldIdLst>
  <p:sldSz cx="9144000" cy="6858000" type="screen4x3"/>
  <p:notesSz cx="7104063" cy="10234613"/>
  <p:custDataLst>
    <p:tags r:id="rId37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8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9/12/2015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9/12/2015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23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133124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669B6B-EBDF-44B8-BB9B-004BD393AB87}" type="slidenum">
              <a:rPr lang="el-GR" smtClean="0"/>
              <a:pPr/>
              <a:t>9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344395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4147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134148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67CB1F-E399-4727-9E77-B754A62CA96E}" type="slidenum">
              <a:rPr lang="el-GR" smtClean="0"/>
              <a:pPr/>
              <a:t>10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35328704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5171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dirty="0" smtClean="0"/>
          </a:p>
        </p:txBody>
      </p:sp>
      <p:sp>
        <p:nvSpPr>
          <p:cNvPr id="135172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4C994B-F8C6-427F-85CA-AB76F671F186}" type="slidenum">
              <a:rPr lang="el-GR" smtClean="0"/>
              <a:pPr/>
              <a:t>11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2537839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C40B9F-3A44-431F-A4F0-191EB184EDB8}" type="slidenum">
              <a:rPr lang="el-GR" smtClean="0"/>
              <a:pPr/>
              <a:t>12</a:t>
            </a:fld>
            <a:endParaRPr lang="el-GR" smtClean="0"/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7209" y="4861441"/>
            <a:ext cx="5209646" cy="4605576"/>
          </a:xfrm>
          <a:noFill/>
          <a:ln/>
        </p:spPr>
        <p:txBody>
          <a:bodyPr/>
          <a:lstStyle/>
          <a:p>
            <a:pPr eaLnBrk="1" hangingPunct="1"/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39420630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77B445-AFA9-437B-8671-A51A0B3D6B89}" type="slidenum">
              <a:rPr lang="el-GR" smtClean="0"/>
              <a:pPr/>
              <a:t>13</a:t>
            </a:fld>
            <a:endParaRPr lang="el-GR" smtClean="0"/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8432830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Εργαστήριο Βιοστατιστικής-Ε. Παπαγεωργίου</a:t>
            </a: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281EA1-621B-4845-A868-A7A483D11EE9}" type="slidenum">
              <a:rPr lang="el-GR" smtClean="0"/>
              <a:pPr>
                <a:defRPr/>
              </a:pPr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298808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>
              <a:defRPr/>
            </a:pPr>
            <a:fld id="{9535C495-C6A6-4713-A9C9-DF305D1CAAF9}" type="slidenum">
              <a:rPr lang="el-GR" smtClean="0">
                <a:solidFill>
                  <a:prstClr val="black"/>
                </a:solidFill>
                <a:latin typeface="Calibri" pitchFamily="34" charset="0"/>
              </a:rPr>
              <a:pPr>
                <a:defRPr/>
              </a:pPr>
              <a:t>15</a:t>
            </a:fld>
            <a:endParaRPr lang="el-GR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5061" name="Footer Placeholder 4"/>
          <p:cNvSpPr>
            <a:spLocks noGrp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>
              <a:defRPr/>
            </a:pPr>
            <a:r>
              <a:rPr lang="el-GR" smtClean="0">
                <a:solidFill>
                  <a:prstClr val="black"/>
                </a:solidFill>
                <a:latin typeface="Calibri" pitchFamily="34" charset="0"/>
              </a:rPr>
              <a:t>Εργαστήριο Βιοστατιστικής-Ε. Παπαγεωργίου</a:t>
            </a:r>
          </a:p>
        </p:txBody>
      </p:sp>
    </p:spTree>
    <p:extLst>
      <p:ext uri="{BB962C8B-B14F-4D97-AF65-F5344CB8AC3E}">
        <p14:creationId xmlns:p14="http://schemas.microsoft.com/office/powerpoint/2010/main" val="22813492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Εργαστήριο Βιοστατιστικής-Ε. Παπαγεωργίου</a:t>
            </a: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281EA1-621B-4845-A868-A7A483D11EE9}" type="slidenum">
              <a:rPr lang="el-GR" smtClean="0"/>
              <a:pPr>
                <a:defRPr/>
              </a:pPr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298808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Εργαστήριο Βιοστατιστικής-Ε. Παπαγεωργίου</a:t>
            </a: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281EA1-621B-4845-A868-A7A483D11EE9}" type="slidenum">
              <a:rPr lang="el-GR" smtClean="0"/>
              <a:pPr>
                <a:defRPr/>
              </a:pPr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298808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>
              <a:defRPr/>
            </a:pPr>
            <a:fld id="{88225A9C-DF05-4470-A55B-4D8A9464F0D4}" type="slidenum">
              <a:rPr lang="el-GR" smtClean="0">
                <a:solidFill>
                  <a:prstClr val="black"/>
                </a:solidFill>
                <a:latin typeface="Calibri" pitchFamily="34" charset="0"/>
              </a:rPr>
              <a:pPr>
                <a:defRPr/>
              </a:pPr>
              <a:t>18</a:t>
            </a:fld>
            <a:endParaRPr lang="el-GR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9157" name="Footer Placeholder 4"/>
          <p:cNvSpPr>
            <a:spLocks noGrp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>
              <a:defRPr/>
            </a:pPr>
            <a:r>
              <a:rPr lang="el-GR" smtClean="0">
                <a:solidFill>
                  <a:prstClr val="black"/>
                </a:solidFill>
                <a:latin typeface="Calibri" pitchFamily="34" charset="0"/>
              </a:rPr>
              <a:t>Εργαστήριο Βιοστατιστικής-Ε. Παπαγεωργίου</a:t>
            </a:r>
          </a:p>
        </p:txBody>
      </p:sp>
    </p:spTree>
    <p:extLst>
      <p:ext uri="{BB962C8B-B14F-4D97-AF65-F5344CB8AC3E}">
        <p14:creationId xmlns:p14="http://schemas.microsoft.com/office/powerpoint/2010/main" val="36325486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5715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115716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FD1039-D5DB-46E0-B2B3-748A80D9377D}" type="slidenum">
              <a:rPr lang="el-GR" smtClean="0"/>
              <a:pPr/>
              <a:t>1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48514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Εργαστήριο Βιοστατιστικής-Ε. Παπαγεωργίου</a:t>
            </a: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281EA1-621B-4845-A868-A7A483D11EE9}" type="slidenum">
              <a:rPr lang="el-GR" smtClean="0"/>
              <a:pPr>
                <a:defRPr/>
              </a:pPr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298808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5E1BA1E-908B-4599-8D72-262F2802175C}" type="slidenum">
              <a:rPr lang="el-GR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l-GR">
              <a:latin typeface="Calibri" pitchFamily="34" charset="0"/>
            </a:endParaRPr>
          </a:p>
        </p:txBody>
      </p:sp>
      <p:sp>
        <p:nvSpPr>
          <p:cNvPr id="55301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>
                <a:latin typeface="Calibri" pitchFamily="34" charset="0"/>
              </a:rPr>
              <a:t>Εργαστήριο Βιοστατιστικής-Ε. Παπαγεωργίου</a:t>
            </a:r>
          </a:p>
        </p:txBody>
      </p:sp>
    </p:spTree>
    <p:extLst>
      <p:ext uri="{BB962C8B-B14F-4D97-AF65-F5344CB8AC3E}">
        <p14:creationId xmlns:p14="http://schemas.microsoft.com/office/powerpoint/2010/main" val="11264005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E26E1DF-B434-4320-95B9-4C22BD59A781}" type="slidenum">
              <a:rPr lang="el-GR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l-GR">
              <a:latin typeface="Calibri" pitchFamily="34" charset="0"/>
            </a:endParaRPr>
          </a:p>
        </p:txBody>
      </p:sp>
      <p:sp>
        <p:nvSpPr>
          <p:cNvPr id="62469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>
                <a:latin typeface="Calibri" pitchFamily="34" charset="0"/>
              </a:rPr>
              <a:t>Εργαστήριο Βιοστατιστικής-Ε. Παπαγεωργίου</a:t>
            </a:r>
          </a:p>
        </p:txBody>
      </p:sp>
    </p:spTree>
    <p:extLst>
      <p:ext uri="{BB962C8B-B14F-4D97-AF65-F5344CB8AC3E}">
        <p14:creationId xmlns:p14="http://schemas.microsoft.com/office/powerpoint/2010/main" val="12832894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E26E1DF-B434-4320-95B9-4C22BD59A781}" type="slidenum">
              <a:rPr lang="el-GR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l-GR">
              <a:latin typeface="Calibri" pitchFamily="34" charset="0"/>
            </a:endParaRPr>
          </a:p>
        </p:txBody>
      </p:sp>
      <p:sp>
        <p:nvSpPr>
          <p:cNvPr id="62469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>
                <a:latin typeface="Calibri" pitchFamily="34" charset="0"/>
              </a:rPr>
              <a:t>Εργαστήριο Βιοστατιστικής-Ε. Παπαγεωργίου</a:t>
            </a:r>
          </a:p>
        </p:txBody>
      </p:sp>
    </p:spTree>
    <p:extLst>
      <p:ext uri="{BB962C8B-B14F-4D97-AF65-F5344CB8AC3E}">
        <p14:creationId xmlns:p14="http://schemas.microsoft.com/office/powerpoint/2010/main" val="39825033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Εργαστήριο Βιοστατιστικής-Ε. Παπαγεωργίου</a:t>
            </a: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281EA1-621B-4845-A868-A7A483D11EE9}" type="slidenum">
              <a:rPr lang="el-GR" smtClean="0"/>
              <a:pPr>
                <a:defRPr/>
              </a:pPr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2988086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Εργαστήριο Βιοστατιστικής-Ε. Παπαγεωργίου</a:t>
            </a: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281EA1-621B-4845-A868-A7A483D11EE9}" type="slidenum">
              <a:rPr lang="el-GR" smtClean="0"/>
              <a:pPr>
                <a:defRPr/>
              </a:pPr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2988086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Εργαστήριο Βιοστατιστικής-Ε. Παπαγεωργίου</a:t>
            </a: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281EA1-621B-4845-A868-A7A483D11EE9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7312840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55A6A2-D53D-412C-939A-E01F921DBBFA}" type="slidenum">
              <a:rPr lang="el-GR" smtClean="0"/>
              <a:pPr/>
              <a:t>3</a:t>
            </a:fld>
            <a:endParaRPr lang="el-GR" smtClean="0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23480646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3C9ED4-767C-4870-8B9D-F835C67BB205}" type="slidenum">
              <a:rPr lang="el-GR" smtClean="0"/>
              <a:pPr/>
              <a:t>4</a:t>
            </a:fld>
            <a:endParaRPr lang="el-GR" smtClean="0"/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39278926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l-GR" smtClean="0">
                <a:solidFill>
                  <a:prstClr val="black"/>
                </a:solidFill>
              </a:rPr>
              <a:t>Εργαστήριο Βιοστατιστικής-Ε. Παπαγεωργίου</a:t>
            </a:r>
            <a:endParaRPr lang="el-GR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281EA1-621B-4845-A868-A7A483D11EE9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1284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Εργαστήριο Βιοστατιστικής-Ε. Παπαγεωργίου</a:t>
            </a: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281EA1-621B-4845-A868-A7A483D11EE9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731284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6979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126980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BB1E83-B0FE-4074-89D1-F873145357D7}" type="slidenum">
              <a:rPr lang="el-GR" smtClean="0"/>
              <a:pPr/>
              <a:t>7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42359332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8003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128004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7F2082-584F-4A63-8ADF-7BAC1DCB6EE2}" type="slidenum">
              <a:rPr lang="el-GR" smtClean="0"/>
              <a:pPr/>
              <a:t>8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510533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Τίτλος και Πίνακ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ίνακα"/>
          <p:cNvSpPr>
            <a:spLocks noGrp="1"/>
          </p:cNvSpPr>
          <p:nvPr>
            <p:ph type="tbl" idx="1"/>
          </p:nvPr>
        </p:nvSpPr>
        <p:spPr>
          <a:xfrm>
            <a:off x="457200" y="1905000"/>
            <a:ext cx="8229600" cy="4114800"/>
          </a:xfrm>
        </p:spPr>
        <p:txBody>
          <a:bodyPr>
            <a:normAutofit/>
          </a:bodyPr>
          <a:lstStyle/>
          <a:p>
            <a:pPr lvl="0"/>
            <a:endParaRPr lang="el-GR" noProof="0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BCA24A-FCC0-4DE4-BD01-D80DEC5F8AE4}" type="datetime1">
              <a:rPr lang="el-GR" smtClean="0"/>
              <a:pPr>
                <a:defRPr/>
              </a:pPr>
              <a:t>9/12/2015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smtClean="0"/>
              <a:t>Ε. ΠΑΠΑΓΕΩΡΓΙΟΥ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B5D119-BF8C-4881-A3BD-CCA2127789D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937119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587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751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939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924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897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218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355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166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>
            <a:normAutofit/>
          </a:bodyPr>
          <a:lstStyle>
            <a:lvl1pPr marL="176213" indent="0" algn="l">
              <a:defRPr sz="36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12776"/>
            <a:ext cx="8363272" cy="5040560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400"/>
            </a:lvl1pPr>
            <a:lvl2pPr marL="742950" indent="-382588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2pPr>
            <a:lvl3pPr marL="1074738" indent="-338138"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  <a:buChar char="ü"/>
              <a:defRPr sz="2400"/>
            </a:lvl3pPr>
            <a:lvl4pPr>
              <a:lnSpc>
                <a:spcPct val="110000"/>
              </a:lnSpc>
              <a:spcBef>
                <a:spcPts val="1200"/>
              </a:spcBef>
              <a:defRPr sz="2400"/>
            </a:lvl4pPr>
            <a:lvl5pPr>
              <a:lnSpc>
                <a:spcPct val="110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744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954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70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17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8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Πιθανότητες και </a:t>
            </a:r>
            <a:r>
              <a:rPr lang="el-GR" sz="3600" b="1" dirty="0" err="1" smtClean="0">
                <a:solidFill>
                  <a:schemeClr val="tx1"/>
                </a:solidFill>
                <a:latin typeface="+mn-lt"/>
              </a:rPr>
              <a:t>Βιοστατιστική</a:t>
            </a:r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 (Θ)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3096543"/>
            <a:ext cx="9144000" cy="1752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600" b="1" dirty="0" smtClean="0"/>
              <a:t>Ενότητα </a:t>
            </a:r>
            <a:r>
              <a:rPr lang="en-US" sz="2600" b="1" dirty="0" smtClean="0"/>
              <a:t>6</a:t>
            </a:r>
            <a:r>
              <a:rPr lang="el-GR" sz="2600" dirty="0" smtClean="0"/>
              <a:t>:</a:t>
            </a:r>
            <a:r>
              <a:rPr lang="en-US" sz="2600" dirty="0" smtClean="0"/>
              <a:t> </a:t>
            </a:r>
            <a:r>
              <a:rPr lang="el-GR" sz="2600" dirty="0"/>
              <a:t>Έλεγχοι υποθέσεων - Διαστήματα εμπιστοσύνης</a:t>
            </a:r>
            <a:endParaRPr lang="en-US" sz="2600" dirty="0" smtClean="0"/>
          </a:p>
          <a:p>
            <a:pPr>
              <a:spcBef>
                <a:spcPts val="0"/>
              </a:spcBef>
            </a:pPr>
            <a:r>
              <a:rPr lang="el-GR" sz="2200" dirty="0" err="1"/>
              <a:t>Δρ.Ευσταθία</a:t>
            </a:r>
            <a:r>
              <a:rPr lang="el-GR" sz="2200" dirty="0"/>
              <a:t> Παπαγεωργίου, Αναπληρώτρια </a:t>
            </a:r>
            <a:r>
              <a:rPr lang="el-GR" sz="2200" dirty="0" smtClean="0"/>
              <a:t>Καθηγήτρια</a:t>
            </a:r>
          </a:p>
          <a:p>
            <a:pPr>
              <a:spcBef>
                <a:spcPts val="0"/>
              </a:spcBef>
            </a:pPr>
            <a:r>
              <a:rPr lang="el-GR" sz="2200" dirty="0" err="1"/>
              <a:t>Tμήμα</a:t>
            </a:r>
            <a:r>
              <a:rPr lang="el-GR" sz="2200" dirty="0"/>
              <a:t> Μηχανικών </a:t>
            </a:r>
            <a:r>
              <a:rPr lang="el-GR" sz="2200" dirty="0" err="1"/>
              <a:t>Βιοϊατρικής</a:t>
            </a:r>
            <a:r>
              <a:rPr lang="el-GR" sz="2200" dirty="0"/>
              <a:t> Τεχνολογίας T.E.</a:t>
            </a:r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 eaLnBrk="1" hangingPunct="1"/>
            <a:r>
              <a:rPr lang="el-GR" smtClean="0"/>
              <a:t>Το </a:t>
            </a:r>
            <a:r>
              <a:rPr lang="en-US" i="1" smtClean="0"/>
              <a:t>p</a:t>
            </a:r>
            <a:r>
              <a:rPr lang="el-GR" smtClean="0"/>
              <a:t>-</a:t>
            </a:r>
            <a:r>
              <a:rPr lang="en-US" smtClean="0"/>
              <a:t>value</a:t>
            </a:r>
            <a:r>
              <a:rPr lang="el-GR" smtClean="0"/>
              <a:t> επηρεάζεται ισχυρά από το μέγεθος του δείγματος. </a:t>
            </a:r>
          </a:p>
          <a:p>
            <a:pPr eaLnBrk="1" hangingPunct="1">
              <a:buFontTx/>
              <a:buNone/>
            </a:pPr>
            <a:r>
              <a:rPr lang="el-GR" smtClean="0"/>
              <a:t>Συγκεκριμένα</a:t>
            </a:r>
          </a:p>
          <a:p>
            <a:pPr eaLnBrk="1" hangingPunct="1"/>
            <a:r>
              <a:rPr lang="el-GR" smtClean="0"/>
              <a:t>Υπάρχει </a:t>
            </a:r>
            <a:r>
              <a:rPr lang="el-GR" b="1" smtClean="0"/>
              <a:t>αντίστροφη συσχέτιση</a:t>
            </a:r>
            <a:r>
              <a:rPr lang="el-GR" smtClean="0"/>
              <a:t> μεταξύ του μεγέθους δείγματος και του </a:t>
            </a:r>
            <a:r>
              <a:rPr lang="en-US" i="1" smtClean="0"/>
              <a:t>p</a:t>
            </a:r>
            <a:r>
              <a:rPr lang="en-US" smtClean="0"/>
              <a:t>-value.</a:t>
            </a:r>
            <a:endParaRPr lang="el-GR" smtClean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250F0AA8-3144-4EB0-B30C-78710925F1D2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p-</a:t>
            </a:r>
            <a:r>
              <a:rPr lang="el-GR" dirty="0" err="1"/>
              <a:t>value</a:t>
            </a:r>
            <a:r>
              <a:rPr lang="el-GR" dirty="0"/>
              <a:t> και μέγεθος του δείγματος</a:t>
            </a:r>
          </a:p>
        </p:txBody>
      </p:sp>
    </p:spTree>
    <p:extLst>
      <p:ext uri="{BB962C8B-B14F-4D97-AF65-F5344CB8AC3E}">
        <p14:creationId xmlns:p14="http://schemas.microsoft.com/office/powerpoint/2010/main" val="3703576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167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0F0AA8-3144-4EB0-B30C-78710925F1D2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  <p:grpSp>
        <p:nvGrpSpPr>
          <p:cNvPr id="2" name="Group 5"/>
          <p:cNvGrpSpPr>
            <a:grpSpLocks noChangeAspect="1"/>
          </p:cNvGrpSpPr>
          <p:nvPr/>
        </p:nvGrpSpPr>
        <p:grpSpPr bwMode="auto">
          <a:xfrm>
            <a:off x="251520" y="1412776"/>
            <a:ext cx="8646898" cy="5040560"/>
            <a:chOff x="66" y="0"/>
            <a:chExt cx="8149" cy="5359"/>
          </a:xfrm>
        </p:grpSpPr>
        <p:sp>
          <p:nvSpPr>
            <p:cNvPr id="46084" name="AutoShape 6"/>
            <p:cNvSpPr>
              <a:spLocks noChangeAspect="1" noChangeArrowheads="1"/>
            </p:cNvSpPr>
            <p:nvPr/>
          </p:nvSpPr>
          <p:spPr bwMode="auto">
            <a:xfrm>
              <a:off x="66" y="0"/>
              <a:ext cx="8149" cy="5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085" name="Rectangle 7"/>
            <p:cNvSpPr>
              <a:spLocks noChangeArrowheads="1"/>
            </p:cNvSpPr>
            <p:nvPr/>
          </p:nvSpPr>
          <p:spPr bwMode="auto">
            <a:xfrm>
              <a:off x="66" y="66"/>
              <a:ext cx="8149" cy="5293"/>
            </a:xfrm>
            <a:prstGeom prst="rect">
              <a:avLst/>
            </a:prstGeom>
            <a:solidFill>
              <a:srgbClr val="FFFFFF"/>
            </a:solidFill>
            <a:ln w="825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086" name="Rectangle 8"/>
            <p:cNvSpPr>
              <a:spLocks noChangeArrowheads="1"/>
            </p:cNvSpPr>
            <p:nvPr/>
          </p:nvSpPr>
          <p:spPr bwMode="auto">
            <a:xfrm>
              <a:off x="1049" y="345"/>
              <a:ext cx="6835" cy="4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087" name="Line 9"/>
            <p:cNvSpPr>
              <a:spLocks noChangeShapeType="1"/>
            </p:cNvSpPr>
            <p:nvPr/>
          </p:nvSpPr>
          <p:spPr bwMode="auto">
            <a:xfrm>
              <a:off x="1049" y="3979"/>
              <a:ext cx="683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088" name="Line 10"/>
            <p:cNvSpPr>
              <a:spLocks noChangeShapeType="1"/>
            </p:cNvSpPr>
            <p:nvPr/>
          </p:nvSpPr>
          <p:spPr bwMode="auto">
            <a:xfrm>
              <a:off x="1049" y="3462"/>
              <a:ext cx="683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089" name="Line 11"/>
            <p:cNvSpPr>
              <a:spLocks noChangeShapeType="1"/>
            </p:cNvSpPr>
            <p:nvPr/>
          </p:nvSpPr>
          <p:spPr bwMode="auto">
            <a:xfrm>
              <a:off x="1049" y="2945"/>
              <a:ext cx="683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090" name="Line 12"/>
            <p:cNvSpPr>
              <a:spLocks noChangeShapeType="1"/>
            </p:cNvSpPr>
            <p:nvPr/>
          </p:nvSpPr>
          <p:spPr bwMode="auto">
            <a:xfrm>
              <a:off x="1049" y="2427"/>
              <a:ext cx="683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091" name="Line 13"/>
            <p:cNvSpPr>
              <a:spLocks noChangeShapeType="1"/>
            </p:cNvSpPr>
            <p:nvPr/>
          </p:nvSpPr>
          <p:spPr bwMode="auto">
            <a:xfrm>
              <a:off x="1049" y="1897"/>
              <a:ext cx="683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092" name="Line 14"/>
            <p:cNvSpPr>
              <a:spLocks noChangeShapeType="1"/>
            </p:cNvSpPr>
            <p:nvPr/>
          </p:nvSpPr>
          <p:spPr bwMode="auto">
            <a:xfrm>
              <a:off x="1049" y="1379"/>
              <a:ext cx="683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093" name="Line 15"/>
            <p:cNvSpPr>
              <a:spLocks noChangeShapeType="1"/>
            </p:cNvSpPr>
            <p:nvPr/>
          </p:nvSpPr>
          <p:spPr bwMode="auto">
            <a:xfrm>
              <a:off x="1049" y="862"/>
              <a:ext cx="683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094" name="Line 16"/>
            <p:cNvSpPr>
              <a:spLocks noChangeShapeType="1"/>
            </p:cNvSpPr>
            <p:nvPr/>
          </p:nvSpPr>
          <p:spPr bwMode="auto">
            <a:xfrm>
              <a:off x="1049" y="345"/>
              <a:ext cx="683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095" name="Rectangle 17"/>
            <p:cNvSpPr>
              <a:spLocks noChangeArrowheads="1"/>
            </p:cNvSpPr>
            <p:nvPr/>
          </p:nvSpPr>
          <p:spPr bwMode="auto">
            <a:xfrm>
              <a:off x="1049" y="345"/>
              <a:ext cx="6835" cy="4152"/>
            </a:xfrm>
            <a:prstGeom prst="rect">
              <a:avLst/>
            </a:prstGeom>
            <a:noFill/>
            <a:ln w="8255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096" name="Line 18"/>
            <p:cNvSpPr>
              <a:spLocks noChangeShapeType="1"/>
            </p:cNvSpPr>
            <p:nvPr/>
          </p:nvSpPr>
          <p:spPr bwMode="auto">
            <a:xfrm>
              <a:off x="1049" y="345"/>
              <a:ext cx="0" cy="415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097" name="Line 19"/>
            <p:cNvSpPr>
              <a:spLocks noChangeShapeType="1"/>
            </p:cNvSpPr>
            <p:nvPr/>
          </p:nvSpPr>
          <p:spPr bwMode="auto">
            <a:xfrm>
              <a:off x="995" y="4497"/>
              <a:ext cx="5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098" name="Line 20"/>
            <p:cNvSpPr>
              <a:spLocks noChangeShapeType="1"/>
            </p:cNvSpPr>
            <p:nvPr/>
          </p:nvSpPr>
          <p:spPr bwMode="auto">
            <a:xfrm>
              <a:off x="995" y="3979"/>
              <a:ext cx="5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099" name="Line 21"/>
            <p:cNvSpPr>
              <a:spLocks noChangeShapeType="1"/>
            </p:cNvSpPr>
            <p:nvPr/>
          </p:nvSpPr>
          <p:spPr bwMode="auto">
            <a:xfrm>
              <a:off x="995" y="3462"/>
              <a:ext cx="5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00" name="Line 22"/>
            <p:cNvSpPr>
              <a:spLocks noChangeShapeType="1"/>
            </p:cNvSpPr>
            <p:nvPr/>
          </p:nvSpPr>
          <p:spPr bwMode="auto">
            <a:xfrm>
              <a:off x="995" y="2945"/>
              <a:ext cx="5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01" name="Line 23"/>
            <p:cNvSpPr>
              <a:spLocks noChangeShapeType="1"/>
            </p:cNvSpPr>
            <p:nvPr/>
          </p:nvSpPr>
          <p:spPr bwMode="auto">
            <a:xfrm>
              <a:off x="995" y="2427"/>
              <a:ext cx="5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02" name="Line 24"/>
            <p:cNvSpPr>
              <a:spLocks noChangeShapeType="1"/>
            </p:cNvSpPr>
            <p:nvPr/>
          </p:nvSpPr>
          <p:spPr bwMode="auto">
            <a:xfrm>
              <a:off x="995" y="1897"/>
              <a:ext cx="5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03" name="Line 25"/>
            <p:cNvSpPr>
              <a:spLocks noChangeShapeType="1"/>
            </p:cNvSpPr>
            <p:nvPr/>
          </p:nvSpPr>
          <p:spPr bwMode="auto">
            <a:xfrm>
              <a:off x="995" y="1379"/>
              <a:ext cx="5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04" name="Line 26"/>
            <p:cNvSpPr>
              <a:spLocks noChangeShapeType="1"/>
            </p:cNvSpPr>
            <p:nvPr/>
          </p:nvSpPr>
          <p:spPr bwMode="auto">
            <a:xfrm>
              <a:off x="995" y="862"/>
              <a:ext cx="5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05" name="Line 27"/>
            <p:cNvSpPr>
              <a:spLocks noChangeShapeType="1"/>
            </p:cNvSpPr>
            <p:nvPr/>
          </p:nvSpPr>
          <p:spPr bwMode="auto">
            <a:xfrm>
              <a:off x="995" y="345"/>
              <a:ext cx="5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06" name="Line 28"/>
            <p:cNvSpPr>
              <a:spLocks noChangeShapeType="1"/>
            </p:cNvSpPr>
            <p:nvPr/>
          </p:nvSpPr>
          <p:spPr bwMode="auto">
            <a:xfrm>
              <a:off x="1049" y="4497"/>
              <a:ext cx="683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07" name="Line 29"/>
            <p:cNvSpPr>
              <a:spLocks noChangeShapeType="1"/>
            </p:cNvSpPr>
            <p:nvPr/>
          </p:nvSpPr>
          <p:spPr bwMode="auto">
            <a:xfrm flipV="1">
              <a:off x="1049" y="4497"/>
              <a:ext cx="0" cy="5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08" name="Line 30"/>
            <p:cNvSpPr>
              <a:spLocks noChangeShapeType="1"/>
            </p:cNvSpPr>
            <p:nvPr/>
          </p:nvSpPr>
          <p:spPr bwMode="auto">
            <a:xfrm flipV="1">
              <a:off x="1739" y="4497"/>
              <a:ext cx="0" cy="5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09" name="Line 31"/>
            <p:cNvSpPr>
              <a:spLocks noChangeShapeType="1"/>
            </p:cNvSpPr>
            <p:nvPr/>
          </p:nvSpPr>
          <p:spPr bwMode="auto">
            <a:xfrm flipV="1">
              <a:off x="2416" y="4497"/>
              <a:ext cx="0" cy="5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10" name="Line 32"/>
            <p:cNvSpPr>
              <a:spLocks noChangeShapeType="1"/>
            </p:cNvSpPr>
            <p:nvPr/>
          </p:nvSpPr>
          <p:spPr bwMode="auto">
            <a:xfrm flipV="1">
              <a:off x="3106" y="4497"/>
              <a:ext cx="0" cy="5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11" name="Line 33"/>
            <p:cNvSpPr>
              <a:spLocks noChangeShapeType="1"/>
            </p:cNvSpPr>
            <p:nvPr/>
          </p:nvSpPr>
          <p:spPr bwMode="auto">
            <a:xfrm flipV="1">
              <a:off x="3783" y="4497"/>
              <a:ext cx="0" cy="5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12" name="Line 34"/>
            <p:cNvSpPr>
              <a:spLocks noChangeShapeType="1"/>
            </p:cNvSpPr>
            <p:nvPr/>
          </p:nvSpPr>
          <p:spPr bwMode="auto">
            <a:xfrm flipV="1">
              <a:off x="4473" y="4497"/>
              <a:ext cx="0" cy="5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13" name="Line 35"/>
            <p:cNvSpPr>
              <a:spLocks noChangeShapeType="1"/>
            </p:cNvSpPr>
            <p:nvPr/>
          </p:nvSpPr>
          <p:spPr bwMode="auto">
            <a:xfrm flipV="1">
              <a:off x="5150" y="4497"/>
              <a:ext cx="0" cy="5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14" name="Line 36"/>
            <p:cNvSpPr>
              <a:spLocks noChangeShapeType="1"/>
            </p:cNvSpPr>
            <p:nvPr/>
          </p:nvSpPr>
          <p:spPr bwMode="auto">
            <a:xfrm flipV="1">
              <a:off x="5840" y="4497"/>
              <a:ext cx="0" cy="5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15" name="Line 37"/>
            <p:cNvSpPr>
              <a:spLocks noChangeShapeType="1"/>
            </p:cNvSpPr>
            <p:nvPr/>
          </p:nvSpPr>
          <p:spPr bwMode="auto">
            <a:xfrm flipV="1">
              <a:off x="6517" y="4497"/>
              <a:ext cx="0" cy="5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16" name="Line 38"/>
            <p:cNvSpPr>
              <a:spLocks noChangeShapeType="1"/>
            </p:cNvSpPr>
            <p:nvPr/>
          </p:nvSpPr>
          <p:spPr bwMode="auto">
            <a:xfrm flipV="1">
              <a:off x="7207" y="4497"/>
              <a:ext cx="0" cy="5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17" name="Line 39"/>
            <p:cNvSpPr>
              <a:spLocks noChangeShapeType="1"/>
            </p:cNvSpPr>
            <p:nvPr/>
          </p:nvSpPr>
          <p:spPr bwMode="auto">
            <a:xfrm flipV="1">
              <a:off x="7884" y="4497"/>
              <a:ext cx="0" cy="5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18" name="Rectangle 40"/>
            <p:cNvSpPr>
              <a:spLocks noChangeArrowheads="1"/>
            </p:cNvSpPr>
            <p:nvPr/>
          </p:nvSpPr>
          <p:spPr bwMode="auto">
            <a:xfrm>
              <a:off x="1686" y="557"/>
              <a:ext cx="119" cy="11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19" name="Line 41"/>
            <p:cNvSpPr>
              <a:spLocks noChangeShapeType="1"/>
            </p:cNvSpPr>
            <p:nvPr/>
          </p:nvSpPr>
          <p:spPr bwMode="auto">
            <a:xfrm flipH="1" flipV="1">
              <a:off x="1699" y="570"/>
              <a:ext cx="40" cy="40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20" name="Line 42"/>
            <p:cNvSpPr>
              <a:spLocks noChangeShapeType="1"/>
            </p:cNvSpPr>
            <p:nvPr/>
          </p:nvSpPr>
          <p:spPr bwMode="auto">
            <a:xfrm>
              <a:off x="1739" y="610"/>
              <a:ext cx="39" cy="40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21" name="Line 43"/>
            <p:cNvSpPr>
              <a:spLocks noChangeShapeType="1"/>
            </p:cNvSpPr>
            <p:nvPr/>
          </p:nvSpPr>
          <p:spPr bwMode="auto">
            <a:xfrm flipH="1">
              <a:off x="1699" y="610"/>
              <a:ext cx="40" cy="40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22" name="Line 44"/>
            <p:cNvSpPr>
              <a:spLocks noChangeShapeType="1"/>
            </p:cNvSpPr>
            <p:nvPr/>
          </p:nvSpPr>
          <p:spPr bwMode="auto">
            <a:xfrm flipV="1">
              <a:off x="1739" y="570"/>
              <a:ext cx="39" cy="40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23" name="Line 45"/>
            <p:cNvSpPr>
              <a:spLocks noChangeShapeType="1"/>
            </p:cNvSpPr>
            <p:nvPr/>
          </p:nvSpPr>
          <p:spPr bwMode="auto">
            <a:xfrm flipV="1">
              <a:off x="1739" y="570"/>
              <a:ext cx="0" cy="40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24" name="Line 46"/>
            <p:cNvSpPr>
              <a:spLocks noChangeShapeType="1"/>
            </p:cNvSpPr>
            <p:nvPr/>
          </p:nvSpPr>
          <p:spPr bwMode="auto">
            <a:xfrm>
              <a:off x="1739" y="610"/>
              <a:ext cx="0" cy="40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25" name="Rectangle 47"/>
            <p:cNvSpPr>
              <a:spLocks noChangeArrowheads="1"/>
            </p:cNvSpPr>
            <p:nvPr/>
          </p:nvSpPr>
          <p:spPr bwMode="auto">
            <a:xfrm>
              <a:off x="1752" y="809"/>
              <a:ext cx="119" cy="12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26" name="Line 48"/>
            <p:cNvSpPr>
              <a:spLocks noChangeShapeType="1"/>
            </p:cNvSpPr>
            <p:nvPr/>
          </p:nvSpPr>
          <p:spPr bwMode="auto">
            <a:xfrm flipH="1" flipV="1">
              <a:off x="1765" y="822"/>
              <a:ext cx="40" cy="40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27" name="Line 49"/>
            <p:cNvSpPr>
              <a:spLocks noChangeShapeType="1"/>
            </p:cNvSpPr>
            <p:nvPr/>
          </p:nvSpPr>
          <p:spPr bwMode="auto">
            <a:xfrm>
              <a:off x="1805" y="862"/>
              <a:ext cx="40" cy="40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28" name="Line 50"/>
            <p:cNvSpPr>
              <a:spLocks noChangeShapeType="1"/>
            </p:cNvSpPr>
            <p:nvPr/>
          </p:nvSpPr>
          <p:spPr bwMode="auto">
            <a:xfrm flipH="1">
              <a:off x="1765" y="862"/>
              <a:ext cx="40" cy="40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29" name="Line 51"/>
            <p:cNvSpPr>
              <a:spLocks noChangeShapeType="1"/>
            </p:cNvSpPr>
            <p:nvPr/>
          </p:nvSpPr>
          <p:spPr bwMode="auto">
            <a:xfrm flipV="1">
              <a:off x="1805" y="822"/>
              <a:ext cx="40" cy="40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30" name="Line 52"/>
            <p:cNvSpPr>
              <a:spLocks noChangeShapeType="1"/>
            </p:cNvSpPr>
            <p:nvPr/>
          </p:nvSpPr>
          <p:spPr bwMode="auto">
            <a:xfrm flipV="1">
              <a:off x="1805" y="822"/>
              <a:ext cx="0" cy="40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31" name="Line 53"/>
            <p:cNvSpPr>
              <a:spLocks noChangeShapeType="1"/>
            </p:cNvSpPr>
            <p:nvPr/>
          </p:nvSpPr>
          <p:spPr bwMode="auto">
            <a:xfrm>
              <a:off x="1805" y="862"/>
              <a:ext cx="0" cy="40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32" name="Rectangle 54"/>
            <p:cNvSpPr>
              <a:spLocks noChangeArrowheads="1"/>
            </p:cNvSpPr>
            <p:nvPr/>
          </p:nvSpPr>
          <p:spPr bwMode="auto">
            <a:xfrm>
              <a:off x="1818" y="1326"/>
              <a:ext cx="120" cy="12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33" name="Line 55"/>
            <p:cNvSpPr>
              <a:spLocks noChangeShapeType="1"/>
            </p:cNvSpPr>
            <p:nvPr/>
          </p:nvSpPr>
          <p:spPr bwMode="auto">
            <a:xfrm flipH="1" flipV="1">
              <a:off x="1832" y="1340"/>
              <a:ext cx="39" cy="39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34" name="Line 56"/>
            <p:cNvSpPr>
              <a:spLocks noChangeShapeType="1"/>
            </p:cNvSpPr>
            <p:nvPr/>
          </p:nvSpPr>
          <p:spPr bwMode="auto">
            <a:xfrm>
              <a:off x="1871" y="1379"/>
              <a:ext cx="40" cy="40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35" name="Line 57"/>
            <p:cNvSpPr>
              <a:spLocks noChangeShapeType="1"/>
            </p:cNvSpPr>
            <p:nvPr/>
          </p:nvSpPr>
          <p:spPr bwMode="auto">
            <a:xfrm flipH="1">
              <a:off x="1832" y="1379"/>
              <a:ext cx="39" cy="40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36" name="Line 58"/>
            <p:cNvSpPr>
              <a:spLocks noChangeShapeType="1"/>
            </p:cNvSpPr>
            <p:nvPr/>
          </p:nvSpPr>
          <p:spPr bwMode="auto">
            <a:xfrm flipV="1">
              <a:off x="1871" y="1340"/>
              <a:ext cx="40" cy="39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37" name="Line 59"/>
            <p:cNvSpPr>
              <a:spLocks noChangeShapeType="1"/>
            </p:cNvSpPr>
            <p:nvPr/>
          </p:nvSpPr>
          <p:spPr bwMode="auto">
            <a:xfrm flipV="1">
              <a:off x="1871" y="1340"/>
              <a:ext cx="0" cy="39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38" name="Line 60"/>
            <p:cNvSpPr>
              <a:spLocks noChangeShapeType="1"/>
            </p:cNvSpPr>
            <p:nvPr/>
          </p:nvSpPr>
          <p:spPr bwMode="auto">
            <a:xfrm>
              <a:off x="1871" y="1379"/>
              <a:ext cx="0" cy="40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39" name="Rectangle 61"/>
            <p:cNvSpPr>
              <a:spLocks noChangeArrowheads="1"/>
            </p:cNvSpPr>
            <p:nvPr/>
          </p:nvSpPr>
          <p:spPr bwMode="auto">
            <a:xfrm>
              <a:off x="1885" y="1592"/>
              <a:ext cx="119" cy="11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40" name="Line 62"/>
            <p:cNvSpPr>
              <a:spLocks noChangeShapeType="1"/>
            </p:cNvSpPr>
            <p:nvPr/>
          </p:nvSpPr>
          <p:spPr bwMode="auto">
            <a:xfrm flipH="1" flipV="1">
              <a:off x="1898" y="1605"/>
              <a:ext cx="40" cy="40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41" name="Line 63"/>
            <p:cNvSpPr>
              <a:spLocks noChangeShapeType="1"/>
            </p:cNvSpPr>
            <p:nvPr/>
          </p:nvSpPr>
          <p:spPr bwMode="auto">
            <a:xfrm>
              <a:off x="1938" y="1645"/>
              <a:ext cx="40" cy="40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42" name="Line 64"/>
            <p:cNvSpPr>
              <a:spLocks noChangeShapeType="1"/>
            </p:cNvSpPr>
            <p:nvPr/>
          </p:nvSpPr>
          <p:spPr bwMode="auto">
            <a:xfrm flipH="1">
              <a:off x="1898" y="1645"/>
              <a:ext cx="40" cy="40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43" name="Line 65"/>
            <p:cNvSpPr>
              <a:spLocks noChangeShapeType="1"/>
            </p:cNvSpPr>
            <p:nvPr/>
          </p:nvSpPr>
          <p:spPr bwMode="auto">
            <a:xfrm flipV="1">
              <a:off x="1938" y="1605"/>
              <a:ext cx="40" cy="40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44" name="Line 66"/>
            <p:cNvSpPr>
              <a:spLocks noChangeShapeType="1"/>
            </p:cNvSpPr>
            <p:nvPr/>
          </p:nvSpPr>
          <p:spPr bwMode="auto">
            <a:xfrm flipV="1">
              <a:off x="1938" y="1605"/>
              <a:ext cx="0" cy="40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45" name="Line 67"/>
            <p:cNvSpPr>
              <a:spLocks noChangeShapeType="1"/>
            </p:cNvSpPr>
            <p:nvPr/>
          </p:nvSpPr>
          <p:spPr bwMode="auto">
            <a:xfrm>
              <a:off x="1938" y="1645"/>
              <a:ext cx="0" cy="40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46" name="Rectangle 68"/>
            <p:cNvSpPr>
              <a:spLocks noChangeArrowheads="1"/>
            </p:cNvSpPr>
            <p:nvPr/>
          </p:nvSpPr>
          <p:spPr bwMode="auto">
            <a:xfrm>
              <a:off x="1951" y="2109"/>
              <a:ext cx="119" cy="11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47" name="Line 69"/>
            <p:cNvSpPr>
              <a:spLocks noChangeShapeType="1"/>
            </p:cNvSpPr>
            <p:nvPr/>
          </p:nvSpPr>
          <p:spPr bwMode="auto">
            <a:xfrm flipH="1" flipV="1">
              <a:off x="1964" y="2122"/>
              <a:ext cx="40" cy="40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48" name="Line 70"/>
            <p:cNvSpPr>
              <a:spLocks noChangeShapeType="1"/>
            </p:cNvSpPr>
            <p:nvPr/>
          </p:nvSpPr>
          <p:spPr bwMode="auto">
            <a:xfrm>
              <a:off x="2004" y="2162"/>
              <a:ext cx="40" cy="40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49" name="Line 71"/>
            <p:cNvSpPr>
              <a:spLocks noChangeShapeType="1"/>
            </p:cNvSpPr>
            <p:nvPr/>
          </p:nvSpPr>
          <p:spPr bwMode="auto">
            <a:xfrm flipH="1">
              <a:off x="1964" y="2162"/>
              <a:ext cx="40" cy="40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50" name="Line 72"/>
            <p:cNvSpPr>
              <a:spLocks noChangeShapeType="1"/>
            </p:cNvSpPr>
            <p:nvPr/>
          </p:nvSpPr>
          <p:spPr bwMode="auto">
            <a:xfrm flipV="1">
              <a:off x="2004" y="2122"/>
              <a:ext cx="40" cy="40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51" name="Line 73"/>
            <p:cNvSpPr>
              <a:spLocks noChangeShapeType="1"/>
            </p:cNvSpPr>
            <p:nvPr/>
          </p:nvSpPr>
          <p:spPr bwMode="auto">
            <a:xfrm flipV="1">
              <a:off x="2004" y="2122"/>
              <a:ext cx="0" cy="40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52" name="Line 74"/>
            <p:cNvSpPr>
              <a:spLocks noChangeShapeType="1"/>
            </p:cNvSpPr>
            <p:nvPr/>
          </p:nvSpPr>
          <p:spPr bwMode="auto">
            <a:xfrm>
              <a:off x="2004" y="2162"/>
              <a:ext cx="0" cy="40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53" name="Rectangle 75"/>
            <p:cNvSpPr>
              <a:spLocks noChangeArrowheads="1"/>
            </p:cNvSpPr>
            <p:nvPr/>
          </p:nvSpPr>
          <p:spPr bwMode="auto">
            <a:xfrm>
              <a:off x="2017" y="2374"/>
              <a:ext cx="120" cy="12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54" name="Line 76"/>
            <p:cNvSpPr>
              <a:spLocks noChangeShapeType="1"/>
            </p:cNvSpPr>
            <p:nvPr/>
          </p:nvSpPr>
          <p:spPr bwMode="auto">
            <a:xfrm flipH="1" flipV="1">
              <a:off x="2031" y="2388"/>
              <a:ext cx="39" cy="39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55" name="Line 77"/>
            <p:cNvSpPr>
              <a:spLocks noChangeShapeType="1"/>
            </p:cNvSpPr>
            <p:nvPr/>
          </p:nvSpPr>
          <p:spPr bwMode="auto">
            <a:xfrm>
              <a:off x="2070" y="2427"/>
              <a:ext cx="40" cy="40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56" name="Line 78"/>
            <p:cNvSpPr>
              <a:spLocks noChangeShapeType="1"/>
            </p:cNvSpPr>
            <p:nvPr/>
          </p:nvSpPr>
          <p:spPr bwMode="auto">
            <a:xfrm flipH="1">
              <a:off x="2031" y="2427"/>
              <a:ext cx="39" cy="40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57" name="Line 79"/>
            <p:cNvSpPr>
              <a:spLocks noChangeShapeType="1"/>
            </p:cNvSpPr>
            <p:nvPr/>
          </p:nvSpPr>
          <p:spPr bwMode="auto">
            <a:xfrm flipV="1">
              <a:off x="2070" y="2388"/>
              <a:ext cx="40" cy="39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58" name="Line 80"/>
            <p:cNvSpPr>
              <a:spLocks noChangeShapeType="1"/>
            </p:cNvSpPr>
            <p:nvPr/>
          </p:nvSpPr>
          <p:spPr bwMode="auto">
            <a:xfrm flipV="1">
              <a:off x="2070" y="2388"/>
              <a:ext cx="0" cy="39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59" name="Line 81"/>
            <p:cNvSpPr>
              <a:spLocks noChangeShapeType="1"/>
            </p:cNvSpPr>
            <p:nvPr/>
          </p:nvSpPr>
          <p:spPr bwMode="auto">
            <a:xfrm>
              <a:off x="2070" y="2427"/>
              <a:ext cx="0" cy="40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60" name="Rectangle 82"/>
            <p:cNvSpPr>
              <a:spLocks noChangeArrowheads="1"/>
            </p:cNvSpPr>
            <p:nvPr/>
          </p:nvSpPr>
          <p:spPr bwMode="auto">
            <a:xfrm>
              <a:off x="2084" y="2626"/>
              <a:ext cx="119" cy="12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61" name="Line 83"/>
            <p:cNvSpPr>
              <a:spLocks noChangeShapeType="1"/>
            </p:cNvSpPr>
            <p:nvPr/>
          </p:nvSpPr>
          <p:spPr bwMode="auto">
            <a:xfrm flipH="1" flipV="1">
              <a:off x="2097" y="2640"/>
              <a:ext cx="40" cy="39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62" name="Line 84"/>
            <p:cNvSpPr>
              <a:spLocks noChangeShapeType="1"/>
            </p:cNvSpPr>
            <p:nvPr/>
          </p:nvSpPr>
          <p:spPr bwMode="auto">
            <a:xfrm>
              <a:off x="2137" y="2679"/>
              <a:ext cx="40" cy="40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63" name="Line 85"/>
            <p:cNvSpPr>
              <a:spLocks noChangeShapeType="1"/>
            </p:cNvSpPr>
            <p:nvPr/>
          </p:nvSpPr>
          <p:spPr bwMode="auto">
            <a:xfrm flipH="1">
              <a:off x="2097" y="2679"/>
              <a:ext cx="40" cy="40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64" name="Line 86"/>
            <p:cNvSpPr>
              <a:spLocks noChangeShapeType="1"/>
            </p:cNvSpPr>
            <p:nvPr/>
          </p:nvSpPr>
          <p:spPr bwMode="auto">
            <a:xfrm flipV="1">
              <a:off x="2137" y="2640"/>
              <a:ext cx="40" cy="39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65" name="Line 87"/>
            <p:cNvSpPr>
              <a:spLocks noChangeShapeType="1"/>
            </p:cNvSpPr>
            <p:nvPr/>
          </p:nvSpPr>
          <p:spPr bwMode="auto">
            <a:xfrm flipV="1">
              <a:off x="2137" y="2640"/>
              <a:ext cx="0" cy="39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66" name="Line 88"/>
            <p:cNvSpPr>
              <a:spLocks noChangeShapeType="1"/>
            </p:cNvSpPr>
            <p:nvPr/>
          </p:nvSpPr>
          <p:spPr bwMode="auto">
            <a:xfrm>
              <a:off x="2137" y="2679"/>
              <a:ext cx="0" cy="40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67" name="Rectangle 89"/>
            <p:cNvSpPr>
              <a:spLocks noChangeArrowheads="1"/>
            </p:cNvSpPr>
            <p:nvPr/>
          </p:nvSpPr>
          <p:spPr bwMode="auto">
            <a:xfrm>
              <a:off x="2163" y="2732"/>
              <a:ext cx="120" cy="12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68" name="Line 90"/>
            <p:cNvSpPr>
              <a:spLocks noChangeShapeType="1"/>
            </p:cNvSpPr>
            <p:nvPr/>
          </p:nvSpPr>
          <p:spPr bwMode="auto">
            <a:xfrm flipH="1" flipV="1">
              <a:off x="2177" y="2746"/>
              <a:ext cx="39" cy="40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69" name="Line 91"/>
            <p:cNvSpPr>
              <a:spLocks noChangeShapeType="1"/>
            </p:cNvSpPr>
            <p:nvPr/>
          </p:nvSpPr>
          <p:spPr bwMode="auto">
            <a:xfrm>
              <a:off x="2216" y="2786"/>
              <a:ext cx="40" cy="39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70" name="Line 92"/>
            <p:cNvSpPr>
              <a:spLocks noChangeShapeType="1"/>
            </p:cNvSpPr>
            <p:nvPr/>
          </p:nvSpPr>
          <p:spPr bwMode="auto">
            <a:xfrm flipH="1">
              <a:off x="2177" y="2786"/>
              <a:ext cx="39" cy="39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71" name="Line 93"/>
            <p:cNvSpPr>
              <a:spLocks noChangeShapeType="1"/>
            </p:cNvSpPr>
            <p:nvPr/>
          </p:nvSpPr>
          <p:spPr bwMode="auto">
            <a:xfrm flipV="1">
              <a:off x="2216" y="2746"/>
              <a:ext cx="40" cy="40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72" name="Line 94"/>
            <p:cNvSpPr>
              <a:spLocks noChangeShapeType="1"/>
            </p:cNvSpPr>
            <p:nvPr/>
          </p:nvSpPr>
          <p:spPr bwMode="auto">
            <a:xfrm flipV="1">
              <a:off x="2216" y="2746"/>
              <a:ext cx="0" cy="40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73" name="Line 95"/>
            <p:cNvSpPr>
              <a:spLocks noChangeShapeType="1"/>
            </p:cNvSpPr>
            <p:nvPr/>
          </p:nvSpPr>
          <p:spPr bwMode="auto">
            <a:xfrm>
              <a:off x="2216" y="2786"/>
              <a:ext cx="0" cy="39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74" name="Rectangle 96"/>
            <p:cNvSpPr>
              <a:spLocks noChangeArrowheads="1"/>
            </p:cNvSpPr>
            <p:nvPr/>
          </p:nvSpPr>
          <p:spPr bwMode="auto">
            <a:xfrm>
              <a:off x="2230" y="2945"/>
              <a:ext cx="119" cy="11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75" name="Line 97"/>
            <p:cNvSpPr>
              <a:spLocks noChangeShapeType="1"/>
            </p:cNvSpPr>
            <p:nvPr/>
          </p:nvSpPr>
          <p:spPr bwMode="auto">
            <a:xfrm flipH="1" flipV="1">
              <a:off x="2243" y="2958"/>
              <a:ext cx="40" cy="40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76" name="Line 98"/>
            <p:cNvSpPr>
              <a:spLocks noChangeShapeType="1"/>
            </p:cNvSpPr>
            <p:nvPr/>
          </p:nvSpPr>
          <p:spPr bwMode="auto">
            <a:xfrm>
              <a:off x="2283" y="2998"/>
              <a:ext cx="40" cy="40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77" name="Line 99"/>
            <p:cNvSpPr>
              <a:spLocks noChangeShapeType="1"/>
            </p:cNvSpPr>
            <p:nvPr/>
          </p:nvSpPr>
          <p:spPr bwMode="auto">
            <a:xfrm flipH="1">
              <a:off x="2243" y="2998"/>
              <a:ext cx="40" cy="40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78" name="Line 100"/>
            <p:cNvSpPr>
              <a:spLocks noChangeShapeType="1"/>
            </p:cNvSpPr>
            <p:nvPr/>
          </p:nvSpPr>
          <p:spPr bwMode="auto">
            <a:xfrm flipV="1">
              <a:off x="2283" y="2958"/>
              <a:ext cx="40" cy="40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79" name="Line 101"/>
            <p:cNvSpPr>
              <a:spLocks noChangeShapeType="1"/>
            </p:cNvSpPr>
            <p:nvPr/>
          </p:nvSpPr>
          <p:spPr bwMode="auto">
            <a:xfrm flipV="1">
              <a:off x="2283" y="2958"/>
              <a:ext cx="0" cy="40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80" name="Line 102"/>
            <p:cNvSpPr>
              <a:spLocks noChangeShapeType="1"/>
            </p:cNvSpPr>
            <p:nvPr/>
          </p:nvSpPr>
          <p:spPr bwMode="auto">
            <a:xfrm>
              <a:off x="2283" y="2998"/>
              <a:ext cx="0" cy="40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81" name="Rectangle 103"/>
            <p:cNvSpPr>
              <a:spLocks noChangeArrowheads="1"/>
            </p:cNvSpPr>
            <p:nvPr/>
          </p:nvSpPr>
          <p:spPr bwMode="auto">
            <a:xfrm>
              <a:off x="2296" y="3091"/>
              <a:ext cx="120" cy="11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82" name="Line 104"/>
            <p:cNvSpPr>
              <a:spLocks noChangeShapeType="1"/>
            </p:cNvSpPr>
            <p:nvPr/>
          </p:nvSpPr>
          <p:spPr bwMode="auto">
            <a:xfrm flipH="1" flipV="1">
              <a:off x="2309" y="3104"/>
              <a:ext cx="40" cy="40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83" name="Line 105"/>
            <p:cNvSpPr>
              <a:spLocks noChangeShapeType="1"/>
            </p:cNvSpPr>
            <p:nvPr/>
          </p:nvSpPr>
          <p:spPr bwMode="auto">
            <a:xfrm>
              <a:off x="2349" y="3144"/>
              <a:ext cx="40" cy="39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84" name="Line 106"/>
            <p:cNvSpPr>
              <a:spLocks noChangeShapeType="1"/>
            </p:cNvSpPr>
            <p:nvPr/>
          </p:nvSpPr>
          <p:spPr bwMode="auto">
            <a:xfrm flipH="1">
              <a:off x="2309" y="3144"/>
              <a:ext cx="40" cy="39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85" name="Line 107"/>
            <p:cNvSpPr>
              <a:spLocks noChangeShapeType="1"/>
            </p:cNvSpPr>
            <p:nvPr/>
          </p:nvSpPr>
          <p:spPr bwMode="auto">
            <a:xfrm flipV="1">
              <a:off x="2349" y="3104"/>
              <a:ext cx="40" cy="40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86" name="Line 108"/>
            <p:cNvSpPr>
              <a:spLocks noChangeShapeType="1"/>
            </p:cNvSpPr>
            <p:nvPr/>
          </p:nvSpPr>
          <p:spPr bwMode="auto">
            <a:xfrm flipV="1">
              <a:off x="2349" y="3104"/>
              <a:ext cx="0" cy="40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87" name="Line 109"/>
            <p:cNvSpPr>
              <a:spLocks noChangeShapeType="1"/>
            </p:cNvSpPr>
            <p:nvPr/>
          </p:nvSpPr>
          <p:spPr bwMode="auto">
            <a:xfrm>
              <a:off x="2349" y="3144"/>
              <a:ext cx="0" cy="39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88" name="Rectangle 110"/>
            <p:cNvSpPr>
              <a:spLocks noChangeArrowheads="1"/>
            </p:cNvSpPr>
            <p:nvPr/>
          </p:nvSpPr>
          <p:spPr bwMode="auto">
            <a:xfrm>
              <a:off x="2362" y="3250"/>
              <a:ext cx="120" cy="11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89" name="Line 111"/>
            <p:cNvSpPr>
              <a:spLocks noChangeShapeType="1"/>
            </p:cNvSpPr>
            <p:nvPr/>
          </p:nvSpPr>
          <p:spPr bwMode="auto">
            <a:xfrm flipH="1" flipV="1">
              <a:off x="2376" y="3263"/>
              <a:ext cx="40" cy="40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90" name="Line 112"/>
            <p:cNvSpPr>
              <a:spLocks noChangeShapeType="1"/>
            </p:cNvSpPr>
            <p:nvPr/>
          </p:nvSpPr>
          <p:spPr bwMode="auto">
            <a:xfrm>
              <a:off x="2416" y="3303"/>
              <a:ext cx="39" cy="40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91" name="Line 113"/>
            <p:cNvSpPr>
              <a:spLocks noChangeShapeType="1"/>
            </p:cNvSpPr>
            <p:nvPr/>
          </p:nvSpPr>
          <p:spPr bwMode="auto">
            <a:xfrm flipH="1">
              <a:off x="2376" y="3303"/>
              <a:ext cx="40" cy="40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92" name="Line 114"/>
            <p:cNvSpPr>
              <a:spLocks noChangeShapeType="1"/>
            </p:cNvSpPr>
            <p:nvPr/>
          </p:nvSpPr>
          <p:spPr bwMode="auto">
            <a:xfrm flipV="1">
              <a:off x="2416" y="3263"/>
              <a:ext cx="39" cy="40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93" name="Line 115"/>
            <p:cNvSpPr>
              <a:spLocks noChangeShapeType="1"/>
            </p:cNvSpPr>
            <p:nvPr/>
          </p:nvSpPr>
          <p:spPr bwMode="auto">
            <a:xfrm flipV="1">
              <a:off x="2416" y="3263"/>
              <a:ext cx="0" cy="40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94" name="Line 116"/>
            <p:cNvSpPr>
              <a:spLocks noChangeShapeType="1"/>
            </p:cNvSpPr>
            <p:nvPr/>
          </p:nvSpPr>
          <p:spPr bwMode="auto">
            <a:xfrm>
              <a:off x="2416" y="3303"/>
              <a:ext cx="0" cy="40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95" name="Rectangle 117"/>
            <p:cNvSpPr>
              <a:spLocks noChangeArrowheads="1"/>
            </p:cNvSpPr>
            <p:nvPr/>
          </p:nvSpPr>
          <p:spPr bwMode="auto">
            <a:xfrm>
              <a:off x="3053" y="4059"/>
              <a:ext cx="119" cy="11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96" name="Line 118"/>
            <p:cNvSpPr>
              <a:spLocks noChangeShapeType="1"/>
            </p:cNvSpPr>
            <p:nvPr/>
          </p:nvSpPr>
          <p:spPr bwMode="auto">
            <a:xfrm flipH="1" flipV="1">
              <a:off x="3066" y="4072"/>
              <a:ext cx="40" cy="40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97" name="Line 119"/>
            <p:cNvSpPr>
              <a:spLocks noChangeShapeType="1"/>
            </p:cNvSpPr>
            <p:nvPr/>
          </p:nvSpPr>
          <p:spPr bwMode="auto">
            <a:xfrm>
              <a:off x="3106" y="4112"/>
              <a:ext cx="40" cy="40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98" name="Line 120"/>
            <p:cNvSpPr>
              <a:spLocks noChangeShapeType="1"/>
            </p:cNvSpPr>
            <p:nvPr/>
          </p:nvSpPr>
          <p:spPr bwMode="auto">
            <a:xfrm flipH="1">
              <a:off x="3066" y="4112"/>
              <a:ext cx="40" cy="40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199" name="Line 121"/>
            <p:cNvSpPr>
              <a:spLocks noChangeShapeType="1"/>
            </p:cNvSpPr>
            <p:nvPr/>
          </p:nvSpPr>
          <p:spPr bwMode="auto">
            <a:xfrm flipV="1">
              <a:off x="3106" y="4072"/>
              <a:ext cx="40" cy="40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200" name="Line 122"/>
            <p:cNvSpPr>
              <a:spLocks noChangeShapeType="1"/>
            </p:cNvSpPr>
            <p:nvPr/>
          </p:nvSpPr>
          <p:spPr bwMode="auto">
            <a:xfrm flipV="1">
              <a:off x="3106" y="4072"/>
              <a:ext cx="0" cy="40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201" name="Line 123"/>
            <p:cNvSpPr>
              <a:spLocks noChangeShapeType="1"/>
            </p:cNvSpPr>
            <p:nvPr/>
          </p:nvSpPr>
          <p:spPr bwMode="auto">
            <a:xfrm>
              <a:off x="3106" y="4112"/>
              <a:ext cx="0" cy="40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202" name="Rectangle 124"/>
            <p:cNvSpPr>
              <a:spLocks noChangeArrowheads="1"/>
            </p:cNvSpPr>
            <p:nvPr/>
          </p:nvSpPr>
          <p:spPr bwMode="auto">
            <a:xfrm>
              <a:off x="3729" y="4324"/>
              <a:ext cx="120" cy="12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203" name="Line 125"/>
            <p:cNvSpPr>
              <a:spLocks noChangeShapeType="1"/>
            </p:cNvSpPr>
            <p:nvPr/>
          </p:nvSpPr>
          <p:spPr bwMode="auto">
            <a:xfrm flipH="1" flipV="1">
              <a:off x="3743" y="4337"/>
              <a:ext cx="40" cy="40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204" name="Line 126"/>
            <p:cNvSpPr>
              <a:spLocks noChangeShapeType="1"/>
            </p:cNvSpPr>
            <p:nvPr/>
          </p:nvSpPr>
          <p:spPr bwMode="auto">
            <a:xfrm>
              <a:off x="3783" y="4377"/>
              <a:ext cx="39" cy="40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205" name="Line 127"/>
            <p:cNvSpPr>
              <a:spLocks noChangeShapeType="1"/>
            </p:cNvSpPr>
            <p:nvPr/>
          </p:nvSpPr>
          <p:spPr bwMode="auto">
            <a:xfrm flipH="1">
              <a:off x="3743" y="4377"/>
              <a:ext cx="40" cy="40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206" name="Line 128"/>
            <p:cNvSpPr>
              <a:spLocks noChangeShapeType="1"/>
            </p:cNvSpPr>
            <p:nvPr/>
          </p:nvSpPr>
          <p:spPr bwMode="auto">
            <a:xfrm flipV="1">
              <a:off x="3783" y="4337"/>
              <a:ext cx="39" cy="40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207" name="Line 129"/>
            <p:cNvSpPr>
              <a:spLocks noChangeShapeType="1"/>
            </p:cNvSpPr>
            <p:nvPr/>
          </p:nvSpPr>
          <p:spPr bwMode="auto">
            <a:xfrm flipV="1">
              <a:off x="3783" y="4337"/>
              <a:ext cx="0" cy="40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208" name="Line 130"/>
            <p:cNvSpPr>
              <a:spLocks noChangeShapeType="1"/>
            </p:cNvSpPr>
            <p:nvPr/>
          </p:nvSpPr>
          <p:spPr bwMode="auto">
            <a:xfrm>
              <a:off x="3783" y="4377"/>
              <a:ext cx="0" cy="40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209" name="Rectangle 131"/>
            <p:cNvSpPr>
              <a:spLocks noChangeArrowheads="1"/>
            </p:cNvSpPr>
            <p:nvPr/>
          </p:nvSpPr>
          <p:spPr bwMode="auto">
            <a:xfrm>
              <a:off x="4420" y="4404"/>
              <a:ext cx="119" cy="11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210" name="Line 132"/>
            <p:cNvSpPr>
              <a:spLocks noChangeShapeType="1"/>
            </p:cNvSpPr>
            <p:nvPr/>
          </p:nvSpPr>
          <p:spPr bwMode="auto">
            <a:xfrm flipH="1" flipV="1">
              <a:off x="4433" y="4417"/>
              <a:ext cx="40" cy="40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211" name="Line 133"/>
            <p:cNvSpPr>
              <a:spLocks noChangeShapeType="1"/>
            </p:cNvSpPr>
            <p:nvPr/>
          </p:nvSpPr>
          <p:spPr bwMode="auto">
            <a:xfrm>
              <a:off x="4473" y="4457"/>
              <a:ext cx="40" cy="40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212" name="Line 134"/>
            <p:cNvSpPr>
              <a:spLocks noChangeShapeType="1"/>
            </p:cNvSpPr>
            <p:nvPr/>
          </p:nvSpPr>
          <p:spPr bwMode="auto">
            <a:xfrm flipH="1">
              <a:off x="4433" y="4457"/>
              <a:ext cx="40" cy="40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213" name="Line 135"/>
            <p:cNvSpPr>
              <a:spLocks noChangeShapeType="1"/>
            </p:cNvSpPr>
            <p:nvPr/>
          </p:nvSpPr>
          <p:spPr bwMode="auto">
            <a:xfrm flipV="1">
              <a:off x="4473" y="4417"/>
              <a:ext cx="40" cy="40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214" name="Line 136"/>
            <p:cNvSpPr>
              <a:spLocks noChangeShapeType="1"/>
            </p:cNvSpPr>
            <p:nvPr/>
          </p:nvSpPr>
          <p:spPr bwMode="auto">
            <a:xfrm flipV="1">
              <a:off x="4473" y="4417"/>
              <a:ext cx="0" cy="40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215" name="Line 137"/>
            <p:cNvSpPr>
              <a:spLocks noChangeShapeType="1"/>
            </p:cNvSpPr>
            <p:nvPr/>
          </p:nvSpPr>
          <p:spPr bwMode="auto">
            <a:xfrm>
              <a:off x="4473" y="4457"/>
              <a:ext cx="0" cy="40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216" name="Rectangle 138"/>
            <p:cNvSpPr>
              <a:spLocks noChangeArrowheads="1"/>
            </p:cNvSpPr>
            <p:nvPr/>
          </p:nvSpPr>
          <p:spPr bwMode="auto">
            <a:xfrm>
              <a:off x="7831" y="4444"/>
              <a:ext cx="119" cy="11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217" name="Line 139"/>
            <p:cNvSpPr>
              <a:spLocks noChangeShapeType="1"/>
            </p:cNvSpPr>
            <p:nvPr/>
          </p:nvSpPr>
          <p:spPr bwMode="auto">
            <a:xfrm flipH="1" flipV="1">
              <a:off x="7844" y="4457"/>
              <a:ext cx="40" cy="40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218" name="Line 140"/>
            <p:cNvSpPr>
              <a:spLocks noChangeShapeType="1"/>
            </p:cNvSpPr>
            <p:nvPr/>
          </p:nvSpPr>
          <p:spPr bwMode="auto">
            <a:xfrm>
              <a:off x="7884" y="4497"/>
              <a:ext cx="39" cy="39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219" name="Line 141"/>
            <p:cNvSpPr>
              <a:spLocks noChangeShapeType="1"/>
            </p:cNvSpPr>
            <p:nvPr/>
          </p:nvSpPr>
          <p:spPr bwMode="auto">
            <a:xfrm flipH="1">
              <a:off x="7844" y="4497"/>
              <a:ext cx="40" cy="39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220" name="Line 142"/>
            <p:cNvSpPr>
              <a:spLocks noChangeShapeType="1"/>
            </p:cNvSpPr>
            <p:nvPr/>
          </p:nvSpPr>
          <p:spPr bwMode="auto">
            <a:xfrm flipV="1">
              <a:off x="7884" y="4457"/>
              <a:ext cx="39" cy="40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221" name="Line 143"/>
            <p:cNvSpPr>
              <a:spLocks noChangeShapeType="1"/>
            </p:cNvSpPr>
            <p:nvPr/>
          </p:nvSpPr>
          <p:spPr bwMode="auto">
            <a:xfrm flipV="1">
              <a:off x="7884" y="4457"/>
              <a:ext cx="0" cy="40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222" name="Line 144"/>
            <p:cNvSpPr>
              <a:spLocks noChangeShapeType="1"/>
            </p:cNvSpPr>
            <p:nvPr/>
          </p:nvSpPr>
          <p:spPr bwMode="auto">
            <a:xfrm>
              <a:off x="7884" y="4497"/>
              <a:ext cx="0" cy="39"/>
            </a:xfrm>
            <a:prstGeom prst="line">
              <a:avLst/>
            </a:prstGeom>
            <a:noFill/>
            <a:ln w="825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223" name="Freeform 145"/>
            <p:cNvSpPr>
              <a:spLocks/>
            </p:cNvSpPr>
            <p:nvPr/>
          </p:nvSpPr>
          <p:spPr bwMode="auto">
            <a:xfrm>
              <a:off x="1805" y="730"/>
              <a:ext cx="6079" cy="3740"/>
            </a:xfrm>
            <a:custGeom>
              <a:avLst/>
              <a:gdLst>
                <a:gd name="T0" fmla="*/ 0 w 458"/>
                <a:gd name="T1" fmla="*/ 0 h 282"/>
                <a:gd name="T2" fmla="*/ 154324 w 458"/>
                <a:gd name="T3" fmla="*/ 928356 h 282"/>
                <a:gd name="T4" fmla="*/ 310945 w 458"/>
                <a:gd name="T5" fmla="*/ 1824165 h 282"/>
                <a:gd name="T6" fmla="*/ 465269 w 458"/>
                <a:gd name="T7" fmla="*/ 2722269 h 282"/>
                <a:gd name="T8" fmla="*/ 619593 w 458"/>
                <a:gd name="T9" fmla="*/ 3650810 h 282"/>
                <a:gd name="T10" fmla="*/ 776387 w 458"/>
                <a:gd name="T11" fmla="*/ 4238640 h 282"/>
                <a:gd name="T12" fmla="*/ 961013 w 458"/>
                <a:gd name="T13" fmla="*/ 4672559 h 282"/>
                <a:gd name="T14" fmla="*/ 1117620 w 458"/>
                <a:gd name="T15" fmla="*/ 5043336 h 282"/>
                <a:gd name="T16" fmla="*/ 1271958 w 458"/>
                <a:gd name="T17" fmla="*/ 5444551 h 282"/>
                <a:gd name="T18" fmla="*/ 1428738 w 458"/>
                <a:gd name="T19" fmla="*/ 5815500 h 282"/>
                <a:gd name="T20" fmla="*/ 3042115 w 458"/>
                <a:gd name="T21" fmla="*/ 6960910 h 282"/>
                <a:gd name="T22" fmla="*/ 4625177 w 458"/>
                <a:gd name="T23" fmla="*/ 8199539 h 282"/>
                <a:gd name="T24" fmla="*/ 6238554 w 458"/>
                <a:gd name="T25" fmla="*/ 8600925 h 282"/>
                <a:gd name="T26" fmla="*/ 14214497 w 458"/>
                <a:gd name="T27" fmla="*/ 8724398 h 28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58"/>
                <a:gd name="T43" fmla="*/ 0 h 282"/>
                <a:gd name="T44" fmla="*/ 458 w 458"/>
                <a:gd name="T45" fmla="*/ 282 h 28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58" h="282">
                  <a:moveTo>
                    <a:pt x="0" y="0"/>
                  </a:moveTo>
                  <a:lnTo>
                    <a:pt x="5" y="30"/>
                  </a:lnTo>
                  <a:lnTo>
                    <a:pt x="10" y="59"/>
                  </a:lnTo>
                  <a:lnTo>
                    <a:pt x="15" y="88"/>
                  </a:lnTo>
                  <a:lnTo>
                    <a:pt x="20" y="118"/>
                  </a:lnTo>
                  <a:lnTo>
                    <a:pt x="25" y="137"/>
                  </a:lnTo>
                  <a:lnTo>
                    <a:pt x="31" y="151"/>
                  </a:lnTo>
                  <a:lnTo>
                    <a:pt x="36" y="163"/>
                  </a:lnTo>
                  <a:lnTo>
                    <a:pt x="41" y="176"/>
                  </a:lnTo>
                  <a:lnTo>
                    <a:pt x="46" y="188"/>
                  </a:lnTo>
                  <a:lnTo>
                    <a:pt x="98" y="225"/>
                  </a:lnTo>
                  <a:lnTo>
                    <a:pt x="149" y="265"/>
                  </a:lnTo>
                  <a:lnTo>
                    <a:pt x="201" y="278"/>
                  </a:lnTo>
                  <a:lnTo>
                    <a:pt x="458" y="282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224" name="Rectangle 146"/>
            <p:cNvSpPr>
              <a:spLocks noChangeArrowheads="1"/>
            </p:cNvSpPr>
            <p:nvPr/>
          </p:nvSpPr>
          <p:spPr bwMode="auto">
            <a:xfrm>
              <a:off x="824" y="4388"/>
              <a:ext cx="57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Arial" charset="0"/>
                </a:rPr>
                <a:t>0</a:t>
              </a:r>
              <a:endParaRPr lang="el-GR"/>
            </a:p>
          </p:txBody>
        </p:sp>
        <p:sp>
          <p:nvSpPr>
            <p:cNvPr id="46225" name="Rectangle 147"/>
            <p:cNvSpPr>
              <a:spLocks noChangeArrowheads="1"/>
            </p:cNvSpPr>
            <p:nvPr/>
          </p:nvSpPr>
          <p:spPr bwMode="auto">
            <a:xfrm>
              <a:off x="596" y="3873"/>
              <a:ext cx="198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Arial" charset="0"/>
                </a:rPr>
                <a:t>0,02</a:t>
              </a:r>
              <a:endParaRPr lang="el-GR"/>
            </a:p>
          </p:txBody>
        </p:sp>
        <p:sp>
          <p:nvSpPr>
            <p:cNvPr id="46226" name="Rectangle 148"/>
            <p:cNvSpPr>
              <a:spLocks noChangeArrowheads="1"/>
            </p:cNvSpPr>
            <p:nvPr/>
          </p:nvSpPr>
          <p:spPr bwMode="auto">
            <a:xfrm>
              <a:off x="596" y="3357"/>
              <a:ext cx="198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Arial" charset="0"/>
                </a:rPr>
                <a:t>0,04</a:t>
              </a:r>
              <a:endParaRPr lang="el-GR"/>
            </a:p>
          </p:txBody>
        </p:sp>
        <p:sp>
          <p:nvSpPr>
            <p:cNvPr id="46227" name="Rectangle 149"/>
            <p:cNvSpPr>
              <a:spLocks noChangeArrowheads="1"/>
            </p:cNvSpPr>
            <p:nvPr/>
          </p:nvSpPr>
          <p:spPr bwMode="auto">
            <a:xfrm>
              <a:off x="596" y="2840"/>
              <a:ext cx="198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Arial" charset="0"/>
                </a:rPr>
                <a:t>0,06</a:t>
              </a:r>
              <a:endParaRPr lang="el-GR"/>
            </a:p>
          </p:txBody>
        </p:sp>
        <p:sp>
          <p:nvSpPr>
            <p:cNvPr id="46228" name="Rectangle 150"/>
            <p:cNvSpPr>
              <a:spLocks noChangeArrowheads="1"/>
            </p:cNvSpPr>
            <p:nvPr/>
          </p:nvSpPr>
          <p:spPr bwMode="auto">
            <a:xfrm>
              <a:off x="596" y="2322"/>
              <a:ext cx="198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Arial" charset="0"/>
                </a:rPr>
                <a:t>0,08</a:t>
              </a:r>
              <a:endParaRPr lang="el-GR"/>
            </a:p>
          </p:txBody>
        </p:sp>
        <p:sp>
          <p:nvSpPr>
            <p:cNvPr id="46229" name="Rectangle 151"/>
            <p:cNvSpPr>
              <a:spLocks noChangeArrowheads="1"/>
            </p:cNvSpPr>
            <p:nvPr/>
          </p:nvSpPr>
          <p:spPr bwMode="auto">
            <a:xfrm>
              <a:off x="690" y="1792"/>
              <a:ext cx="142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Arial" charset="0"/>
                </a:rPr>
                <a:t>0,1</a:t>
              </a:r>
              <a:endParaRPr lang="el-GR"/>
            </a:p>
          </p:txBody>
        </p:sp>
        <p:sp>
          <p:nvSpPr>
            <p:cNvPr id="46230" name="Rectangle 152"/>
            <p:cNvSpPr>
              <a:spLocks noChangeArrowheads="1"/>
            </p:cNvSpPr>
            <p:nvPr/>
          </p:nvSpPr>
          <p:spPr bwMode="auto">
            <a:xfrm>
              <a:off x="596" y="1271"/>
              <a:ext cx="198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Arial" charset="0"/>
                </a:rPr>
                <a:t>0,12</a:t>
              </a:r>
              <a:endParaRPr lang="el-GR"/>
            </a:p>
          </p:txBody>
        </p:sp>
        <p:sp>
          <p:nvSpPr>
            <p:cNvPr id="46231" name="Rectangle 153"/>
            <p:cNvSpPr>
              <a:spLocks noChangeArrowheads="1"/>
            </p:cNvSpPr>
            <p:nvPr/>
          </p:nvSpPr>
          <p:spPr bwMode="auto">
            <a:xfrm>
              <a:off x="596" y="756"/>
              <a:ext cx="198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Arial" charset="0"/>
                </a:rPr>
                <a:t>0,14</a:t>
              </a:r>
              <a:endParaRPr lang="el-GR"/>
            </a:p>
          </p:txBody>
        </p:sp>
        <p:sp>
          <p:nvSpPr>
            <p:cNvPr id="46232" name="Rectangle 154"/>
            <p:cNvSpPr>
              <a:spLocks noChangeArrowheads="1"/>
            </p:cNvSpPr>
            <p:nvPr/>
          </p:nvSpPr>
          <p:spPr bwMode="auto">
            <a:xfrm>
              <a:off x="596" y="240"/>
              <a:ext cx="198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Arial" charset="0"/>
                </a:rPr>
                <a:t>0,16</a:t>
              </a:r>
              <a:endParaRPr lang="el-GR"/>
            </a:p>
          </p:txBody>
        </p:sp>
        <p:sp>
          <p:nvSpPr>
            <p:cNvPr id="46233" name="Rectangle 155"/>
            <p:cNvSpPr>
              <a:spLocks noChangeArrowheads="1"/>
            </p:cNvSpPr>
            <p:nvPr/>
          </p:nvSpPr>
          <p:spPr bwMode="auto">
            <a:xfrm>
              <a:off x="1009" y="4644"/>
              <a:ext cx="56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Arial" charset="0"/>
                </a:rPr>
                <a:t>0</a:t>
              </a:r>
              <a:endParaRPr lang="el-GR"/>
            </a:p>
          </p:txBody>
        </p:sp>
        <p:sp>
          <p:nvSpPr>
            <p:cNvPr id="46234" name="Rectangle 156"/>
            <p:cNvSpPr>
              <a:spLocks noChangeArrowheads="1"/>
            </p:cNvSpPr>
            <p:nvPr/>
          </p:nvSpPr>
          <p:spPr bwMode="auto">
            <a:xfrm>
              <a:off x="1608" y="4644"/>
              <a:ext cx="170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Arial" charset="0"/>
                </a:rPr>
                <a:t>100</a:t>
              </a:r>
              <a:endParaRPr lang="el-GR"/>
            </a:p>
          </p:txBody>
        </p:sp>
        <p:sp>
          <p:nvSpPr>
            <p:cNvPr id="46235" name="Rectangle 157"/>
            <p:cNvSpPr>
              <a:spLocks noChangeArrowheads="1"/>
            </p:cNvSpPr>
            <p:nvPr/>
          </p:nvSpPr>
          <p:spPr bwMode="auto">
            <a:xfrm>
              <a:off x="2284" y="4644"/>
              <a:ext cx="170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Arial" charset="0"/>
                </a:rPr>
                <a:t>200</a:t>
              </a:r>
              <a:endParaRPr lang="el-GR"/>
            </a:p>
          </p:txBody>
        </p:sp>
        <p:sp>
          <p:nvSpPr>
            <p:cNvPr id="46236" name="Rectangle 158"/>
            <p:cNvSpPr>
              <a:spLocks noChangeArrowheads="1"/>
            </p:cNvSpPr>
            <p:nvPr/>
          </p:nvSpPr>
          <p:spPr bwMode="auto">
            <a:xfrm>
              <a:off x="2974" y="4644"/>
              <a:ext cx="170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Arial" charset="0"/>
                </a:rPr>
                <a:t>300</a:t>
              </a:r>
              <a:endParaRPr lang="el-GR"/>
            </a:p>
          </p:txBody>
        </p:sp>
        <p:sp>
          <p:nvSpPr>
            <p:cNvPr id="46237" name="Rectangle 159"/>
            <p:cNvSpPr>
              <a:spLocks noChangeArrowheads="1"/>
            </p:cNvSpPr>
            <p:nvPr/>
          </p:nvSpPr>
          <p:spPr bwMode="auto">
            <a:xfrm>
              <a:off x="3649" y="4644"/>
              <a:ext cx="170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Arial" charset="0"/>
                </a:rPr>
                <a:t>400</a:t>
              </a:r>
              <a:endParaRPr lang="el-GR"/>
            </a:p>
          </p:txBody>
        </p:sp>
        <p:sp>
          <p:nvSpPr>
            <p:cNvPr id="46238" name="Rectangle 160"/>
            <p:cNvSpPr>
              <a:spLocks noChangeArrowheads="1"/>
            </p:cNvSpPr>
            <p:nvPr/>
          </p:nvSpPr>
          <p:spPr bwMode="auto">
            <a:xfrm>
              <a:off x="4339" y="4644"/>
              <a:ext cx="170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Arial" charset="0"/>
                </a:rPr>
                <a:t>500</a:t>
              </a:r>
              <a:endParaRPr lang="el-GR"/>
            </a:p>
          </p:txBody>
        </p:sp>
        <p:sp>
          <p:nvSpPr>
            <p:cNvPr id="46239" name="Rectangle 161"/>
            <p:cNvSpPr>
              <a:spLocks noChangeArrowheads="1"/>
            </p:cNvSpPr>
            <p:nvPr/>
          </p:nvSpPr>
          <p:spPr bwMode="auto">
            <a:xfrm>
              <a:off x="5017" y="4644"/>
              <a:ext cx="170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Arial" charset="0"/>
                </a:rPr>
                <a:t>600</a:t>
              </a:r>
              <a:endParaRPr lang="el-GR"/>
            </a:p>
          </p:txBody>
        </p:sp>
        <p:sp>
          <p:nvSpPr>
            <p:cNvPr id="46240" name="Rectangle 162"/>
            <p:cNvSpPr>
              <a:spLocks noChangeArrowheads="1"/>
            </p:cNvSpPr>
            <p:nvPr/>
          </p:nvSpPr>
          <p:spPr bwMode="auto">
            <a:xfrm>
              <a:off x="5707" y="4644"/>
              <a:ext cx="170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Arial" charset="0"/>
                </a:rPr>
                <a:t>700</a:t>
              </a:r>
              <a:endParaRPr lang="el-GR"/>
            </a:p>
          </p:txBody>
        </p:sp>
        <p:sp>
          <p:nvSpPr>
            <p:cNvPr id="46241" name="Rectangle 163"/>
            <p:cNvSpPr>
              <a:spLocks noChangeArrowheads="1"/>
            </p:cNvSpPr>
            <p:nvPr/>
          </p:nvSpPr>
          <p:spPr bwMode="auto">
            <a:xfrm>
              <a:off x="6385" y="4644"/>
              <a:ext cx="170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Arial" charset="0"/>
                </a:rPr>
                <a:t>800</a:t>
              </a:r>
              <a:endParaRPr lang="el-GR"/>
            </a:p>
          </p:txBody>
        </p:sp>
        <p:sp>
          <p:nvSpPr>
            <p:cNvPr id="46242" name="Rectangle 164"/>
            <p:cNvSpPr>
              <a:spLocks noChangeArrowheads="1"/>
            </p:cNvSpPr>
            <p:nvPr/>
          </p:nvSpPr>
          <p:spPr bwMode="auto">
            <a:xfrm>
              <a:off x="7075" y="4644"/>
              <a:ext cx="171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Arial" charset="0"/>
                </a:rPr>
                <a:t>900</a:t>
              </a:r>
              <a:endParaRPr lang="el-GR"/>
            </a:p>
          </p:txBody>
        </p:sp>
        <p:sp>
          <p:nvSpPr>
            <p:cNvPr id="46243" name="Rectangle 165"/>
            <p:cNvSpPr>
              <a:spLocks noChangeArrowheads="1"/>
            </p:cNvSpPr>
            <p:nvPr/>
          </p:nvSpPr>
          <p:spPr bwMode="auto">
            <a:xfrm>
              <a:off x="7696" y="4644"/>
              <a:ext cx="227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Arial" charset="0"/>
                </a:rPr>
                <a:t>1000</a:t>
              </a:r>
              <a:endParaRPr lang="el-GR"/>
            </a:p>
          </p:txBody>
        </p:sp>
        <p:sp>
          <p:nvSpPr>
            <p:cNvPr id="46244" name="Rectangle 166"/>
            <p:cNvSpPr>
              <a:spLocks noChangeArrowheads="1"/>
            </p:cNvSpPr>
            <p:nvPr/>
          </p:nvSpPr>
          <p:spPr bwMode="auto">
            <a:xfrm>
              <a:off x="3240" y="4948"/>
              <a:ext cx="3420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l-GR" sz="1000" b="1">
                  <a:solidFill>
                    <a:srgbClr val="000000"/>
                  </a:solidFill>
                  <a:latin typeface="Arial" charset="0"/>
                </a:rPr>
                <a:t>Μέγεθος δείγματος σε κάθε ομάδα</a:t>
              </a:r>
              <a:endParaRPr lang="el-GR"/>
            </a:p>
          </p:txBody>
        </p:sp>
        <p:sp>
          <p:nvSpPr>
            <p:cNvPr id="46245" name="Rectangle 167"/>
            <p:cNvSpPr>
              <a:spLocks noChangeArrowheads="1"/>
            </p:cNvSpPr>
            <p:nvPr/>
          </p:nvSpPr>
          <p:spPr bwMode="auto">
            <a:xfrm rot="-5400000">
              <a:off x="-64" y="2113"/>
              <a:ext cx="779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000" b="1" i="1">
                  <a:solidFill>
                    <a:srgbClr val="000000"/>
                  </a:solidFill>
                  <a:latin typeface="Arial" charset="0"/>
                </a:rPr>
                <a:t>p</a:t>
              </a:r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-value</a:t>
              </a:r>
              <a:endParaRPr lang="el-GR"/>
            </a:p>
          </p:txBody>
        </p:sp>
        <p:sp>
          <p:nvSpPr>
            <p:cNvPr id="46246" name="Rectangle 168"/>
            <p:cNvSpPr>
              <a:spLocks noChangeArrowheads="1"/>
            </p:cNvSpPr>
            <p:nvPr/>
          </p:nvSpPr>
          <p:spPr bwMode="auto">
            <a:xfrm>
              <a:off x="66" y="66"/>
              <a:ext cx="8149" cy="5293"/>
            </a:xfrm>
            <a:prstGeom prst="rect">
              <a:avLst/>
            </a:prstGeom>
            <a:noFill/>
            <a:ln w="825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p-</a:t>
            </a:r>
            <a:r>
              <a:rPr lang="el-GR" dirty="0" err="1"/>
              <a:t>value</a:t>
            </a:r>
            <a:r>
              <a:rPr lang="el-GR" dirty="0"/>
              <a:t> και μέγεθος του δείγματος για μια δεδομένη συσχέτιση</a:t>
            </a:r>
          </a:p>
        </p:txBody>
      </p:sp>
    </p:spTree>
    <p:extLst>
      <p:ext uri="{BB962C8B-B14F-4D97-AF65-F5344CB8AC3E}">
        <p14:creationId xmlns:p14="http://schemas.microsoft.com/office/powerpoint/2010/main" val="122396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dirty="0" smtClean="0"/>
              <a:t>Το </a:t>
            </a:r>
            <a:r>
              <a:rPr lang="el-GR" b="1" dirty="0" smtClean="0">
                <a:solidFill>
                  <a:schemeClr val="accent1">
                    <a:lumMod val="50000"/>
                  </a:schemeClr>
                </a:solidFill>
              </a:rPr>
              <a:t>επαρκές</a:t>
            </a:r>
            <a:r>
              <a:rPr lang="el-GR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l-GR" dirty="0" smtClean="0"/>
              <a:t>μέγεθος του δείγματος είναι μεγίστης σημασίας για την αξιοπιστία της έρευνας.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250F0AA8-3144-4EB0-B30C-78710925F1D2}" type="slidenum">
              <a:rPr lang="el-GR" smtClean="0"/>
              <a:pPr>
                <a:defRPr/>
              </a:pPr>
              <a:t>11</a:t>
            </a:fld>
            <a:endParaRPr lang="el-GR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Το μέγεθος του δείγματος</a:t>
            </a:r>
          </a:p>
        </p:txBody>
      </p:sp>
    </p:spTree>
    <p:extLst>
      <p:ext uri="{BB962C8B-B14F-4D97-AF65-F5344CB8AC3E}">
        <p14:creationId xmlns:p14="http://schemas.microsoft.com/office/powerpoint/2010/main" val="2469856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el-GR" dirty="0" smtClean="0"/>
              <a:t>Πρέπει όμως να ληφθεί υπόψη ότι </a:t>
            </a:r>
            <a:r>
              <a:rPr lang="el-GR" b="1" dirty="0" smtClean="0"/>
              <a:t>σχετικά μεγάλο δείγμα</a:t>
            </a:r>
            <a:r>
              <a:rPr lang="el-GR" dirty="0" smtClean="0"/>
              <a:t> συνεπάγεται και μεγάλο κόστος </a:t>
            </a:r>
          </a:p>
          <a:p>
            <a:pPr lvl="1" eaLnBrk="1" hangingPunct="1"/>
            <a:r>
              <a:rPr lang="el-GR" sz="2400" b="1" dirty="0" smtClean="0">
                <a:solidFill>
                  <a:schemeClr val="accent1">
                    <a:lumMod val="50000"/>
                  </a:schemeClr>
                </a:solidFill>
              </a:rPr>
              <a:t>χωρίς αυτό να σημαίνει και απαραίτητα αξιόπιστα αποτελέσματα</a:t>
            </a:r>
            <a:r>
              <a:rPr lang="el-GR" sz="2400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</a:p>
          <a:p>
            <a:pPr algn="just" eaLnBrk="1" hangingPunct="1"/>
            <a:r>
              <a:rPr lang="el-GR" dirty="0" smtClean="0"/>
              <a:t>ενώ </a:t>
            </a:r>
            <a:r>
              <a:rPr lang="el-GR" b="1" dirty="0" smtClean="0"/>
              <a:t>πολύ μικρό δείγμα</a:t>
            </a:r>
            <a:r>
              <a:rPr lang="el-GR" dirty="0" smtClean="0"/>
              <a:t> μπορεί να οδηγήσει σε </a:t>
            </a:r>
            <a:r>
              <a:rPr lang="el-GR" b="1" dirty="0" smtClean="0"/>
              <a:t>συστηματικό σφάλμα</a:t>
            </a:r>
            <a:r>
              <a:rPr lang="el-GR" dirty="0" smtClean="0"/>
              <a:t> και </a:t>
            </a:r>
            <a:r>
              <a:rPr lang="el-GR" b="1" dirty="0" smtClean="0"/>
              <a:t>μεροληπτικές</a:t>
            </a:r>
            <a:r>
              <a:rPr lang="el-GR" dirty="0" smtClean="0"/>
              <a:t> αποφάσεις για τον πληθυσμό.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250F0AA8-3144-4EB0-B30C-78710925F1D2}" type="slidenum">
              <a:rPr lang="el-GR" smtClean="0"/>
              <a:pPr>
                <a:defRPr/>
              </a:pPr>
              <a:t>12</a:t>
            </a:fld>
            <a:endParaRPr lang="el-GR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Οι «αρχές» της δειγματοληψίας</a:t>
            </a:r>
          </a:p>
        </p:txBody>
      </p:sp>
    </p:spTree>
    <p:extLst>
      <p:ext uri="{BB962C8B-B14F-4D97-AF65-F5344CB8AC3E}">
        <p14:creationId xmlns:p14="http://schemas.microsoft.com/office/powerpoint/2010/main" val="1801152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250F0AA8-3144-4EB0-B30C-78710925F1D2}" type="slidenum">
              <a:rPr lang="el-GR" smtClean="0"/>
              <a:pPr>
                <a:defRPr/>
              </a:pPr>
              <a:t>13</a:t>
            </a:fld>
            <a:endParaRPr lang="el-GR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Το μέγεθος του δείγματος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l-GR" dirty="0" smtClean="0"/>
              <a:t>καθορίζεται </a:t>
            </a:r>
            <a:r>
              <a:rPr lang="el-GR" dirty="0"/>
              <a:t>από: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51520" y="1340768"/>
            <a:ext cx="8784976" cy="5517232"/>
          </a:xfrm>
        </p:spPr>
        <p:txBody>
          <a:bodyPr>
            <a:normAutofit fontScale="85000" lnSpcReduction="10000"/>
          </a:bodyPr>
          <a:lstStyle/>
          <a:p>
            <a:r>
              <a:rPr lang="el-GR" dirty="0" smtClean="0"/>
              <a:t>Το </a:t>
            </a:r>
            <a:r>
              <a:rPr lang="el-GR" dirty="0"/>
              <a:t>επίπεδο στατιστικής σημαντικότητας των ελέγχων, το οποίο συμβολίζεται με α και στο χώρο των επιστημών έχει καθοριστεί να είναι &lt; 0,01 ή &lt; </a:t>
            </a:r>
            <a:r>
              <a:rPr lang="el-GR" dirty="0" smtClean="0"/>
              <a:t>0,05</a:t>
            </a:r>
            <a:r>
              <a:rPr lang="en-US" dirty="0" smtClean="0"/>
              <a:t>.</a:t>
            </a:r>
            <a:endParaRPr lang="el-GR" dirty="0"/>
          </a:p>
          <a:p>
            <a:r>
              <a:rPr lang="el-GR" dirty="0" smtClean="0"/>
              <a:t>Το </a:t>
            </a:r>
            <a:r>
              <a:rPr lang="el-GR" dirty="0"/>
              <a:t>μέγεθος της αναζητούμενης σχέσης, π.χ. πόσο μεγάλη θα πρέπει να είναι η διαφορά στα επίπεδα ολικής χοληστερόλης μεταξύ της θεραπευτικής προσέγγισης Α και της θεραπευτικής προσέγγισης Β έτσι ώστε να θεωρείται κλινικά </a:t>
            </a:r>
            <a:r>
              <a:rPr lang="el-GR" dirty="0" smtClean="0"/>
              <a:t>αξιόλογη</a:t>
            </a:r>
            <a:r>
              <a:rPr lang="en-US" dirty="0" smtClean="0"/>
              <a:t>.</a:t>
            </a:r>
            <a:endParaRPr lang="el-GR" dirty="0"/>
          </a:p>
          <a:p>
            <a:r>
              <a:rPr lang="el-GR" dirty="0" smtClean="0"/>
              <a:t>Τη </a:t>
            </a:r>
            <a:r>
              <a:rPr lang="el-GR" dirty="0"/>
              <a:t>στατιστική ισχύ των ελέγχων,  η οποία συμβολίζεται με γ και στο χώρο των επιστημών της Υγείας έχει καθοριστεί να είναι &gt; 0,80 ή &gt; 0,90 </a:t>
            </a:r>
            <a:r>
              <a:rPr lang="en-US" dirty="0" smtClean="0"/>
              <a:t>.</a:t>
            </a:r>
            <a:endParaRPr lang="el-GR" dirty="0"/>
          </a:p>
          <a:p>
            <a:r>
              <a:rPr lang="el-GR" dirty="0" smtClean="0"/>
              <a:t>Το </a:t>
            </a:r>
            <a:r>
              <a:rPr lang="el-GR" dirty="0"/>
              <a:t>επίπεδο ακρίβειας στις μετρήσεις, το οποίο εξαρτάται και από την συνείδηση των ερευνητών που διεξάγουν την </a:t>
            </a:r>
            <a:r>
              <a:rPr lang="el-GR" dirty="0" smtClean="0"/>
              <a:t>έρευνα</a:t>
            </a:r>
            <a:r>
              <a:rPr lang="en-US" dirty="0" smtClean="0"/>
              <a:t>.</a:t>
            </a:r>
            <a:endParaRPr lang="el-GR" dirty="0"/>
          </a:p>
          <a:p>
            <a:r>
              <a:rPr lang="el-GR" dirty="0" smtClean="0"/>
              <a:t>Το </a:t>
            </a:r>
            <a:r>
              <a:rPr lang="el-GR" dirty="0"/>
              <a:t>μέγεθος του πληθυσμού </a:t>
            </a:r>
            <a:r>
              <a:rPr lang="el-GR" dirty="0" smtClean="0"/>
              <a:t>αναφοράς</a:t>
            </a:r>
            <a:r>
              <a:rPr lang="en-US" dirty="0" smtClean="0"/>
              <a:t>.</a:t>
            </a:r>
            <a:endParaRPr lang="el-GR" dirty="0"/>
          </a:p>
          <a:p>
            <a:r>
              <a:rPr lang="el-GR" dirty="0" smtClean="0"/>
              <a:t>Τη </a:t>
            </a:r>
            <a:r>
              <a:rPr lang="el-GR" dirty="0"/>
              <a:t>μεταβλητότητα στα χαρακτηριστικά του πληθυσμού, η οποία αν είναι μεγάλη συνεπάγεται και ανάλογη αύξηση του μεγέθους του </a:t>
            </a:r>
            <a:r>
              <a:rPr lang="el-GR" dirty="0" smtClean="0"/>
              <a:t>δείγματος</a:t>
            </a:r>
            <a:r>
              <a:rPr lang="en-US" dirty="0" smtClean="0"/>
              <a:t>.</a:t>
            </a:r>
            <a:r>
              <a:rPr lang="el-GR" dirty="0" smtClean="0"/>
              <a:t> </a:t>
            </a:r>
            <a:endParaRPr lang="el-GR" dirty="0"/>
          </a:p>
          <a:p>
            <a:r>
              <a:rPr lang="el-GR" dirty="0" smtClean="0"/>
              <a:t>Το </a:t>
            </a:r>
            <a:r>
              <a:rPr lang="el-GR" dirty="0"/>
              <a:t>διαθέσιμο χρηματικό ποσό για την </a:t>
            </a:r>
            <a:r>
              <a:rPr lang="el-GR" dirty="0" smtClean="0"/>
              <a:t>έρευνα</a:t>
            </a:r>
            <a:r>
              <a:rPr lang="en-US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09894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>
          <a:xfrm>
            <a:off x="251520" y="764704"/>
            <a:ext cx="8568952" cy="5328592"/>
          </a:xfrm>
        </p:spPr>
        <p:txBody>
          <a:bodyPr>
            <a:normAutofit/>
          </a:bodyPr>
          <a:lstStyle/>
          <a:p>
            <a:r>
              <a:rPr lang="el-GR" sz="2200" dirty="0"/>
              <a:t>Τα διαστήματα εμπιστοσύνης αποτελούν έναν εναλλακτικό τρόπο εκτίμησης παραμέτρων.</a:t>
            </a:r>
          </a:p>
          <a:p>
            <a:r>
              <a:rPr lang="el-GR" sz="2200" dirty="0"/>
              <a:t>Εκτιμάμε μία παράμετρο, με ένα διάστημα που έχει άκρα τυχαίες μεταβλητές.</a:t>
            </a:r>
          </a:p>
          <a:p>
            <a:r>
              <a:rPr lang="el-GR" sz="2200" dirty="0"/>
              <a:t>Το διάστημα θα έχει την </a:t>
            </a:r>
            <a:r>
              <a:rPr lang="el-GR" sz="2200" dirty="0" smtClean="0"/>
              <a:t>μορφή:</a:t>
            </a:r>
            <a:r>
              <a:rPr lang="en-US" sz="2200" dirty="0" smtClean="0"/>
              <a:t>	</a:t>
            </a:r>
            <a:r>
              <a:rPr lang="el-GR" b="1" dirty="0" err="1" smtClean="0"/>
              <a:t>P[L</a:t>
            </a:r>
            <a:r>
              <a:rPr lang="el-GR" b="1" dirty="0" err="1"/>
              <a:t>≤θ≤U</a:t>
            </a:r>
            <a:r>
              <a:rPr lang="el-GR" b="1" dirty="0"/>
              <a:t>] =γ </a:t>
            </a:r>
          </a:p>
          <a:p>
            <a:r>
              <a:rPr lang="el-GR" sz="2200" dirty="0"/>
              <a:t>Ένα τέτοιο διάστημα ονομάζεται διάστημα εμπιστοσύνης με βαθμό εμπιστοσύνης γ. Ο αριθμός γ=1-α εκφράζει την ακρίβεια με την οποία θέλουμε να γίνει η εκτίμηση, ενώ ο α εκφράζει τον βαθμό ανεκτικότητας ώστε το διάστημα να μην περιέχει την πραγματική τιμή της παραμέτρου.</a:t>
            </a:r>
          </a:p>
          <a:p>
            <a:r>
              <a:rPr lang="el-GR" sz="2200" dirty="0"/>
              <a:t>Για παράδειγμα αν γ=0.95 αναμένεται σε 100 δείγματα της μορφής [L,U] τα 95 να περιλαμβάνουν την σωστή τιμή</a:t>
            </a:r>
            <a:r>
              <a:rPr lang="el-GR" sz="2200" dirty="0" smtClean="0"/>
              <a:t>.</a:t>
            </a:r>
            <a:endParaRPr lang="el-GR" sz="2200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250F0AA8-3144-4EB0-B30C-78710925F1D2}" type="slidenum">
              <a:rPr lang="el-GR" smtClean="0"/>
              <a:pPr>
                <a:defRPr/>
              </a:pPr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25781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Παράδειγμα</a:t>
            </a: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250F0AA8-3144-4EB0-B30C-78710925F1D2}" type="slidenum">
              <a:rPr lang="el-GR" smtClean="0"/>
              <a:pPr>
                <a:defRPr/>
              </a:pPr>
              <a:t>15</a:t>
            </a:fld>
            <a:endParaRPr lang="el-GR"/>
          </a:p>
        </p:txBody>
      </p:sp>
      <p:sp>
        <p:nvSpPr>
          <p:cNvPr id="10245" name="Rectangle 7"/>
          <p:cNvSpPr>
            <a:spLocks noChangeArrowheads="1"/>
          </p:cNvSpPr>
          <p:nvPr/>
        </p:nvSpPr>
        <p:spPr bwMode="auto">
          <a:xfrm>
            <a:off x="611188" y="4151313"/>
            <a:ext cx="73453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l-GR" smtClean="0">
              <a:solidFill>
                <a:prstClr val="black"/>
              </a:solidFill>
            </a:endParaRPr>
          </a:p>
          <a:p>
            <a:endParaRPr lang="el-GR" smtClean="0">
              <a:solidFill>
                <a:prstClr val="black"/>
              </a:solidFill>
            </a:endParaRP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Μετρήθηκε το κάλιο του ορού σε 9 υγιή άτομα και σε 4 άτομα που έπασχαν από μία νόσο. Στα υγιή άτομα βρέθηκε μέση τιμή 4 m </a:t>
            </a:r>
            <a:r>
              <a:rPr lang="el-GR" dirty="0" err="1"/>
              <a:t>Eq</a:t>
            </a:r>
            <a:r>
              <a:rPr lang="el-GR" dirty="0"/>
              <a:t>/L  και σταθερή απόκλιση 0.9 m </a:t>
            </a:r>
            <a:r>
              <a:rPr lang="el-GR" dirty="0" err="1"/>
              <a:t>Eq</a:t>
            </a:r>
            <a:r>
              <a:rPr lang="el-GR" dirty="0"/>
              <a:t>/L, ενώ στους ασθενείς βρέθηκε μέση τιμή 5 m </a:t>
            </a:r>
            <a:r>
              <a:rPr lang="el-GR" dirty="0" err="1"/>
              <a:t>Eq</a:t>
            </a:r>
            <a:r>
              <a:rPr lang="el-GR" dirty="0"/>
              <a:t>/L  και σταθερή απόκλιση 0.8 m </a:t>
            </a:r>
            <a:r>
              <a:rPr lang="el-GR" dirty="0" err="1"/>
              <a:t>Eq</a:t>
            </a:r>
            <a:r>
              <a:rPr lang="el-GR" dirty="0"/>
              <a:t>/L. </a:t>
            </a:r>
          </a:p>
          <a:p>
            <a:pPr marL="355600" indent="0">
              <a:buNone/>
            </a:pPr>
            <a:r>
              <a:rPr lang="el-GR" dirty="0"/>
              <a:t>Υπάρχει διαφορά των μέσων τιμών του καλίου του ορού στις δύο αυτές ομάδες; </a:t>
            </a:r>
          </a:p>
        </p:txBody>
      </p:sp>
    </p:spTree>
    <p:extLst>
      <p:ext uri="{BB962C8B-B14F-4D97-AF65-F5344CB8AC3E}">
        <p14:creationId xmlns:p14="http://schemas.microsoft.com/office/powerpoint/2010/main" val="2273725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82081" y="980729"/>
            <a:ext cx="760634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l-GR" sz="20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l-GR" sz="20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l-GR" sz="20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l-GR" sz="20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l-GR" sz="20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l-GR" sz="20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9180512" cy="2858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3108914"/>
              </p:ext>
            </p:extLst>
          </p:nvPr>
        </p:nvGraphicFramePr>
        <p:xfrm>
          <a:off x="4427984" y="4581128"/>
          <a:ext cx="1875406" cy="11386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Equation" r:id="rId5" imgW="799753" imgH="482391" progId="">
                  <p:embed/>
                </p:oleObj>
              </mc:Choice>
              <mc:Fallback>
                <p:oleObj name="Equation" r:id="rId5" imgW="799753" imgH="482391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984" y="4581128"/>
                        <a:ext cx="1875406" cy="1138639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98330" y="4812654"/>
            <a:ext cx="427367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200" dirty="0" smtClean="0">
                <a:latin typeface="+mn-lt"/>
              </a:rPr>
              <a:t>Το κριτήριο t δίνεται από τον τύπο: </a:t>
            </a:r>
            <a:endParaRPr lang="el-GR" sz="2200" dirty="0">
              <a:latin typeface="+mn-lt"/>
            </a:endParaRPr>
          </a:p>
        </p:txBody>
      </p:sp>
      <p:sp>
        <p:nvSpPr>
          <p:cNvPr id="10" name="9 - Θέση αριθμού διαφάνειας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250F0AA8-3144-4EB0-B30C-78710925F1D2}" type="slidenum">
              <a:rPr lang="el-GR" smtClean="0"/>
              <a:pPr>
                <a:defRPr/>
              </a:pPr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05572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82081" y="980729"/>
            <a:ext cx="760634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l-GR" sz="20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l-GR" sz="20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l-GR" sz="20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l-GR" sz="20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l-GR" sz="20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l-GR" sz="20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36712"/>
            <a:ext cx="8554746" cy="52565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250F0AA8-3144-4EB0-B30C-78710925F1D2}" type="slidenum">
              <a:rPr lang="el-GR" smtClean="0"/>
              <a:pPr>
                <a:defRPr/>
              </a:pPr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5407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251520" y="260648"/>
                <a:ext cx="8784976" cy="6525344"/>
              </a:xfrm>
            </p:spPr>
            <p:txBody>
              <a:bodyPr>
                <a:noAutofit/>
              </a:bodyPr>
              <a:lstStyle/>
              <a:p>
                <a:pPr marL="0" indent="0" eaLnBrk="1" fontAlgn="auto" hangingPunct="1">
                  <a:lnSpc>
                    <a:spcPct val="107000"/>
                  </a:lnSpc>
                  <a:spcBef>
                    <a:spcPts val="900"/>
                  </a:spcBef>
                  <a:spcAft>
                    <a:spcPts val="0"/>
                  </a:spcAft>
                  <a:buFont typeface="Wingdings"/>
                  <a:buNone/>
                  <a:defRPr/>
                </a:pPr>
                <a:r>
                  <a:rPr lang="el-GR" sz="2200" dirty="0" smtClean="0">
                    <a:ea typeface="Verdana" pitchFamily="34" charset="0"/>
                    <a:cs typeface="Verdana" pitchFamily="34" charset="0"/>
                  </a:rPr>
                  <a:t>Όπως διαπιστώνουμε δεχόμαστε την μηδενική υπόθεση Ηο : μ1=μ2 έναντι της εναλλακτικής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2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200" i="1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l-GR" sz="22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l-GR" sz="2200" i="1">
                        <a:latin typeface="Cambria Math"/>
                      </a:rPr>
                      <m:t> </m:t>
                    </m:r>
                  </m:oMath>
                </a14:m>
                <a:r>
                  <a:rPr lang="el-GR" sz="2200" dirty="0" smtClean="0">
                    <a:ea typeface="Verdana" pitchFamily="34" charset="0"/>
                    <a:cs typeface="Verdana" pitchFamily="34" charset="0"/>
                  </a:rPr>
                  <a:t>: μ1≠μ2, δηλαδή δεχόμαστε ότι δεν υπάρχει διαφορά στις τιμές του καλίου του </a:t>
                </a:r>
                <a:r>
                  <a:rPr lang="el-GR" sz="2200" dirty="0">
                    <a:ea typeface="Verdana" pitchFamily="34" charset="0"/>
                    <a:cs typeface="Verdana" pitchFamily="34" charset="0"/>
                  </a:rPr>
                  <a:t>ορού στις δύο αυτές </a:t>
                </a:r>
                <a:r>
                  <a:rPr lang="el-GR" sz="2200" dirty="0" smtClean="0">
                    <a:ea typeface="Verdana" pitchFamily="34" charset="0"/>
                    <a:cs typeface="Verdana" pitchFamily="34" charset="0"/>
                  </a:rPr>
                  <a:t>ομάδες. </a:t>
                </a:r>
              </a:p>
              <a:p>
                <a:pPr marL="0" indent="0" eaLnBrk="1" fontAlgn="auto" hangingPunct="1">
                  <a:lnSpc>
                    <a:spcPct val="107000"/>
                  </a:lnSpc>
                  <a:spcBef>
                    <a:spcPts val="900"/>
                  </a:spcBef>
                  <a:spcAft>
                    <a:spcPts val="0"/>
                  </a:spcAft>
                  <a:buFont typeface="Wingdings"/>
                  <a:buNone/>
                  <a:defRPr/>
                </a:pPr>
                <a:r>
                  <a:rPr lang="el-GR" sz="2200" dirty="0" smtClean="0">
                    <a:ea typeface="Verdana" pitchFamily="34" charset="0"/>
                    <a:cs typeface="Verdana" pitchFamily="34" charset="0"/>
                  </a:rPr>
                  <a:t>Συγκεκριμένα:</a:t>
                </a:r>
              </a:p>
              <a:p>
                <a:pPr marL="0" indent="0" eaLnBrk="1" fontAlgn="auto" hangingPunct="1">
                  <a:lnSpc>
                    <a:spcPct val="107000"/>
                  </a:lnSpc>
                  <a:spcBef>
                    <a:spcPts val="900"/>
                  </a:spcBef>
                  <a:spcAft>
                    <a:spcPts val="0"/>
                  </a:spcAft>
                  <a:buFont typeface="Wingdings"/>
                  <a:buNone/>
                  <a:defRPr/>
                </a:pPr>
                <a:r>
                  <a:rPr lang="en-US" sz="2200" b="1" dirty="0" smtClean="0">
                    <a:solidFill>
                      <a:schemeClr val="accent1">
                        <a:lumMod val="50000"/>
                      </a:schemeClr>
                    </a:solidFill>
                    <a:ea typeface="Verdana" pitchFamily="34" charset="0"/>
                    <a:cs typeface="Verdana" pitchFamily="34" charset="0"/>
                  </a:rPr>
                  <a:t>Null </a:t>
                </a:r>
                <a:r>
                  <a:rPr lang="en-US" sz="2200" b="1" dirty="0">
                    <a:solidFill>
                      <a:schemeClr val="accent1">
                        <a:lumMod val="50000"/>
                      </a:schemeClr>
                    </a:solidFill>
                    <a:ea typeface="Verdana" pitchFamily="34" charset="0"/>
                    <a:cs typeface="Verdana" pitchFamily="34" charset="0"/>
                  </a:rPr>
                  <a:t>Hypothesis: difference between means = 0,0</a:t>
                </a:r>
              </a:p>
              <a:p>
                <a:pPr marL="0" indent="0" eaLnBrk="1" fontAlgn="auto" hangingPunct="1">
                  <a:lnSpc>
                    <a:spcPct val="107000"/>
                  </a:lnSpc>
                  <a:spcBef>
                    <a:spcPts val="900"/>
                  </a:spcBef>
                  <a:spcAft>
                    <a:spcPts val="0"/>
                  </a:spcAft>
                  <a:buFont typeface="Wingdings"/>
                  <a:buNone/>
                  <a:defRPr/>
                </a:pPr>
                <a:r>
                  <a:rPr lang="en-US" sz="2200" b="1" dirty="0">
                    <a:solidFill>
                      <a:schemeClr val="accent1">
                        <a:lumMod val="50000"/>
                      </a:schemeClr>
                    </a:solidFill>
                    <a:ea typeface="Verdana" pitchFamily="34" charset="0"/>
                    <a:cs typeface="Verdana" pitchFamily="34" charset="0"/>
                  </a:rPr>
                  <a:t>Alternative: not equal</a:t>
                </a:r>
              </a:p>
              <a:p>
                <a:pPr marL="0" indent="0" eaLnBrk="1" fontAlgn="auto" hangingPunct="1">
                  <a:lnSpc>
                    <a:spcPct val="107000"/>
                  </a:lnSpc>
                  <a:spcBef>
                    <a:spcPts val="900"/>
                  </a:spcBef>
                  <a:spcAft>
                    <a:spcPts val="0"/>
                  </a:spcAft>
                  <a:buFont typeface="Wingdings"/>
                  <a:buNone/>
                  <a:defRPr/>
                </a:pPr>
                <a:r>
                  <a:rPr lang="en-US" sz="2200" b="1" dirty="0">
                    <a:solidFill>
                      <a:schemeClr val="accent1">
                        <a:lumMod val="50000"/>
                      </a:schemeClr>
                    </a:solidFill>
                    <a:ea typeface="Verdana" pitchFamily="34" charset="0"/>
                    <a:cs typeface="Verdana" pitchFamily="34" charset="0"/>
                  </a:rPr>
                  <a:t>Computed t statistic = -1,9043</a:t>
                </a:r>
              </a:p>
              <a:p>
                <a:pPr marL="0" indent="0" eaLnBrk="1" fontAlgn="auto" hangingPunct="1">
                  <a:lnSpc>
                    <a:spcPct val="107000"/>
                  </a:lnSpc>
                  <a:spcBef>
                    <a:spcPts val="900"/>
                  </a:spcBef>
                  <a:spcAft>
                    <a:spcPts val="0"/>
                  </a:spcAft>
                  <a:buFont typeface="Wingdings"/>
                  <a:buNone/>
                  <a:defRPr/>
                </a:pPr>
                <a:r>
                  <a:rPr lang="en-US" sz="2200" b="1" dirty="0">
                    <a:solidFill>
                      <a:schemeClr val="accent1">
                        <a:lumMod val="50000"/>
                      </a:schemeClr>
                    </a:solidFill>
                    <a:ea typeface="Verdana" pitchFamily="34" charset="0"/>
                    <a:cs typeface="Verdana" pitchFamily="34" charset="0"/>
                  </a:rPr>
                  <a:t>P-Value = 0,0833412</a:t>
                </a:r>
              </a:p>
              <a:p>
                <a:pPr marL="0" indent="0" eaLnBrk="1" fontAlgn="auto" hangingPunct="1">
                  <a:lnSpc>
                    <a:spcPct val="107000"/>
                  </a:lnSpc>
                  <a:spcBef>
                    <a:spcPts val="900"/>
                  </a:spcBef>
                  <a:spcAft>
                    <a:spcPts val="0"/>
                  </a:spcAft>
                  <a:buFont typeface="Wingdings"/>
                  <a:buNone/>
                  <a:defRPr/>
                </a:pPr>
                <a:r>
                  <a:rPr lang="en-US" sz="2200" b="1" dirty="0">
                    <a:solidFill>
                      <a:schemeClr val="accent1">
                        <a:lumMod val="50000"/>
                      </a:schemeClr>
                    </a:solidFill>
                    <a:ea typeface="Verdana" pitchFamily="34" charset="0"/>
                    <a:cs typeface="Verdana" pitchFamily="34" charset="0"/>
                  </a:rPr>
                  <a:t>Do not reject the null hypothesis for alpha = </a:t>
                </a:r>
                <a:r>
                  <a:rPr lang="en-US" sz="2200" b="1" dirty="0" smtClean="0">
                    <a:solidFill>
                      <a:schemeClr val="accent1">
                        <a:lumMod val="50000"/>
                      </a:schemeClr>
                    </a:solidFill>
                    <a:ea typeface="Verdana" pitchFamily="34" charset="0"/>
                    <a:cs typeface="Verdana" pitchFamily="34" charset="0"/>
                  </a:rPr>
                  <a:t>0,05</a:t>
                </a:r>
                <a:endParaRPr lang="en-US" sz="2200" b="1" dirty="0">
                  <a:solidFill>
                    <a:schemeClr val="accent1">
                      <a:lumMod val="50000"/>
                    </a:schemeClr>
                  </a:solidFill>
                  <a:ea typeface="Verdana" pitchFamily="34" charset="0"/>
                  <a:cs typeface="Verdana" pitchFamily="34" charset="0"/>
                </a:endParaRPr>
              </a:p>
              <a:p>
                <a:pPr marL="0" indent="0" eaLnBrk="1" fontAlgn="auto" hangingPunct="1">
                  <a:lnSpc>
                    <a:spcPct val="107000"/>
                  </a:lnSpc>
                  <a:spcBef>
                    <a:spcPts val="900"/>
                  </a:spcBef>
                  <a:spcAft>
                    <a:spcPts val="0"/>
                  </a:spcAft>
                  <a:buFont typeface="Wingdings"/>
                  <a:buNone/>
                  <a:defRPr/>
                </a:pPr>
                <a:r>
                  <a:rPr lang="en-US" sz="2200" b="1" dirty="0" smtClean="0">
                    <a:solidFill>
                      <a:schemeClr val="accent1">
                        <a:lumMod val="50000"/>
                      </a:schemeClr>
                    </a:solidFill>
                    <a:ea typeface="Verdana" pitchFamily="34" charset="0"/>
                    <a:cs typeface="Verdana" pitchFamily="34" charset="0"/>
                  </a:rPr>
                  <a:t>(</a:t>
                </a:r>
                <a:r>
                  <a:rPr lang="en-US" sz="2200" b="1" dirty="0">
                    <a:solidFill>
                      <a:schemeClr val="accent1">
                        <a:lumMod val="50000"/>
                      </a:schemeClr>
                    </a:solidFill>
                    <a:ea typeface="Verdana" pitchFamily="34" charset="0"/>
                    <a:cs typeface="Verdana" pitchFamily="34" charset="0"/>
                  </a:rPr>
                  <a:t>Equal variances assumed</a:t>
                </a:r>
                <a:r>
                  <a:rPr lang="en-US" sz="2200" b="1" dirty="0" smtClean="0">
                    <a:solidFill>
                      <a:schemeClr val="accent1">
                        <a:lumMod val="50000"/>
                      </a:schemeClr>
                    </a:solidFill>
                    <a:ea typeface="Verdana" pitchFamily="34" charset="0"/>
                    <a:cs typeface="Verdana" pitchFamily="34" charset="0"/>
                  </a:rPr>
                  <a:t>)</a:t>
                </a:r>
                <a:endParaRPr lang="en-US" sz="2200" b="1" dirty="0">
                  <a:solidFill>
                    <a:schemeClr val="accent1">
                      <a:lumMod val="50000"/>
                    </a:schemeClr>
                  </a:solidFill>
                  <a:ea typeface="Verdana" pitchFamily="34" charset="0"/>
                  <a:cs typeface="Verdana" pitchFamily="34" charset="0"/>
                </a:endParaRPr>
              </a:p>
              <a:p>
                <a:pPr marL="0" indent="0" eaLnBrk="1" fontAlgn="auto" hangingPunct="1">
                  <a:lnSpc>
                    <a:spcPct val="107000"/>
                  </a:lnSpc>
                  <a:spcBef>
                    <a:spcPts val="900"/>
                  </a:spcBef>
                  <a:spcAft>
                    <a:spcPts val="0"/>
                  </a:spcAft>
                  <a:buFont typeface="Wingdings"/>
                  <a:buNone/>
                  <a:defRPr/>
                </a:pPr>
                <a:r>
                  <a:rPr lang="el-GR" sz="2200" dirty="0" smtClean="0">
                    <a:ea typeface="Verdana" pitchFamily="34" charset="0"/>
                    <a:cs typeface="Verdana" pitchFamily="34" charset="0"/>
                  </a:rPr>
                  <a:t>Δεχόμαστε </a:t>
                </a:r>
                <a:r>
                  <a:rPr lang="el-GR" sz="2200" dirty="0">
                    <a:ea typeface="Verdana" pitchFamily="34" charset="0"/>
                    <a:cs typeface="Verdana" pitchFamily="34" charset="0"/>
                  </a:rPr>
                  <a:t>την μηδενική υπόθεση Ηο </a:t>
                </a:r>
                <a:r>
                  <a:rPr lang="el-GR" sz="2200" dirty="0" smtClean="0">
                    <a:ea typeface="Verdana" pitchFamily="34" charset="0"/>
                    <a:cs typeface="Verdana" pitchFamily="34" charset="0"/>
                  </a:rPr>
                  <a:t>για επίπεδο σημαντικότητας  α=0.05,  διότι η τιμή του p-value είναι 0.08334 &gt; 0.05. Επίσης το στατιστικό λογισμικό μας υπολογίζει και την τιμή του t κριτηρίου ίση με -1.9043. </a:t>
                </a:r>
              </a:p>
              <a:p>
                <a:pPr marL="0" indent="0" eaLnBrk="1" fontAlgn="auto" hangingPunct="1">
                  <a:lnSpc>
                    <a:spcPct val="107000"/>
                  </a:lnSpc>
                  <a:spcBef>
                    <a:spcPts val="900"/>
                  </a:spcBef>
                  <a:spcAft>
                    <a:spcPts val="0"/>
                  </a:spcAft>
                  <a:buFont typeface="Wingdings"/>
                  <a:buNone/>
                  <a:defRPr/>
                </a:pPr>
                <a:r>
                  <a:rPr lang="el-GR" sz="2200" dirty="0" smtClean="0">
                    <a:ea typeface="Verdana" pitchFamily="34" charset="0"/>
                    <a:cs typeface="Verdana" pitchFamily="34" charset="0"/>
                  </a:rPr>
                  <a:t>Σημειώνεται ότι αναφερόμαστε σε κανονικούς πληθυσμούς με άγνωστες και ίσες διασπορές (σ1=σ2=σ).</a:t>
                </a:r>
                <a:endParaRPr lang="el-GR" sz="2200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260648"/>
                <a:ext cx="8784976" cy="6525344"/>
              </a:xfrm>
              <a:blipFill rotWithShape="1">
                <a:blip r:embed="rId3"/>
                <a:stretch>
                  <a:fillRect l="-833" t="-467" r="-2082" b="-130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250F0AA8-3144-4EB0-B30C-78710925F1D2}" type="slidenum">
              <a:rPr lang="el-GR" smtClean="0"/>
              <a:pPr>
                <a:defRPr/>
              </a:pPr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01267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dirty="0" smtClean="0"/>
              <a:t>Στην έρευνα ελέγχουμε υποθέσεις, με βάση τα πραγματικά δεδομένα μας.</a:t>
            </a:r>
          </a:p>
          <a:p>
            <a:pPr lvl="1" eaLnBrk="1" hangingPunct="1"/>
            <a:r>
              <a:rPr lang="el-GR" dirty="0" smtClean="0"/>
              <a:t>π.χ. ο μεγάλος χρόνος εισόδου στο Νοσοκομείο από την έναρξη των συμπτωμάτων, συσχετίζεται με αυξημένο κίνδυνο θανάτου;</a:t>
            </a:r>
          </a:p>
          <a:p>
            <a:pPr lvl="1" eaLnBrk="1" hangingPunct="1"/>
            <a:r>
              <a:rPr lang="el-GR" dirty="0" smtClean="0"/>
              <a:t>Μια διατροφή πλούσια σε υδατάνθρακες συσχετίζεται με μειωμένο σωματικό βάρος;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250F0AA8-3144-4EB0-B30C-78710925F1D2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Οι ερευνητικές υποθέσεις</a:t>
            </a:r>
          </a:p>
        </p:txBody>
      </p:sp>
    </p:spTree>
    <p:extLst>
      <p:ext uri="{BB962C8B-B14F-4D97-AF65-F5344CB8AC3E}">
        <p14:creationId xmlns:p14="http://schemas.microsoft.com/office/powerpoint/2010/main" val="148704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>
          <a:xfrm>
            <a:off x="323528" y="1628800"/>
            <a:ext cx="8363272" cy="4896544"/>
          </a:xfrm>
        </p:spPr>
        <p:txBody>
          <a:bodyPr/>
          <a:lstStyle/>
          <a:p>
            <a:r>
              <a:rPr lang="el-GR" dirty="0"/>
              <a:t>Όπως διαπιστώνουμε επίσης το 95% διάστημα εμπιστοσύνης για την διαφορά των μέσων τιμών μ1-μ2 του καλίου του ορού στις δύο αυτές ομάδες είναι:</a:t>
            </a:r>
          </a:p>
          <a:p>
            <a:pPr marL="0" indent="0" algn="ctr">
              <a:buNone/>
            </a:pPr>
            <a:r>
              <a:rPr lang="el-GR" b="1" dirty="0"/>
              <a:t>[-2,1558;0,155798</a:t>
            </a:r>
            <a:r>
              <a:rPr lang="el-GR" b="1" dirty="0" smtClean="0"/>
              <a:t>]</a:t>
            </a:r>
            <a:endParaRPr lang="el-GR" b="1" dirty="0"/>
          </a:p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250F0AA8-3144-4EB0-B30C-78710925F1D2}" type="slidenum">
              <a:rPr lang="el-GR" smtClean="0"/>
              <a:pPr>
                <a:defRPr/>
              </a:pPr>
              <a:t>19</a:t>
            </a:fld>
            <a:endParaRPr lang="el-GR"/>
          </a:p>
        </p:txBody>
      </p:sp>
      <p:sp>
        <p:nvSpPr>
          <p:cNvPr id="3" name="Rectangle 2"/>
          <p:cNvSpPr/>
          <p:nvPr/>
        </p:nvSpPr>
        <p:spPr>
          <a:xfrm>
            <a:off x="782081" y="980729"/>
            <a:ext cx="760634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l-GR" sz="20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l-GR" sz="20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l-GR" sz="20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l-GR" sz="20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l-GR" sz="20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l-GR" sz="20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Statistical Tests –Confidence Intervals</a:t>
            </a:r>
            <a:br>
              <a:rPr lang="en-US" dirty="0"/>
            </a:br>
            <a:r>
              <a:rPr lang="en-US" sz="3000" b="0" dirty="0" smtClean="0"/>
              <a:t>Statistical </a:t>
            </a:r>
            <a:r>
              <a:rPr lang="en-US" sz="3000" b="0" dirty="0"/>
              <a:t>tests I</a:t>
            </a:r>
            <a:endParaRPr lang="el-GR" sz="3000" b="0" dirty="0"/>
          </a:p>
        </p:txBody>
      </p:sp>
    </p:spTree>
    <p:extLst>
      <p:ext uri="{BB962C8B-B14F-4D97-AF65-F5344CB8AC3E}">
        <p14:creationId xmlns:p14="http://schemas.microsoft.com/office/powerpoint/2010/main" val="3888847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12776"/>
            <a:ext cx="8640960" cy="5040560"/>
          </a:xfrm>
        </p:spPr>
        <p:txBody>
          <a:bodyPr>
            <a:normAutofit/>
          </a:bodyPr>
          <a:lstStyle/>
          <a:p>
            <a:pPr marL="0" indent="0" fontAlgn="auto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None/>
              <a:defRPr/>
            </a:pPr>
            <a:r>
              <a:rPr lang="el-GR" sz="2200" b="1" dirty="0" smtClean="0">
                <a:solidFill>
                  <a:schemeClr val="accent1">
                    <a:lumMod val="50000"/>
                  </a:schemeClr>
                </a:solidFill>
                <a:ea typeface="Verdana" pitchFamily="34" charset="0"/>
                <a:cs typeface="Verdana" pitchFamily="34" charset="0"/>
              </a:rPr>
              <a:t>Παράδειγμα:</a:t>
            </a:r>
          </a:p>
          <a:p>
            <a:pPr marL="0" indent="0" fontAlgn="auto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None/>
              <a:defRPr/>
            </a:pPr>
            <a:r>
              <a:rPr lang="el-GR" sz="2200" dirty="0" smtClean="0">
                <a:ea typeface="Verdana" pitchFamily="34" charset="0"/>
                <a:cs typeface="Verdana" pitchFamily="34" charset="0"/>
              </a:rPr>
              <a:t>Σε </a:t>
            </a:r>
            <a:r>
              <a:rPr lang="el-GR" sz="2200" dirty="0">
                <a:ea typeface="Verdana" pitchFamily="34" charset="0"/>
                <a:cs typeface="Verdana" pitchFamily="34" charset="0"/>
              </a:rPr>
              <a:t>τέσσερα άτομα με αυξημένες τιμές των τριγλυκεριδίων του ορού (mg/dl) χορηγήθηκε για ένα μήνα φάρμακο που </a:t>
            </a:r>
            <a:r>
              <a:rPr lang="el-GR" sz="2200" dirty="0" smtClean="0">
                <a:ea typeface="Verdana" pitchFamily="34" charset="0"/>
                <a:cs typeface="Verdana" pitchFamily="34" charset="0"/>
              </a:rPr>
              <a:t>πιστεύεται </a:t>
            </a:r>
            <a:r>
              <a:rPr lang="el-GR" sz="2200" dirty="0">
                <a:ea typeface="Verdana" pitchFamily="34" charset="0"/>
                <a:cs typeface="Verdana" pitchFamily="34" charset="0"/>
              </a:rPr>
              <a:t>ότι ελαττώνει τα επίπεδα των τριγλυκεριδίων. Οι τιμές των τριγλυκεριδίων στα τέσσερα αυτά άτομα πριν και μετά τη χορήγηση του φαρμάκου ήταν:</a:t>
            </a:r>
          </a:p>
          <a:p>
            <a:pPr marL="0" indent="0" fontAlgn="auto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None/>
              <a:defRPr/>
            </a:pPr>
            <a:endParaRPr lang="el-GR" sz="2200" dirty="0"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7 - Θέση αριθμού διαφάνειας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250F0AA8-3144-4EB0-B30C-78710925F1D2}" type="slidenum">
              <a:rPr lang="el-GR" smtClean="0"/>
              <a:pPr>
                <a:defRPr/>
              </a:pPr>
              <a:t>20</a:t>
            </a:fld>
            <a:endParaRPr lang="el-GR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3422048"/>
              </p:ext>
            </p:extLst>
          </p:nvPr>
        </p:nvGraphicFramePr>
        <p:xfrm>
          <a:off x="1259632" y="3411582"/>
          <a:ext cx="7056784" cy="14020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11818"/>
                <a:gridCol w="2383917"/>
                <a:gridCol w="2561049"/>
              </a:tblGrid>
              <a:tr h="2154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b="1" dirty="0">
                          <a:effectLst/>
                        </a:rPr>
                        <a:t> Άτομο </a:t>
                      </a:r>
                      <a:endParaRPr lang="el-GR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b="1" dirty="0">
                          <a:effectLst/>
                        </a:rPr>
                        <a:t>Πριν τη χορήγηση </a:t>
                      </a:r>
                      <a:endParaRPr lang="el-GR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b="1" dirty="0">
                          <a:effectLst/>
                        </a:rPr>
                        <a:t>Μετά τη χορήγηση </a:t>
                      </a:r>
                      <a:endParaRPr lang="el-GR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86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 smtClean="0">
                          <a:effectLst/>
                        </a:rPr>
                        <a:t>1</a:t>
                      </a:r>
                      <a:r>
                        <a:rPr lang="el-GR" sz="1600" baseline="30000" dirty="0" smtClean="0">
                          <a:effectLst/>
                        </a:rPr>
                        <a:t>o</a:t>
                      </a:r>
                      <a:r>
                        <a:rPr lang="el-GR" sz="1600" baseline="0" dirty="0" smtClean="0">
                          <a:effectLst/>
                        </a:rPr>
                        <a:t> </a:t>
                      </a:r>
                      <a:r>
                        <a:rPr lang="el-GR" sz="1600" dirty="0" smtClean="0">
                          <a:effectLst/>
                        </a:rPr>
                        <a:t> </a:t>
                      </a:r>
                      <a:endParaRPr lang="el-G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180 </a:t>
                      </a:r>
                      <a:endParaRPr lang="el-G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120 </a:t>
                      </a:r>
                      <a:endParaRPr lang="el-G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86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 smtClean="0">
                          <a:effectLst/>
                        </a:rPr>
                        <a:t>2</a:t>
                      </a:r>
                      <a:r>
                        <a:rPr lang="el-GR" sz="1600" baseline="30000" dirty="0" smtClean="0">
                          <a:effectLst/>
                        </a:rPr>
                        <a:t>o</a:t>
                      </a:r>
                      <a:r>
                        <a:rPr lang="el-GR" sz="1600" baseline="0" dirty="0" smtClean="0">
                          <a:effectLst/>
                        </a:rPr>
                        <a:t> </a:t>
                      </a:r>
                      <a:r>
                        <a:rPr lang="el-GR" sz="1600" dirty="0" smtClean="0">
                          <a:effectLst/>
                        </a:rPr>
                        <a:t> </a:t>
                      </a:r>
                      <a:endParaRPr lang="el-G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200 </a:t>
                      </a:r>
                      <a:endParaRPr lang="el-G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220 </a:t>
                      </a:r>
                      <a:endParaRPr lang="el-G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86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l-GR" sz="1600" baseline="300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lang="el-GR" sz="16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l-G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240 </a:t>
                      </a:r>
                      <a:endParaRPr lang="el-G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130 </a:t>
                      </a:r>
                      <a:endParaRPr lang="el-G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86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 smtClean="0">
                          <a:effectLst/>
                        </a:rPr>
                        <a:t>4</a:t>
                      </a:r>
                      <a:r>
                        <a:rPr lang="el-GR" sz="1600" baseline="30000" dirty="0" smtClean="0">
                          <a:effectLst/>
                        </a:rPr>
                        <a:t>o</a:t>
                      </a:r>
                      <a:r>
                        <a:rPr lang="el-GR" sz="1600" baseline="0" dirty="0" smtClean="0">
                          <a:effectLst/>
                        </a:rPr>
                        <a:t> </a:t>
                      </a:r>
                      <a:r>
                        <a:rPr lang="el-GR" sz="1600" dirty="0" smtClean="0">
                          <a:effectLst/>
                        </a:rPr>
                        <a:t> </a:t>
                      </a:r>
                      <a:endParaRPr lang="el-G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230 </a:t>
                      </a:r>
                      <a:endParaRPr lang="el-G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160 </a:t>
                      </a:r>
                      <a:endParaRPr lang="el-G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2559" name="Rectangle 7"/>
          <p:cNvSpPr>
            <a:spLocks noChangeArrowheads="1"/>
          </p:cNvSpPr>
          <p:nvPr/>
        </p:nvSpPr>
        <p:spPr bwMode="auto">
          <a:xfrm>
            <a:off x="323528" y="4789745"/>
            <a:ext cx="8424936" cy="2023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05000"/>
              </a:lnSpc>
              <a:spcBef>
                <a:spcPts val="600"/>
              </a:spcBef>
            </a:pPr>
            <a:r>
              <a:rPr lang="el-GR" sz="2200" dirty="0">
                <a:latin typeface="+mn-lt"/>
                <a:ea typeface="Verdana" pitchFamily="34" charset="0"/>
                <a:cs typeface="Verdana" pitchFamily="34" charset="0"/>
              </a:rPr>
              <a:t>Βρείτε ένα 95% δ.ε. για την διαφορά των μέσων μ1-μ2 στα  επίπεδα των τριγλυκεριδίων πριν και μετά την χορήγηση</a:t>
            </a:r>
            <a:r>
              <a:rPr lang="el-GR" sz="2200" dirty="0" smtClean="0">
                <a:latin typeface="+mn-lt"/>
                <a:ea typeface="Verdana" pitchFamily="34" charset="0"/>
                <a:cs typeface="Verdana" pitchFamily="34" charset="0"/>
              </a:rPr>
              <a:t>.</a:t>
            </a:r>
          </a:p>
          <a:p>
            <a:pPr>
              <a:lnSpc>
                <a:spcPct val="105000"/>
              </a:lnSpc>
              <a:spcBef>
                <a:spcPts val="600"/>
              </a:spcBef>
            </a:pPr>
            <a:r>
              <a:rPr lang="el-GR" sz="2200" dirty="0" smtClean="0">
                <a:latin typeface="+mn-lt"/>
                <a:ea typeface="Verdana" pitchFamily="34" charset="0"/>
                <a:cs typeface="Verdana" pitchFamily="34" charset="0"/>
              </a:rPr>
              <a:t>Ελαττώνει </a:t>
            </a:r>
            <a:r>
              <a:rPr lang="el-GR" sz="2200" dirty="0">
                <a:latin typeface="+mn-lt"/>
                <a:ea typeface="Verdana" pitchFamily="34" charset="0"/>
                <a:cs typeface="Verdana" pitchFamily="34" charset="0"/>
              </a:rPr>
              <a:t>τα επίπεδα των τριγλυκεριδίων το φάρμακο αυτό; </a:t>
            </a:r>
          </a:p>
          <a:p>
            <a:pPr>
              <a:lnSpc>
                <a:spcPct val="105000"/>
              </a:lnSpc>
              <a:spcBef>
                <a:spcPts val="600"/>
              </a:spcBef>
            </a:pPr>
            <a:r>
              <a:rPr lang="el-GR" sz="2200" dirty="0" smtClean="0">
                <a:latin typeface="+mn-lt"/>
              </a:rPr>
              <a:t>(</a:t>
            </a:r>
            <a:r>
              <a:rPr lang="el-GR" sz="2200" dirty="0">
                <a:latin typeface="+mn-lt"/>
              </a:rPr>
              <a:t>Άσκηση 65 σελ. 16 του Βιβλίου Ασκήσεων Βιοστατιστικής Α. Τζώνου &amp; Κ. Κατσουγιάννη) </a:t>
            </a:r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4F81BD">
                    <a:lumMod val="50000"/>
                  </a:srgbClr>
                </a:solidFill>
              </a:rPr>
              <a:t>Statistical Tests –Confidence Intervals</a:t>
            </a:r>
            <a:br>
              <a:rPr lang="en-US" dirty="0">
                <a:solidFill>
                  <a:srgbClr val="4F81BD">
                    <a:lumMod val="50000"/>
                  </a:srgbClr>
                </a:solidFill>
              </a:rPr>
            </a:br>
            <a:r>
              <a:rPr lang="en-US" sz="3000" b="0" dirty="0">
                <a:solidFill>
                  <a:srgbClr val="4F81BD">
                    <a:lumMod val="50000"/>
                  </a:srgbClr>
                </a:solidFill>
              </a:rPr>
              <a:t>Statistical tests I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31907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250F0AA8-3144-4EB0-B30C-78710925F1D2}" type="slidenum">
              <a:rPr lang="el-GR" smtClean="0"/>
              <a:pPr>
                <a:defRPr/>
              </a:pPr>
              <a:t>21</a:t>
            </a:fld>
            <a:endParaRPr lang="el-GR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3" y="1858887"/>
            <a:ext cx="9134148" cy="3650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Statistical Tests –Confidence Intervals</a:t>
            </a:r>
            <a:br>
              <a:rPr lang="en-US" dirty="0"/>
            </a:br>
            <a:r>
              <a:rPr lang="en-US" sz="3000" b="0" dirty="0"/>
              <a:t>Statistical tests I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2283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Font typeface="Wingdings" pitchFamily="2" charset="2"/>
              <a:buNone/>
            </a:pPr>
            <a:r>
              <a:rPr lang="el-GR" sz="2200" dirty="0" smtClean="0"/>
              <a:t>Όπως φαίνεται και στην παρακάτω εικόνα το 95% διάστημα εμπιστοσύνης για την διαφορά των μέσων στα επίπεδα τριγλικεριδίων πριν και μετά την χορήγηση είναι:</a:t>
            </a:r>
          </a:p>
          <a:p>
            <a:pPr marL="0" indent="0" algn="ctr">
              <a:buFont typeface="Wingdings" pitchFamily="2" charset="2"/>
              <a:buNone/>
            </a:pPr>
            <a:r>
              <a:rPr lang="en-US" sz="2200" b="1" dirty="0" smtClean="0"/>
              <a:t>55,0 +/- 86,6694 </a:t>
            </a:r>
            <a:r>
              <a:rPr lang="el-GR" sz="2200" b="1" dirty="0" smtClean="0"/>
              <a:t>=</a:t>
            </a:r>
            <a:r>
              <a:rPr lang="en-US" sz="2200" b="1" dirty="0" smtClean="0"/>
              <a:t>  [-31,6694;141,669]</a:t>
            </a:r>
          </a:p>
          <a:p>
            <a:pPr marL="0" indent="0">
              <a:buFont typeface="Wingdings" pitchFamily="2" charset="2"/>
              <a:buNone/>
            </a:pPr>
            <a:endParaRPr lang="el-GR" sz="2200" dirty="0" smtClean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250F0AA8-3144-4EB0-B30C-78710925F1D2}" type="slidenum">
              <a:rPr lang="el-GR" smtClean="0"/>
              <a:pPr>
                <a:defRPr/>
              </a:pPr>
              <a:t>22</a:t>
            </a:fld>
            <a:endParaRPr lang="el-GR"/>
          </a:p>
        </p:txBody>
      </p:sp>
      <p:pic>
        <p:nvPicPr>
          <p:cNvPr id="297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569" y="3212976"/>
            <a:ext cx="5752735" cy="3600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Statistical Tests –Confidence Intervals</a:t>
            </a:r>
            <a:br>
              <a:rPr lang="en-US" dirty="0"/>
            </a:br>
            <a:r>
              <a:rPr lang="en-US" sz="3000" b="0" dirty="0"/>
              <a:t>Statistical tests I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2915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Θέση αριθμού διαφάνειας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250F0AA8-3144-4EB0-B30C-78710925F1D2}" type="slidenum">
              <a:rPr lang="el-GR" smtClean="0"/>
              <a:pPr>
                <a:defRPr/>
              </a:pPr>
              <a:t>23</a:t>
            </a:fld>
            <a:endParaRPr lang="el-GR"/>
          </a:p>
        </p:txBody>
      </p:sp>
      <p:sp>
        <p:nvSpPr>
          <p:cNvPr id="3" name="Rectangle 2"/>
          <p:cNvSpPr/>
          <p:nvPr/>
        </p:nvSpPr>
        <p:spPr>
          <a:xfrm>
            <a:off x="782081" y="980729"/>
            <a:ext cx="760634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l-GR" sz="20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l-GR" sz="20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l-GR" sz="20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l-GR" sz="20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l-GR" sz="20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l-GR" sz="20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728" y="1628800"/>
            <a:ext cx="6979047" cy="46805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Statistical Tests –Confidence Intervals</a:t>
            </a:r>
            <a:br>
              <a:rPr lang="en-US" dirty="0"/>
            </a:br>
            <a:r>
              <a:rPr lang="en-US" sz="3000" b="0" dirty="0"/>
              <a:t>Statistical tests I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91740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 eaLnBrk="1" hangingPunct="1">
              <a:lnSpc>
                <a:spcPct val="105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lang="el-GR" sz="2200" dirty="0" smtClean="0">
                <a:ea typeface="Verdana" pitchFamily="34" charset="0"/>
                <a:cs typeface="Verdana" pitchFamily="34" charset="0"/>
              </a:rPr>
              <a:t>Όπως παρατηρούμε παράγονται τα εξής συμπεράσματα:</a:t>
            </a:r>
          </a:p>
          <a:p>
            <a:pPr marL="0" indent="0" algn="just" eaLnBrk="1" hangingPunct="1">
              <a:lnSpc>
                <a:spcPct val="105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ea typeface="Verdana" pitchFamily="34" charset="0"/>
                <a:cs typeface="Verdana" pitchFamily="34" charset="0"/>
              </a:rPr>
              <a:t>Null hypothesis: mean = 0,0</a:t>
            </a:r>
          </a:p>
          <a:p>
            <a:pPr marL="0" indent="0" algn="just" eaLnBrk="1" hangingPunct="1">
              <a:lnSpc>
                <a:spcPct val="105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ea typeface="Verdana" pitchFamily="34" charset="0"/>
                <a:cs typeface="Verdana" pitchFamily="34" charset="0"/>
              </a:rPr>
              <a:t>Alternative: greater than</a:t>
            </a:r>
          </a:p>
          <a:p>
            <a:pPr marL="0" indent="0" algn="just" eaLnBrk="1" hangingPunct="1">
              <a:lnSpc>
                <a:spcPct val="105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ea typeface="Verdana" pitchFamily="34" charset="0"/>
                <a:cs typeface="Verdana" pitchFamily="34" charset="0"/>
              </a:rPr>
              <a:t>Computed t statistic = 2,01957</a:t>
            </a:r>
          </a:p>
          <a:p>
            <a:pPr marL="0" indent="0" algn="just" eaLnBrk="1" hangingPunct="1">
              <a:lnSpc>
                <a:spcPct val="105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ea typeface="Verdana" pitchFamily="34" charset="0"/>
                <a:cs typeface="Verdana" pitchFamily="34" charset="0"/>
              </a:rPr>
              <a:t>P-Value = 0,0683566</a:t>
            </a:r>
          </a:p>
          <a:p>
            <a:pPr marL="0" indent="0" algn="just" eaLnBrk="1" hangingPunct="1">
              <a:lnSpc>
                <a:spcPct val="105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ea typeface="Verdana" pitchFamily="34" charset="0"/>
                <a:cs typeface="Verdana" pitchFamily="34" charset="0"/>
              </a:rPr>
              <a:t>Do not reject the null hypothesis for alpha = 0,05.</a:t>
            </a:r>
            <a:endParaRPr lang="el-GR" sz="2200" b="1" dirty="0" smtClean="0">
              <a:solidFill>
                <a:schemeClr val="accent1">
                  <a:lumMod val="50000"/>
                </a:schemeClr>
              </a:solidFill>
              <a:ea typeface="Verdana" pitchFamily="34" charset="0"/>
              <a:cs typeface="Verdana" pitchFamily="34" charset="0"/>
            </a:endParaRPr>
          </a:p>
          <a:p>
            <a:pPr marL="0" indent="0" algn="just" eaLnBrk="1" hangingPunct="1">
              <a:lnSpc>
                <a:spcPct val="105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lang="el-GR" sz="2200" dirty="0" smtClean="0">
                <a:ea typeface="Verdana" pitchFamily="34" charset="0"/>
                <a:cs typeface="Verdana" pitchFamily="34" charset="0"/>
              </a:rPr>
              <a:t>Δηλ. δεχόμαστε (δεν απορρίπτουμε) την μηδενική υπόθεση σε επίπεδο σημαντικότητας α=5% και συνεπώς το φάρμακο δεν ελαττώνει τα επίπεδα των τριγλυκεριδίων.</a:t>
            </a:r>
          </a:p>
          <a:p>
            <a:pPr marL="0" indent="0" algn="just" eaLnBrk="1" hangingPunct="1">
              <a:lnSpc>
                <a:spcPct val="105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lang="el-GR" sz="2200" dirty="0" smtClean="0">
                <a:ea typeface="Verdana" pitchFamily="34" charset="0"/>
                <a:cs typeface="Verdana" pitchFamily="34" charset="0"/>
              </a:rPr>
              <a:t>Αυτό συμβαίνει διότι η τιμή του P είναι 0,068&gt;0,05 και άρα δέχομαι την Ηο: μ1=μ2.</a:t>
            </a:r>
          </a:p>
          <a:p>
            <a:pPr marL="0" indent="0" algn="just" eaLnBrk="1" hangingPunct="1">
              <a:lnSpc>
                <a:spcPct val="105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lang="el-GR" sz="2200" dirty="0" smtClean="0">
                <a:ea typeface="Verdana" pitchFamily="34" charset="0"/>
                <a:cs typeface="Verdana" pitchFamily="34" charset="0"/>
              </a:rPr>
              <a:t>Ταυτόχρονα υπολογίζεται και η τιμή του κριτηρίου t statistic ίση με 2,01957</a:t>
            </a:r>
            <a:r>
              <a:rPr lang="el-GR" sz="2200" dirty="0" smtClean="0"/>
              <a:t>.</a:t>
            </a:r>
          </a:p>
        </p:txBody>
      </p:sp>
      <p:sp>
        <p:nvSpPr>
          <p:cNvPr id="8" name="7 - Θέση αριθμού διαφάνειας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250F0AA8-3144-4EB0-B30C-78710925F1D2}" type="slidenum">
              <a:rPr lang="el-GR" smtClean="0"/>
              <a:pPr>
                <a:defRPr/>
              </a:pPr>
              <a:t>24</a:t>
            </a:fld>
            <a:endParaRPr lang="el-GR"/>
          </a:p>
        </p:txBody>
      </p:sp>
      <p:sp>
        <p:nvSpPr>
          <p:cNvPr id="3" name="Rectangle 2"/>
          <p:cNvSpPr/>
          <p:nvPr/>
        </p:nvSpPr>
        <p:spPr>
          <a:xfrm>
            <a:off x="782081" y="980729"/>
            <a:ext cx="760634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l-GR" sz="20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l-GR" sz="20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l-GR" sz="20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l-GR" sz="20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l-GR" sz="20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l-GR" sz="20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Statistical Tests –Confidence Intervals</a:t>
            </a:r>
            <a:br>
              <a:rPr lang="en-US" dirty="0"/>
            </a:br>
            <a:r>
              <a:rPr lang="en-US" sz="3000" b="0" dirty="0"/>
              <a:t>Statistical tests I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41618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Αναφοράς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192" y="1196752"/>
            <a:ext cx="8363272" cy="5040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Ευσταθία Παπαγεωργίου </a:t>
            </a:r>
            <a:r>
              <a:rPr lang="el-GR" sz="2000" dirty="0" smtClean="0"/>
              <a:t>2014. </a:t>
            </a:r>
            <a:r>
              <a:rPr lang="el-GR" sz="2000" dirty="0"/>
              <a:t>Ευσταθία Παπαγεωργίου. «Πιθανότητες και </a:t>
            </a:r>
            <a:r>
              <a:rPr lang="el-GR" sz="2000" dirty="0" err="1"/>
              <a:t>Βιοστατιστική</a:t>
            </a:r>
            <a:r>
              <a:rPr lang="el-GR" sz="2000" dirty="0"/>
              <a:t> (Θ). </a:t>
            </a:r>
            <a:r>
              <a:rPr lang="el-GR" sz="2000" dirty="0" smtClean="0"/>
              <a:t>Ενότητα </a:t>
            </a:r>
            <a:r>
              <a:rPr lang="en-US" sz="2000" dirty="0" smtClean="0"/>
              <a:t>6:</a:t>
            </a:r>
            <a:r>
              <a:rPr lang="el-GR" sz="2000" dirty="0"/>
              <a:t> Έλεγχοι υποθέσεων - Διαστήματα εμπιστοσύνης».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sz="3600" dirty="0"/>
              <a:t>Σημείωμα </a:t>
            </a:r>
            <a:r>
              <a:rPr lang="el-GR" sz="3600" dirty="0" smtClean="0"/>
              <a:t>Αδειοδότησης</a:t>
            </a:r>
            <a:endParaRPr lang="el-G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και δοθεί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090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250F0AA8-3144-4EB0-B30C-78710925F1D2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Θέση περιεχομένου 3"/>
              <p:cNvSpPr>
                <a:spLocks noGrp="1"/>
              </p:cNvSpPr>
              <p:nvPr>
                <p:ph idx="1"/>
              </p:nvPr>
            </p:nvSpPr>
            <p:spPr>
              <a:xfrm>
                <a:off x="323528" y="764704"/>
                <a:ext cx="8424936" cy="5400600"/>
              </a:xfrm>
            </p:spPr>
            <p:txBody>
              <a:bodyPr>
                <a:normAutofit/>
              </a:bodyPr>
              <a:lstStyle/>
              <a:p>
                <a:r>
                  <a:rPr lang="el-GR" dirty="0">
                    <a:ea typeface="Verdana" pitchFamily="34" charset="0"/>
                    <a:cs typeface="Verdana" pitchFamily="34" charset="0"/>
                  </a:rPr>
                  <a:t>Η διαδικασία που ακολουθείται για την λήψη τέτοιου είδους αποφάσεων ονομάζεται </a:t>
                </a:r>
                <a:r>
                  <a:rPr lang="el-GR" b="1" dirty="0">
                    <a:solidFill>
                      <a:schemeClr val="accent1">
                        <a:lumMod val="50000"/>
                      </a:schemeClr>
                    </a:solidFill>
                    <a:ea typeface="Verdana" pitchFamily="34" charset="0"/>
                    <a:cs typeface="Verdana" pitchFamily="34" charset="0"/>
                  </a:rPr>
                  <a:t>έλεγχος </a:t>
                </a:r>
                <a:r>
                  <a:rPr lang="el-GR" b="1" dirty="0" smtClean="0">
                    <a:solidFill>
                      <a:schemeClr val="accent1">
                        <a:lumMod val="50000"/>
                      </a:schemeClr>
                    </a:solidFill>
                    <a:ea typeface="Verdana" pitchFamily="34" charset="0"/>
                    <a:cs typeface="Verdana" pitchFamily="34" charset="0"/>
                  </a:rPr>
                  <a:t>υποθέσεων</a:t>
                </a:r>
                <a:r>
                  <a:rPr lang="en-US" b="1" dirty="0" smtClean="0">
                    <a:solidFill>
                      <a:schemeClr val="accent1">
                        <a:lumMod val="50000"/>
                      </a:schemeClr>
                    </a:solidFill>
                    <a:ea typeface="Verdana" pitchFamily="34" charset="0"/>
                    <a:cs typeface="Verdana" pitchFamily="34" charset="0"/>
                  </a:rPr>
                  <a:t>.</a:t>
                </a:r>
                <a:endParaRPr lang="el-GR" b="1" dirty="0">
                  <a:solidFill>
                    <a:schemeClr val="accent1">
                      <a:lumMod val="50000"/>
                    </a:schemeClr>
                  </a:solidFill>
                  <a:ea typeface="Verdana" pitchFamily="34" charset="0"/>
                  <a:cs typeface="Verdana" pitchFamily="34" charset="0"/>
                </a:endParaRPr>
              </a:p>
              <a:p>
                <a:r>
                  <a:rPr lang="el-GR" dirty="0">
                    <a:ea typeface="Verdana" pitchFamily="34" charset="0"/>
                    <a:cs typeface="Verdana" pitchFamily="34" charset="0"/>
                  </a:rPr>
                  <a:t>Η υπόθεση που θέλουμε να ελέγξουμε συμβολίζεται με Ηο και ονομάζεται μηδενική υπόθεση ενώ η εναλλακτική της υπόθεση συμβολίζεται με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l-GR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>
                    <a:ea typeface="Verdana" pitchFamily="34" charset="0"/>
                    <a:cs typeface="Verdana" pitchFamily="34" charset="0"/>
                  </a:rPr>
                  <a:t>.</a:t>
                </a:r>
                <a:endParaRPr lang="el-GR" dirty="0">
                  <a:ea typeface="Verdana" pitchFamily="34" charset="0"/>
                  <a:cs typeface="Verdana" pitchFamily="34" charset="0"/>
                </a:endParaRPr>
              </a:p>
              <a:p>
                <a:r>
                  <a:rPr lang="el-GR" dirty="0">
                    <a:ea typeface="Verdana" pitchFamily="34" charset="0"/>
                    <a:cs typeface="Verdana" pitchFamily="34" charset="0"/>
                  </a:rPr>
                  <a:t>Σε κάθε έλεγχο είναι δυνατόν να πραγματοποιηθούν δύο ειδών σφάλματα: </a:t>
                </a:r>
              </a:p>
              <a:p>
                <a:pPr lvl="1"/>
                <a:r>
                  <a:rPr lang="el-GR" b="1" dirty="0">
                    <a:solidFill>
                      <a:schemeClr val="accent1">
                        <a:lumMod val="50000"/>
                      </a:schemeClr>
                    </a:solidFill>
                    <a:ea typeface="Verdana" pitchFamily="34" charset="0"/>
                    <a:cs typeface="Verdana" pitchFamily="34" charset="0"/>
                  </a:rPr>
                  <a:t>Σφάλμα τύπου Ι: </a:t>
                </a:r>
                <a:r>
                  <a:rPr lang="el-GR" dirty="0">
                    <a:ea typeface="Verdana" pitchFamily="34" charset="0"/>
                    <a:cs typeface="Verdana" pitchFamily="34" charset="0"/>
                  </a:rPr>
                  <a:t>Απόρριψη της Ηο ενώ στην πραγματικότητα είναι </a:t>
                </a:r>
                <a:r>
                  <a:rPr lang="el-GR" dirty="0" smtClean="0">
                    <a:ea typeface="Verdana" pitchFamily="34" charset="0"/>
                    <a:cs typeface="Verdana" pitchFamily="34" charset="0"/>
                  </a:rPr>
                  <a:t>αληθής</a:t>
                </a:r>
                <a:r>
                  <a:rPr lang="en-US" dirty="0" smtClean="0">
                    <a:ea typeface="Verdana" pitchFamily="34" charset="0"/>
                    <a:cs typeface="Verdana" pitchFamily="34" charset="0"/>
                  </a:rPr>
                  <a:t>.</a:t>
                </a:r>
                <a:endParaRPr lang="el-GR" dirty="0">
                  <a:ea typeface="Verdana" pitchFamily="34" charset="0"/>
                  <a:cs typeface="Verdana" pitchFamily="34" charset="0"/>
                </a:endParaRPr>
              </a:p>
              <a:p>
                <a:pPr lvl="1"/>
                <a:r>
                  <a:rPr lang="el-GR" b="1" dirty="0">
                    <a:solidFill>
                      <a:schemeClr val="accent1">
                        <a:lumMod val="50000"/>
                      </a:schemeClr>
                    </a:solidFill>
                    <a:ea typeface="Verdana" pitchFamily="34" charset="0"/>
                    <a:cs typeface="Verdana" pitchFamily="34" charset="0"/>
                  </a:rPr>
                  <a:t>Σφάλμα τύπου ΙΙ: </a:t>
                </a:r>
                <a:r>
                  <a:rPr lang="el-GR" dirty="0">
                    <a:ea typeface="Verdana" pitchFamily="34" charset="0"/>
                    <a:cs typeface="Verdana" pitchFamily="34" charset="0"/>
                  </a:rPr>
                  <a:t>Απόρριψη της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l-GR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l-GR" dirty="0">
                    <a:ea typeface="Verdana" pitchFamily="34" charset="0"/>
                    <a:cs typeface="Verdana" pitchFamily="34" charset="0"/>
                  </a:rPr>
                  <a:t>(Αποδοχή της Ηο) ενώ στην πραγματικότητα η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l-GR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l-GR" i="1">
                        <a:latin typeface="Cambria Math"/>
                      </a:rPr>
                      <m:t> </m:t>
                    </m:r>
                  </m:oMath>
                </a14:m>
                <a:r>
                  <a:rPr lang="el-GR" dirty="0">
                    <a:ea typeface="Verdana" pitchFamily="34" charset="0"/>
                    <a:cs typeface="Verdana" pitchFamily="34" charset="0"/>
                  </a:rPr>
                  <a:t>είναι </a:t>
                </a:r>
                <a:r>
                  <a:rPr lang="el-GR" dirty="0" smtClean="0">
                    <a:ea typeface="Verdana" pitchFamily="34" charset="0"/>
                    <a:cs typeface="Verdana" pitchFamily="34" charset="0"/>
                  </a:rPr>
                  <a:t>αληθής</a:t>
                </a:r>
                <a:r>
                  <a:rPr lang="en-US" dirty="0" smtClean="0">
                    <a:ea typeface="Verdana" pitchFamily="34" charset="0"/>
                    <a:cs typeface="Verdana" pitchFamily="34" charset="0"/>
                  </a:rPr>
                  <a:t>.</a:t>
                </a:r>
                <a:endParaRPr lang="el-GR" dirty="0">
                  <a:ea typeface="Verdana" pitchFamily="34" charset="0"/>
                  <a:cs typeface="Verdana" pitchFamily="34" charset="0"/>
                </a:endParaRPr>
              </a:p>
            </p:txBody>
          </p:sp>
        </mc:Choice>
        <mc:Fallback xmlns="">
          <p:sp>
            <p:nvSpPr>
              <p:cNvPr id="4" name="Θέση περιεχομένου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764704"/>
                <a:ext cx="8424936" cy="5400600"/>
              </a:xfrm>
              <a:blipFill rotWithShape="1">
                <a:blip r:embed="rId3"/>
                <a:stretch>
                  <a:fillRect l="-941" t="-564" r="-159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1052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άδεια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262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Διατήρηση </a:t>
            </a:r>
            <a:r>
              <a:rPr lang="el-GR" dirty="0" smtClean="0">
                <a:solidFill>
                  <a:schemeClr val="tx1"/>
                </a:solidFill>
              </a:rPr>
              <a:t>Σημειωμάτων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>
                <a:solidFill>
                  <a:schemeClr val="tx1"/>
                </a:solidFill>
              </a:rPr>
              <a:t>Χρηματοδότηση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Αθηνών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721" name="Group 2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9580712"/>
              </p:ext>
            </p:extLst>
          </p:nvPr>
        </p:nvGraphicFramePr>
        <p:xfrm>
          <a:off x="323850" y="1412875"/>
          <a:ext cx="8362951" cy="4167188"/>
        </p:xfrm>
        <a:graphic>
          <a:graphicData uri="http://schemas.openxmlformats.org/drawingml/2006/table">
            <a:tbl>
              <a:tblPr/>
              <a:tblGrid>
                <a:gridCol w="2702518"/>
                <a:gridCol w="2702519"/>
                <a:gridCol w="2957914"/>
              </a:tblGrid>
              <a:tr h="1236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6149" marR="9614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6AC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l-G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pitchFamily="34" charset="0"/>
                        </a:rPr>
                        <a:t>Αποδοχή υπόθεσης Η</a:t>
                      </a:r>
                      <a:r>
                        <a:rPr kumimoji="0" lang="el-GR" sz="2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pitchFamily="34" charset="0"/>
                        </a:rPr>
                        <a:t>ο</a:t>
                      </a:r>
                      <a:r>
                        <a:rPr kumimoji="0" lang="el-G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pitchFamily="34" charset="0"/>
                        </a:rPr>
                        <a:t> από το δείγμα</a:t>
                      </a:r>
                      <a:endParaRPr kumimoji="0" lang="en-GB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6149" marR="961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6AC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pitchFamily="34" charset="0"/>
                        </a:rPr>
                        <a:t>Απόρριψη υπόθεσης Η</a:t>
                      </a:r>
                      <a:r>
                        <a:rPr kumimoji="0" lang="en-US" sz="2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pitchFamily="34" charset="0"/>
                        </a:rPr>
                        <a:t>O</a:t>
                      </a:r>
                      <a:r>
                        <a:rPr kumimoji="0" 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pitchFamily="34" charset="0"/>
                        </a:rPr>
                        <a:t> από το δείγμα</a:t>
                      </a: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6149" marR="961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6ACBE"/>
                    </a:solidFill>
                  </a:tcPr>
                </a:tc>
              </a:tr>
              <a:tr h="141287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l-G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Υπόθεση </a:t>
                      </a:r>
                      <a:r>
                        <a:rPr kumimoji="0" lang="el-G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</a:rPr>
                        <a:t>Ηο</a:t>
                      </a:r>
                      <a:r>
                        <a:rPr kumimoji="0" lang="el-G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 αληθής στον πληθυσμό</a:t>
                      </a:r>
                      <a:endParaRPr kumimoji="0" lang="en-GB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6149" marR="9614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6AC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GB" sz="6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sym typeface="Wingdings" pitchFamily="2" charset="2"/>
                        </a:rPr>
                        <a:t></a:t>
                      </a:r>
                      <a:endParaRPr kumimoji="0" lang="en-GB" sz="6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6149" marR="961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Σφάλμα τύπου Ι</a:t>
                      </a: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6149" marR="961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176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l-G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Υπόθεση </a:t>
                      </a:r>
                      <a:r>
                        <a:rPr kumimoji="0" lang="el-G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</a:rPr>
                        <a:t>Ηο</a:t>
                      </a:r>
                      <a:r>
                        <a:rPr kumimoji="0" lang="el-G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 ψευδής στον πληθυσμό</a:t>
                      </a:r>
                      <a:endParaRPr kumimoji="0" lang="en-GB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6149" marR="9614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6AC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l-G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Σφάλμα τύπου ΙΙ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6149" marR="961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GB" sz="6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sym typeface="Wingdings" pitchFamily="2" charset="2"/>
                        </a:rPr>
                        <a:t></a:t>
                      </a:r>
                      <a:endParaRPr kumimoji="0" lang="el-GR" sz="6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sym typeface="Wingdings" pitchFamily="2" charset="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sym typeface="Wingdings" pitchFamily="2" charset="2"/>
                        </a:rPr>
                        <a:t>Στατιστική ισχύς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sym typeface="Wingdings" pitchFamily="2" charset="2"/>
                      </a:endParaRPr>
                    </a:p>
                  </a:txBody>
                  <a:tcPr marL="96149" marR="961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B5D119-BF8C-4881-A3BD-CCA2127789D7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Σφάλματα στη λήψη απόφασης</a:t>
            </a:r>
          </a:p>
        </p:txBody>
      </p:sp>
    </p:spTree>
    <p:extLst>
      <p:ext uri="{BB962C8B-B14F-4D97-AF65-F5344CB8AC3E}">
        <p14:creationId xmlns:p14="http://schemas.microsoft.com/office/powerpoint/2010/main" val="50465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0F0AA8-3144-4EB0-B30C-78710925F1D2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  <p:sp>
        <p:nvSpPr>
          <p:cNvPr id="37891" name="Line 3"/>
          <p:cNvSpPr>
            <a:spLocks noChangeShapeType="1"/>
          </p:cNvSpPr>
          <p:nvPr/>
        </p:nvSpPr>
        <p:spPr bwMode="auto">
          <a:xfrm>
            <a:off x="684213" y="5373688"/>
            <a:ext cx="7632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l-GR"/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1835150" y="5445125"/>
            <a:ext cx="5545138" cy="463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2400" b="1" dirty="0">
                <a:solidFill>
                  <a:schemeClr val="accent6">
                    <a:lumMod val="50000"/>
                  </a:schemeClr>
                </a:solidFill>
                <a:latin typeface="Verdana" pitchFamily="34" charset="0"/>
              </a:rPr>
              <a:t>Τιμές στατιστικού κριτηρίου </a:t>
            </a:r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611188" y="2133600"/>
            <a:ext cx="4465637" cy="1079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l-GR"/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3276600" y="3573463"/>
            <a:ext cx="5113338" cy="1079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l-GR"/>
          </a:p>
        </p:txBody>
      </p:sp>
      <p:sp>
        <p:nvSpPr>
          <p:cNvPr id="37895" name="Line 7"/>
          <p:cNvSpPr>
            <a:spLocks noChangeShapeType="1"/>
          </p:cNvSpPr>
          <p:nvPr/>
        </p:nvSpPr>
        <p:spPr bwMode="auto">
          <a:xfrm flipV="1">
            <a:off x="4356100" y="1916113"/>
            <a:ext cx="0" cy="3457575"/>
          </a:xfrm>
          <a:prstGeom prst="line">
            <a:avLst/>
          </a:prstGeom>
          <a:noFill/>
          <a:ln w="5715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l-GR"/>
          </a:p>
        </p:txBody>
      </p:sp>
      <p:sp>
        <p:nvSpPr>
          <p:cNvPr id="37896" name="Text Box 8"/>
          <p:cNvSpPr txBox="1">
            <a:spLocks noChangeArrowheads="1"/>
          </p:cNvSpPr>
          <p:nvPr/>
        </p:nvSpPr>
        <p:spPr bwMode="auto">
          <a:xfrm>
            <a:off x="684213" y="4652963"/>
            <a:ext cx="18716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>
                <a:latin typeface="Verdana" pitchFamily="34" charset="0"/>
              </a:rPr>
              <a:t>Περιοχή μη-απόρριψης </a:t>
            </a:r>
            <a:r>
              <a:rPr lang="el-GR" i="1">
                <a:latin typeface="Verdana" pitchFamily="34" charset="0"/>
              </a:rPr>
              <a:t>Ηο</a:t>
            </a:r>
          </a:p>
        </p:txBody>
      </p:sp>
      <p:sp>
        <p:nvSpPr>
          <p:cNvPr id="37897" name="Text Box 9"/>
          <p:cNvSpPr txBox="1">
            <a:spLocks noChangeArrowheads="1"/>
          </p:cNvSpPr>
          <p:nvPr/>
        </p:nvSpPr>
        <p:spPr bwMode="auto">
          <a:xfrm>
            <a:off x="6443663" y="1844675"/>
            <a:ext cx="18716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>
                <a:latin typeface="Verdana" pitchFamily="34" charset="0"/>
              </a:rPr>
              <a:t>Περιοχή απόρριψης </a:t>
            </a:r>
            <a:r>
              <a:rPr lang="el-GR" i="1">
                <a:latin typeface="Verdana" pitchFamily="34" charset="0"/>
              </a:rPr>
              <a:t>Ηο</a:t>
            </a:r>
          </a:p>
        </p:txBody>
      </p:sp>
      <p:sp>
        <p:nvSpPr>
          <p:cNvPr id="37898" name="Rectangle 10"/>
          <p:cNvSpPr>
            <a:spLocks noChangeArrowheads="1"/>
          </p:cNvSpPr>
          <p:nvPr/>
        </p:nvSpPr>
        <p:spPr bwMode="auto">
          <a:xfrm>
            <a:off x="4356100" y="2133600"/>
            <a:ext cx="720725" cy="10795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l-GR"/>
          </a:p>
        </p:txBody>
      </p:sp>
      <p:sp>
        <p:nvSpPr>
          <p:cNvPr id="37899" name="Rectangle 11"/>
          <p:cNvSpPr>
            <a:spLocks noChangeArrowheads="1"/>
          </p:cNvSpPr>
          <p:nvPr/>
        </p:nvSpPr>
        <p:spPr bwMode="auto">
          <a:xfrm>
            <a:off x="2843213" y="3573463"/>
            <a:ext cx="1512887" cy="10795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l-GR"/>
          </a:p>
        </p:txBody>
      </p:sp>
      <p:sp>
        <p:nvSpPr>
          <p:cNvPr id="37900" name="AutoShape 12"/>
          <p:cNvSpPr>
            <a:spLocks noChangeArrowheads="1"/>
          </p:cNvSpPr>
          <p:nvPr/>
        </p:nvSpPr>
        <p:spPr bwMode="auto">
          <a:xfrm rot="10800000">
            <a:off x="6948488" y="2565400"/>
            <a:ext cx="431800" cy="935038"/>
          </a:xfrm>
          <a:prstGeom prst="upArrow">
            <a:avLst>
              <a:gd name="adj1" fmla="val 50000"/>
              <a:gd name="adj2" fmla="val 54136"/>
            </a:avLst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l-GR"/>
          </a:p>
        </p:txBody>
      </p:sp>
      <p:sp>
        <p:nvSpPr>
          <p:cNvPr id="37901" name="Text Box 13"/>
          <p:cNvSpPr txBox="1">
            <a:spLocks noChangeArrowheads="1"/>
          </p:cNvSpPr>
          <p:nvPr/>
        </p:nvSpPr>
        <p:spPr bwMode="auto">
          <a:xfrm>
            <a:off x="611188" y="3860800"/>
            <a:ext cx="1079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r">
              <a:spcBef>
                <a:spcPct val="50000"/>
              </a:spcBef>
            </a:pPr>
            <a:r>
              <a:rPr lang="el-GR" sz="1200" b="1">
                <a:latin typeface="Verdana" pitchFamily="34" charset="0"/>
              </a:rPr>
              <a:t>Σωστή απόφαση</a:t>
            </a:r>
          </a:p>
        </p:txBody>
      </p:sp>
      <p:sp>
        <p:nvSpPr>
          <p:cNvPr id="37902" name="Text Box 14"/>
          <p:cNvSpPr txBox="1">
            <a:spLocks noChangeArrowheads="1"/>
          </p:cNvSpPr>
          <p:nvPr/>
        </p:nvSpPr>
        <p:spPr bwMode="auto">
          <a:xfrm>
            <a:off x="7235825" y="2636838"/>
            <a:ext cx="1079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200" b="1">
                <a:latin typeface="Verdana" pitchFamily="34" charset="0"/>
              </a:rPr>
              <a:t>Σωστή απόφαση</a:t>
            </a:r>
          </a:p>
        </p:txBody>
      </p:sp>
      <p:sp>
        <p:nvSpPr>
          <p:cNvPr id="37903" name="AutoShape 15"/>
          <p:cNvSpPr>
            <a:spLocks noChangeArrowheads="1"/>
          </p:cNvSpPr>
          <p:nvPr/>
        </p:nvSpPr>
        <p:spPr bwMode="auto">
          <a:xfrm>
            <a:off x="1547813" y="3284538"/>
            <a:ext cx="431800" cy="1366837"/>
          </a:xfrm>
          <a:prstGeom prst="upArrow">
            <a:avLst>
              <a:gd name="adj1" fmla="val 50000"/>
              <a:gd name="adj2" fmla="val 79136"/>
            </a:avLst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l-GR"/>
          </a:p>
        </p:txBody>
      </p:sp>
      <p:sp>
        <p:nvSpPr>
          <p:cNvPr id="37904" name="Text Box 16"/>
          <p:cNvSpPr txBox="1">
            <a:spLocks noChangeArrowheads="1"/>
          </p:cNvSpPr>
          <p:nvPr/>
        </p:nvSpPr>
        <p:spPr bwMode="auto">
          <a:xfrm>
            <a:off x="684213" y="2420938"/>
            <a:ext cx="36734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l-GR" i="1">
                <a:solidFill>
                  <a:schemeClr val="bg1"/>
                </a:solidFill>
                <a:latin typeface="Verdana" pitchFamily="34" charset="0"/>
              </a:rPr>
              <a:t>Ηο</a:t>
            </a:r>
            <a:r>
              <a:rPr lang="el-GR" b="1">
                <a:solidFill>
                  <a:schemeClr val="bg1"/>
                </a:solidFill>
                <a:latin typeface="Verdana" pitchFamily="34" charset="0"/>
              </a:rPr>
              <a:t> αληθής στον Πληθυσμό</a:t>
            </a:r>
          </a:p>
        </p:txBody>
      </p:sp>
      <p:sp>
        <p:nvSpPr>
          <p:cNvPr id="37905" name="Text Box 17"/>
          <p:cNvSpPr txBox="1">
            <a:spLocks noChangeArrowheads="1"/>
          </p:cNvSpPr>
          <p:nvPr/>
        </p:nvSpPr>
        <p:spPr bwMode="auto">
          <a:xfrm>
            <a:off x="4500563" y="3933825"/>
            <a:ext cx="3673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l-GR" i="1">
                <a:solidFill>
                  <a:schemeClr val="bg1"/>
                </a:solidFill>
                <a:latin typeface="Verdana" pitchFamily="34" charset="0"/>
              </a:rPr>
              <a:t>Ηο</a:t>
            </a:r>
            <a:r>
              <a:rPr lang="el-GR" b="1">
                <a:solidFill>
                  <a:schemeClr val="bg1"/>
                </a:solidFill>
                <a:latin typeface="Verdana" pitchFamily="34" charset="0"/>
              </a:rPr>
              <a:t> ψευδής στον Πληθυσμό</a:t>
            </a:r>
          </a:p>
        </p:txBody>
      </p:sp>
      <p:sp>
        <p:nvSpPr>
          <p:cNvPr id="37906" name="AutoShape 18"/>
          <p:cNvSpPr>
            <a:spLocks noChangeArrowheads="1"/>
          </p:cNvSpPr>
          <p:nvPr/>
        </p:nvSpPr>
        <p:spPr bwMode="auto">
          <a:xfrm>
            <a:off x="5292725" y="2852738"/>
            <a:ext cx="1008063" cy="431800"/>
          </a:xfrm>
          <a:prstGeom prst="wedgeRectCallout">
            <a:avLst>
              <a:gd name="adj1" fmla="val -103699"/>
              <a:gd name="adj2" fmla="val -485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/>
            <a:r>
              <a:rPr lang="el-GR" sz="1400" b="1">
                <a:latin typeface="Verdana" pitchFamily="34" charset="0"/>
              </a:rPr>
              <a:t>Σφάλμα Τύπου-Ι</a:t>
            </a:r>
          </a:p>
        </p:txBody>
      </p:sp>
      <p:sp>
        <p:nvSpPr>
          <p:cNvPr id="37907" name="AutoShape 19"/>
          <p:cNvSpPr>
            <a:spLocks noChangeArrowheads="1"/>
          </p:cNvSpPr>
          <p:nvPr/>
        </p:nvSpPr>
        <p:spPr bwMode="auto">
          <a:xfrm>
            <a:off x="2987675" y="4797425"/>
            <a:ext cx="1152525" cy="431800"/>
          </a:xfrm>
          <a:prstGeom prst="wedgeRectCallout">
            <a:avLst>
              <a:gd name="adj1" fmla="val 1102"/>
              <a:gd name="adj2" fmla="val -20110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/>
            <a:r>
              <a:rPr lang="el-GR" sz="1400" b="1">
                <a:latin typeface="Verdana" pitchFamily="34" charset="0"/>
              </a:rPr>
              <a:t>Σφάλμα Τύπου-ΙΙ</a:t>
            </a:r>
          </a:p>
        </p:txBody>
      </p:sp>
      <p:sp>
        <p:nvSpPr>
          <p:cNvPr id="37908" name="AutoShape 20"/>
          <p:cNvSpPr>
            <a:spLocks noChangeArrowheads="1"/>
          </p:cNvSpPr>
          <p:nvPr/>
        </p:nvSpPr>
        <p:spPr bwMode="auto">
          <a:xfrm>
            <a:off x="6011863" y="4868863"/>
            <a:ext cx="1439862" cy="431800"/>
          </a:xfrm>
          <a:prstGeom prst="wedgeRectCallout">
            <a:avLst>
              <a:gd name="adj1" fmla="val -9097"/>
              <a:gd name="adj2" fmla="val -201102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/>
            <a:r>
              <a:rPr lang="el-GR" sz="1400" b="1">
                <a:latin typeface="Verdana" pitchFamily="34" charset="0"/>
              </a:rPr>
              <a:t>Στατιστική Ισχύς</a:t>
            </a:r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Έλεγχοι Υποθέσεων</a:t>
            </a:r>
          </a:p>
        </p:txBody>
      </p:sp>
    </p:spTree>
    <p:extLst>
      <p:ext uri="{BB962C8B-B14F-4D97-AF65-F5344CB8AC3E}">
        <p14:creationId xmlns:p14="http://schemas.microsoft.com/office/powerpoint/2010/main" val="226444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23528" y="692696"/>
                <a:ext cx="8640960" cy="3672408"/>
              </a:xfrm>
            </p:spPr>
            <p:txBody>
              <a:bodyPr>
                <a:noAutofit/>
              </a:bodyPr>
              <a:lstStyle/>
              <a:p>
                <a:r>
                  <a:rPr lang="el-GR" sz="2200" b="1" dirty="0" smtClean="0">
                    <a:ea typeface="Verdana" pitchFamily="34" charset="0"/>
                    <a:cs typeface="Verdana" pitchFamily="34" charset="0"/>
                  </a:rPr>
                  <a:t>α=P(σφάλμα τύπου Ι)=</a:t>
                </a:r>
                <a:r>
                  <a:rPr lang="el-GR" sz="2200" dirty="0" smtClean="0">
                    <a:ea typeface="Verdana" pitchFamily="34" charset="0"/>
                    <a:cs typeface="Verdana" pitchFamily="34" charset="0"/>
                  </a:rPr>
                  <a:t>P(Απόρριψη </a:t>
                </a:r>
                <a:r>
                  <a:rPr lang="el-GR" sz="2200" dirty="0">
                    <a:ea typeface="Verdana" pitchFamily="34" charset="0"/>
                    <a:cs typeface="Verdana" pitchFamily="34" charset="0"/>
                  </a:rPr>
                  <a:t>της Ηο ενώ στην πραγματικότητα είναι </a:t>
                </a:r>
                <a:r>
                  <a:rPr lang="el-GR" sz="2200" dirty="0" smtClean="0">
                    <a:ea typeface="Verdana" pitchFamily="34" charset="0"/>
                    <a:cs typeface="Verdana" pitchFamily="34" charset="0"/>
                  </a:rPr>
                  <a:t>αληθής)</a:t>
                </a:r>
                <a:endParaRPr lang="el-GR" sz="2200" dirty="0">
                  <a:ea typeface="Verdana" pitchFamily="34" charset="0"/>
                  <a:cs typeface="Verdana" pitchFamily="34" charset="0"/>
                </a:endParaRPr>
              </a:p>
              <a:p>
                <a:r>
                  <a:rPr lang="el-GR" sz="2200" b="1" dirty="0" smtClean="0">
                    <a:ea typeface="Verdana" pitchFamily="34" charset="0"/>
                    <a:cs typeface="Verdana" pitchFamily="34" charset="0"/>
                  </a:rPr>
                  <a:t>β=P(σφάλμα </a:t>
                </a:r>
                <a:r>
                  <a:rPr lang="el-GR" sz="2200" b="1" dirty="0">
                    <a:ea typeface="Verdana" pitchFamily="34" charset="0"/>
                    <a:cs typeface="Verdana" pitchFamily="34" charset="0"/>
                  </a:rPr>
                  <a:t>τύπου </a:t>
                </a:r>
                <a:r>
                  <a:rPr lang="el-GR" sz="2200" b="1" dirty="0" smtClean="0">
                    <a:ea typeface="Verdana" pitchFamily="34" charset="0"/>
                    <a:cs typeface="Verdana" pitchFamily="34" charset="0"/>
                  </a:rPr>
                  <a:t>ΙΙ)=</a:t>
                </a:r>
                <a:r>
                  <a:rPr lang="en-US" sz="2200" dirty="0" smtClean="0">
                    <a:ea typeface="Verdana" pitchFamily="34" charset="0"/>
                    <a:cs typeface="Verdana" pitchFamily="34" charset="0"/>
                  </a:rPr>
                  <a:t>P(</a:t>
                </a:r>
                <a:r>
                  <a:rPr lang="el-GR" sz="2200" dirty="0" smtClean="0">
                    <a:ea typeface="Verdana" pitchFamily="34" charset="0"/>
                    <a:cs typeface="Verdana" pitchFamily="34" charset="0"/>
                  </a:rPr>
                  <a:t>Αποδοχή της Ηο ενώ </a:t>
                </a:r>
                <a:r>
                  <a:rPr lang="el-GR" sz="2200" dirty="0">
                    <a:ea typeface="Verdana" pitchFamily="34" charset="0"/>
                    <a:cs typeface="Verdana" pitchFamily="34" charset="0"/>
                  </a:rPr>
                  <a:t>στην πραγματικότητα η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2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200" i="1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l-GR" sz="22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l-GR" sz="2200" i="1">
                        <a:latin typeface="Cambria Math"/>
                      </a:rPr>
                      <m:t> </m:t>
                    </m:r>
                  </m:oMath>
                </a14:m>
                <a:r>
                  <a:rPr lang="el-GR" sz="2200" dirty="0">
                    <a:ea typeface="Verdana" pitchFamily="34" charset="0"/>
                    <a:cs typeface="Verdana" pitchFamily="34" charset="0"/>
                  </a:rPr>
                  <a:t>είναι </a:t>
                </a:r>
                <a:r>
                  <a:rPr lang="el-GR" sz="2200" dirty="0" smtClean="0">
                    <a:ea typeface="Verdana" pitchFamily="34" charset="0"/>
                    <a:cs typeface="Verdana" pitchFamily="34" charset="0"/>
                  </a:rPr>
                  <a:t>αληθής)</a:t>
                </a:r>
                <a:endParaRPr lang="el-GR" sz="2200" dirty="0">
                  <a:ea typeface="Verdana" pitchFamily="34" charset="0"/>
                  <a:cs typeface="Verdana" pitchFamily="34" charset="0"/>
                </a:endParaRPr>
              </a:p>
              <a:p>
                <a:r>
                  <a:rPr lang="el-GR" sz="2200" b="1" dirty="0" smtClean="0">
                    <a:ea typeface="Verdana" pitchFamily="34" charset="0"/>
                    <a:cs typeface="Verdana" pitchFamily="34" charset="0"/>
                  </a:rPr>
                  <a:t>Η πιθανότητα γ= 1-β ονομάζεται ισχύς του ελέγχου και εκφράζει  το ποσοστό των «σωστών» απορρίψεων της Ηο.</a:t>
                </a:r>
              </a:p>
              <a:p>
                <a:pPr marL="0" indent="0">
                  <a:buNone/>
                </a:pPr>
                <a:r>
                  <a:rPr lang="el-GR" sz="2200" b="1" dirty="0" smtClean="0">
                    <a:ea typeface="Verdana" pitchFamily="34" charset="0"/>
                    <a:cs typeface="Verdana" pitchFamily="34" charset="0"/>
                  </a:rPr>
                  <a:t>Το α ονομάζεται επίπεδο σημαντικότητας.</a:t>
                </a:r>
                <a:endParaRPr lang="el-GR" sz="2200" b="1" dirty="0">
                  <a:ea typeface="Verdana" pitchFamily="34" charset="0"/>
                  <a:cs typeface="Verdana" pitchFamily="34" charset="0"/>
                </a:endParaRPr>
              </a:p>
              <a:p>
                <a:pPr marL="0" indent="0">
                  <a:buNone/>
                </a:pPr>
                <a:r>
                  <a:rPr lang="el-GR" sz="2200" b="1" dirty="0" smtClean="0">
                    <a:solidFill>
                      <a:schemeClr val="accent1">
                        <a:lumMod val="50000"/>
                      </a:schemeClr>
                    </a:solidFill>
                    <a:ea typeface="Verdana" pitchFamily="34" charset="0"/>
                    <a:cs typeface="Verdana" pitchFamily="34" charset="0"/>
                  </a:rPr>
                  <a:t>Ερμηνεία του α:</a:t>
                </a:r>
              </a:p>
              <a:p>
                <a:pPr marL="0" indent="0">
                  <a:buNone/>
                </a:pPr>
                <a:endParaRPr lang="el-GR" sz="2200" dirty="0">
                  <a:ea typeface="Verdana" pitchFamily="34" charset="0"/>
                  <a:cs typeface="Verdana" pitchFamily="34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692696"/>
                <a:ext cx="8640960" cy="3672408"/>
              </a:xfrm>
              <a:blipFill rotWithShape="1">
                <a:blip r:embed="rId3"/>
                <a:stretch>
                  <a:fillRect l="-846" t="-664" r="-987" b="-232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250F0AA8-3144-4EB0-B30C-78710925F1D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2" name="Ορθογώνιο 1"/>
          <p:cNvSpPr/>
          <p:nvPr/>
        </p:nvSpPr>
        <p:spPr>
          <a:xfrm>
            <a:off x="395536" y="4329678"/>
            <a:ext cx="8352928" cy="2123658"/>
          </a:xfrm>
          <a:prstGeom prst="rect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l-GR" sz="2200" dirty="0">
                <a:solidFill>
                  <a:prstClr val="black"/>
                </a:solidFill>
                <a:latin typeface="Calibri"/>
                <a:ea typeface="Verdana" pitchFamily="34" charset="0"/>
                <a:cs typeface="Verdana" pitchFamily="34" charset="0"/>
              </a:rPr>
              <a:t>Εάν για παράδειγμα σε έναν έλεγχο επιλέξουμε επίπεδο σημαντικότητας α=0.05 και απορρίψουμε την υπόθεση, αυτό σημαίνει ότι σε 100 όμοιες περιπτώσεις, είναι δυνατό έχουμε κάνει λάθος και να απορρίψουμε την </a:t>
            </a:r>
            <a:r>
              <a:rPr lang="el-GR" sz="2200" dirty="0" err="1">
                <a:solidFill>
                  <a:prstClr val="black"/>
                </a:solidFill>
                <a:latin typeface="Calibri"/>
                <a:ea typeface="Verdana" pitchFamily="34" charset="0"/>
                <a:cs typeface="Verdana" pitchFamily="34" charset="0"/>
              </a:rPr>
              <a:t>Ηο</a:t>
            </a:r>
            <a:r>
              <a:rPr lang="el-GR" sz="2200" dirty="0">
                <a:solidFill>
                  <a:prstClr val="black"/>
                </a:solidFill>
                <a:latin typeface="Calibri"/>
                <a:ea typeface="Verdana" pitchFamily="34" charset="0"/>
                <a:cs typeface="Verdana" pitchFamily="34" charset="0"/>
              </a:rPr>
              <a:t> ενώ είναι αληθής, μόνο σε 5.  Σε μια τέτοια περίπτωση λέμε ότι η υπόθεση απορρίπτεται σε επίπεδο σημαντικότητας 0.05</a:t>
            </a:r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2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250F0AA8-3144-4EB0-B30C-78710925F1D2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Statistical Tests –Confidence Intervals</a:t>
            </a:r>
            <a:endParaRPr lang="el-GR" dirty="0"/>
          </a:p>
        </p:txBody>
      </p:sp>
      <p:sp>
        <p:nvSpPr>
          <p:cNvPr id="7" name="Θέση περιεχομένου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Κριτήριο για την αποδοχή ή όχι της </a:t>
            </a:r>
            <a:r>
              <a:rPr lang="el-GR" dirty="0" err="1"/>
              <a:t>Ηο</a:t>
            </a:r>
            <a:r>
              <a:rPr lang="el-GR" dirty="0"/>
              <a:t> είναι το p-</a:t>
            </a:r>
            <a:r>
              <a:rPr lang="el-GR" dirty="0" err="1"/>
              <a:t>value</a:t>
            </a:r>
            <a:r>
              <a:rPr lang="el-GR" dirty="0"/>
              <a:t>.</a:t>
            </a:r>
          </a:p>
          <a:p>
            <a:r>
              <a:rPr lang="el-GR" dirty="0"/>
              <a:t>Το μικρότερο επίπεδο σημαντικότητας για το οποίο απορρίπτεται η </a:t>
            </a:r>
            <a:r>
              <a:rPr lang="el-GR" dirty="0" err="1"/>
              <a:t>Ηο</a:t>
            </a:r>
            <a:r>
              <a:rPr lang="el-GR" dirty="0"/>
              <a:t> ονομάζεται p-</a:t>
            </a:r>
            <a:r>
              <a:rPr lang="el-GR" dirty="0" err="1"/>
              <a:t>value</a:t>
            </a:r>
            <a:r>
              <a:rPr lang="el-GR" dirty="0"/>
              <a:t>.</a:t>
            </a:r>
          </a:p>
          <a:p>
            <a:r>
              <a:rPr lang="el-GR" dirty="0"/>
              <a:t>Απορρίπτεται η </a:t>
            </a:r>
            <a:r>
              <a:rPr lang="el-GR" dirty="0" err="1"/>
              <a:t>Ηο</a:t>
            </a:r>
            <a:r>
              <a:rPr lang="el-GR" dirty="0"/>
              <a:t> αν η τιμή του p-</a:t>
            </a:r>
            <a:r>
              <a:rPr lang="el-GR" dirty="0" err="1"/>
              <a:t>value</a:t>
            </a:r>
            <a:r>
              <a:rPr lang="el-GR" dirty="0"/>
              <a:t> είναι μικρή.</a:t>
            </a:r>
          </a:p>
          <a:p>
            <a:r>
              <a:rPr lang="el-GR" dirty="0"/>
              <a:t>Συγκεκριμένα, απορρίπτεται η </a:t>
            </a:r>
            <a:r>
              <a:rPr lang="el-GR" dirty="0" err="1"/>
              <a:t>Ηο</a:t>
            </a:r>
            <a:r>
              <a:rPr lang="el-GR" dirty="0"/>
              <a:t> αν η τιμή του p-</a:t>
            </a:r>
            <a:r>
              <a:rPr lang="el-GR" dirty="0" err="1"/>
              <a:t>value</a:t>
            </a:r>
            <a:r>
              <a:rPr lang="el-GR" dirty="0"/>
              <a:t> είναι μικρότερη του α για αυτό το επίπεδο σημαντικότητας.</a:t>
            </a:r>
          </a:p>
          <a:p>
            <a:r>
              <a:rPr lang="el-GR" dirty="0"/>
              <a:t>Όσο μειώνεται το α τόσο δυσκολεύει η απόφαση της απόρριψης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74408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dirty="0" smtClean="0"/>
              <a:t>Το </a:t>
            </a:r>
            <a:r>
              <a:rPr lang="en-US" i="1" dirty="0" smtClean="0"/>
              <a:t>p</a:t>
            </a:r>
            <a:r>
              <a:rPr lang="el-GR" dirty="0" smtClean="0"/>
              <a:t>-</a:t>
            </a:r>
            <a:r>
              <a:rPr lang="en-US" dirty="0" smtClean="0"/>
              <a:t>value</a:t>
            </a:r>
            <a:r>
              <a:rPr lang="el-GR" dirty="0" smtClean="0"/>
              <a:t> </a:t>
            </a:r>
            <a:r>
              <a:rPr lang="el-GR" b="1" dirty="0" smtClean="0">
                <a:solidFill>
                  <a:schemeClr val="accent6">
                    <a:lumMod val="50000"/>
                  </a:schemeClr>
                </a:solidFill>
              </a:rPr>
              <a:t>δεν</a:t>
            </a:r>
            <a:r>
              <a:rPr lang="el-GR" dirty="0" smtClean="0"/>
              <a:t> είναι η πιθανότητα να επαληθευθεί η μηδενική υπόθεση </a:t>
            </a:r>
            <a:endParaRPr lang="en-US" dirty="0" smtClean="0"/>
          </a:p>
          <a:p>
            <a:pPr lvl="1" eaLnBrk="1" hangingPunct="1"/>
            <a:r>
              <a:rPr lang="el-GR" dirty="0" smtClean="0"/>
              <a:t>και αυτό γιατί οι υποθέσεις δεν εκφράζονται με πιθανότητες στην στατιστική. 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250F0AA8-3144-4EB0-B30C-78710925F1D2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Τι δεν είναι το p-</a:t>
            </a:r>
            <a:r>
              <a:rPr lang="el-GR" dirty="0" err="1"/>
              <a:t>value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5122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412776"/>
            <a:ext cx="8496944" cy="5445224"/>
          </a:xfrm>
        </p:spPr>
        <p:txBody>
          <a:bodyPr>
            <a:normAutofit/>
          </a:bodyPr>
          <a:lstStyle/>
          <a:p>
            <a:pPr eaLnBrk="1" hangingPunct="1"/>
            <a:r>
              <a:rPr lang="el-GR" sz="2200" dirty="0" smtClean="0"/>
              <a:t>Το </a:t>
            </a:r>
            <a:r>
              <a:rPr lang="en-US" sz="2200" i="1" dirty="0" smtClean="0"/>
              <a:t>p</a:t>
            </a:r>
            <a:r>
              <a:rPr lang="el-GR" sz="2200" dirty="0" smtClean="0"/>
              <a:t>-</a:t>
            </a:r>
            <a:r>
              <a:rPr lang="en-US" sz="2200" dirty="0" smtClean="0"/>
              <a:t>value</a:t>
            </a:r>
            <a:r>
              <a:rPr lang="el-GR" sz="2200" dirty="0" smtClean="0"/>
              <a:t> </a:t>
            </a:r>
            <a:r>
              <a:rPr lang="el-GR" sz="2200" b="1" dirty="0" smtClean="0">
                <a:solidFill>
                  <a:schemeClr val="accent6">
                    <a:lumMod val="50000"/>
                  </a:schemeClr>
                </a:solidFill>
              </a:rPr>
              <a:t>δεν</a:t>
            </a:r>
            <a:r>
              <a:rPr lang="el-GR" sz="2200" dirty="0" smtClean="0"/>
              <a:t> είναι η πιθανότητα να απορριφθεί λανθασμένα η μηδενική υπόθεση. </a:t>
            </a:r>
            <a:endParaRPr lang="en-US" sz="2200" dirty="0" smtClean="0"/>
          </a:p>
          <a:p>
            <a:pPr lvl="1" eaLnBrk="1" hangingPunct="1"/>
            <a:r>
              <a:rPr lang="el-GR" sz="2200" dirty="0" smtClean="0"/>
              <a:t>Το να απορριφθεί λανθασμένα η μηδενική υπόθεση είναι το σφάλμα Τύπου Ι. </a:t>
            </a:r>
            <a:endParaRPr lang="en-US" sz="2200" dirty="0" smtClean="0"/>
          </a:p>
          <a:p>
            <a:pPr marL="985838" lvl="2" eaLnBrk="1" hangingPunct="1"/>
            <a:r>
              <a:rPr lang="el-GR" sz="2200" dirty="0" smtClean="0"/>
              <a:t>Αυτό το σφάλμα είναι μια εκδοχή της καλούμενης «σφάλμα του εισαγγελέα» (“</a:t>
            </a:r>
            <a:r>
              <a:rPr lang="el-GR" sz="2200" dirty="0" err="1" smtClean="0"/>
              <a:t>prosecutor's</a:t>
            </a:r>
            <a:r>
              <a:rPr lang="el-GR" sz="2200" dirty="0" smtClean="0"/>
              <a:t> </a:t>
            </a:r>
            <a:r>
              <a:rPr lang="el-GR" sz="2200" dirty="0" err="1" smtClean="0"/>
              <a:t>fallacy</a:t>
            </a:r>
            <a:r>
              <a:rPr lang="el-GR" sz="2200" dirty="0" smtClean="0"/>
              <a:t>”) όπου κρίνει αθώο τον κατηγορούμενο ενώ έχει διαπράξει το έγκλημα. </a:t>
            </a:r>
          </a:p>
          <a:p>
            <a:pPr marL="1341438" lvl="3" eaLnBrk="1" hangingPunct="1"/>
            <a:r>
              <a:rPr lang="el-GR" sz="2200" dirty="0" smtClean="0"/>
              <a:t>Το σφάλμα Τύπου Ι είναι στενά συνυφασμένο με το </a:t>
            </a:r>
            <a:r>
              <a:rPr lang="en-US" sz="2200" i="1" dirty="0" smtClean="0"/>
              <a:t>p</a:t>
            </a:r>
            <a:r>
              <a:rPr lang="el-GR" sz="2200" dirty="0" smtClean="0"/>
              <a:t>-</a:t>
            </a:r>
            <a:r>
              <a:rPr lang="en-US" sz="2200" dirty="0" smtClean="0"/>
              <a:t>value</a:t>
            </a:r>
            <a:r>
              <a:rPr lang="el-GR" sz="2200" dirty="0" smtClean="0"/>
              <a:t>, αφού απορρίπτουμε τη μηδενική υπόθεση όταν το </a:t>
            </a:r>
            <a:r>
              <a:rPr lang="en-US" sz="2200" i="1" dirty="0" smtClean="0"/>
              <a:t>p</a:t>
            </a:r>
            <a:r>
              <a:rPr lang="el-GR" sz="2200" dirty="0" smtClean="0"/>
              <a:t>-</a:t>
            </a:r>
            <a:r>
              <a:rPr lang="en-US" sz="2200" dirty="0" smtClean="0"/>
              <a:t>value</a:t>
            </a:r>
            <a:r>
              <a:rPr lang="el-GR" sz="2200" dirty="0" smtClean="0"/>
              <a:t> είναι μικρότερο από κάποιο προκαθορισμένο όριο α (επίπεδο σημαντικότητας) του σφάλματος τύπου-Ι. 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250F0AA8-3144-4EB0-B30C-78710925F1D2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Τι δεν είναι το p-</a:t>
            </a:r>
            <a:r>
              <a:rPr lang="el-GR" dirty="0" err="1"/>
              <a:t>value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3905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26</TotalTime>
  <Words>2038</Words>
  <Application>Microsoft Office PowerPoint</Application>
  <PresentationFormat>Προβολή στην οθόνη (4:3)</PresentationFormat>
  <Paragraphs>298</Paragraphs>
  <Slides>32</Slides>
  <Notes>31</Notes>
  <HiddenSlides>0</HiddenSlides>
  <MMClips>0</MMClips>
  <ScaleCrop>false</ScaleCrop>
  <HeadingPairs>
    <vt:vector size="6" baseType="variant">
      <vt:variant>
        <vt:lpstr>Θέμα</vt:lpstr>
      </vt:variant>
      <vt:variant>
        <vt:i4>2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32</vt:i4>
      </vt:variant>
    </vt:vector>
  </HeadingPairs>
  <TitlesOfParts>
    <vt:vector size="35" baseType="lpstr">
      <vt:lpstr>template</vt:lpstr>
      <vt:lpstr>OC_template_updated</vt:lpstr>
      <vt:lpstr>Equation</vt:lpstr>
      <vt:lpstr>Πιθανότητες και Βιοστατιστική (Θ)</vt:lpstr>
      <vt:lpstr>Οι ερευνητικές υποθέσεις</vt:lpstr>
      <vt:lpstr>Παρουσίαση του PowerPoint</vt:lpstr>
      <vt:lpstr>Σφάλματα στη λήψη απόφασης</vt:lpstr>
      <vt:lpstr>Έλεγχοι Υποθέσεων</vt:lpstr>
      <vt:lpstr>Παρουσίαση του PowerPoint</vt:lpstr>
      <vt:lpstr>Statistical Tests –Confidence Intervals</vt:lpstr>
      <vt:lpstr>Τι δεν είναι το p-value</vt:lpstr>
      <vt:lpstr>Τι δεν είναι το p-value</vt:lpstr>
      <vt:lpstr>p-value και μέγεθος του δείγματος</vt:lpstr>
      <vt:lpstr>p-value και μέγεθος του δείγματος για μια δεδομένη συσχέτιση</vt:lpstr>
      <vt:lpstr>Το μέγεθος του δείγματος</vt:lpstr>
      <vt:lpstr>Οι «αρχές» της δειγματοληψίας</vt:lpstr>
      <vt:lpstr>Το μέγεθος του δείγματος  καθορίζεται από: </vt:lpstr>
      <vt:lpstr>Παρουσίαση του PowerPoint</vt:lpstr>
      <vt:lpstr>Παράδειγμα</vt:lpstr>
      <vt:lpstr>Παρουσίαση του PowerPoint</vt:lpstr>
      <vt:lpstr>Παρουσίαση του PowerPoint</vt:lpstr>
      <vt:lpstr>Παρουσίαση του PowerPoint</vt:lpstr>
      <vt:lpstr>Statistical Tests –Confidence Intervals Statistical tests I</vt:lpstr>
      <vt:lpstr>Statistical Tests –Confidence Intervals Statistical tests I</vt:lpstr>
      <vt:lpstr>Statistical Tests –Confidence Intervals Statistical tests I</vt:lpstr>
      <vt:lpstr>Statistical Tests –Confidence Intervals Statistical tests I</vt:lpstr>
      <vt:lpstr>Statistical Tests –Confidence Intervals Statistical tests I</vt:lpstr>
      <vt:lpstr>Statistical Tests –Confidence Intervals Statistical tests I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Βιοστατιστική (Θ)</dc:title>
  <dc:creator>opencourses@teiath.gr</dc:creator>
  <cp:lastModifiedBy>fkaram2</cp:lastModifiedBy>
  <cp:revision>7</cp:revision>
  <dcterms:created xsi:type="dcterms:W3CDTF">2015-11-24T07:39:50Z</dcterms:created>
  <dcterms:modified xsi:type="dcterms:W3CDTF">2015-12-09T11:58:45Z</dcterms:modified>
</cp:coreProperties>
</file>