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56" r:id="rId3"/>
    <p:sldId id="271" r:id="rId4"/>
    <p:sldId id="272" r:id="rId5"/>
    <p:sldId id="273" r:id="rId6"/>
    <p:sldId id="274" r:id="rId7"/>
    <p:sldId id="275" r:id="rId8"/>
    <p:sldId id="276" r:id="rId9"/>
    <p:sldId id="277" r:id="rId10"/>
    <p:sldId id="278" r:id="rId11"/>
    <p:sldId id="279" r:id="rId12"/>
    <p:sldId id="282" r:id="rId13"/>
    <p:sldId id="280" r:id="rId14"/>
    <p:sldId id="281" r:id="rId15"/>
    <p:sldId id="283" r:id="rId16"/>
    <p:sldId id="284" r:id="rId17"/>
    <p:sldId id="285" r:id="rId18"/>
    <p:sldId id="286" r:id="rId19"/>
    <p:sldId id="287" r:id="rId20"/>
    <p:sldId id="257" r:id="rId21"/>
    <p:sldId id="262" r:id="rId22"/>
    <p:sldId id="264" r:id="rId23"/>
    <p:sldId id="269" r:id="rId24"/>
    <p:sldId id="270"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0" y="187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6</a:t>
            </a:r>
            <a:r>
              <a:rPr lang="el-GR" sz="2600" dirty="0" smtClean="0"/>
              <a:t>:</a:t>
            </a:r>
            <a:r>
              <a:rPr lang="en-US" sz="2600" dirty="0" smtClean="0"/>
              <a:t> </a:t>
            </a:r>
            <a:r>
              <a:rPr lang="el-GR" sz="2600" dirty="0"/>
              <a:t>Οι αεροπορικές εταιρίες και η εξέλιξη του Internet</a:t>
            </a:r>
            <a:endParaRPr lang="en-US" sz="2600" dirty="0" smtClean="0"/>
          </a:p>
          <a:p>
            <a:pPr>
              <a:spcBef>
                <a:spcPts val="0"/>
              </a:spcBef>
            </a:pPr>
            <a:r>
              <a:rPr lang="el-GR" sz="2200" dirty="0" smtClean="0"/>
              <a:t>Δρ</a:t>
            </a:r>
            <a:r>
              <a:rPr lang="el-GR" sz="2200" dirty="0" smtClean="0"/>
              <a:t>.</a:t>
            </a:r>
            <a:r>
              <a:rPr lang="en-US" sz="2200" dirty="0" smtClean="0"/>
              <a:t> </a:t>
            </a:r>
            <a:r>
              <a:rPr lang="el-GR" sz="2200" dirty="0" smtClean="0"/>
              <a:t>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Αεροπορικές εταιρίες και </a:t>
            </a:r>
            <a:r>
              <a:rPr lang="el-GR" dirty="0" smtClean="0"/>
              <a:t/>
            </a:r>
            <a:br>
              <a:rPr lang="el-GR" dirty="0" smtClean="0"/>
            </a:br>
            <a:r>
              <a:rPr lang="el-GR" dirty="0" smtClean="0"/>
              <a:t>ηλεκτρονικό εμπόριο </a:t>
            </a:r>
            <a:r>
              <a:rPr lang="el-GR" sz="3000" b="0" dirty="0" smtClean="0"/>
              <a:t>1/5</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667596548"/>
              </p:ext>
            </p:extLst>
          </p:nvPr>
        </p:nvGraphicFramePr>
        <p:xfrm>
          <a:off x="61648" y="1412776"/>
          <a:ext cx="9020704" cy="3479800"/>
        </p:xfrm>
        <a:graphic>
          <a:graphicData uri="http://schemas.openxmlformats.org/drawingml/2006/table">
            <a:tbl>
              <a:tblPr firstRow="1" bandRow="1">
                <a:tableStyleId>{5940675A-B579-460E-94D1-54222C63F5DA}</a:tableStyleId>
              </a:tblPr>
              <a:tblGrid>
                <a:gridCol w="2134088"/>
                <a:gridCol w="6886616"/>
              </a:tblGrid>
              <a:tr h="370840">
                <a:tc gridSpan="2">
                  <a:txBody>
                    <a:bodyPr/>
                    <a:lstStyle/>
                    <a:p>
                      <a:r>
                        <a:rPr lang="el-GR" b="1" dirty="0" smtClean="0"/>
                        <a:t>Μερικές σημαντικές υπηρεσίες ειδικού σε απευθείας σύνδεση ταξιδιού</a:t>
                      </a:r>
                      <a:endParaRPr lang="el-GR" b="1" dirty="0"/>
                    </a:p>
                  </a:txBody>
                  <a:tcPr>
                    <a:solidFill>
                      <a:schemeClr val="accent5">
                        <a:lumMod val="20000"/>
                        <a:lumOff val="80000"/>
                      </a:schemeClr>
                    </a:solidFill>
                  </a:tcPr>
                </a:tc>
                <a:tc hMerge="1">
                  <a:txBody>
                    <a:bodyPr/>
                    <a:lstStyle/>
                    <a:p>
                      <a:endParaRPr lang="el-GR" dirty="0"/>
                    </a:p>
                  </a:txBody>
                  <a:tcPr/>
                </a:tc>
              </a:tr>
              <a:tr h="370840">
                <a:tc>
                  <a:txBody>
                    <a:bodyPr/>
                    <a:lstStyle/>
                    <a:p>
                      <a:r>
                        <a:rPr lang="en-US" dirty="0" smtClean="0"/>
                        <a:t>British Airways.com</a:t>
                      </a:r>
                      <a:endParaRPr lang="el-GR" dirty="0"/>
                    </a:p>
                  </a:txBody>
                  <a:tcPr/>
                </a:tc>
                <a:tc>
                  <a:txBody>
                    <a:bodyPr/>
                    <a:lstStyle/>
                    <a:p>
                      <a:r>
                        <a:rPr lang="el-GR" dirty="0" smtClean="0"/>
                        <a:t>Προωθημένος το 1995, ο ιστοχώρος Διαδικτύου των BA ήταν ένας από τους πρώτους ιστοχώρους αερογραμμών που μεταδιδόταν ζωντανά. Κατά την διάρκεια του γραψίματος λειτούργησε σε 79 χώρες, που λαμβάνουν 2,5 εκατομμύριο επισκέψεις/μήνα. Σχεδόν η συνεχής αλλαγή είναι απαραίτητη και σε απάντηση στις αναπτυσσόμενες αγορές και στις απαιτήσεις πελατών. Η ιστοσελίδα περιλαμβάνει τα λεπτομερή στοιχεία Fodor όσον αφορά 99 προορισμούς, τις συγκεκριμένες πληροφορίες για τους αερολιμένες Heathrow και του Gatwick και μια σε απευθείας σύνδεση εικονική δυνατότητα για να πετάξει με Concorde. Η ανάπτυξη των </a:t>
                      </a:r>
                      <a:r>
                        <a:rPr lang="el-GR" dirty="0" err="1" smtClean="0"/>
                        <a:t>extrane</a:t>
                      </a:r>
                      <a:r>
                        <a:rPr lang="en-US" dirty="0" smtClean="0"/>
                        <a:t>t</a:t>
                      </a:r>
                      <a:r>
                        <a:rPr lang="el-GR" dirty="0" smtClean="0"/>
                        <a:t> </a:t>
                      </a:r>
                      <a:r>
                        <a:rPr lang="el-GR" dirty="0" smtClean="0"/>
                        <a:t>με τις επιχειρήσεις είναι μια από τις νεώτερες πρωτοβουλίες.</a:t>
                      </a:r>
                      <a:endParaRPr lang="el-GR" dirty="0"/>
                    </a:p>
                  </a:txBody>
                  <a:tcPr/>
                </a:tc>
              </a:tr>
            </a:tbl>
          </a:graphicData>
        </a:graphic>
      </p:graphicFrame>
    </p:spTree>
    <p:extLst>
      <p:ext uri="{BB962C8B-B14F-4D97-AF65-F5344CB8AC3E}">
        <p14:creationId xmlns:p14="http://schemas.microsoft.com/office/powerpoint/2010/main" val="3061037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Αεροπορικές εταιρίες και </a:t>
            </a:r>
            <a:r>
              <a:rPr lang="el-GR" dirty="0" smtClean="0"/>
              <a:t/>
            </a:r>
            <a:br>
              <a:rPr lang="el-GR" dirty="0" smtClean="0"/>
            </a:br>
            <a:r>
              <a:rPr lang="el-GR" dirty="0" smtClean="0"/>
              <a:t>ηλεκτρονικό εμπόριο </a:t>
            </a:r>
            <a:r>
              <a:rPr lang="el-GR" sz="3000" b="0" dirty="0" smtClean="0">
                <a:solidFill>
                  <a:prstClr val="white"/>
                </a:solidFill>
              </a:rPr>
              <a:t>2/5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76235116"/>
              </p:ext>
            </p:extLst>
          </p:nvPr>
        </p:nvGraphicFramePr>
        <p:xfrm>
          <a:off x="61648" y="1412776"/>
          <a:ext cx="9020704" cy="3479800"/>
        </p:xfrm>
        <a:graphic>
          <a:graphicData uri="http://schemas.openxmlformats.org/drawingml/2006/table">
            <a:tbl>
              <a:tblPr firstRow="1" bandRow="1">
                <a:tableStyleId>{5940675A-B579-460E-94D1-54222C63F5DA}</a:tableStyleId>
              </a:tblPr>
              <a:tblGrid>
                <a:gridCol w="2134088"/>
                <a:gridCol w="6886616"/>
              </a:tblGrid>
              <a:tr h="370840">
                <a:tc gridSpan="2">
                  <a:txBody>
                    <a:bodyPr/>
                    <a:lstStyle/>
                    <a:p>
                      <a:r>
                        <a:rPr lang="el-GR" b="1" dirty="0" smtClean="0"/>
                        <a:t>Μερικές σημαντικές υπηρεσίες ειδικού σε απευθείας σύνδεση ταξιδιού</a:t>
                      </a:r>
                      <a:endParaRPr lang="el-GR" b="1" dirty="0"/>
                    </a:p>
                  </a:txBody>
                  <a:tcPr>
                    <a:solidFill>
                      <a:schemeClr val="accent5">
                        <a:lumMod val="20000"/>
                        <a:lumOff val="80000"/>
                      </a:schemeClr>
                    </a:solidFill>
                  </a:tcPr>
                </a:tc>
                <a:tc hMerge="1">
                  <a:txBody>
                    <a:bodyPr/>
                    <a:lstStyle/>
                    <a:p>
                      <a:endParaRPr lang="el-GR" dirty="0"/>
                    </a:p>
                  </a:txBody>
                  <a:tcPr/>
                </a:tc>
              </a:tr>
              <a:tr h="370840">
                <a:tc>
                  <a:txBody>
                    <a:bodyPr/>
                    <a:lstStyle/>
                    <a:p>
                      <a:r>
                        <a:rPr lang="en-US" dirty="0" smtClean="0"/>
                        <a:t>Bargainhols.com</a:t>
                      </a:r>
                      <a:endParaRPr lang="el-GR" dirty="0"/>
                    </a:p>
                  </a:txBody>
                  <a:tcPr/>
                </a:tc>
                <a:tc>
                  <a:txBody>
                    <a:bodyPr/>
                    <a:lstStyle/>
                    <a:p>
                      <a:r>
                        <a:rPr lang="el-GR" dirty="0" smtClean="0"/>
                        <a:t>Μέρος της ομάδας μέσων Διαδικτύου, PLC Emap, που περιλαμβάνει τη Βρετανική(Emap on-line) μεγαλύτερη ραδιο ομάδα,η Emap on-line οργανώθηκε για να εκμεταλλευτεί τη διαλογική ψηφιακή αγορά με μια έμφαση στο ταξίδι. Η επιχείρηση υποστηρίζει τώρα ότι είναι ο μεγαλύτερος σε απευθείας σύνδεση προμηθευτής οργανωμένων διακοπών μέσω του Bargainhols.com. Έχει τις συμμετοχές των διαφορετικών επιχειρήσεων και διατηρεί ακόμα την ανεξάρτητη θέση ως μεσάζοντας διακοπών. Η επιχείρηση έχει επίσης το ειδικό σκι και τις snowboarding προσφορές καθώς επίσης και τις περιοχές που προσφέρουν όλους τους τρόπους ταξιδιού και τη παροχή ενός  οδηγού στους βρετανικούς αερολιμένες.</a:t>
                      </a:r>
                      <a:endParaRPr lang="el-GR" dirty="0"/>
                    </a:p>
                  </a:txBody>
                  <a:tcPr/>
                </a:tc>
              </a:tr>
            </a:tbl>
          </a:graphicData>
        </a:graphic>
      </p:graphicFrame>
    </p:spTree>
    <p:extLst>
      <p:ext uri="{BB962C8B-B14F-4D97-AF65-F5344CB8AC3E}">
        <p14:creationId xmlns:p14="http://schemas.microsoft.com/office/powerpoint/2010/main" val="1213108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Αεροπορικές εταιρίες και </a:t>
            </a:r>
            <a:r>
              <a:rPr lang="el-GR" dirty="0" smtClean="0"/>
              <a:t/>
            </a:r>
            <a:br>
              <a:rPr lang="el-GR" dirty="0" smtClean="0"/>
            </a:br>
            <a:r>
              <a:rPr lang="el-GR" dirty="0" smtClean="0"/>
              <a:t>ηλεκτρονικό εμπόριο </a:t>
            </a:r>
            <a:r>
              <a:rPr lang="el-GR" sz="3000" b="0" dirty="0" smtClean="0">
                <a:solidFill>
                  <a:prstClr val="white"/>
                </a:solidFill>
              </a:rPr>
              <a:t>3/5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35826409"/>
              </p:ext>
            </p:extLst>
          </p:nvPr>
        </p:nvGraphicFramePr>
        <p:xfrm>
          <a:off x="61648" y="1412776"/>
          <a:ext cx="9020704" cy="4119880"/>
        </p:xfrm>
        <a:graphic>
          <a:graphicData uri="http://schemas.openxmlformats.org/drawingml/2006/table">
            <a:tbl>
              <a:tblPr firstRow="1" bandRow="1">
                <a:tableStyleId>{5940675A-B579-460E-94D1-54222C63F5DA}</a:tableStyleId>
              </a:tblPr>
              <a:tblGrid>
                <a:gridCol w="2638144"/>
                <a:gridCol w="6382560"/>
              </a:tblGrid>
              <a:tr h="370840">
                <a:tc gridSpan="2">
                  <a:txBody>
                    <a:bodyPr/>
                    <a:lstStyle/>
                    <a:p>
                      <a:r>
                        <a:rPr lang="el-GR" b="1" dirty="0" smtClean="0"/>
                        <a:t>Μερικές σημαντικές υπηρεσίες ειδικού σε απευθείας σύνδεση ταξιδιού</a:t>
                      </a:r>
                      <a:endParaRPr lang="el-GR" b="1" dirty="0"/>
                    </a:p>
                  </a:txBody>
                  <a:tcPr>
                    <a:solidFill>
                      <a:schemeClr val="accent5">
                        <a:lumMod val="20000"/>
                        <a:lumOff val="80000"/>
                      </a:schemeClr>
                    </a:solidFill>
                  </a:tcPr>
                </a:tc>
                <a:tc hMerge="1">
                  <a:txBody>
                    <a:bodyPr/>
                    <a:lstStyle/>
                    <a:p>
                      <a:endParaRPr lang="el-GR" dirty="0"/>
                    </a:p>
                  </a:txBody>
                  <a:tcPr/>
                </a:tc>
              </a:tr>
              <a:tr h="370840">
                <a:tc>
                  <a:txBody>
                    <a:bodyPr/>
                    <a:lstStyle/>
                    <a:p>
                      <a:r>
                        <a:rPr lang="en-US" dirty="0" smtClean="0"/>
                        <a:t>Deckchair.com </a:t>
                      </a:r>
                      <a:endParaRPr lang="el-GR" dirty="0"/>
                    </a:p>
                  </a:txBody>
                  <a:tcPr/>
                </a:tc>
                <a:tc>
                  <a:txBody>
                    <a:bodyPr/>
                    <a:lstStyle/>
                    <a:p>
                      <a:r>
                        <a:rPr lang="el-GR" dirty="0" smtClean="0"/>
                        <a:t>Αυτή η επιχείρηση, που ιδρύθηκε το 1998 από τον Βοb Geldof και τον James Page, στοχεύει να απλοποιήσει τη διαδικασία στις πληροφορίες προορισμού. Παραπάνω από 100.000 πτήσεις, ξενοδοχεία και οι προορισμοί είναι προσβάσιμοι. </a:t>
                      </a:r>
                      <a:endParaRPr lang="el-GR" dirty="0"/>
                    </a:p>
                  </a:txBody>
                  <a:tcPr/>
                </a:tc>
              </a:tr>
              <a:tr h="370840">
                <a:tc>
                  <a:txBody>
                    <a:bodyPr/>
                    <a:lstStyle/>
                    <a:p>
                      <a:r>
                        <a:rPr lang="en-US" dirty="0" smtClean="0"/>
                        <a:t>ebookers.com</a:t>
                      </a:r>
                      <a:endParaRPr lang="el-GR" dirty="0"/>
                    </a:p>
                  </a:txBody>
                  <a:tcPr/>
                </a:tc>
                <a:tc>
                  <a:txBody>
                    <a:bodyPr/>
                    <a:lstStyle/>
                    <a:p>
                      <a:r>
                        <a:rPr lang="el-GR" dirty="0" smtClean="0"/>
                        <a:t>Προηγουμένως γνωστό ως flightbookers.com υποστήριξε ότι είναι ο πρώτος πλήρως interactive ιστοχώρος κράτησης ταξιδιού το 1996. Η επιχείρηση προσφέρει τις παγκόσμιες πτήσεις και την κράτηση ξενοδοχείων, την ασφάλεια μίσθωσης αυτοκινήτων και ταξιδιού καθώς επίσης και τις οργανωμένες διακοπές. Οι πρόσθετες υπηρεσίες περιλαμβάνουν τις πληροφορίες από τους Lonely Planet και Timeout οδηγών και Flighywatch που παρέχουν τις ενημερωμένες πληροφορίες κατάστασης πτήσεων κατ' ευθείαν στα κινητά τηλέφωνα.</a:t>
                      </a:r>
                      <a:endParaRPr lang="el-GR" dirty="0"/>
                    </a:p>
                  </a:txBody>
                  <a:tcPr/>
                </a:tc>
              </a:tr>
            </a:tbl>
          </a:graphicData>
        </a:graphic>
      </p:graphicFrame>
    </p:spTree>
    <p:extLst>
      <p:ext uri="{BB962C8B-B14F-4D97-AF65-F5344CB8AC3E}">
        <p14:creationId xmlns:p14="http://schemas.microsoft.com/office/powerpoint/2010/main" val="1435601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Αεροπορικές εταιρίες και </a:t>
            </a:r>
            <a:r>
              <a:rPr lang="el-GR" dirty="0" smtClean="0"/>
              <a:t/>
            </a:r>
            <a:br>
              <a:rPr lang="el-GR" dirty="0" smtClean="0"/>
            </a:br>
            <a:r>
              <a:rPr lang="el-GR" dirty="0" smtClean="0"/>
              <a:t>ηλεκτρονικό εμπόριο </a:t>
            </a:r>
            <a:r>
              <a:rPr lang="el-GR" sz="3000" b="0" dirty="0" smtClean="0">
                <a:solidFill>
                  <a:prstClr val="white"/>
                </a:solidFill>
              </a:rPr>
              <a:t>4/5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4150652372"/>
              </p:ext>
            </p:extLst>
          </p:nvPr>
        </p:nvGraphicFramePr>
        <p:xfrm>
          <a:off x="61648" y="1412776"/>
          <a:ext cx="9020704" cy="3571240"/>
        </p:xfrm>
        <a:graphic>
          <a:graphicData uri="http://schemas.openxmlformats.org/drawingml/2006/table">
            <a:tbl>
              <a:tblPr firstRow="1" bandRow="1">
                <a:tableStyleId>{5940675A-B579-460E-94D1-54222C63F5DA}</a:tableStyleId>
              </a:tblPr>
              <a:tblGrid>
                <a:gridCol w="1846056"/>
                <a:gridCol w="7174648"/>
              </a:tblGrid>
              <a:tr h="370840">
                <a:tc gridSpan="2">
                  <a:txBody>
                    <a:bodyPr/>
                    <a:lstStyle/>
                    <a:p>
                      <a:r>
                        <a:rPr lang="el-GR" b="1" dirty="0" smtClean="0"/>
                        <a:t>Μερικές σημαντικές υπηρεσίες ειδικού σε απευθείας σύνδεση ταξιδιού</a:t>
                      </a:r>
                      <a:endParaRPr lang="el-GR" b="1" dirty="0"/>
                    </a:p>
                  </a:txBody>
                  <a:tcPr>
                    <a:solidFill>
                      <a:schemeClr val="accent5">
                        <a:lumMod val="20000"/>
                        <a:lumOff val="80000"/>
                      </a:schemeClr>
                    </a:solidFill>
                  </a:tcPr>
                </a:tc>
                <a:tc hMerge="1">
                  <a:txBody>
                    <a:bodyPr/>
                    <a:lstStyle/>
                    <a:p>
                      <a:endParaRPr lang="el-GR" dirty="0"/>
                    </a:p>
                  </a:txBody>
                  <a:tcPr/>
                </a:tc>
              </a:tr>
              <a:tr h="370840">
                <a:tc>
                  <a:txBody>
                    <a:bodyPr/>
                    <a:lstStyle/>
                    <a:p>
                      <a:r>
                        <a:rPr lang="en-US" dirty="0" smtClean="0"/>
                        <a:t>Expedia.com</a:t>
                      </a:r>
                      <a:endParaRPr lang="el-GR" dirty="0"/>
                    </a:p>
                  </a:txBody>
                  <a:tcPr/>
                </a:tc>
                <a:tc>
                  <a:txBody>
                    <a:bodyPr/>
                    <a:lstStyle/>
                    <a:p>
                      <a:r>
                        <a:rPr lang="el-GR" dirty="0" smtClean="0"/>
                        <a:t>Ένας κύριος παροχέας μαρκαρισμένων σε απευθείας σύνδεση υπηρεσιών ταξιδιών για τον ελεύθερο χρόνο και μικρών ταξιδιωτών. Expedia Inc έχει τις διαθέσιμες πληροφορίες  για πάνω από 450 αερογραμμές, 40.000 ξενοδοχεία και όλες τις επιχειρήσεις ενοικίου αυτοκινήτων. Η επιχείρηση, που ανήκει στη Microsoft, χρησιμοποιεί την πιο πρόσφατη τεχνολογία κρυπτογράφησης για να αυξήσει την ασφάλεια της πληρωμής και χορηγεί τα βασικά συστατικά της τεχνολογίας της στις αερογραμμές selectes.</a:t>
                      </a:r>
                      <a:endParaRPr lang="el-GR" dirty="0"/>
                    </a:p>
                  </a:txBody>
                  <a:tcPr/>
                </a:tc>
              </a:tr>
              <a:tr h="370840">
                <a:tc>
                  <a:txBody>
                    <a:bodyPr/>
                    <a:lstStyle/>
                    <a:p>
                      <a:r>
                        <a:rPr lang="en-US" dirty="0" smtClean="0"/>
                        <a:t>Lastminute.com</a:t>
                      </a:r>
                      <a:endParaRPr lang="el-GR" dirty="0"/>
                    </a:p>
                  </a:txBody>
                  <a:tcPr/>
                </a:tc>
                <a:tc>
                  <a:txBody>
                    <a:bodyPr/>
                    <a:lstStyle/>
                    <a:p>
                      <a:r>
                        <a:rPr lang="el-GR" dirty="0" smtClean="0"/>
                        <a:t>Ιδρύθηκε ως μια ταξιδιωτική εταιρεία Διαδικτύου που πωλεί  διακοπές. Η επιχείρηση έχει επεκταθεί σε άλλες περιοχές όπως τελευταίας στιγμής εισιτήρια θεάτρου, μπέιμπι-σίτερ και δώρα. Η πλειοψηφία της δουλείας τους είναι σχετικό με το ταξίδι .</a:t>
                      </a:r>
                      <a:endParaRPr lang="el-GR" dirty="0"/>
                    </a:p>
                  </a:txBody>
                  <a:tcPr/>
                </a:tc>
              </a:tr>
            </a:tbl>
          </a:graphicData>
        </a:graphic>
      </p:graphicFrame>
    </p:spTree>
    <p:extLst>
      <p:ext uri="{BB962C8B-B14F-4D97-AF65-F5344CB8AC3E}">
        <p14:creationId xmlns:p14="http://schemas.microsoft.com/office/powerpoint/2010/main" val="2627225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Αεροπορικές εταιρίες και </a:t>
            </a:r>
            <a:r>
              <a:rPr lang="el-GR" dirty="0" smtClean="0"/>
              <a:t/>
            </a:r>
            <a:br>
              <a:rPr lang="el-GR" dirty="0" smtClean="0"/>
            </a:br>
            <a:r>
              <a:rPr lang="el-GR" dirty="0" smtClean="0"/>
              <a:t>ηλεκτρονικό εμπόριο </a:t>
            </a:r>
            <a:r>
              <a:rPr lang="el-GR" sz="3000" b="0" dirty="0" smtClean="0">
                <a:solidFill>
                  <a:prstClr val="white"/>
                </a:solidFill>
              </a:rPr>
              <a:t>5/5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41794157"/>
              </p:ext>
            </p:extLst>
          </p:nvPr>
        </p:nvGraphicFramePr>
        <p:xfrm>
          <a:off x="61648" y="1412776"/>
          <a:ext cx="9020704" cy="4028440"/>
        </p:xfrm>
        <a:graphic>
          <a:graphicData uri="http://schemas.openxmlformats.org/drawingml/2006/table">
            <a:tbl>
              <a:tblPr firstRow="1" bandRow="1">
                <a:tableStyleId>{5940675A-B579-460E-94D1-54222C63F5DA}</a:tableStyleId>
              </a:tblPr>
              <a:tblGrid>
                <a:gridCol w="2278104"/>
                <a:gridCol w="6742600"/>
              </a:tblGrid>
              <a:tr h="370840">
                <a:tc gridSpan="2">
                  <a:txBody>
                    <a:bodyPr/>
                    <a:lstStyle/>
                    <a:p>
                      <a:r>
                        <a:rPr lang="el-GR" b="1" dirty="0" smtClean="0"/>
                        <a:t>Μερικές σημαντικές υπηρεσίες ειδικού σε απευθείας σύνδεση ταξιδιού</a:t>
                      </a:r>
                      <a:endParaRPr lang="el-GR" b="1" dirty="0"/>
                    </a:p>
                  </a:txBody>
                  <a:tcPr>
                    <a:solidFill>
                      <a:schemeClr val="accent5">
                        <a:lumMod val="20000"/>
                        <a:lumOff val="80000"/>
                      </a:schemeClr>
                    </a:solidFill>
                  </a:tcPr>
                </a:tc>
                <a:tc hMerge="1">
                  <a:txBody>
                    <a:bodyPr/>
                    <a:lstStyle/>
                    <a:p>
                      <a:endParaRPr lang="el-GR" dirty="0"/>
                    </a:p>
                  </a:txBody>
                  <a:tcPr/>
                </a:tc>
              </a:tr>
              <a:tr h="370840">
                <a:tc>
                  <a:txBody>
                    <a:bodyPr/>
                    <a:lstStyle/>
                    <a:p>
                      <a:r>
                        <a:rPr lang="en-US" dirty="0" smtClean="0"/>
                        <a:t>Travelocity.com</a:t>
                      </a:r>
                      <a:endParaRPr lang="el-GR" dirty="0"/>
                    </a:p>
                  </a:txBody>
                  <a:tcPr/>
                </a:tc>
                <a:tc>
                  <a:txBody>
                    <a:bodyPr/>
                    <a:lstStyle/>
                    <a:p>
                      <a:r>
                        <a:rPr lang="el-GR" dirty="0" smtClean="0"/>
                        <a:t>Ένας σε απευθείας σύνδεση ταξιδιωτικός πράκτορας στο Ηνωμένο Βασίλειο. Το </a:t>
                      </a:r>
                      <a:r>
                        <a:rPr lang="el-GR" dirty="0" smtClean="0"/>
                        <a:t>T</a:t>
                      </a:r>
                      <a:r>
                        <a:rPr lang="en-US" dirty="0" smtClean="0"/>
                        <a:t>r</a:t>
                      </a:r>
                      <a:r>
                        <a:rPr lang="el-GR" dirty="0" smtClean="0"/>
                        <a:t>avelocity.com </a:t>
                      </a:r>
                      <a:r>
                        <a:rPr lang="el-GR" dirty="0" smtClean="0"/>
                        <a:t>ανήκει στο Sarbe Holidays των ΗΠΑ. Η σε απευθείας σύνδεση προσφορά περιλαμβάνει τις ικανότητες κράτησης για τον αέρα, το αυτοκίνητο, το ξενοδοχείο, και τα προϊόντα διακοπών καθώς επίσης και σε μια απέραντη βάση δεδομένων του προορισμού και άλλων πληροφοριών ταξιδιού. Η συγχώνευση με το ταξίδι πρόβλεψης, είναι τώρα η μεγαλύτερη επιχείρηση στον τομέα αυτό. Η επιχείρηση έχει αναγγείλει επίσης ότι εξετάζει τις κύριες πύλες Διαδικτύου συμπεριλαμβανομένου America Online (AOL). Το Travelocity έχει μια διαπραγμάτευση πέντε ετών για να είναι ο αποκλειστικός προμηθευτής των περιοχών κράτησης ταξιδιού σε όλες τις ιδιότητες AOL. Στο Ηνωμένο Βασίλειο πρέπει να εξετάσει Emap για να παρουσιάσει on-line σειρά  διακοπών και ταξιδιού.</a:t>
                      </a:r>
                      <a:endParaRPr lang="el-GR" dirty="0"/>
                    </a:p>
                  </a:txBody>
                  <a:tcPr/>
                </a:tc>
              </a:tr>
            </a:tbl>
          </a:graphicData>
        </a:graphic>
      </p:graphicFrame>
      <p:sp>
        <p:nvSpPr>
          <p:cNvPr id="6" name="Ορθογώνιο 5"/>
          <p:cNvSpPr/>
          <p:nvPr/>
        </p:nvSpPr>
        <p:spPr>
          <a:xfrm>
            <a:off x="107504" y="6021288"/>
            <a:ext cx="3672408" cy="307777"/>
          </a:xfrm>
          <a:prstGeom prst="rect">
            <a:avLst/>
          </a:prstGeom>
        </p:spPr>
        <p:txBody>
          <a:bodyPr wrap="square">
            <a:spAutoFit/>
          </a:bodyPr>
          <a:lstStyle/>
          <a:p>
            <a:r>
              <a:rPr lang="el-GR" sz="1400" dirty="0">
                <a:latin typeface="+mn-lt"/>
              </a:rPr>
              <a:t>Πηγή: προσαρμοσμένος από Mintel (2000a).</a:t>
            </a:r>
          </a:p>
        </p:txBody>
      </p:sp>
    </p:spTree>
    <p:extLst>
      <p:ext uri="{BB962C8B-B14F-4D97-AF65-F5344CB8AC3E}">
        <p14:creationId xmlns:p14="http://schemas.microsoft.com/office/powerpoint/2010/main" val="4068473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Πωλήσεις </a:t>
            </a:r>
            <a:r>
              <a:rPr lang="el-GR" dirty="0"/>
              <a:t>αεροπορικών εισιτηρίων στο Internet / </a:t>
            </a:r>
            <a:r>
              <a:rPr lang="el-GR" dirty="0" smtClean="0"/>
              <a:t>e-tickets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Στο ανταγωνιστικό περιβάλλον του Internet έχουν κάνει την εμφάνισή τους εταιρίες οι οποίες παίζουν το ρόλο του μεσάζοντα μεταξύ της αεροπορικής εταιρίας και του χρήστη του Internet, όπως ακριβώς ξεκίνησαν να κάνουν οι εταιρίες των CRS πριν από μερικές δεκαετίες με τους πελάτες και τους ταξιδιωτικούς πράκτορες της παραδοσιακής αγοράς. Έτσι, ονόματα όπως η Microsoft Expedia και η Travel Preview έρχονται να παίξουν το δικό τους ρόλο στην ηλεκτρονική διανομή.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823941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Πωλήσεις αεροπορικών εισιτηρίων στο Internet / e-tickets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smtClean="0"/>
              <a:t>Τα </a:t>
            </a:r>
            <a:r>
              <a:rPr lang="el-GR" dirty="0"/>
              <a:t>ηλεκτρονικά εισιτήρια (e-tickets</a:t>
            </a:r>
            <a:r>
              <a:rPr lang="el-GR" dirty="0" smtClean="0"/>
              <a:t>), αποτελούνται </a:t>
            </a:r>
            <a:r>
              <a:rPr lang="el-GR" dirty="0"/>
              <a:t>ουσιαστικά από μια ηλεκτρονική κράτηση και έναν κωδικό, το μόνο που κατέχει ο πελάτης, με τον οποίο παραλαμβάνει το εισιτήριό του στο σπίτι του ή πριν την αναχώρηση στο αεροδρόμιο. Η πληρωμή πραγματοποιείται και πάλι ηλεκτρονικά, με τη χρέωση της πιστωτικής κάρτας το πελάτη on line, ενώ με τη λήψη της έγκρισης μέσω της τράπεζας επιβεβαιώνεται η κράτηση στο όνομα του επιβάτη.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67995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Λόγοι </a:t>
            </a:r>
            <a:r>
              <a:rPr lang="el-GR" dirty="0"/>
              <a:t>που οδήγησαν στη δημιουργία </a:t>
            </a:r>
            <a:r>
              <a:rPr lang="el-GR" dirty="0" smtClean="0"/>
              <a:t/>
            </a:r>
            <a:br>
              <a:rPr lang="el-GR" dirty="0" smtClean="0"/>
            </a:br>
            <a:r>
              <a:rPr lang="el-GR" dirty="0" smtClean="0"/>
              <a:t>των </a:t>
            </a:r>
            <a:r>
              <a:rPr lang="el-GR" dirty="0"/>
              <a:t>Ιστοσελίδων</a:t>
            </a:r>
          </a:p>
        </p:txBody>
      </p:sp>
      <p:sp>
        <p:nvSpPr>
          <p:cNvPr id="3" name="Θέση περιεχομένου 2"/>
          <p:cNvSpPr>
            <a:spLocks noGrp="1"/>
          </p:cNvSpPr>
          <p:nvPr>
            <p:ph idx="1"/>
          </p:nvPr>
        </p:nvSpPr>
        <p:spPr>
          <a:xfrm>
            <a:off x="457200" y="1340768"/>
            <a:ext cx="8291264" cy="5184576"/>
          </a:xfrm>
        </p:spPr>
        <p:txBody>
          <a:bodyPr>
            <a:normAutofit/>
          </a:bodyPr>
          <a:lstStyle/>
          <a:p>
            <a:r>
              <a:rPr lang="el-GR" sz="2200" dirty="0"/>
              <a:t>Αυτή τη στιγμή, οι πωλήσεις μέσω Internet είναι ελάχιστες σε σχέση με τα παραδοσιακά κανάλια διανομής.</a:t>
            </a:r>
          </a:p>
          <a:p>
            <a:r>
              <a:rPr lang="el-GR" sz="2200" dirty="0"/>
              <a:t>Ο ταξιδιώτης πηγαίνει ακόμα στον ταξιδιωτικό πράκτορα για να αγοράσει το εισιτήριό του.</a:t>
            </a:r>
          </a:p>
          <a:p>
            <a:r>
              <a:rPr lang="el-GR" sz="2200" dirty="0" smtClean="0"/>
              <a:t>Αυτό </a:t>
            </a:r>
            <a:r>
              <a:rPr lang="el-GR" sz="2200" dirty="0"/>
              <a:t>το μοντέλο κρατήσεων εξυπηρετεί την αεροπορική βιομηχανία πολύ καλά εδώ και δεκαετίες. Ο λόγος ωστόσο που ωθεί τις αεροπορικές εταιρίες  να πειραματιστούν με νέες μεθόδους κρατήσεων είναι ότι οι αεροπορικές εταιρίες χρειάζονται να μειώσουν το κόστος των λειτουργικών τους εξόδων</a:t>
            </a:r>
            <a:r>
              <a:rPr lang="el-GR" sz="2200" dirty="0" smtClean="0"/>
              <a:t>.</a:t>
            </a:r>
          </a:p>
          <a:p>
            <a:r>
              <a:rPr lang="el-GR" sz="2200" dirty="0"/>
              <a:t>Το Internet και άλλες νέες τεχνολογίες έχουν τη δυνατότητα να μειώσουν την εξάρτηση των αεροπορικών εταιριών από τα CRS.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985662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προβληματισμός αεροπορικών εταιριών όσον αφορά τις πωλήσεις μέσω Internet</a:t>
            </a:r>
          </a:p>
        </p:txBody>
      </p:sp>
      <p:sp>
        <p:nvSpPr>
          <p:cNvPr id="3" name="Θέση περιεχομένου 2"/>
          <p:cNvSpPr>
            <a:spLocks noGrp="1"/>
          </p:cNvSpPr>
          <p:nvPr>
            <p:ph idx="1"/>
          </p:nvPr>
        </p:nvSpPr>
        <p:spPr>
          <a:xfrm>
            <a:off x="251520" y="1340768"/>
            <a:ext cx="8820472" cy="5184576"/>
          </a:xfrm>
        </p:spPr>
        <p:txBody>
          <a:bodyPr>
            <a:noAutofit/>
          </a:bodyPr>
          <a:lstStyle/>
          <a:p>
            <a:r>
              <a:rPr lang="el-GR" sz="2200" dirty="0"/>
              <a:t>Η εμφάνιση και ραγδαία ανάπτυξη των τρίτων προμηθευτών ταξιδιωτικών προϊόντων στο Internet έβαλε τις αεροπορικές εταιρίες των Ηνωμένων Πολιτειών σε δίλημμα</a:t>
            </a:r>
            <a:r>
              <a:rPr lang="el-GR" sz="2200" dirty="0" smtClean="0"/>
              <a:t>.</a:t>
            </a:r>
            <a:endParaRPr lang="el-GR" sz="2200" dirty="0"/>
          </a:p>
          <a:p>
            <a:r>
              <a:rPr lang="el-GR" sz="2200" dirty="0"/>
              <a:t>Από τη μία καλωσόρισαν τη δημιουργία ενός νέου καναλιού διάθεσης και προώθησης των προϊόντων τους και έλπιζαν ότι οι εταιρίες ταξιδιωτικών υπηρεσιών στο δίκτυο θα μπορέσουν να ανταγωνιστούν τους πωλητές των CRS και με αυτόν τον τρόπο να μειώσουν την επιρροή των τελευταίων πάνω στις αεροπορικές εταιρίες</a:t>
            </a:r>
            <a:r>
              <a:rPr lang="el-GR" sz="2200" dirty="0" smtClean="0"/>
              <a:t>.</a:t>
            </a:r>
            <a:endParaRPr lang="el-GR" sz="2200" dirty="0"/>
          </a:p>
          <a:p>
            <a:r>
              <a:rPr lang="el-GR" sz="2200" dirty="0"/>
              <a:t>Από την άλλη, άρχισαν να αφιερώνουν σημαντικά ποσά στη δημιουργία και τον εμπλουτισμό των δικών τους ιστοσελίδων, μέσα από τις οποίες οι πελάτες θα μπορούσαν να κάνουν άμεσες κρατήσεις, αποφεύγοντας τον ταξιδιωτικό πράκτορα αλλά και τον πωλητή των CRS.</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145253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Διαδίκτυο -</a:t>
            </a:r>
            <a:br>
              <a:rPr lang="el-GR" dirty="0" smtClean="0"/>
            </a:br>
            <a:r>
              <a:rPr lang="el-GR" dirty="0" smtClean="0"/>
              <a:t>Ηλεκτρονικό εμπόριο</a:t>
            </a:r>
            <a:endParaRPr lang="el-GR" dirty="0"/>
          </a:p>
        </p:txBody>
      </p:sp>
      <p:sp>
        <p:nvSpPr>
          <p:cNvPr id="3" name="Θέση περιεχομένου 2"/>
          <p:cNvSpPr>
            <a:spLocks noGrp="1"/>
          </p:cNvSpPr>
          <p:nvPr>
            <p:ph idx="1"/>
          </p:nvPr>
        </p:nvSpPr>
        <p:spPr/>
        <p:txBody>
          <a:bodyPr/>
          <a:lstStyle/>
          <a:p>
            <a:r>
              <a:rPr lang="el-GR" dirty="0"/>
              <a:t>Τα τελευταία χρόνια, η τεχνολογία έχει φέρει την επανάσταση στο χώρο του παγκόσμιου εμπορίου, με την ανάπτυξη του Διαδικτύου (Internet) και μέσω αυτού, του Ηλεκτρονικού Εμπορίου. Το σημαντικότερο πλεονέκτημα του Διαδικτύου είναι η κατάργηση του μεσάζοντα στις αγοραπωλησίες αγαθών και υπηρεσιών</a:t>
            </a:r>
            <a:r>
              <a:rPr lang="el-GR" dirty="0" smtClean="0"/>
              <a:t>.</a:t>
            </a:r>
          </a:p>
          <a:p>
            <a:r>
              <a:rPr lang="el-GR" dirty="0"/>
              <a:t>Εκτός από το Internet υπάρχουν και άλλοι τρόποι διάθεσης του προϊόντος, όπως το email.</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694244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6</a:t>
            </a:r>
            <a:r>
              <a:rPr lang="en-US" sz="2000" dirty="0" smtClean="0"/>
              <a:t>:</a:t>
            </a:r>
            <a:r>
              <a:rPr lang="el-GR" sz="2000" dirty="0"/>
              <a:t> Οι αεροπορικές εταιρίες και η εξέλιξη του Internet».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Πλεονεκτήματα και μειονεκτήματα του Διαδικτύου στον τουρισμό και στους πελάτες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85268923"/>
              </p:ext>
            </p:extLst>
          </p:nvPr>
        </p:nvGraphicFramePr>
        <p:xfrm>
          <a:off x="107504" y="1501864"/>
          <a:ext cx="8928992" cy="4389120"/>
        </p:xfrm>
        <a:graphic>
          <a:graphicData uri="http://schemas.openxmlformats.org/drawingml/2006/table">
            <a:tbl>
              <a:tblPr firstRow="1" bandRow="1">
                <a:tableStyleId>{5940675A-B579-460E-94D1-54222C63F5DA}</a:tableStyleId>
              </a:tblPr>
              <a:tblGrid>
                <a:gridCol w="3600400"/>
                <a:gridCol w="5328592"/>
              </a:tblGrid>
              <a:tr h="360040">
                <a:tc>
                  <a:txBody>
                    <a:bodyPr/>
                    <a:lstStyle/>
                    <a:p>
                      <a:r>
                        <a:rPr lang="el-GR" b="1" dirty="0" smtClean="0"/>
                        <a:t>Πλεονεκτήματα</a:t>
                      </a:r>
                      <a:endParaRPr lang="el-GR" b="1" dirty="0"/>
                    </a:p>
                  </a:txBody>
                  <a:tcPr>
                    <a:solidFill>
                      <a:schemeClr val="accent5">
                        <a:lumMod val="20000"/>
                        <a:lumOff val="80000"/>
                      </a:schemeClr>
                    </a:solidFill>
                  </a:tcPr>
                </a:tc>
                <a:tc>
                  <a:txBody>
                    <a:bodyPr/>
                    <a:lstStyle/>
                    <a:p>
                      <a:r>
                        <a:rPr lang="el-GR" b="1" dirty="0" smtClean="0"/>
                        <a:t>Μειονεκτήματα</a:t>
                      </a:r>
                      <a:endParaRPr lang="el-GR" b="1" dirty="0"/>
                    </a:p>
                  </a:txBody>
                  <a:tcPr>
                    <a:solidFill>
                      <a:schemeClr val="accent5">
                        <a:lumMod val="20000"/>
                        <a:lumOff val="80000"/>
                      </a:schemeClr>
                    </a:solidFill>
                  </a:tcPr>
                </a:tc>
              </a:tr>
              <a:tr h="138296">
                <a:tc>
                  <a:txBody>
                    <a:bodyPr/>
                    <a:lstStyle/>
                    <a:p>
                      <a:r>
                        <a:rPr lang="el-GR" dirty="0" smtClean="0"/>
                        <a:t>Πρόσβαση 24 ώρες/μέρα</a:t>
                      </a:r>
                      <a:endParaRPr lang="el-GR" dirty="0"/>
                    </a:p>
                  </a:txBody>
                  <a:tcPr/>
                </a:tc>
                <a:tc>
                  <a:txBody>
                    <a:bodyPr/>
                    <a:lstStyle/>
                    <a:p>
                      <a:r>
                        <a:rPr lang="el-GR" dirty="0" smtClean="0"/>
                        <a:t>Προβλήματα με τη ταχύτητα σε κάποιες χώρες</a:t>
                      </a:r>
                      <a:endParaRPr lang="el-GR" dirty="0"/>
                    </a:p>
                  </a:txBody>
                  <a:tcPr/>
                </a:tc>
              </a:tr>
              <a:tr h="132576">
                <a:tc>
                  <a:txBody>
                    <a:bodyPr/>
                    <a:lstStyle/>
                    <a:p>
                      <a:r>
                        <a:rPr lang="el-GR" dirty="0" smtClean="0"/>
                        <a:t>Διαθέσιμο από την άνεση του</a:t>
                      </a:r>
                    </a:p>
                    <a:p>
                      <a:r>
                        <a:rPr lang="el-GR" dirty="0" smtClean="0"/>
                        <a:t>σπιτιού</a:t>
                      </a:r>
                    </a:p>
                  </a:txBody>
                  <a:tcPr/>
                </a:tc>
                <a:tc>
                  <a:txBody>
                    <a:bodyPr/>
                    <a:lstStyle/>
                    <a:p>
                      <a:r>
                        <a:rPr lang="el-GR" dirty="0" smtClean="0"/>
                        <a:t>Η εξυπηρέτηση πελατών δεν επιτυγχάνεται </a:t>
                      </a:r>
                      <a:endParaRPr lang="el-GR" dirty="0"/>
                    </a:p>
                  </a:txBody>
                  <a:tcPr/>
                </a:tc>
              </a:tr>
              <a:tr h="126856">
                <a:tc>
                  <a:txBody>
                    <a:bodyPr/>
                    <a:lstStyle/>
                    <a:p>
                      <a:r>
                        <a:rPr lang="el-GR" sz="1800" kern="1200" dirty="0" smtClean="0">
                          <a:solidFill>
                            <a:schemeClr val="tx1"/>
                          </a:solidFill>
                          <a:effectLst/>
                          <a:latin typeface="+mn-lt"/>
                          <a:ea typeface="+mn-ea"/>
                          <a:cs typeface="+mn-cs"/>
                        </a:rPr>
                        <a:t>Ταχύτητα</a:t>
                      </a:r>
                      <a:endParaRPr lang="el-GR" dirty="0"/>
                    </a:p>
                  </a:txBody>
                  <a:tcPr/>
                </a:tc>
                <a:tc>
                  <a:txBody>
                    <a:bodyPr/>
                    <a:lstStyle/>
                    <a:p>
                      <a:r>
                        <a:rPr lang="el-GR" dirty="0" smtClean="0"/>
                        <a:t>Προβλήματα στην πρόσβαση για κάποιες χώρες</a:t>
                      </a:r>
                      <a:endParaRPr lang="el-GR" dirty="0"/>
                    </a:p>
                  </a:txBody>
                  <a:tcPr/>
                </a:tc>
              </a:tr>
              <a:tr h="121136">
                <a:tc>
                  <a:txBody>
                    <a:bodyPr/>
                    <a:lstStyle/>
                    <a:p>
                      <a:r>
                        <a:rPr lang="el-GR" sz="1800" kern="1200" dirty="0" smtClean="0">
                          <a:solidFill>
                            <a:schemeClr val="tx1"/>
                          </a:solidFill>
                          <a:effectLst/>
                          <a:latin typeface="+mn-lt"/>
                          <a:ea typeface="+mn-ea"/>
                          <a:cs typeface="+mn-cs"/>
                        </a:rPr>
                        <a:t>Ευκολία στη χρήση</a:t>
                      </a:r>
                      <a:endParaRPr lang="el-GR" dirty="0"/>
                    </a:p>
                  </a:txBody>
                  <a:tcPr/>
                </a:tc>
                <a:tc>
                  <a:txBody>
                    <a:bodyPr/>
                    <a:lstStyle/>
                    <a:p>
                      <a:r>
                        <a:rPr lang="el-GR" dirty="0" smtClean="0"/>
                        <a:t>Υψηλές τηλεφωνικές χρεώσεις σε κάποιες χώρες</a:t>
                      </a:r>
                      <a:endParaRPr lang="el-GR" dirty="0"/>
                    </a:p>
                  </a:txBody>
                  <a:tcPr/>
                </a:tc>
              </a:tr>
              <a:tr h="0">
                <a:tc>
                  <a:txBody>
                    <a:bodyPr/>
                    <a:lstStyle/>
                    <a:p>
                      <a:r>
                        <a:rPr lang="el-GR" dirty="0" smtClean="0"/>
                        <a:t>Πιθανή σύγκριση των περιοχών</a:t>
                      </a:r>
                    </a:p>
                    <a:p>
                      <a:r>
                        <a:rPr lang="el-GR" dirty="0" smtClean="0"/>
                        <a:t>των διαφορετικών προϊσταμένων</a:t>
                      </a:r>
                    </a:p>
                  </a:txBody>
                  <a:tcPr/>
                </a:tc>
                <a:tc>
                  <a:txBody>
                    <a:bodyPr/>
                    <a:lstStyle/>
                    <a:p>
                      <a:r>
                        <a:rPr lang="el-GR" dirty="0" smtClean="0"/>
                        <a:t>Οι περιπλοκές της βιομηχανίας δεν μπορούν να </a:t>
                      </a:r>
                    </a:p>
                    <a:p>
                      <a:r>
                        <a:rPr lang="el-GR" dirty="0" smtClean="0"/>
                        <a:t>εκτιμηθούν πλήρως από τον καταναλωτή</a:t>
                      </a:r>
                    </a:p>
                  </a:txBody>
                  <a:tcPr/>
                </a:tc>
              </a:tr>
              <a:tr h="0">
                <a:tc>
                  <a:txBody>
                    <a:bodyPr/>
                    <a:lstStyle/>
                    <a:p>
                      <a:r>
                        <a:rPr lang="el-GR" dirty="0" smtClean="0"/>
                        <a:t>Ύπαρξη πρακτορείων με on-line</a:t>
                      </a:r>
                    </a:p>
                    <a:p>
                      <a:r>
                        <a:rPr lang="el-GR" dirty="0" smtClean="0"/>
                        <a:t>ταξίδια</a:t>
                      </a:r>
                    </a:p>
                  </a:txBody>
                  <a:tcPr/>
                </a:tc>
                <a:tc>
                  <a:txBody>
                    <a:bodyPr/>
                    <a:lstStyle/>
                    <a:p>
                      <a:r>
                        <a:rPr lang="el-GR" dirty="0" smtClean="0"/>
                        <a:t>Περίπλοκο</a:t>
                      </a:r>
                      <a:endParaRPr lang="el-GR" dirty="0"/>
                    </a:p>
                  </a:txBody>
                  <a:tcPr/>
                </a:tc>
              </a:tr>
              <a:tr h="0">
                <a:tc>
                  <a:txBody>
                    <a:bodyPr/>
                    <a:lstStyle/>
                    <a:p>
                      <a:r>
                        <a:rPr lang="el-GR" dirty="0" smtClean="0"/>
                        <a:t>Χρήσιμο εργαλείο στις ερευνητικές</a:t>
                      </a:r>
                    </a:p>
                    <a:p>
                      <a:r>
                        <a:rPr lang="el-GR" dirty="0" smtClean="0"/>
                        <a:t>επιλογές</a:t>
                      </a:r>
                    </a:p>
                  </a:txBody>
                  <a:tcPr/>
                </a:tc>
                <a:tc>
                  <a:txBody>
                    <a:bodyPr/>
                    <a:lstStyle/>
                    <a:p>
                      <a:r>
                        <a:rPr lang="el-GR" dirty="0" smtClean="0"/>
                        <a:t>Προβλήματα με τα κόστη σε κάποιες χώρες</a:t>
                      </a:r>
                    </a:p>
                  </a:txBody>
                  <a:tcPr/>
                </a:tc>
              </a:tr>
              <a:tr h="0">
                <a:tc>
                  <a:txBody>
                    <a:bodyPr/>
                    <a:lstStyle/>
                    <a:p>
                      <a:r>
                        <a:rPr lang="el-GR" dirty="0" smtClean="0"/>
                        <a:t>Μείωση δαπανών</a:t>
                      </a:r>
                    </a:p>
                  </a:txBody>
                  <a:tcPr/>
                </a:tc>
                <a:tc>
                  <a:txBody>
                    <a:bodyPr/>
                    <a:lstStyle/>
                    <a:p>
                      <a:endParaRPr lang="el-GR" dirty="0"/>
                    </a:p>
                  </a:txBody>
                  <a:tcPr/>
                </a:tc>
              </a:tr>
            </a:tbl>
          </a:graphicData>
        </a:graphic>
      </p:graphicFrame>
      <p:sp>
        <p:nvSpPr>
          <p:cNvPr id="6" name="Ορθογώνιο 5"/>
          <p:cNvSpPr/>
          <p:nvPr/>
        </p:nvSpPr>
        <p:spPr>
          <a:xfrm>
            <a:off x="117358" y="6158664"/>
            <a:ext cx="1679114" cy="307777"/>
          </a:xfrm>
          <a:prstGeom prst="rect">
            <a:avLst/>
          </a:prstGeom>
        </p:spPr>
        <p:txBody>
          <a:bodyPr wrap="none">
            <a:spAutoFit/>
          </a:bodyPr>
          <a:lstStyle/>
          <a:p>
            <a:r>
              <a:rPr lang="en-US" sz="1400" dirty="0" smtClean="0">
                <a:latin typeface="+mn-lt"/>
              </a:rPr>
              <a:t>(</a:t>
            </a:r>
            <a:r>
              <a:rPr lang="el-GR" sz="1400" dirty="0" smtClean="0">
                <a:latin typeface="+mn-lt"/>
              </a:rPr>
              <a:t>Πηγή: </a:t>
            </a:r>
            <a:r>
              <a:rPr lang="en-US" sz="1400" dirty="0" smtClean="0">
                <a:latin typeface="+mn-lt"/>
              </a:rPr>
              <a:t>Pender,2001</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40336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Οφέλη της χρήσης </a:t>
            </a:r>
            <a:r>
              <a:rPr lang="el-GR" dirty="0"/>
              <a:t>του Διαδικτύου </a:t>
            </a:r>
          </a:p>
        </p:txBody>
      </p:sp>
      <p:sp>
        <p:nvSpPr>
          <p:cNvPr id="3" name="Θέση περιεχομένου 2"/>
          <p:cNvSpPr>
            <a:spLocks noGrp="1"/>
          </p:cNvSpPr>
          <p:nvPr>
            <p:ph idx="1"/>
          </p:nvPr>
        </p:nvSpPr>
        <p:spPr/>
        <p:txBody>
          <a:bodyPr>
            <a:normAutofit/>
          </a:bodyPr>
          <a:lstStyle/>
          <a:p>
            <a:r>
              <a:rPr lang="el-GR" sz="2200" dirty="0"/>
              <a:t>Τα οφέλη που παρέχει η κράτηση μέσω του Internet σε σχέση με το παραδοσιακό πρακτορείο είναι η άμεση πληροφόρηση του καταναλωτή, η επίτευξη αγοράς του προϊόντος από πλευράς καταναλωτή σε χαμηλότερες τιμές και η πώληση του προϊόντος (υπηρεσιών) από πλευράς ξενοδόχων σε υψηλότερες τιμές. </a:t>
            </a:r>
            <a:endParaRPr lang="el-GR" sz="2200" dirty="0" smtClean="0"/>
          </a:p>
          <a:p>
            <a:r>
              <a:rPr lang="el-GR" sz="2200" dirty="0" smtClean="0"/>
              <a:t>Άλλα </a:t>
            </a:r>
            <a:r>
              <a:rPr lang="el-GR" sz="2200" dirty="0"/>
              <a:t>οφέλη είναι η δυνατότητα των ξενοδόχων να πωλούν την τελευταία στιγμή τα αδιάθετα τους δωμάτια, η διευκόλυνση των κρατήσεων από τις επιχειρήσεις και τελευταίο αλλά εξίσου σημαντικό η δυνατότητα δημιουργίας μιας βάσης δεδομένων που θα αφορά τις προτιμήσεις των καταναλωτών ξενοδοχειακών υπηρεσιών.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399695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Χρήση του Διαδικτύου στον </a:t>
            </a:r>
            <a:r>
              <a:rPr lang="el-GR" dirty="0" smtClean="0"/>
              <a:t/>
            </a:r>
            <a:br>
              <a:rPr lang="el-GR" dirty="0" smtClean="0"/>
            </a:br>
            <a:r>
              <a:rPr lang="el-GR" dirty="0" smtClean="0"/>
              <a:t>τουριστικό κλάδο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Το Διαδίκτυο έδωσε τη δυνατότητα στους υποψήφιους τουρίστες να έχουν άμεση πρόσβαση στους παρόχους των υπηρεσιών, να συγκρίνουν τιμές, αλλά και να διαμορφώνουν προγράμματα διακοπών. Παράλληλα, μπορούν να αναζητούν πληροφορίες και τιμές από τις υπάρχουσες μηχανές αναζήτησης, να συμμετέχουν σε δημοπρασίες αναζητώντας ευκαιρίες, και να μοιράζονται τις εμπειρίες τους μέσα από fora και τις C2C κοινότητες.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047366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Χρήση του Διαδικτύου στον </a:t>
            </a:r>
            <a:br>
              <a:rPr lang="el-GR" dirty="0">
                <a:solidFill>
                  <a:prstClr val="white"/>
                </a:solidFill>
              </a:rPr>
            </a:br>
            <a:r>
              <a:rPr lang="el-GR" dirty="0">
                <a:solidFill>
                  <a:prstClr val="white"/>
                </a:solidFill>
              </a:rPr>
              <a:t>τουριστικό κλάδο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457200" y="1340768"/>
            <a:ext cx="8291264" cy="5184576"/>
          </a:xfrm>
        </p:spPr>
        <p:txBody>
          <a:bodyPr>
            <a:normAutofit/>
          </a:bodyPr>
          <a:lstStyle/>
          <a:p>
            <a:r>
              <a:rPr lang="el-GR" sz="2300" dirty="0" smtClean="0"/>
              <a:t>Η ανάπτυξη </a:t>
            </a:r>
            <a:r>
              <a:rPr lang="el-GR" sz="2300" dirty="0"/>
              <a:t>του Ηλεκτρονικού Εμπορίου κατά τα τελευταία </a:t>
            </a:r>
            <a:r>
              <a:rPr lang="el-GR" sz="2300" dirty="0" smtClean="0"/>
              <a:t>έτη αναμένεται </a:t>
            </a:r>
            <a:r>
              <a:rPr lang="el-GR" sz="2300" dirty="0"/>
              <a:t>να προκαλέσει μεγάλες επιπτώσεις και ανακατατάξεις σε πολλούς κλάδους της οικονομίας. Συγκεκριμένα αναμένεται να οδηγήσει στην αποδυνάμωση ή ακόμη και στη εξαφάνιση πολλών ενδιαμέσων, ιδιαίτερα όσων λειτουργούν ως απλοί μεταπωλητές και δεν προσφέρουν καμία προστιθέμενη αξία και τεχνογνωσία. </a:t>
            </a:r>
            <a:endParaRPr lang="el-GR" sz="2300" dirty="0" smtClean="0"/>
          </a:p>
          <a:p>
            <a:r>
              <a:rPr lang="el-GR" sz="2300" dirty="0" smtClean="0"/>
              <a:t>Παράλληλα </a:t>
            </a:r>
            <a:r>
              <a:rPr lang="el-GR" sz="2300" dirty="0"/>
              <a:t>αναμένεται να δημιουργηθούν νέοι ηλεκτρονικοί ενδιάμεσοι, οι οποίοι θα έχουν τη μορφή ειδικών ιστοσελίδων (Portals, e-Shops κτλ) ηλεκτρονικής προώθησης, διανομής και πωλήσεων συγκεκριμένων κατηγοριών προϊόντων και υπηρεσιών πολλών εταιρειών</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27384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Χρήση του Διαδικτύου στον </a:t>
            </a:r>
            <a:br>
              <a:rPr lang="el-GR" dirty="0">
                <a:solidFill>
                  <a:prstClr val="white"/>
                </a:solidFill>
              </a:rPr>
            </a:br>
            <a:r>
              <a:rPr lang="el-GR" dirty="0">
                <a:solidFill>
                  <a:prstClr val="white"/>
                </a:solidFill>
              </a:rPr>
              <a:t>τουριστικό κλάδο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457200" y="1340768"/>
            <a:ext cx="8291264" cy="5256584"/>
          </a:xfrm>
        </p:spPr>
        <p:txBody>
          <a:bodyPr>
            <a:noAutofit/>
          </a:bodyPr>
          <a:lstStyle/>
          <a:p>
            <a:r>
              <a:rPr lang="el-GR" sz="2300" dirty="0"/>
              <a:t>Σημαντικές επιπτώσεις </a:t>
            </a:r>
            <a:r>
              <a:rPr lang="el-GR" sz="2300" dirty="0" smtClean="0"/>
              <a:t>αναμένονται </a:t>
            </a:r>
            <a:r>
              <a:rPr lang="el-GR" sz="2300" dirty="0"/>
              <a:t>και στον τουριστικό κλάδο. Συγκεκριμένα αναμένεται η βαθμιαία αποδυνάμωση ή ακόμη και η εξαφάνιση πολλών ενδιαμέσων του τουριστικού κλάδου, </a:t>
            </a:r>
          </a:p>
          <a:p>
            <a:r>
              <a:rPr lang="el-GR" sz="2300" dirty="0"/>
              <a:t>Αντίθετα αναμένεται να επιβιώσουν ή και ενδεχομένως να αναβαθμισθούν τα τουριστικά πρακτορεία, </a:t>
            </a:r>
          </a:p>
          <a:p>
            <a:r>
              <a:rPr lang="el-GR" sz="2300" dirty="0"/>
              <a:t>Επίσης ήδη έχουν δημιουργηθεί, και στο άμεσο μέλλον αναμένεται να δημιουργηθούν ακόμη περισσότεροι, νέοι ηλεκτρονικοί ενδιάμεσοι στον κλάδο του Τουρισμού, οι οποίοι θα έχουν τη μορφή ειδικών ιστοσελίδων (Portals) ηλεκτρονικής προώθησης, διανομής, πωλήσεων και πληρωμής διαφόρων τουριστικών προϊόντων.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646812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No </a:t>
            </a:r>
            <a:r>
              <a:rPr lang="en-US" dirty="0"/>
              <a:t>frills </a:t>
            </a:r>
            <a:r>
              <a:rPr lang="el-GR" dirty="0" smtClean="0"/>
              <a:t>αεροπορικές εταιρίες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Αυτές οι αεροπορικές εταιρίες βασίστηκαν στο χαμηλότερο εισαγόμενο κόστος για όσες περισσότερες περιοχές της συνεργασίας τους μπορούσαν. Επίσης, ανέπτυξαν απλές στρατηγικές διανομής και εκμεταλλεύτηκαν εξ ολοκλήρου το Διαδίκτυο προκειμένου να επικοινωνούν με τους πελάτες τους</a:t>
            </a:r>
            <a:r>
              <a:rPr lang="el-GR" dirty="0" smtClean="0"/>
              <a:t>.</a:t>
            </a:r>
          </a:p>
          <a:p>
            <a:pPr lvl="0"/>
            <a:r>
              <a:rPr lang="el-GR" dirty="0">
                <a:solidFill>
                  <a:prstClr val="black"/>
                </a:solidFill>
              </a:rPr>
              <a:t>Οι no frills αεροπορικές εταιρίες, εισήγαγαν έναν αριθμό από νεωτερισμούς στην εφαρμογή των Τ.Π.Ε</a:t>
            </a:r>
            <a:r>
              <a:rPr lang="el-GR" dirty="0" smtClean="0">
                <a:solidFill>
                  <a:prstClr val="black"/>
                </a:solidFill>
              </a:rPr>
              <a:t>.:</a:t>
            </a:r>
            <a:endParaRPr lang="el-GR" dirty="0">
              <a:solidFill>
                <a:prstClr val="black"/>
              </a:solidFill>
            </a:endParaRPr>
          </a:p>
          <a:p>
            <a:pPr lvl="1"/>
            <a:r>
              <a:rPr lang="el-GR" dirty="0">
                <a:solidFill>
                  <a:prstClr val="black"/>
                </a:solidFill>
              </a:rPr>
              <a:t>Ηλεκτρονικά /όχι χειρόγραφα εισιτήρια</a:t>
            </a:r>
            <a:r>
              <a:rPr lang="el-GR" dirty="0" smtClean="0">
                <a:solidFill>
                  <a:prstClr val="black"/>
                </a:solidFill>
              </a:rPr>
              <a:t>.</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25127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No frills </a:t>
            </a:r>
            <a:r>
              <a:rPr lang="el-GR" dirty="0">
                <a:solidFill>
                  <a:prstClr val="white"/>
                </a:solidFill>
              </a:rPr>
              <a:t>αεροπορικές εταιρίες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457200" y="1340768"/>
            <a:ext cx="8291264" cy="5184576"/>
          </a:xfrm>
        </p:spPr>
        <p:txBody>
          <a:bodyPr>
            <a:noAutofit/>
          </a:bodyPr>
          <a:lstStyle/>
          <a:p>
            <a:pPr marL="441325" lvl="1"/>
            <a:r>
              <a:rPr lang="el-GR" dirty="0" smtClean="0"/>
              <a:t>Διαφανή </a:t>
            </a:r>
            <a:r>
              <a:rPr lang="el-GR" dirty="0"/>
              <a:t>και καθαρή τιμολόγηση οδηγημένη από μεταβαλλόμενη και επαναφερόμενη διοίκηση.</a:t>
            </a:r>
          </a:p>
          <a:p>
            <a:pPr marL="441325" lvl="1"/>
            <a:r>
              <a:rPr lang="el-GR" dirty="0" smtClean="0"/>
              <a:t>Εισιτήρια </a:t>
            </a:r>
            <a:r>
              <a:rPr lang="el-GR" dirty="0"/>
              <a:t>με μία τιμή, χωρίς περιορισμούς στη διαμονή ή νυχτερινούς κανονισμούς που ισχύουν το Σάββατο.</a:t>
            </a:r>
          </a:p>
          <a:p>
            <a:pPr marL="441325" lvl="1"/>
            <a:r>
              <a:rPr lang="el-GR" dirty="0" smtClean="0"/>
              <a:t>Προμήθειες </a:t>
            </a:r>
            <a:r>
              <a:rPr lang="el-GR" dirty="0"/>
              <a:t>καπέλου και δημοσίευση των net τιμών.</a:t>
            </a:r>
          </a:p>
          <a:p>
            <a:pPr marL="441325" lvl="1"/>
            <a:r>
              <a:rPr lang="el-GR" dirty="0" smtClean="0"/>
              <a:t>Οικονομικά </a:t>
            </a:r>
            <a:r>
              <a:rPr lang="el-GR" dirty="0"/>
              <a:t>κίνητρα για αυτόματη κράτηση μέσω του Διαδικτύου.</a:t>
            </a:r>
          </a:p>
          <a:p>
            <a:pPr marL="441325" lvl="1"/>
            <a:r>
              <a:rPr lang="el-GR" dirty="0" smtClean="0"/>
              <a:t>Δημοπρασίες </a:t>
            </a:r>
            <a:r>
              <a:rPr lang="el-GR" dirty="0"/>
              <a:t>και προωθήσεις on line.</a:t>
            </a:r>
          </a:p>
          <a:p>
            <a:pPr marL="441325" lvl="1"/>
            <a:r>
              <a:rPr lang="el-GR" dirty="0" smtClean="0"/>
              <a:t>Συστήματα </a:t>
            </a:r>
            <a:r>
              <a:rPr lang="el-GR" dirty="0"/>
              <a:t>διοίκησης δυνατής πελατειακής σχέσης.</a:t>
            </a:r>
          </a:p>
          <a:p>
            <a:pPr marL="441325" lvl="1"/>
            <a:r>
              <a:rPr lang="el-GR" dirty="0" smtClean="0"/>
              <a:t>Σε </a:t>
            </a:r>
            <a:r>
              <a:rPr lang="el-GR" dirty="0"/>
              <a:t>απευθείας σύνδεση και πλαισιωμένη διαφήμιση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7662004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71</TotalTime>
  <Words>2274</Words>
  <Application>Microsoft Office PowerPoint</Application>
  <PresentationFormat>Προβολή στην οθόνη (4:3)</PresentationFormat>
  <Paragraphs>171</Paragraphs>
  <Slides>25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exo-opistho_simeiomata</vt:lpstr>
      <vt:lpstr>OC_template_updated</vt:lpstr>
      <vt:lpstr>Τουρισμός και Αερομεταφορές</vt:lpstr>
      <vt:lpstr>Διαδίκτυο - Ηλεκτρονικό εμπόριο</vt:lpstr>
      <vt:lpstr>Πλεονεκτήματα και μειονεκτήματα του Διαδικτύου στον τουρισμό και στους πελάτες του</vt:lpstr>
      <vt:lpstr>Οφέλη της χρήσης του Διαδικτύου </vt:lpstr>
      <vt:lpstr>Χρήση του Διαδικτύου στον  τουριστικό κλάδο 1/3</vt:lpstr>
      <vt:lpstr>Χρήση του Διαδικτύου στον  τουριστικό κλάδο 2/3</vt:lpstr>
      <vt:lpstr>Χρήση του Διαδικτύου στον  τουριστικό κλάδο 3/3</vt:lpstr>
      <vt:lpstr>No frills αεροπορικές εταιρίες 1/2</vt:lpstr>
      <vt:lpstr>No frills αεροπορικές εταιρίες 2/2</vt:lpstr>
      <vt:lpstr>Αεροπορικές εταιρίες και  ηλεκτρονικό εμπόριο 1/5</vt:lpstr>
      <vt:lpstr>Αεροπορικές εταιρίες και  ηλεκτρονικό εμπόριο 2/5</vt:lpstr>
      <vt:lpstr>Αεροπορικές εταιρίες και  ηλεκτρονικό εμπόριο 3/5</vt:lpstr>
      <vt:lpstr>Αεροπορικές εταιρίες και  ηλεκτρονικό εμπόριο 4/5</vt:lpstr>
      <vt:lpstr>Αεροπορικές εταιρίες και  ηλεκτρονικό εμπόριο 5/5</vt:lpstr>
      <vt:lpstr>Πωλήσεις αεροπορικών εισιτηρίων στο Internet / e-tickets 1/2</vt:lpstr>
      <vt:lpstr>Πωλήσεις αεροπορικών εισιτηρίων στο Internet / e-tickets 2/2</vt:lpstr>
      <vt:lpstr>Λόγοι που οδήγησαν στη δημιουργία  των Ιστοσελίδων</vt:lpstr>
      <vt:lpstr>Ο προβληματισμός αεροπορικών εταιριών όσον αφορά τις πωλήσεις μέσω Internet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11</cp:revision>
  <dcterms:created xsi:type="dcterms:W3CDTF">2015-04-17T11:13:14Z</dcterms:created>
  <dcterms:modified xsi:type="dcterms:W3CDTF">2015-06-26T10:34:47Z</dcterms:modified>
</cp:coreProperties>
</file>