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88"/>
  </p:notesMasterIdLst>
  <p:handoutMasterIdLst>
    <p:handoutMasterId r:id="rId89"/>
  </p:handoutMasterIdLst>
  <p:sldIdLst>
    <p:sldId id="256" r:id="rId3"/>
    <p:sldId id="268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2" r:id="rId24"/>
    <p:sldId id="294" r:id="rId25"/>
    <p:sldId id="295" r:id="rId26"/>
    <p:sldId id="297" r:id="rId27"/>
    <p:sldId id="298" r:id="rId28"/>
    <p:sldId id="299" r:id="rId29"/>
    <p:sldId id="300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7" r:id="rId45"/>
    <p:sldId id="318" r:id="rId46"/>
    <p:sldId id="319" r:id="rId47"/>
    <p:sldId id="321" r:id="rId48"/>
    <p:sldId id="325" r:id="rId49"/>
    <p:sldId id="326" r:id="rId50"/>
    <p:sldId id="327" r:id="rId51"/>
    <p:sldId id="328" r:id="rId52"/>
    <p:sldId id="329" r:id="rId53"/>
    <p:sldId id="333" r:id="rId54"/>
    <p:sldId id="334" r:id="rId55"/>
    <p:sldId id="337" r:id="rId56"/>
    <p:sldId id="338" r:id="rId57"/>
    <p:sldId id="339" r:id="rId58"/>
    <p:sldId id="341" r:id="rId59"/>
    <p:sldId id="344" r:id="rId60"/>
    <p:sldId id="345" r:id="rId61"/>
    <p:sldId id="346" r:id="rId62"/>
    <p:sldId id="347" r:id="rId63"/>
    <p:sldId id="349" r:id="rId64"/>
    <p:sldId id="351" r:id="rId65"/>
    <p:sldId id="379" r:id="rId66"/>
    <p:sldId id="353" r:id="rId67"/>
    <p:sldId id="355" r:id="rId68"/>
    <p:sldId id="357" r:id="rId69"/>
    <p:sldId id="359" r:id="rId70"/>
    <p:sldId id="360" r:id="rId71"/>
    <p:sldId id="364" r:id="rId72"/>
    <p:sldId id="365" r:id="rId73"/>
    <p:sldId id="367" r:id="rId74"/>
    <p:sldId id="370" r:id="rId75"/>
    <p:sldId id="371" r:id="rId76"/>
    <p:sldId id="373" r:id="rId77"/>
    <p:sldId id="374" r:id="rId78"/>
    <p:sldId id="375" r:id="rId79"/>
    <p:sldId id="378" r:id="rId80"/>
    <p:sldId id="257" r:id="rId81"/>
    <p:sldId id="262" r:id="rId82"/>
    <p:sldId id="264" r:id="rId83"/>
    <p:sldId id="380" r:id="rId84"/>
    <p:sldId id="381" r:id="rId85"/>
    <p:sldId id="266" r:id="rId86"/>
    <p:sldId id="261" r:id="rId87"/>
  </p:sldIdLst>
  <p:sldSz cx="9144000" cy="6858000" type="screen4x3"/>
  <p:notesSz cx="7104063" cy="10234613"/>
  <p:custDataLst>
    <p:tags r:id="rId9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gs" Target="tags/tag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14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2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B9E0-47A8-4E5B-A83A-968A5C86D1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86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rcadian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commons.wikimedia.org/wiki/File:Orthochromatic_erythroblast.p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Bobjgalindo" TargetMode="External"/><Relationship Id="rId4" Type="http://schemas.openxmlformats.org/officeDocument/2006/relationships/hyperlink" Target="http://commons.wikimedia.org/wiki/File:Metarubricyt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ticulocytes_Human_Blood_Supravital_Stain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Euthma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Patho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commons.wikimedia.org/wiki/File:Two_myeloblasts_with_Auer_rod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Myeloblast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osonophilic_promyelocyte.png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hyperlink" Target="http://commons.wikimedia.org/wiki/File:Basophilic_promyelocyte.png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commons.wikimedia.org/wiki/User:Bobjgalindo" TargetMode="External"/><Relationship Id="rId10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Promyelocyte.JPG" TargetMode="External"/><Relationship Id="rId9" Type="http://schemas.openxmlformats.org/officeDocument/2006/relationships/hyperlink" Target="http://commons.wikimedia.org/wiki/File:Neutrophilic_promyelocyt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ewbiotech.com/blog/wp-content/uploads/2013/11/F2.large_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352_Eosinophi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student.com/?p=64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athy.med.nagoya-u.ac.jp/atlas/img/t8/img11.jp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rcadian" TargetMode="External"/><Relationship Id="rId5" Type="http://schemas.openxmlformats.org/officeDocument/2006/relationships/hyperlink" Target="http://commons.wikimedia.org/wiki/File:Basophilic_myelocyte.png" TargetMode="Externa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imls.org/qapeduhsm-promon1.htm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rcadian" TargetMode="External"/><Relationship Id="rId5" Type="http://schemas.openxmlformats.org/officeDocument/2006/relationships/hyperlink" Target="http://commons.wikimedia.org/wiki/File:Promonocyte.png" TargetMode="Externa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Graham_Beards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commons.wikimedia.org/wiki/File:Monocytes,_a_type_of_white_blood_cell_(Giemsa_stained)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649_Monocyte.png" TargetMode="External"/><Relationship Id="rId9" Type="http://schemas.openxmlformats.org/officeDocument/2006/relationships/hyperlink" Target="http://creativecommons.org/licenses/by-sa/3.0/deed.en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rcadian" TargetMode="External"/><Relationship Id="rId5" Type="http://schemas.openxmlformats.org/officeDocument/2006/relationships/hyperlink" Target="http://commons.wikimedia.org/wiki/File:Macrophage.png" TargetMode="External"/><Relationship Id="rId4" Type="http://schemas.openxmlformats.org/officeDocument/2006/relationships/hyperlink" Target="http://imagebank.hematology.org/AssetDetail.aspx?AssetID=4247&amp;AssetType=Asset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oerythroblas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rcadian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Christaras_A&amp;action=edit&amp;redlink=1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commons.wikimedia.org/wiki/File:ALL_-_Peripherial_Blood_-_Diagnosis_-_01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Lymphoblast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tibody-dependent_cell-mediated_cytotoxicity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imoncault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Bobjgalindo" TargetMode="External"/><Relationship Id="rId3" Type="http://schemas.openxmlformats.org/officeDocument/2006/relationships/hyperlink" Target="http://commons.wikimedia.org/wiki/File:Basophilic_erythroblast.png" TargetMode="External"/><Relationship Id="rId7" Type="http://schemas.openxmlformats.org/officeDocument/2006/relationships/hyperlink" Target="http://commons.wikimedia.org/wiki/File:Prorubricyte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rcadian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commons.wikimedia.org/wiki/File:Illu_spleen.jpg" TargetMode="External"/><Relationship Id="rId7" Type="http://schemas.openxmlformats.org/officeDocument/2006/relationships/hyperlink" Target="http://commons.wikimedia.org/wiki/User:Nephron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pleen_hyaloserositis_-_low_mag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commons.wikimedia.org/wiki/User:Arcadian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36.jpeg"/><Relationship Id="rId7" Type="http://schemas.openxmlformats.org/officeDocument/2006/relationships/hyperlink" Target="http://commons.wikimedia.org/wiki/User:Nephron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Thymic_corpuscle.jpg" TargetMode="Externa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Illu_thymus.jpg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23_LymphaticSystem_Female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showing_the_position_of_the_lymph_nodes_in_the_neck_CRUK_353.sv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deed.en" TargetMode="External"/><Relationship Id="rId4" Type="http://schemas.openxmlformats.org/officeDocument/2006/relationships/hyperlink" Target="http://commons.wikimedia.org/wiki/User:F%C3%A6" TargetMode="Externa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40.jpeg"/><Relationship Id="rId7" Type="http://schemas.openxmlformats.org/officeDocument/2006/relationships/hyperlink" Target="http://commons.wikimedia.org/wiki/User:Netha_Hussain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ymph_node_histology.jpg" TargetMode="Externa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Illu_thymus.jpg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rcadian" TargetMode="External"/><Relationship Id="rId3" Type="http://schemas.openxmlformats.org/officeDocument/2006/relationships/hyperlink" Target="http://commons.wikimedia.org/wiki/File:Rubricyte.jpg" TargetMode="External"/><Relationship Id="rId7" Type="http://schemas.openxmlformats.org/officeDocument/2006/relationships/hyperlink" Target="http://commons.wikimedia.org/wiki/File:Polychromatic_erythroblast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objgalin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16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/>
              <a:t>: Μορφολογία, φυσιολογία και διαφοροποίηση ιστών και κυττάρων του αιμοποιητικού συστήματος (B)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Ερυθροβλαστική</a:t>
            </a:r>
            <a:r>
              <a:rPr lang="el-GR" dirty="0"/>
              <a:t> ωρίμανση </a:t>
            </a:r>
            <a:r>
              <a:rPr lang="el-GR" sz="3000" b="0" dirty="0" smtClean="0"/>
              <a:t>4/5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err="1"/>
              <a:t>Ορθρόχρωμος</a:t>
            </a:r>
            <a:r>
              <a:rPr lang="el-GR" b="1" dirty="0"/>
              <a:t> </a:t>
            </a:r>
            <a:r>
              <a:rPr lang="el-GR" b="1" dirty="0" err="1"/>
              <a:t>ερυθροβλάστης</a:t>
            </a:r>
            <a:r>
              <a:rPr lang="el-GR" b="1" dirty="0"/>
              <a:t> </a:t>
            </a:r>
          </a:p>
          <a:p>
            <a:r>
              <a:rPr lang="el-GR" dirty="0"/>
              <a:t>2-10% του </a:t>
            </a:r>
            <a:r>
              <a:rPr lang="el-GR" dirty="0" smtClean="0"/>
              <a:t>μυελού.</a:t>
            </a:r>
            <a:endParaRPr lang="el-GR" dirty="0"/>
          </a:p>
          <a:p>
            <a:r>
              <a:rPr lang="el-GR" dirty="0"/>
              <a:t>Διάμετρος 8-12μ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Πυρήνας (μικρός και πυκνός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Κυτταρόπλασμα (μεγάλα ποσά αιμοσφαιρίνης με λίγα </a:t>
            </a:r>
            <a:r>
              <a:rPr lang="el-GR" dirty="0" err="1"/>
              <a:t>πολυριβοσώματα</a:t>
            </a:r>
            <a:r>
              <a:rPr lang="el-GR" dirty="0"/>
              <a:t>, ωχρό-μπλε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Πυρηνοπλασματική</a:t>
            </a:r>
            <a:r>
              <a:rPr lang="el-GR" dirty="0"/>
              <a:t> αναλογία </a:t>
            </a:r>
            <a:r>
              <a:rPr lang="el-GR" dirty="0" smtClean="0"/>
              <a:t>0,5:1.</a:t>
            </a:r>
            <a:endParaRPr lang="el-GR" dirty="0"/>
          </a:p>
          <a:p>
            <a:r>
              <a:rPr lang="el-GR" dirty="0"/>
              <a:t>Δεν </a:t>
            </a:r>
            <a:r>
              <a:rPr lang="el-GR" dirty="0" smtClean="0"/>
              <a:t>διαιρείται.</a:t>
            </a:r>
            <a:endParaRPr lang="el-GR" dirty="0"/>
          </a:p>
          <a:p>
            <a:r>
              <a:rPr lang="el-GR" dirty="0" err="1"/>
              <a:t>Κυτταροπλασματικές</a:t>
            </a:r>
            <a:r>
              <a:rPr lang="el-GR" dirty="0"/>
              <a:t> συσπάσεις και </a:t>
            </a:r>
            <a:r>
              <a:rPr lang="el-GR" dirty="0" smtClean="0"/>
              <a:t>πτυχώσεις.</a:t>
            </a:r>
            <a:endParaRPr lang="el-GR" dirty="0"/>
          </a:p>
          <a:p>
            <a:r>
              <a:rPr lang="el-GR" dirty="0"/>
              <a:t>Αποβάλλεται ο </a:t>
            </a:r>
            <a:r>
              <a:rPr lang="el-GR" dirty="0" smtClean="0"/>
              <a:t>πυρήνας.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Ορθόχρωμος</a:t>
            </a:r>
            <a:r>
              <a:rPr lang="el-GR" dirty="0"/>
              <a:t> </a:t>
            </a:r>
            <a:r>
              <a:rPr lang="el-GR" dirty="0" err="1"/>
              <a:t>ερυθροβλάστης</a:t>
            </a:r>
            <a:r>
              <a:rPr lang="el-GR" dirty="0"/>
              <a:t> </a:t>
            </a:r>
          </a:p>
        </p:txBody>
      </p:sp>
      <p:pic>
        <p:nvPicPr>
          <p:cNvPr id="5122" name="Picture 2" descr="File:Metarubric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21" y="1484784"/>
            <a:ext cx="5706418" cy="4464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Orthochromatic erythr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14973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47481" y="6135687"/>
            <a:ext cx="291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Metarubricyte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Bobjgalindo"/>
              </a:rPr>
              <a:t>Bobjgalindo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84327" y="4509120"/>
            <a:ext cx="2839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Orthochromatic </a:t>
            </a:r>
            <a:r>
              <a:rPr lang="en-US" sz="1200" dirty="0" smtClean="0">
                <a:latin typeface="+mn-lt"/>
                <a:hlinkClick r:id="rId7"/>
              </a:rPr>
              <a:t>erythroblast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7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Ερυθροβλαστική</a:t>
            </a:r>
            <a:r>
              <a:rPr lang="el-GR" dirty="0"/>
              <a:t> ωρίμανση </a:t>
            </a:r>
            <a:r>
              <a:rPr lang="el-GR" sz="3000" b="0" dirty="0" smtClean="0"/>
              <a:t>5/5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err="1"/>
              <a:t>Δικτυοερυθροκύτταρο</a:t>
            </a:r>
            <a:endParaRPr lang="el-GR" b="1" dirty="0"/>
          </a:p>
          <a:p>
            <a:r>
              <a:rPr lang="el-GR" dirty="0" err="1"/>
              <a:t>Πολυχρωματοφιλία</a:t>
            </a:r>
            <a:r>
              <a:rPr lang="el-GR" dirty="0"/>
              <a:t> (</a:t>
            </a:r>
            <a:r>
              <a:rPr lang="el-GR" dirty="0" err="1"/>
              <a:t>ριβοσώματα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Συνθέτει ακόμα </a:t>
            </a:r>
            <a:r>
              <a:rPr lang="el-GR" dirty="0" smtClean="0"/>
              <a:t>αιμοσφαιρίνη.</a:t>
            </a:r>
            <a:endParaRPr lang="el-GR" dirty="0"/>
          </a:p>
          <a:p>
            <a:r>
              <a:rPr lang="el-GR" dirty="0"/>
              <a:t>8-8,5μ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μοναδικό απύρηνο κύτταρο που συνθέτει </a:t>
            </a:r>
            <a:r>
              <a:rPr lang="el-GR" dirty="0" smtClean="0"/>
              <a:t>πρωτεΐνη.</a:t>
            </a:r>
            <a:endParaRPr lang="el-GR" dirty="0"/>
          </a:p>
          <a:p>
            <a:r>
              <a:rPr lang="el-GR" dirty="0"/>
              <a:t>Μόλις χαθούν </a:t>
            </a:r>
            <a:r>
              <a:rPr lang="el-GR" dirty="0" err="1"/>
              <a:t>ριβοσώματα</a:t>
            </a:r>
            <a:r>
              <a:rPr lang="el-GR" dirty="0"/>
              <a:t> και μιτοχόνδρια σταματάει η </a:t>
            </a:r>
            <a:r>
              <a:rPr lang="el-GR" dirty="0" err="1" smtClean="0"/>
              <a:t>πρωτεϊνοσύνθεση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1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Δικτυοερυθροκύτταρο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Μεγαλύτερα από τα ερυθροκύτταρα.</a:t>
            </a:r>
          </a:p>
          <a:p>
            <a:r>
              <a:rPr lang="el-GR" dirty="0" smtClean="0"/>
              <a:t>1-2 ημέρες παραμονή στο μυελό.</a:t>
            </a:r>
          </a:p>
          <a:p>
            <a:r>
              <a:rPr lang="el-GR" dirty="0" smtClean="0"/>
              <a:t>ΔΕΚ/</a:t>
            </a:r>
            <a:r>
              <a:rPr lang="el-GR" dirty="0" err="1" smtClean="0"/>
              <a:t>εμπύρηνα</a:t>
            </a:r>
            <a:r>
              <a:rPr lang="el-GR" dirty="0" smtClean="0"/>
              <a:t> κύτταρα ερυθράς σειράς 1/100.</a:t>
            </a:r>
          </a:p>
          <a:p>
            <a:r>
              <a:rPr lang="el-GR" dirty="0" smtClean="0"/>
              <a:t>ΔΕΚ περισσότερα στο μυελό από αίμα.</a:t>
            </a:r>
          </a:p>
          <a:p>
            <a:r>
              <a:rPr lang="el-GR" dirty="0" smtClean="0"/>
              <a:t>Σε </a:t>
            </a:r>
            <a:r>
              <a:rPr lang="el-GR" dirty="0" err="1" smtClean="0"/>
              <a:t>υποξία</a:t>
            </a:r>
            <a:r>
              <a:rPr lang="el-GR" dirty="0" smtClean="0"/>
              <a:t>, αιμορραγία, </a:t>
            </a:r>
            <a:r>
              <a:rPr lang="el-GR" dirty="0" err="1" smtClean="0"/>
              <a:t>αιμόλυση</a:t>
            </a:r>
            <a:r>
              <a:rPr lang="el-GR" dirty="0" smtClean="0"/>
              <a:t> αυξάνονται στο αίμα (</a:t>
            </a:r>
            <a:r>
              <a:rPr lang="el-GR" dirty="0" err="1" smtClean="0"/>
              <a:t>δικτυοερυθροκυτταρική</a:t>
            </a:r>
            <a:r>
              <a:rPr lang="el-GR" dirty="0" smtClean="0"/>
              <a:t> κρίση).</a:t>
            </a:r>
          </a:p>
          <a:p>
            <a:r>
              <a:rPr lang="el-GR" dirty="0" smtClean="0"/>
              <a:t>Απώλεια </a:t>
            </a:r>
            <a:r>
              <a:rPr lang="el-GR" dirty="0" err="1" smtClean="0"/>
              <a:t>ριβοσωμάτων</a:t>
            </a:r>
            <a:r>
              <a:rPr lang="el-GR" dirty="0" smtClean="0"/>
              <a:t> σε 1-2 ημέρες στο αίμα.</a:t>
            </a:r>
          </a:p>
          <a:p>
            <a:r>
              <a:rPr lang="el-GR" dirty="0" smtClean="0"/>
              <a:t>Διάκριση ΔΕΚ από ώριμα ερυθροκύτταρα.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Δικτυοερυθροκύτταρο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6146" name="Picture 2" descr="File:Reticulocytes Human Blood Supravital S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8760"/>
            <a:ext cx="7620000" cy="5076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6464369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Reticulocytes Human Blood </a:t>
            </a:r>
            <a:r>
              <a:rPr lang="en-US" sz="1200" dirty="0" err="1">
                <a:latin typeface="+mn-lt"/>
                <a:hlinkClick r:id="rId3"/>
              </a:rPr>
              <a:t>Supravital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Stain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Euthman"/>
              </a:rPr>
              <a:t>Euthman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3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Πρόδρομα κύτταρα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Ουδετερόφιλα κοκκιοκύτταρα.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3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Μυελοβλάστης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Διάμετρος 15-20μ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Υψηλή </a:t>
            </a:r>
            <a:r>
              <a:rPr lang="el-GR" dirty="0" err="1" smtClean="0"/>
              <a:t>πυρηνοπλασματική</a:t>
            </a:r>
            <a:r>
              <a:rPr lang="el-GR" dirty="0" smtClean="0"/>
              <a:t> αναλογία 4:1.</a:t>
            </a:r>
          </a:p>
          <a:p>
            <a:r>
              <a:rPr lang="el-GR" dirty="0" smtClean="0"/>
              <a:t>Μεγάλο ακανόνιστο ωοειδή πυρήνα.</a:t>
            </a:r>
          </a:p>
          <a:p>
            <a:r>
              <a:rPr lang="el-GR" dirty="0" smtClean="0"/>
              <a:t>Λεπτή ομοιόμορφη χρωματίνη.</a:t>
            </a:r>
          </a:p>
          <a:p>
            <a:r>
              <a:rPr lang="el-GR" dirty="0" smtClean="0"/>
              <a:t>Λεπτή πυρηνική μεμβράνη.</a:t>
            </a:r>
          </a:p>
          <a:p>
            <a:r>
              <a:rPr lang="el-GR" dirty="0" smtClean="0"/>
              <a:t>2-5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Γαλαζωπό κυτταρόπλασμα χωρίς κοκκία.</a:t>
            </a:r>
          </a:p>
          <a:p>
            <a:r>
              <a:rPr lang="el-GR" dirty="0" smtClean="0"/>
              <a:t>0-3% του μυελού.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2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Μυελοβλάστης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7170" name="Picture 2" descr="File:Two myeloblasts with Auer r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528392" cy="5132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Myel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0768"/>
            <a:ext cx="1895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714641" y="4739940"/>
            <a:ext cx="2839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Myeloblast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4565958" y="6337108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Two </a:t>
            </a:r>
            <a:r>
              <a:rPr lang="en-US" sz="1200" dirty="0" err="1">
                <a:latin typeface="+mn-lt"/>
                <a:hlinkClick r:id="rId7"/>
              </a:rPr>
              <a:t>myeloblasts</a:t>
            </a:r>
            <a:r>
              <a:rPr lang="en-US" sz="1200" dirty="0">
                <a:latin typeface="+mn-lt"/>
                <a:hlinkClick r:id="rId7"/>
              </a:rPr>
              <a:t> with Auer </a:t>
            </a:r>
            <a:r>
              <a:rPr lang="en-US" sz="1200" dirty="0" smtClean="0">
                <a:latin typeface="+mn-lt"/>
                <a:hlinkClick r:id="rId7"/>
              </a:rPr>
              <a:t>rods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8" tooltip="User:Patho"/>
              </a:rPr>
              <a:t>Patho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5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Προμυελοκύτταρο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Πρωτογενή κοκκία διαμέτρου </a:t>
            </a:r>
            <a:r>
              <a:rPr lang="en-US" dirty="0" smtClean="0"/>
              <a:t>0.5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Σηματοδότηση προς ουδετερόφιλα.</a:t>
            </a:r>
          </a:p>
          <a:p>
            <a:r>
              <a:rPr lang="el-GR" dirty="0" smtClean="0"/>
              <a:t>Διάμετρος 15-30μ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Συμπύκνωση χρωματίνης.</a:t>
            </a:r>
          </a:p>
          <a:p>
            <a:r>
              <a:rPr lang="el-GR" dirty="0" err="1" smtClean="0"/>
              <a:t>Πυρήνια</a:t>
            </a:r>
            <a:r>
              <a:rPr lang="el-GR" dirty="0" smtClean="0"/>
              <a:t> λιγότερο εμφανή 1-3.</a:t>
            </a:r>
          </a:p>
          <a:p>
            <a:r>
              <a:rPr lang="el-GR" dirty="0" err="1" smtClean="0"/>
              <a:t>Πυρηνοπλασματική</a:t>
            </a:r>
            <a:r>
              <a:rPr lang="el-GR" dirty="0" smtClean="0"/>
              <a:t> αναλογία 3:1.</a:t>
            </a:r>
          </a:p>
          <a:p>
            <a:r>
              <a:rPr lang="el-GR" dirty="0" err="1" smtClean="0"/>
              <a:t>Βασεόφιλο</a:t>
            </a:r>
            <a:r>
              <a:rPr lang="el-GR" dirty="0" smtClean="0"/>
              <a:t> πρωτόπλασμα.</a:t>
            </a:r>
          </a:p>
          <a:p>
            <a:r>
              <a:rPr lang="el-GR" dirty="0" smtClean="0"/>
              <a:t>Αυξανόμενος ρυθμός κοκκίων.</a:t>
            </a:r>
          </a:p>
          <a:p>
            <a:r>
              <a:rPr lang="el-GR" dirty="0" smtClean="0"/>
              <a:t>2-5% των κυττάρων του μυελού.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5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Προμυελοκύτταρο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8194" name="Picture 2" descr="File:Promyelocy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0748"/>
            <a:ext cx="6768752" cy="5076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21950" y="6309320"/>
            <a:ext cx="291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Promyelocyte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Bobjgalindo"/>
              </a:rPr>
              <a:t>Bobjgalindo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2319" y="5729480"/>
            <a:ext cx="2183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Basophilic </a:t>
            </a:r>
            <a:r>
              <a:rPr lang="en-US" sz="1200" dirty="0" err="1" smtClean="0">
                <a:latin typeface="+mn-lt"/>
                <a:hlinkClick r:id="rId7"/>
              </a:rPr>
              <a:t>promyelocyte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”</a:t>
            </a:r>
            <a:r>
              <a:rPr lang="en-US" sz="1200" dirty="0" smtClean="0">
                <a:latin typeface="+mn-lt"/>
                <a:hlinkClick r:id="rId8"/>
              </a:rPr>
              <a:t>Eosonophilic </a:t>
            </a:r>
            <a:r>
              <a:rPr lang="en-US" sz="1200" dirty="0" err="1" smtClean="0">
                <a:latin typeface="+mn-lt"/>
                <a:hlinkClick r:id="rId8"/>
              </a:rPr>
              <a:t>promyelocyte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9"/>
              </a:rPr>
              <a:t>Neutrophilic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9"/>
              </a:rPr>
              <a:t>promyelocyte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0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8196" name="Picture 4" descr="File:Basophilic promyelocyt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1" y="1231355"/>
            <a:ext cx="1250531" cy="115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Eosonophilic promyelocyt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7" y="2705695"/>
            <a:ext cx="1344028" cy="12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le:Neutrophilic promyelocyt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2948"/>
            <a:ext cx="1396829" cy="11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Ερυθρά σειρά </a:t>
            </a:r>
            <a:endParaRPr lang="el-GR" dirty="0"/>
          </a:p>
        </p:txBody>
      </p:sp>
      <p:pic>
        <p:nvPicPr>
          <p:cNvPr id="18434" name="Picture 2" descr="http://yewbiotech.com/blog/wp-content/uploads/2013/11/F2.larg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42768"/>
            <a:ext cx="8712969" cy="477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86000" y="61768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yewbiotech.com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1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Ουδετερόφιλο μυελοκύτταρο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Διάμετρος 10-20μ</a:t>
            </a:r>
            <a:r>
              <a:rPr lang="en-US" dirty="0" smtClean="0"/>
              <a:t>m.</a:t>
            </a:r>
          </a:p>
          <a:p>
            <a:r>
              <a:rPr lang="el-GR" dirty="0" smtClean="0"/>
              <a:t>Δευτερογενή ή ειδικά κοκκία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Αρχικά στη συσκευή </a:t>
            </a:r>
            <a:r>
              <a:rPr lang="en-US" dirty="0" smtClean="0"/>
              <a:t>Golgi.</a:t>
            </a:r>
          </a:p>
          <a:p>
            <a:r>
              <a:rPr lang="el-GR" dirty="0" smtClean="0"/>
              <a:t>Λεπτή κατανομή χρωματίνης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Πολλά </a:t>
            </a:r>
            <a:r>
              <a:rPr lang="el-GR" dirty="0" err="1" smtClean="0"/>
              <a:t>αζουρόφιλα</a:t>
            </a:r>
            <a:r>
              <a:rPr lang="el-GR" dirty="0" smtClean="0"/>
              <a:t> και λίγα ειδικά κοκκία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Τελευταίο κύτταρο με μιτώσεις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Πυρηνοπλασματική</a:t>
            </a:r>
            <a:r>
              <a:rPr lang="el-GR" dirty="0" smtClean="0"/>
              <a:t> αναλογία 2:1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5-19% των κυττάρων του μυελού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4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Ουδετερόφιλο </a:t>
            </a:r>
            <a:r>
              <a:rPr lang="el-GR" dirty="0" err="1" smtClean="0"/>
              <a:t>μεταμυελοκύτταρο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Διάμετρος 10-16μ</a:t>
            </a:r>
            <a:r>
              <a:rPr lang="en-US" dirty="0" smtClean="0"/>
              <a:t>m.</a:t>
            </a:r>
          </a:p>
          <a:p>
            <a:r>
              <a:rPr lang="en-US" dirty="0" smtClean="0"/>
              <a:t>13-22% </a:t>
            </a:r>
            <a:r>
              <a:rPr lang="el-GR" dirty="0" smtClean="0"/>
              <a:t>κυττάρων του μυελού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Νεφροειδή πυρήνα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Έντονη και συμπυκνωμένη χρωματίνη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Πυρηνοπλασματική</a:t>
            </a:r>
            <a:r>
              <a:rPr lang="el-GR" dirty="0" smtClean="0"/>
              <a:t> αναλογία 1,5:1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Κυτταρόπλασμα αχνό ροζ-μπλε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Λίγα πρωτογενή και πολλά δευτερογενή κοκκία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0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Ραβδοπύρηνο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Διάμετρος 10-14μ</a:t>
            </a:r>
            <a:r>
              <a:rPr lang="en-US" dirty="0" smtClean="0"/>
              <a:t>m.</a:t>
            </a:r>
          </a:p>
          <a:p>
            <a:r>
              <a:rPr lang="en-US" dirty="0" smtClean="0"/>
              <a:t>1</a:t>
            </a:r>
            <a:r>
              <a:rPr lang="el-GR" dirty="0" smtClean="0"/>
              <a:t>0</a:t>
            </a:r>
            <a:r>
              <a:rPr lang="en-US" dirty="0" smtClean="0"/>
              <a:t>-</a:t>
            </a:r>
            <a:r>
              <a:rPr lang="el-GR" dirty="0" smtClean="0"/>
              <a:t>16</a:t>
            </a:r>
            <a:r>
              <a:rPr lang="en-US" dirty="0" smtClean="0"/>
              <a:t>% </a:t>
            </a:r>
            <a:r>
              <a:rPr lang="el-GR" dirty="0" smtClean="0"/>
              <a:t>κυττάρων του μυελού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/>
              <a:t>Σ</a:t>
            </a:r>
            <a:r>
              <a:rPr lang="el-GR" dirty="0" smtClean="0"/>
              <a:t>υμπυκνωμένη χρωματίνη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Ομοιόμορφο επίμηκες σχήμα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Πυρήνας σε 1-5 λοβούς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Σύνδεση πυρήνων με λεπτό ινίδιο χρωματίνης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Ουδετερόφιλο πολυμορφοπύρηνο</a:t>
            </a:r>
            <a:endParaRPr lang="el-GR" dirty="0"/>
          </a:p>
        </p:txBody>
      </p:sp>
      <p:sp>
        <p:nvSpPr>
          <p:cNvPr id="4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Διάμετρος 10-14μ</a:t>
            </a:r>
            <a:r>
              <a:rPr lang="en-US" dirty="0" smtClean="0"/>
              <a:t>m.</a:t>
            </a:r>
            <a:endParaRPr lang="el-GR" dirty="0" smtClean="0"/>
          </a:p>
          <a:p>
            <a:r>
              <a:rPr lang="el-GR" dirty="0" smtClean="0"/>
              <a:t>7-30% των κυττάρων του μυελού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Διπλάσιο αριθμό ειδικών </a:t>
            </a:r>
            <a:r>
              <a:rPr lang="el-GR" dirty="0" err="1" smtClean="0"/>
              <a:t>κοκκιών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Αζουρόφιλα</a:t>
            </a:r>
            <a:r>
              <a:rPr lang="el-GR" dirty="0" smtClean="0"/>
              <a:t> (πρωτογενή) κοκκία περιέχουν </a:t>
            </a:r>
            <a:r>
              <a:rPr lang="el-GR" dirty="0" err="1" smtClean="0"/>
              <a:t>λυσοσωμιακά</a:t>
            </a:r>
            <a:r>
              <a:rPr lang="el-GR" dirty="0" smtClean="0"/>
              <a:t> ένζυμα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r>
              <a:rPr lang="el-GR" dirty="0" smtClean="0"/>
              <a:t>Τα δευτερογενή περιέχουν </a:t>
            </a:r>
            <a:r>
              <a:rPr lang="el-GR" dirty="0" err="1" smtClean="0"/>
              <a:t>λακτοφερίνη</a:t>
            </a:r>
            <a:r>
              <a:rPr lang="el-GR" dirty="0" smtClean="0"/>
              <a:t>, </a:t>
            </a:r>
            <a:r>
              <a:rPr lang="el-GR" dirty="0" err="1" smtClean="0"/>
              <a:t>κολλαγενάση</a:t>
            </a:r>
            <a:r>
              <a:rPr lang="el-GR" dirty="0" smtClean="0"/>
              <a:t>, </a:t>
            </a:r>
            <a:r>
              <a:rPr lang="el-GR" dirty="0" err="1" smtClean="0"/>
              <a:t>μουραμιδάση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Τα τριτογενή περιέχουν </a:t>
            </a:r>
            <a:r>
              <a:rPr lang="el-GR" dirty="0" err="1" smtClean="0"/>
              <a:t>ζελατινάση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 στάδιο του όψιμου μυελοκυττάρου εμφανίζεται 4</a:t>
            </a:r>
            <a:r>
              <a:rPr lang="el-GR" baseline="30000" dirty="0" smtClean="0"/>
              <a:t>ος</a:t>
            </a:r>
            <a:r>
              <a:rPr lang="el-GR" dirty="0" smtClean="0"/>
              <a:t> τύπος κοκκίων με αλκαλική </a:t>
            </a:r>
            <a:r>
              <a:rPr lang="el-GR" dirty="0" err="1" smtClean="0"/>
              <a:t>φωσφατάση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8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Αζουρόφιλα</a:t>
            </a:r>
            <a:r>
              <a:rPr lang="el-GR" dirty="0" smtClean="0"/>
              <a:t> κοκκία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Λυσοσωμιακά</a:t>
            </a:r>
            <a:r>
              <a:rPr lang="el-GR" dirty="0" smtClean="0"/>
              <a:t> ένζυμα</a:t>
            </a:r>
          </a:p>
          <a:p>
            <a:pPr marL="541338" indent="-541338">
              <a:tabLst>
                <a:tab pos="541338" algn="l"/>
              </a:tabLst>
            </a:pPr>
            <a:r>
              <a:rPr lang="el-GR" dirty="0" smtClean="0"/>
              <a:t>όξινες </a:t>
            </a:r>
            <a:r>
              <a:rPr lang="el-GR" dirty="0" err="1"/>
              <a:t>υδρολάσες</a:t>
            </a:r>
            <a:r>
              <a:rPr lang="el-GR" dirty="0"/>
              <a:t>, </a:t>
            </a:r>
            <a:endParaRPr lang="el-GR" dirty="0" smtClean="0"/>
          </a:p>
          <a:p>
            <a:pPr marL="541338" indent="-541338">
              <a:tabLst>
                <a:tab pos="541338" algn="l"/>
              </a:tabLst>
            </a:pPr>
            <a:r>
              <a:rPr lang="el-GR" dirty="0" smtClean="0"/>
              <a:t>όξινη </a:t>
            </a:r>
            <a:r>
              <a:rPr lang="el-GR" dirty="0" err="1"/>
              <a:t>φωσφατάση</a:t>
            </a:r>
            <a:r>
              <a:rPr lang="el-GR" dirty="0"/>
              <a:t>, </a:t>
            </a:r>
            <a:endParaRPr lang="el-GR" dirty="0" smtClean="0"/>
          </a:p>
          <a:p>
            <a:pPr marL="541338" indent="-541338">
              <a:tabLst>
                <a:tab pos="541338" algn="l"/>
              </a:tabLst>
            </a:pPr>
            <a:r>
              <a:rPr lang="el-GR" dirty="0" smtClean="0"/>
              <a:t>β-</a:t>
            </a:r>
            <a:r>
              <a:rPr lang="el-GR" dirty="0" err="1" smtClean="0"/>
              <a:t>γλυκουρονιδάση</a:t>
            </a:r>
            <a:r>
              <a:rPr lang="el-GR" dirty="0"/>
              <a:t>, </a:t>
            </a:r>
            <a:endParaRPr lang="el-GR" dirty="0" smtClean="0"/>
          </a:p>
          <a:p>
            <a:pPr marL="541338" indent="-541338">
              <a:tabLst>
                <a:tab pos="541338" algn="l"/>
              </a:tabLst>
            </a:pPr>
            <a:r>
              <a:rPr lang="el-GR" dirty="0" err="1" smtClean="0"/>
              <a:t>υπεροξειδάση</a:t>
            </a:r>
            <a:r>
              <a:rPr lang="el-GR" dirty="0"/>
              <a:t>, </a:t>
            </a:r>
            <a:endParaRPr lang="el-GR" dirty="0" smtClean="0"/>
          </a:p>
          <a:p>
            <a:pPr marL="541338" indent="-541338">
              <a:tabLst>
                <a:tab pos="541338" algn="l"/>
              </a:tabLst>
            </a:pPr>
            <a:r>
              <a:rPr lang="el-GR" dirty="0" err="1" smtClean="0"/>
              <a:t>μουραμιδάση</a:t>
            </a:r>
            <a:r>
              <a:rPr lang="el-GR" dirty="0"/>
              <a:t>, </a:t>
            </a:r>
            <a:endParaRPr lang="el-GR" dirty="0" smtClean="0"/>
          </a:p>
          <a:p>
            <a:pPr marL="541338" indent="-541338">
              <a:tabLst>
                <a:tab pos="541338" algn="l"/>
              </a:tabLst>
            </a:pPr>
            <a:r>
              <a:rPr lang="el-GR" dirty="0" smtClean="0"/>
              <a:t>κατιονικές </a:t>
            </a:r>
            <a:r>
              <a:rPr lang="el-GR" dirty="0" err="1"/>
              <a:t>αντιβακτηριακές</a:t>
            </a:r>
            <a:r>
              <a:rPr lang="el-GR" dirty="0"/>
              <a:t> πρωτεΐνες, καθώς και άλλα ένζυμα και </a:t>
            </a:r>
            <a:r>
              <a:rPr lang="el-GR" dirty="0" smtClean="0"/>
              <a:t>πρωτεΐνες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1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Κυκλοφορία ουδετερόφιλων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5% στο αίμα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60% σπλήνα ή τοίχωμα αγγείων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24 ώρες από την κυκλοφορία μεταναστεύουν στους ιστούς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Αποβολή με τις εκκρίσεις αναπνευστικού ή ΓΕΣ ή ΔΕΣ ή ούρα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4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368152"/>
          </a:xfrm>
          <a:ln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/>
              <a:t>Πρόδρομα κύτταρα </a:t>
            </a:r>
            <a:br>
              <a:rPr lang="el-GR" dirty="0"/>
            </a:br>
            <a:r>
              <a:rPr lang="el-GR" sz="3000" dirty="0" err="1"/>
              <a:t>Ηωσινόφιλα</a:t>
            </a:r>
            <a:r>
              <a:rPr lang="el-GR" sz="3000" dirty="0"/>
              <a:t> κοκκιοκύτταρα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4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Αυξητικοί παράγοντες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Παράγονται από τα Τ-λεμφοκύτταρα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GM-CSF.</a:t>
            </a:r>
          </a:p>
          <a:p>
            <a:r>
              <a:rPr lang="en-US" dirty="0" smtClean="0"/>
              <a:t>IL-3.</a:t>
            </a:r>
          </a:p>
          <a:p>
            <a:r>
              <a:rPr lang="en-US" dirty="0" smtClean="0"/>
              <a:t>IL-5</a:t>
            </a:r>
            <a:r>
              <a:rPr lang="el-GR" dirty="0" smtClean="0"/>
              <a:t> (τελική διαφοροποίηση, ενεργοποίηση και αναστέλλει την απόπτωση τους)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2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Ηωσινόφιλος</a:t>
            </a:r>
            <a:r>
              <a:rPr lang="el-GR" dirty="0" smtClean="0"/>
              <a:t> </a:t>
            </a:r>
            <a:r>
              <a:rPr lang="el-GR" dirty="0" err="1" smtClean="0"/>
              <a:t>μυελοβλάστης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διακρίνεται μορφολογικά από τους άλλους </a:t>
            </a:r>
            <a:r>
              <a:rPr lang="el-GR" dirty="0" err="1" smtClean="0"/>
              <a:t>μυελοβλάστες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 πρώιμο </a:t>
            </a:r>
            <a:r>
              <a:rPr lang="el-GR" dirty="0" err="1" smtClean="0"/>
              <a:t>ηωσινόφιλο</a:t>
            </a:r>
            <a:r>
              <a:rPr lang="el-GR" dirty="0" smtClean="0"/>
              <a:t> μυελοκύτταρο τα κοκκία μεγάλα και </a:t>
            </a:r>
            <a:r>
              <a:rPr lang="el-GR" dirty="0" err="1" smtClean="0"/>
              <a:t>βασεόφιλα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Κατά την ωρίμανση τα κοκκία </a:t>
            </a:r>
            <a:r>
              <a:rPr lang="el-GR" dirty="0" err="1" smtClean="0"/>
              <a:t>ελαιοπράσινα</a:t>
            </a:r>
            <a:r>
              <a:rPr lang="el-GR" dirty="0" smtClean="0"/>
              <a:t> και στην συνέχεια το χαρακτηριστικό κόκκινο-πορτοκαλί χρώμα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1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Ηωσινόφιλα</a:t>
            </a:r>
            <a:r>
              <a:rPr lang="el-GR" dirty="0" smtClean="0"/>
              <a:t> πολυμορφοπύρηνα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/>
          <a:lstStyle/>
          <a:p>
            <a:r>
              <a:rPr lang="el-GR" dirty="0" smtClean="0"/>
              <a:t>Ελαφρώς μεγαλύτερα από τα ουδετερόφιλα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Λιγότεροι λοβοί (2)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Μεγάλα κοκκία διαμέτρου 0</a:t>
            </a:r>
            <a:r>
              <a:rPr lang="en-US" dirty="0" smtClean="0"/>
              <a:t>,</a:t>
            </a:r>
            <a:r>
              <a:rPr lang="el-GR" dirty="0" smtClean="0"/>
              <a:t>5-1,5μ</a:t>
            </a:r>
            <a:r>
              <a:rPr lang="en-US" dirty="0" smtClean="0"/>
              <a:t>m.</a:t>
            </a:r>
            <a:endParaRPr lang="el-GR" dirty="0" smtClean="0"/>
          </a:p>
          <a:p>
            <a:r>
              <a:rPr lang="el-GR" dirty="0" smtClean="0"/>
              <a:t>Πυκνός </a:t>
            </a:r>
            <a:r>
              <a:rPr lang="el-GR" dirty="0"/>
              <a:t>κρυσταλλοειδής </a:t>
            </a:r>
            <a:r>
              <a:rPr lang="el-GR" dirty="0" smtClean="0"/>
              <a:t>πυρήνας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Μικρά κοκκία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Εντοπίζονται κυρίως στους επιθηλιακούς φραγμούς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1026" name="Picture 2" descr="File:Blausen 0352 Eosinoph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5951" r="16203" b="4418"/>
          <a:stretch/>
        </p:blipFill>
        <p:spPr bwMode="auto">
          <a:xfrm>
            <a:off x="6012160" y="1268760"/>
            <a:ext cx="2525896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5853374" y="4623519"/>
            <a:ext cx="2843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0352 </a:t>
            </a:r>
            <a:r>
              <a:rPr lang="en-US" sz="1200" dirty="0" smtClean="0">
                <a:latin typeface="+mn-lt"/>
                <a:hlinkClick r:id="rId3"/>
              </a:rPr>
              <a:t>Eosinophil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01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Κυτταροβρίθεια</a:t>
            </a:r>
            <a:r>
              <a:rPr lang="el-GR" dirty="0"/>
              <a:t> μυελού </a:t>
            </a:r>
          </a:p>
        </p:txBody>
      </p:sp>
      <p:pic>
        <p:nvPicPr>
          <p:cNvPr id="1026" name="Picture 2" descr="nml marrow1 1024x687 What does normal bone marrow look lik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4" y="1268760"/>
            <a:ext cx="7521352" cy="5046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75564" y="6389452"/>
            <a:ext cx="159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pathologystudent.com</a:t>
            </a:r>
            <a:endParaRPr lang="el-GR" sz="1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9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Κρυσταλλοειδής πυρήνας των κοκκίων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Μείζονα βασική πρωτεΐνη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Τοξική για παράσιτα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Εξουδετερώνει την ηπαρίνη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Προκαλεί απελευθέρωση </a:t>
            </a:r>
            <a:r>
              <a:rPr lang="el-GR" dirty="0" err="1" smtClean="0"/>
              <a:t>ισταμίνης</a:t>
            </a:r>
            <a:r>
              <a:rPr lang="el-GR" dirty="0" smtClean="0"/>
              <a:t> από τα </a:t>
            </a:r>
            <a:r>
              <a:rPr lang="el-GR" dirty="0" err="1" smtClean="0"/>
              <a:t>βασεόφιλα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5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Στρώμα των κοκκίων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Όξινες </a:t>
            </a:r>
            <a:r>
              <a:rPr lang="el-GR" dirty="0" err="1" smtClean="0"/>
              <a:t>υδρολάσες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Υπεροξειδάση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Φωσφολιπάση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Όξινη </a:t>
            </a:r>
            <a:r>
              <a:rPr lang="el-GR" dirty="0" err="1" smtClean="0"/>
              <a:t>φωσφατάση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 smtClean="0"/>
              <a:t>Καθεψίνη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4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296144"/>
          </a:xfrm>
          <a:ln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/>
              <a:t>Πρόδρομα κύτταρα </a:t>
            </a:r>
            <a:br>
              <a:rPr lang="el-GR" dirty="0"/>
            </a:br>
            <a:r>
              <a:rPr lang="el-GR" sz="3000" dirty="0" err="1"/>
              <a:t>Βασεόφιλα</a:t>
            </a:r>
            <a:r>
              <a:rPr lang="el-GR" sz="3000" dirty="0"/>
              <a:t> κοκκιοκύτταρα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6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Βασεόφιλο</a:t>
            </a:r>
            <a:r>
              <a:rPr lang="el-GR" dirty="0" smtClean="0"/>
              <a:t> μυελοκύτταρο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Ειδικά </a:t>
            </a:r>
            <a:r>
              <a:rPr lang="el-GR" dirty="0" err="1" smtClean="0"/>
              <a:t>βασεόφιλα</a:t>
            </a:r>
            <a:r>
              <a:rPr lang="el-GR" dirty="0" smtClean="0"/>
              <a:t> κοκκία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0,5-1</a:t>
            </a:r>
            <a:r>
              <a:rPr lang="el-GR" dirty="0" smtClean="0"/>
              <a:t>μ</a:t>
            </a:r>
            <a:r>
              <a:rPr lang="en-US" dirty="0" smtClean="0"/>
              <a:t>m.</a:t>
            </a:r>
          </a:p>
          <a:p>
            <a:r>
              <a:rPr lang="el-GR" dirty="0" smtClean="0"/>
              <a:t>Κατά την ωρίμανση γίνονται </a:t>
            </a:r>
            <a:r>
              <a:rPr lang="el-GR" dirty="0" err="1" smtClean="0"/>
              <a:t>μεταχρωματικά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Κόκκινα-μωβ</a:t>
            </a:r>
            <a:r>
              <a:rPr lang="el-GR" dirty="0"/>
              <a:t> </a:t>
            </a:r>
            <a:r>
              <a:rPr lang="el-GR" dirty="0" smtClean="0"/>
              <a:t>(όξινο </a:t>
            </a:r>
            <a:r>
              <a:rPr lang="el-GR" dirty="0" err="1" smtClean="0"/>
              <a:t>βλεννοπολυσακχαρίτη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Ελάττωση </a:t>
            </a:r>
            <a:r>
              <a:rPr lang="en-US" dirty="0" smtClean="0"/>
              <a:t>RNA.</a:t>
            </a:r>
          </a:p>
          <a:p>
            <a:r>
              <a:rPr lang="el-GR" dirty="0" smtClean="0"/>
              <a:t>Μερικός διαχωρισμός πυρήνα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Πυκνή χρωματίνη κατά την ωρίμανση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5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Βασεόφιλο</a:t>
            </a:r>
            <a:r>
              <a:rPr lang="el-GR" dirty="0"/>
              <a:t> μυελοκύτταρο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73813"/>
            <a:ext cx="6264696" cy="4277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474132" y="59611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pathy.med.nagoya-u.ac.jp</a:t>
            </a:r>
            <a:endParaRPr lang="el-GR" sz="1200" dirty="0">
              <a:latin typeface="+mn-lt"/>
            </a:endParaRPr>
          </a:p>
        </p:txBody>
      </p:sp>
      <p:pic>
        <p:nvPicPr>
          <p:cNvPr id="1028" name="Picture 4" descr="File:Basophilic myelocy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1" y="2924944"/>
            <a:ext cx="184188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0375" y="4437112"/>
            <a:ext cx="205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“</a:t>
            </a:r>
            <a:r>
              <a:rPr lang="en-US" sz="1200" dirty="0">
                <a:latin typeface="+mj-lt"/>
                <a:hlinkClick r:id="rId5"/>
              </a:rPr>
              <a:t>Basophilic </a:t>
            </a:r>
            <a:r>
              <a:rPr lang="en-US" sz="1200" dirty="0" err="1" smtClean="0">
                <a:latin typeface="+mj-lt"/>
                <a:hlinkClick r:id="rId5"/>
              </a:rPr>
              <a:t>myelocyte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</a:t>
            </a:r>
            <a:r>
              <a:rPr lang="en-US" sz="1200" dirty="0">
                <a:latin typeface="+mj-lt"/>
                <a:hlinkClick r:id="rId6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j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7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Βασεόφιλο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Παραμονή στο μυελό 7 ημέρες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Δεν βρίσκονται σε ιστούς (φυσιολογικά)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Κυκλοφορούν στο αίμα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IL-3 </a:t>
            </a:r>
            <a:r>
              <a:rPr lang="el-GR" dirty="0" smtClean="0"/>
              <a:t>κύριος αυξητικός παράγοντας ωρίμανσης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AutoShape 2" descr="data:image/jpeg;base64,/9j/4AAQSkZJRgABAQAAAQABAAD/2wCEAAkGBxQTEhUUExITFRIXGBgYGBgXFxgYGxgaFBgXGxkYFxseHyggHBolHRgWITEhJSorLi4xGiAzODMsNygtLisBCgoKDg0OGxAQGywmHyYtKzAuNyw0LzQsNCw0LCwsLzU0LCwvLDUsLDQvNDQtLC8tLCwsLCwsLCwsLCwsLCwsLP/AABEIAOEA4QMBIgACEQEDEQH/xAAbAAEAAwEBAQEAAAAAAAAAAAAABAUGAwcCAf/EADwQAAEDAgUCBAMGBQMEAwAAAAEAAhEDIQQFEjFBUWEGEyJxMoGRFEKhscHRI1Ji4fCSsvFygqLCBxUz/8QAGQEBAAMBAQAAAAAAAAAAAAAAAAIDBAEF/8QAKxEBAAICAgEDAgQHAAAAAAAAAAECAxESITEEE0Ei8FFxkbEUMoHB0eHx/9oADAMBAAIRAxEAPwD3FERAREQEREBERAREQEREBERAREQEREBERAREQEREBERAREQEREBERAREQEREBERAREQERRnY+mDBeB3Nh9dkElFCq5rSb96T/SCdu+yjVM+YPuvP+kfqu6lHlH4rZFU4bP6TrP8A4Z/qIj6i31Vg7FMDdWtuneZELmtO7h2RfFKoHAFpBB2IuF9o6IiICIiAiIgIiICIiAiIgIiICIiAiIgIiICIomKxcelu/Xgf3RG1orG5Qc7zR1M6abC53MfkO8foquniG1Gxsdi02I7EFWWCotM6TLt3OBm56nYlfGKw41SY6Ta4VsTG9Qhq2tyq/JiePa3zK+armbEsNoNxseF0zMjynEdriCf8/dZnEVR6WgXO5j9d/otWPBE15M82nlqF9iKYY2HOGngOuR1AO6rRUZBLHbcGWz3FoXxitWoUnD+JpbJcYAB6ce57FVmIpkmAbCZtv7GbKf8AD1mu/MpRaZlpslzNzJdTILDuwzc/+p7j8VoqHiGnH8RrqZ7jUD7EfqAvP/DjIqxBOqQfpPyIhaajUB1McJLdjHaxWO2OKr6zLR4PN6VV2ljpN7xa2491PXnmGJpVhVYNnOJH8wkz72O/ErdYDHMrM1sMjY8EEbgjqqU4lJRER0REQEREBERAREQEREBERAREQERQc3xOhkD4nGAO3Py2+q7EbcmdRtXvrEkuc4neBxHFlT5q94cCJLYJsYgck/jdQ6+Mc50xp0Xdsb3AA6mTY8XX7mFV1Sg187el/eTyvQxYuE7lgtuy9wePa5v8NwjkDf8AIKDj3apv6RPJEkd1W+GGuLnuLYZsDeSeY7fsFMzwMpjWCDUdMMIBE2EkfulaRXJxjy0cLX1DjkdImpUAjREmfvGQP3Uyhk1JlTzBTLnzYudq0z0WGxGYnU6Hy0EwG8EcT948chXWR569u51N5BOwiZE7e6029Pk1M1t5X19N10u/FFJ2kHTBbcjq02JHt0WUbVkgAz7QYv1Wy8T5uNFPREEB2stmCZAHbYz8lXZP5BYKr6LNYPAA1CRcCw54HBVWC81x6tHfwzXjjbcJWUYanRu+BUO+stAE/wAsn8b/ACUo0SKl/wCUkEGZBOwO8H9O6zWetFSpqaYbEBpJOk9jup3h+s8tLZl1Iggn+V0kt7jn6rLlx2j6rJUvE9LKvgWFpAlrtwTf6KHkmMfhapD5NNxgnghuzx7fiPkrfFVGgtB1DWDpdFgffhVLqWtwa82bLR+/zss09rm7BX6s7kmNNJ4w9QktImk49P5D7Rb6dFolFIREQEREBERAREQEREBERAREQfNR4AJOwus7iKhe8uPYNHQf5Ks82xEAMG5ufb/lVNd0NLug+Q91fiqz5bd/kg45rCfXNjFiflboJ7bqZlFJj2kUSC1ti1xv85/4VJ5gcKry4kANiRElzgJ6TAPXZfGXVjS11ACGkFhmwcXaYgdgHX7hbZxbrqJ8furr1PKV9jce0HSy7wORIAkCbRYTwvP/ABTjXOcZLbgEOcS1rWOBNo5mR7yIlarCVNYqnXSYCIIfNweh7ESIG6z2IyQ4yvWrVQ5mFpn0+U2XPqOa1xEX2cSdvvR1IlgtTDad/wC/hu9PaNfUyVB4bH3pg2BEOuIv8leZdVM2mbD/AMoIv0lUVY/xXAs0Q7Tpv6YtyrbLdUA3PSRuWi497hejEtkPQvDVFlZpp1BqA9Q3tJgwR8lDqYhrdQAA3ABkwAeO4spnhCdRIvDHfOdJ/YL4z/JqocatNstd6nNkS0nciYsT0WDdfetWZ1vX6vP9Xj1eLQq3CeFH+2OpMdpID3uABOwa4R9ZH4qRhGVKktawkxfYRG+8KXhPDjq7T5zSxpFhImR8METt1VXqbRE8beFUzFv5VZkNZ76lJoe50Eh0mYA3J42Vjmj3Uy8te30zvbVaR+3up+WYbD4YFgeG1NjqlxP/AFEBQPE2DdVok0wKkODjpvIi4H+SsvHcx1qHd6hyxGcU67KWk/xZsLgyQDY9dldZP4meGtZVZq02c6bgAxqM7wvOsJQc17CWOALwQeWQb9tvyWsw7YeGuJEmNbRJk7na4ItBHOypvXUpVtMvSEXDAzoGrfa4gwNpHWF3UFgiIgIiICIiAiIgIiICIiDP4yqC95m0xv0AXNj2u9LpAi3QzvPdc69ImW21AmOkjqulKoAJdDbXnhaddRpljztxGTsiWiL+kSSAb3AJ3gkfMrhnNRjqbmOMOG0g+kjYm237qe3EsNtTRNwDY+91W+LMSRQLQDqdYACSZ2HzVmOt7ZIrM/K/DSuW8RvpmaeLYwtL9L2kOOkSJ0gm/MSqHG57X9QNV7Wvn+HTdpYBw2BvYblQMyqClVBDz5lMiWC7tRnU3UJaAPhIm8/DuBAayo9wIpvdAg6Wl0X2t0lepOKs2m2mq2GtJ68LTLcH5zrkyTcm5236n+y1OB8M1iWhrKhYCXAmwvAkDiwv/ZZ/J8QWvhwLSLwRB2M7/L6L1Q4ojAkh4FTyjpE3ji28woZ72x8Zj56WXye3Xl5fmTsbQboa5rn21XHpAXHxuX/ZhpJjUCSOYkgfX8gsXhMTL6TaEGsSPS0kFp6yRvMnleh+IcW21EtLy+BAMb7fNYclLUzRbz5Y555d7eeUsU1z4bBBuRvudj2Wi8NZiGh9KTJaXU+gIaTB94/BVlHD4RhqNDnMqEuBJLSQZvqAPW1tlLyPKPKb5nmtqFvQk/Fa8wRE9FzPvW5jpCcdq+Y0pcPi7P13cSd5mxmR06KzwOOdhvUASSLg7H5cFVuMDBUeaUlv3dViI3AHLbnvYWXxisUXjVPv8uivvqfq+JUU66XmaYp+KcyfSz4g0XIBHJ5JXWhQOgOB0vY8GY20u39tioVLMKRcNDiIaAA62wA9iVJo1/XpBgODpnpBBPbefdeXrW18W22+W5iKgg+mpyLiSOWzuFOVThqL6kEjSyWuvZx0kEengGOTPZWyisEREBERAREQEREBERAXLE1NLHOHAJ+i6r8cJsdkGabU5PJUPOSQGjgz9RH913zaiaDgLlhBLT0jj8lExtRrqZ1O0jgkXaeltwtmG8ReJZb16mJVdXFF13aRbpE9iu+MomrhmO8wB4mJdDjcwfrz2UXBYI13AebTMbxIIB5AI/yVU4zDkOcNJDGyByLcHqQIWy1+Fo18O+nvaluVfy/orMpwBpYotfTnWHtLnCYbpcXaRHxGLOBtMrXPphktYRoG0RAtsIsomQ0fNa4CS6iA9pMkw7U1zCT2sF+udpklwAk2JANu24V/OLzNo8/LRnj3rReY6/v96VudAhgMeoOEG0+qZAne8GOysMsb5sE09RAgHY8yJ3t0lUGb5kKjosGsPI+Ii0jteO6s8jzJvlgNIa+YcARIuTbsZB/4U+Nvb7jtbet8WHWvM/pH3+61p1hTcTTlj+DEE7CJF+vK/cRmb3nU6S+2xuYjYxvAsq/FYpnpaSA8kRNjYyf87rp57IJJsBLj/KByVnmdd2hlx/RO4n/EsXmoLCYPpj0uAu4xcOH3T7qNl/iCpTMaiOLE78brlj8eHl5uQSbe59MqorEh28n9xeVK9nq2nlD0DB1C8Go1xLQNTmz8Gw1NHImBHdS6eFDWxe8naPoRsfdVvhbBxTDg7VLTxAJNnQNzGmxMbKdgqpjTd29x+vdUzri8nJqcnXhErYMkSAd+Tce5WnxlPSAWEatG4veR16kzHZd6eUu8mTAmCJF7HlcMPhy6oGj4XCB2M6ifoAvNyz30lEabjIcydWYdYGpoElpsdU/Q2vx+los94SboYGugue0VNQ5B+78pH1K0KrWwIiICIiAiIgIiICIiAiIgpPFbJpNPId+YP7BYTNXuDQHXnYE7f5H4hbLPMya9npa92kzAAuIIkX7ysFib1ABPqNgRAubCfcla/TdTtmzedu2WeirRfMTYDrJIj6rZZr4aY8lzanlkwXdCRzuFjstwDqlQOcwhrIIIt6ht+/RWDnOdUf5r3EAkCe21tp2+q12m2S/U61Hf/FUTwj8Zlp8uyanSpu0P1Of8TrXgWEDYDp3WFz/DEV26GzLtMWvJLjM7/FspFGlUFRrqROvUI+ohWXjTCgmQCPvCQfmPp+it9PHtZNct729X0XqJpExMPPPED2tkgwZjQOCBf5TPtsqDzZt+3Cn5zTJdqc4u432jce3KrCCOABK1ctRprnJXUalIbV+cjuvp+NqObpNRxb0Ljxt7qIH7wp+Dyt1QSSGtOxMkn2HIVF7qr3rHcoFQ97yojwVd5tlRotDpkF2kWgyQTO5tAP4bqqNK97Afr0Wa19x0jW8WjcNJ4Ux5A8szAB0263j6k/Vb/wAHZadba7rASQBu7cW7LA+GsNpGuBqvA7RBv/my9D8NZ24zSLWNd/PwA3iPYW2AhZsszpitNefX3K+xdJ9QkkaGQfTMk9z0CpcHjB5jCAbTAHfn6fkrXHZ2wNIDgTHG3zPRVeTZRUrfCYZsXH8u57fVYbW71HbrQeG/MqPNQgNpNDmNA59QuOwiJWiXLC0BTY1jfhaAB8v1XVdh0REXQREQEREBERAREQFxxj9LHno0/kuy+ajAQQdiIPzQZjDkNADZdUf8I7/oB1VZiabWFwlpII1QLGYu32Mgey1mBywU3uqF2p5GkGIho4336ntsFwzXJKb2ucxjW1dw4AAu6h3We/ZTi/aNo2xr8Q4VKbdhIE8iTt7fuvt5bXJDqrGPFw6DpqN2II4eLL4xuHsdUgs9TT8p0lZ+ti9LrnoR0uLWi/1W7DasRuOpZtdztPxL3McRSq/97f05AVdQxOiprL6r2TD2l2oEbEgHndcKdPW/UCZ26SOllPZhCwtD2ANIBBcCQQYi/wBFZOptyrKUXmvkzbJw6HtYC1wlrgbEHkWt+Y7LK43LS25YSJsYnbcG+617c3dTaaeim+nqJh0yJ307EdfrZSq/h11VgqU5c14mAIcPcTcjqFp9yNatLVizRaNeJeZfZnb6YC1mWvZpbpEekckkEAAt9/0IVhQynS1zagkTcHfiD+aqcT4eLHSwnQ6bCG+4JnuqclN/S5O724+JhE8S4tr9LGmWMMudH3jYgdYHtclVeDwUusOZuRtaJ79loMF4UqVDDW37n0tG5uYC0LfCdNtItaS+tuC2dMjqTE+/YLJaa062nMcY1KlwRLZ9QNoJ3J6wenCn4Gi4vBA9Mz7x17LhlM0awD6fq2LXDtvfY+y0GIpObAualSLDcybN+vCzZ8kqKx5lIyTLTiKsGWsbdxi5naDEbi3segXoFGkGNDWgBoEADgBQ8my4UKQZMu3c7+Zx3+QsB2AU9U1rrtYIiKQIiICIiAiIgIiICIiAiIgLji2uLTp3+k9geCuyIM3mGWvqsswAN21fE7qAOkdd/wAVg83yR7YLQSNgYkbr2BUeOyZ+rVReWtcSXMO0nctO7b8K7Fl4T2rtTc7ea4TKqrzBaQ3lxEfTqVe528tw7NJcaQcGuDjqLYadpuPyWgr5DiI9NRjuzyf9wb+YPus5muDewEYmg6CPi1SP9QBSc31cnJoqaTtbhoGoH4S2BburzMMZ9nwo0OeHiGt1RGp0kk6STG5ULKG06ZhrWtnlxd/u2A+SuMyyptSmTVpgt3kP6cggBSvn9ydkVZvD53UfSc2u5jnlzQKpEmDMi9h7iFZZDndKm7RVpsdJs8wYPQi8diI/VVuPy+k6loo04eDPxOdPUfDH4qtwWDcXta4OZ7ggiOVKM+6cYR1MW3tp/FebCtS0sGgai1xBglsNMRvB3+SzeSYupSqNFJ7mgmCJkEc2MrT4kU3s8vZgudT279YmxUTDZK8f/hRqmfvuG/dtohZ+eq6S13tL+2AkGo8zwOSf6RyfZXnhzKahrefWplkA+W1xBcJtJuYMccKy8P5OKLQ57R5xFzYkA8T16x+iuVFZoRER0REQEREBERAREQEREBERAREQEREBERAXyWCZi8R9V9IgoMwyq79NEOBu3TpEEgSLkcyq0+CvUC17GggSNJkHmLwfey2KI5qGdb4RpX1VaxB4DtN+tgvrD+EaI+M1H+7iPyv+K0CLmoNQh4bK6LILaTZGxIl3+oyVMRF10REQEREBERAREQEREBERAREQEREBERAREQEREBERAREQEREBERAREQEREBERAREQEREBERAREQEREBERAREQEREFX4h8QYfBU21MTUNNj3im0hj3kvcHENAY0m4a7jhfGQeJ8LjNf2asHlka2lr2Obq2ljwHAHrCyv8A8yyKGBcHPZozDDvNRjPMNMNbVJqBsHVp3iDMbFZ3BZq8VMyrsfisdT+xCcS2k7C1WvY5wFCn6A0elxqeY1kiDvAQexovFcFiHmlmDaWKq06JoYWox9N+MxLAfMd5pY938VzSAGvfTiJ2GkhdMDmtc4HFNpeb5bK+G82vhq+IxDDRqEfaDhHVAagLQPUAXRqOyD2ZQ83zSlhqL69d+ikwS50OdAJA2aCTcjYLyPNsxczCZk/A18U7ANOC8moH1HkVXV2Cs3D1HkucC2JBJEkjkr48RVQ/D5qzB1MRWwQw9GfMdWqRifO9bWGrLp0aS4cHeNkHsWY49lCk+rVcW02DU4hrnQB2aCT8guWEzajVq1aLHzVpCm6o3S4aRWBLDJEGQ07ExF4XnHiKlVwpzSnQq4rT9hp1Wl1arUcKxfUa5zHOcS1xAEhscdlofCbT/wDaZkSDBpYC5m8Uqs35QbRERAREQEREBERAREQEREBERAREQEREBERAREQEREBERBBzrKaeKouo1gTTcWEgEgzTe17bj+poU5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7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224136"/>
          </a:xfrm>
          <a:ln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/>
              <a:t>Πρόδρομα </a:t>
            </a:r>
            <a:r>
              <a:rPr lang="el-GR" dirty="0" smtClean="0"/>
              <a:t>κύτταρα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dirty="0" smtClean="0"/>
              <a:t>Μονοκύτταρα</a:t>
            </a:r>
            <a:endParaRPr lang="el-GR" sz="3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1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Προμονοκύτταρο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διακρίνεται μορφολογικά ο </a:t>
            </a:r>
            <a:r>
              <a:rPr lang="el-GR" dirty="0" err="1" smtClean="0"/>
              <a:t>μονοβλάστης</a:t>
            </a:r>
            <a:r>
              <a:rPr lang="el-GR" dirty="0" smtClean="0"/>
              <a:t> από </a:t>
            </a:r>
            <a:r>
              <a:rPr lang="el-GR" dirty="0" err="1" smtClean="0"/>
              <a:t>μυελοβλάστη</a:t>
            </a:r>
            <a:r>
              <a:rPr lang="el-GR" dirty="0" smtClean="0"/>
              <a:t> 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15-20μ</a:t>
            </a:r>
            <a:r>
              <a:rPr lang="en-US" dirty="0" smtClean="0"/>
              <a:t>m.</a:t>
            </a:r>
          </a:p>
          <a:p>
            <a:r>
              <a:rPr lang="el-GR" dirty="0" err="1" smtClean="0"/>
              <a:t>Πυρηνοπλασματική</a:t>
            </a:r>
            <a:r>
              <a:rPr lang="el-GR" dirty="0" smtClean="0"/>
              <a:t> αναλογία 3:1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Ωοειδής πυρήνας που φέρει εντομή με λεπτή ή ελαφρά κατανομή χρωματίνης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2-5 </a:t>
            </a:r>
            <a:r>
              <a:rPr lang="el-GR" dirty="0" err="1" smtClean="0"/>
              <a:t>πυρήνια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Κυτταρόπλασμα </a:t>
            </a:r>
            <a:r>
              <a:rPr lang="el-GR" dirty="0" err="1" smtClean="0"/>
              <a:t>βασεόφιλο</a:t>
            </a:r>
            <a:r>
              <a:rPr lang="el-GR" dirty="0"/>
              <a:t> </a:t>
            </a:r>
            <a:r>
              <a:rPr lang="el-GR" dirty="0" smtClean="0"/>
              <a:t>με κοκκία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9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Προμονοκύτταρο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pic>
        <p:nvPicPr>
          <p:cNvPr id="2050" name="Picture 2" descr="http://www.hkimls.org/IM94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4922077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738926" y="58478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hkimls.org</a:t>
            </a:r>
            <a:endParaRPr lang="el-GR" sz="1200" dirty="0">
              <a:latin typeface="+mn-lt"/>
            </a:endParaRPr>
          </a:p>
        </p:txBody>
      </p:sp>
      <p:pic>
        <p:nvPicPr>
          <p:cNvPr id="2052" name="Picture 4" descr="File:Promonocy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64" y="2708920"/>
            <a:ext cx="1561331" cy="14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690204" y="4437112"/>
            <a:ext cx="260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Promonocyte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8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Μονοκύτταρο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Μυελό 2%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Περιφερικό αίμα 3-11%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15-20μ</a:t>
            </a:r>
            <a:r>
              <a:rPr lang="en-US" dirty="0" smtClean="0"/>
              <a:t>m.</a:t>
            </a:r>
          </a:p>
          <a:p>
            <a:r>
              <a:rPr lang="el-GR" dirty="0" smtClean="0"/>
              <a:t>Πυρήνας με εντομή ή λοβούς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Χρωματίνη με λεπτή γράμμωση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Πυρήνια</a:t>
            </a:r>
            <a:r>
              <a:rPr lang="el-GR" dirty="0" smtClean="0"/>
              <a:t> μη εμφανή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Κυτταρόπλασμα αδιαφανές (γκρι)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Άφθονα </a:t>
            </a:r>
            <a:r>
              <a:rPr lang="el-GR" dirty="0" err="1" smtClean="0"/>
              <a:t>αζουρόφιλα</a:t>
            </a:r>
            <a:r>
              <a:rPr lang="el-GR" dirty="0" smtClean="0"/>
              <a:t> κοκκία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0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Ερυθροβλαστική</a:t>
            </a:r>
            <a:r>
              <a:rPr lang="el-GR" dirty="0" smtClean="0"/>
              <a:t> ωρίμανση </a:t>
            </a:r>
            <a:r>
              <a:rPr lang="el-GR" sz="3000" b="0" dirty="0" smtClean="0"/>
              <a:t>1/5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err="1" smtClean="0"/>
              <a:t>Προερυθροβλάστη</a:t>
            </a:r>
            <a:endParaRPr lang="el-GR" b="1" dirty="0" smtClean="0"/>
          </a:p>
          <a:p>
            <a:r>
              <a:rPr lang="el-GR" dirty="0" smtClean="0"/>
              <a:t>0,5-5,0% του μυελού.</a:t>
            </a:r>
          </a:p>
          <a:p>
            <a:r>
              <a:rPr lang="el-GR" dirty="0" smtClean="0"/>
              <a:t>Διάμετρος 14-19μ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Πυρήνας (λεπτή ομοιόμορφη χρωματίνη, έντονη χρώση, πυρηνική μεμβράνη, 1 ή πολλά </a:t>
            </a:r>
            <a:r>
              <a:rPr lang="el-GR" dirty="0" err="1" smtClean="0"/>
              <a:t>πυρήνια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Κυτταρόπλασμα (</a:t>
            </a:r>
            <a:r>
              <a:rPr lang="el-GR" dirty="0" err="1" smtClean="0"/>
              <a:t>βασεόφιλο</a:t>
            </a:r>
            <a:r>
              <a:rPr lang="el-GR" dirty="0" smtClean="0"/>
              <a:t>-μπλε, όχι κοκκία, </a:t>
            </a:r>
            <a:r>
              <a:rPr lang="el-GR" dirty="0" err="1" smtClean="0"/>
              <a:t>περιπυρηνική</a:t>
            </a:r>
            <a:r>
              <a:rPr lang="el-GR" dirty="0" smtClean="0"/>
              <a:t> άλω).</a:t>
            </a:r>
          </a:p>
          <a:p>
            <a:r>
              <a:rPr lang="el-GR" dirty="0" err="1" smtClean="0"/>
              <a:t>Πυρηνοπλασματική</a:t>
            </a:r>
            <a:r>
              <a:rPr lang="el-GR" dirty="0" smtClean="0"/>
              <a:t> αναλογία 8:1.</a:t>
            </a:r>
          </a:p>
          <a:p>
            <a:r>
              <a:rPr lang="el-GR" dirty="0" smtClean="0"/>
              <a:t>Μετά από μία μίτωση προκύπτουν δύο </a:t>
            </a:r>
            <a:r>
              <a:rPr lang="el-GR" dirty="0" err="1" smtClean="0"/>
              <a:t>βασεόφιλοι</a:t>
            </a:r>
            <a:r>
              <a:rPr lang="el-GR" dirty="0" smtClean="0"/>
              <a:t> </a:t>
            </a:r>
            <a:r>
              <a:rPr lang="el-GR" dirty="0" err="1" smtClean="0"/>
              <a:t>ερυθροβλάστες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1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Μονοκύτταρο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3074" name="Picture 2" descr="File:Blausen 0649 Monocy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0" y="213285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Monocytes, a type of white blood cell (Giemsa staine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74" y="1624570"/>
            <a:ext cx="5742604" cy="41849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52120" y="4725143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 0649 </a:t>
            </a:r>
            <a:r>
              <a:rPr lang="en-US" sz="1200" dirty="0" smtClean="0">
                <a:latin typeface="+mn-lt"/>
                <a:hlinkClick r:id="rId4"/>
              </a:rPr>
              <a:t>Monocyte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3295763" y="5949280"/>
            <a:ext cx="514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Monocytes, a type of white blood cell (</a:t>
            </a:r>
            <a:r>
              <a:rPr lang="en-US" sz="1200" dirty="0" err="1">
                <a:latin typeface="+mn-lt"/>
                <a:hlinkClick r:id="rId7"/>
              </a:rPr>
              <a:t>Giemsa</a:t>
            </a:r>
            <a:r>
              <a:rPr lang="en-US" sz="1200" dirty="0">
                <a:latin typeface="+mn-lt"/>
                <a:hlinkClick r:id="rId7"/>
              </a:rPr>
              <a:t> stained</a:t>
            </a:r>
            <a:r>
              <a:rPr lang="en-US" sz="1200" dirty="0" smtClean="0">
                <a:latin typeface="+mn-lt"/>
                <a:hlinkClick r:id="rId7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Graham Beards"/>
              </a:rPr>
              <a:t>Graham Beards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0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Μακροφάγο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Ιστικό</a:t>
            </a:r>
            <a:r>
              <a:rPr lang="el-GR" dirty="0" smtClean="0"/>
              <a:t> διαμέρισμα του </a:t>
            </a:r>
            <a:r>
              <a:rPr lang="el-GR" dirty="0" err="1" smtClean="0"/>
              <a:t>μονοκυτταρικού</a:t>
            </a:r>
            <a:r>
              <a:rPr lang="el-GR" dirty="0" smtClean="0"/>
              <a:t> συστήματος.</a:t>
            </a:r>
          </a:p>
          <a:p>
            <a:r>
              <a:rPr lang="el-GR" dirty="0" smtClean="0"/>
              <a:t>Προέρχονται από τα μονοκύτταρα.</a:t>
            </a:r>
          </a:p>
          <a:p>
            <a:r>
              <a:rPr lang="el-GR" dirty="0" smtClean="0"/>
              <a:t>Μεγαλύτερα.</a:t>
            </a:r>
          </a:p>
          <a:p>
            <a:r>
              <a:rPr lang="el-GR" dirty="0" smtClean="0"/>
              <a:t>15-80μ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Ακανόνιστα </a:t>
            </a:r>
            <a:r>
              <a:rPr lang="el-GR" dirty="0" err="1" smtClean="0"/>
              <a:t>κυτταροπλασματικά</a:t>
            </a:r>
            <a:r>
              <a:rPr lang="el-GR" dirty="0" smtClean="0"/>
              <a:t> όρια.</a:t>
            </a:r>
          </a:p>
          <a:p>
            <a:r>
              <a:rPr lang="el-GR" dirty="0" smtClean="0"/>
              <a:t>Συχνά </a:t>
            </a:r>
            <a:r>
              <a:rPr lang="el-GR" dirty="0" err="1" smtClean="0"/>
              <a:t>κενοτόπια</a:t>
            </a:r>
            <a:r>
              <a:rPr lang="el-GR" dirty="0" smtClean="0"/>
              <a:t> και </a:t>
            </a:r>
            <a:r>
              <a:rPr lang="el-GR" dirty="0" err="1" smtClean="0"/>
              <a:t>ψευδοπόδια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1-2 </a:t>
            </a:r>
            <a:r>
              <a:rPr lang="el-GR" dirty="0" err="1" smtClean="0"/>
              <a:t>πυρήνια</a:t>
            </a:r>
            <a:r>
              <a:rPr lang="el-GR" dirty="0" smtClean="0"/>
              <a:t> .</a:t>
            </a:r>
          </a:p>
          <a:p>
            <a:r>
              <a:rPr lang="el-GR" dirty="0" smtClean="0"/>
              <a:t>Κυτταρόπλασμα </a:t>
            </a:r>
            <a:r>
              <a:rPr lang="el-GR" dirty="0" err="1" smtClean="0"/>
              <a:t>αζουρόφιλα</a:t>
            </a:r>
            <a:r>
              <a:rPr lang="el-GR" dirty="0" smtClean="0"/>
              <a:t> κοκκία και </a:t>
            </a:r>
            <a:r>
              <a:rPr lang="el-GR" dirty="0" err="1" smtClean="0"/>
              <a:t>φαγοκυτταρωμένο</a:t>
            </a:r>
            <a:r>
              <a:rPr lang="el-GR" dirty="0" smtClean="0"/>
              <a:t> </a:t>
            </a:r>
            <a:r>
              <a:rPr lang="el-GR" dirty="0" err="1" smtClean="0"/>
              <a:t>κυτταροπλασματικό</a:t>
            </a:r>
            <a:r>
              <a:rPr lang="el-GR" dirty="0" smtClean="0"/>
              <a:t> υλικό.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4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4375" r="18838" b="8494"/>
          <a:stretch/>
        </p:blipFill>
        <p:spPr bwMode="auto">
          <a:xfrm>
            <a:off x="2987824" y="1340768"/>
            <a:ext cx="5695455" cy="4931964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Μακροφάγο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6" name="Picture 2" descr="http://upload.wikimedia.org/wikipedia/commons/0/0e/Macroph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2" y="2481307"/>
            <a:ext cx="20181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549551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imagebank.hematology.org</a:t>
            </a:r>
            <a:endParaRPr lang="el-GR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775" y="4293096"/>
            <a:ext cx="260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Macrophage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9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Εντόπιση </a:t>
            </a:r>
            <a:r>
              <a:rPr lang="el-GR" dirty="0" err="1" smtClean="0"/>
              <a:t>μακροφάγων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Σπλήνα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Ήπαρ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Μυελός των οστών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Τοίχωμα εντέρου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Παραμένουν στους ιστούς για μήνες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2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296144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/>
              <a:t>Πρόδρομα </a:t>
            </a:r>
            <a:r>
              <a:rPr lang="el-GR" dirty="0" smtClean="0"/>
              <a:t>κύτταρα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dirty="0" smtClean="0"/>
              <a:t>Αιμοπετάλια</a:t>
            </a:r>
            <a:endParaRPr lang="el-GR" sz="3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2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Μεγακαρυοβλάστη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Αλληλοπικαλυπτόμενους</a:t>
            </a:r>
            <a:r>
              <a:rPr lang="el-GR" dirty="0" smtClean="0"/>
              <a:t> πυρηνικούς λοβούς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Μικρή ποσότητα </a:t>
            </a:r>
            <a:r>
              <a:rPr lang="el-GR" dirty="0" err="1" smtClean="0"/>
              <a:t>βασεόφιλου</a:t>
            </a:r>
            <a:r>
              <a:rPr lang="el-GR" dirty="0" smtClean="0"/>
              <a:t> κυτταροπλάσματος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Προμεγακαρυοκύτταρα</a:t>
            </a:r>
            <a:r>
              <a:rPr lang="el-GR" dirty="0" smtClean="0"/>
              <a:t> (αύξηση πυρηνικών λοβών και εμφάνιση ροζ/κόκκινων κοκκίων)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Κοκκιώδες </a:t>
            </a:r>
            <a:r>
              <a:rPr lang="el-GR" dirty="0" err="1" smtClean="0"/>
              <a:t>μεγακαρυοκύτταρο</a:t>
            </a:r>
            <a:r>
              <a:rPr lang="el-GR" dirty="0" smtClean="0"/>
              <a:t> (κατάληψη κυτταροπλάσματος από κοκκία, πυρήνες απλώνονται περισσότερο)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Ώριμο </a:t>
            </a:r>
            <a:r>
              <a:rPr lang="el-GR" dirty="0" err="1" smtClean="0"/>
              <a:t>μεγακαρυοκύτταρο</a:t>
            </a:r>
            <a:r>
              <a:rPr lang="el-GR" dirty="0" smtClean="0"/>
              <a:t> (συμπαγής πυρήνας, δεν υπάρχει </a:t>
            </a:r>
            <a:r>
              <a:rPr lang="el-GR" dirty="0" err="1" smtClean="0"/>
              <a:t>βασεοφιλία</a:t>
            </a:r>
            <a:r>
              <a:rPr lang="el-GR" dirty="0" smtClean="0"/>
              <a:t>, συσσωμάτωση κοκκίων)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Μεγακαρυοκύτταρο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Πολυπλοειδικά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20-90</a:t>
            </a:r>
            <a:r>
              <a:rPr lang="el-GR" dirty="0" smtClean="0"/>
              <a:t>μ</a:t>
            </a:r>
            <a:r>
              <a:rPr lang="en-US" dirty="0" smtClean="0"/>
              <a:t>m.</a:t>
            </a:r>
          </a:p>
          <a:p>
            <a:r>
              <a:rPr lang="el-GR" dirty="0" smtClean="0"/>
              <a:t>1% των κυττάρων του μυελού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Meg-CSF </a:t>
            </a:r>
            <a:r>
              <a:rPr lang="el-GR" dirty="0" smtClean="0"/>
              <a:t>επάγει τον πολλαπλασιασμό των  </a:t>
            </a:r>
            <a:r>
              <a:rPr lang="en-US" dirty="0" smtClean="0"/>
              <a:t>CFU-Meg</a:t>
            </a:r>
            <a:r>
              <a:rPr lang="el-GR" dirty="0" smtClean="0"/>
              <a:t> κυττάρων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Θρομβοποιητίνη</a:t>
            </a:r>
            <a:r>
              <a:rPr lang="el-GR" dirty="0" smtClean="0"/>
              <a:t> προάγει την διαφοροποίηση και ωρίμανση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Ενδομίτωση</a:t>
            </a:r>
            <a:r>
              <a:rPr lang="el-GR" dirty="0" smtClean="0"/>
              <a:t> που οδηγεί σε </a:t>
            </a:r>
            <a:r>
              <a:rPr lang="el-GR" dirty="0" err="1" smtClean="0"/>
              <a:t>πολυπλοειδίες</a:t>
            </a:r>
            <a:r>
              <a:rPr lang="el-GR" dirty="0" smtClean="0"/>
              <a:t> (2Ν-16Ν)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Πυρηνικοί λοβοί 2-16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Μικρά </a:t>
            </a:r>
            <a:r>
              <a:rPr lang="el-GR" dirty="0" err="1" smtClean="0"/>
              <a:t>πυρήνια</a:t>
            </a:r>
            <a:r>
              <a:rPr lang="en-US" dirty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5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Απελευθέρωση αιμοπεταλίων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Μυελικά κολποειδή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Οι πυρήνες των </a:t>
            </a:r>
            <a:r>
              <a:rPr lang="el-GR" dirty="0" err="1" smtClean="0"/>
              <a:t>μεγακαρυοκυττάρων</a:t>
            </a:r>
            <a:r>
              <a:rPr lang="el-GR" dirty="0" smtClean="0"/>
              <a:t> </a:t>
            </a:r>
            <a:r>
              <a:rPr lang="el-GR" dirty="0" err="1" smtClean="0"/>
              <a:t>φαγοκυτταρώνονται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2/3 των αιμοπεταλίων κυκλοφορούν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8-11 ημέρες ζωή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1/3 σπλήνα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Διατήρηση ακεραιότητας αγγείων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Αιμόσταση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AutoShape 2" descr="data:image/jpeg;base64,/9j/4AAQSkZJRgABAQAAAQABAAD/2wCEAAkGBhQSEBUUExQWFRQWFxgYFxgVFxQYHRwYFBcXFxcXGhYXHCYeGBkjGhQXHy8gIycpLCwsFx4xNTAqNSYrLCkBCQoKBQUFDQUFDSkYEhgpKSkpKSkpKSkpKSkpKSkpKSkpKSkpKSkpKSkpKSkpKSkpKSkpKSkpKSkpKSkpKSkpKf/AABEIAPAA0gMBIgACEQEDEQH/xAAbAAABBQEBAAAAAAAAAAAAAAACAQMEBQYAB//EAD4QAAEDAgQEBAMGBAUEAwAAAAEAAhEDIQQFEjEGQVFhEyJxkTKBoQdCscHR8BQjUuFicoKSohUzVPEXJEP/xAAUAQEAAAAAAAAAAAAAAAAAAAAA/8QAFBEBAAAAAAAAAAAAAAAAAAAAAP/aAAwDAQACEQMRAD8AzJF1zkpF0qAQEYakCdaEFng2+IzQ7pZVWJwRY4gqTQrkOBHJXuPpNrUQ9o8w3QU2TZpUw7pYd91eU/tAqA/zBPos4Gxuncryo4ipp2QSs74lp4gfB5utlTNxZ5ABSM0yo0ahafkokIOc8ndEGpAnJQN6U5pgLkpagHQkexGCiKBkMSaU/buhQAAuKMpEDeldCIrig7Su0JJShATQnGthNi6NrUC6iuS6VyAKvxH1QlqWboigEJwBCO6msrNGwQBh8M52w+a1OT4ZrBBMk8lSViYBBgKOzHEOlpuEE/iXKzTcCRDXbKHklY06gIPMexUjNuIalemKbwLc/RQsBOofRBf8cYMENqDdZAj9+i3uajxcLtcBYUthAxpSgp4c/RAWoEBSlDCVAQCV8SuBSOQcdkMLike5BxKEuXJEHLly5AgStC6EQCAmBOsakaFoOHeGjXOonSwG5QU3hnolXprctwwAEC1thySIPKNN0TgnRQO65wQMAJwLoSoCdXMQmg5E4IYhAbXqXgDLwouHp6nQrbKKIFQg3QX+AqgtLCstmdGKrgRC1OCwLmVWFwhrjYqFx5obVaGkExeEGTeIsmyU6hLUASuC6E9TaO8oGyhKdqsjmmiECBCURShqAZXJXBcQgRJCWEoQIE4xiVlKdhf5q7yOlRYDUqkeX7vf0QP5Fw0Xw+p5aYvfn/ZTM64vZSb4dAC1rbKkzriipX8lPy0+irKOC6oDdn9cmdbkqe/hQuQAQZ7LilmSuKAYXALg5KUCPQEInIQgKmYKveGGasQ0HmVRtVtkdUsqsf0IQem57hGeGAYGmwXk/EOWmnWJnUHXBmV7LnOV+PhiObhI9YXkeb4KpTOioDbaf1QUcoZTlYXTRKDpT1CrCYlLqQOOchSErtSDkoCQBcgVJCWVLwOWPqmGi3MnYIIan4HKH1Bq+Fo3c6wUqpVo4ewirU+gVfisxqVbOdDf6RYILOnm1OgC2i0Pfze7b5KpqO1EudueiZAShBIaRyCMOTTE6AgLV+7LkXhrkANA+f7/ALpCjDfMVz0DULiiSBAhak0o3NSQgFoW34cw1PwWkgEnqsQtLwlRfVfp16WNuf0QepHETpY0cgs9xdhdLQajdTOZG4PVTcRm4ogBhExc9gs877QaVYupVbtNjP6oGKnCgxdAuaWhw2dtI7hZbMuDa9FmsgOHPQZj5KfnnHIa7wqLdLGWUfLOLamoSJaYB+aDMwulaDi7LdLxVYP5bxNtgeaz8IFlEWwkJjZDMoFBT1Cg55holPYLJ6tUEtaSBueSlPe6i0sAudygdo4WlSE1HandOSh43OKlQaR5GdG2t3UN7jN/qu1oAaAES7UnaDGneyBpEnKtIDYyEDQgOmVKoNkqKwLT8J5WKj/Ed8FMSfXkEEqlww4tB6gLlpv+tN/qb7hcg80YhqBKN0jggABcAlhKAgUoXJzShLUDBK1fA9eBWjeB+aqst4Zq1/M1sNG7nWH91oMPgaWCpud4suc2Da0oKXiXNyAWzBO/WFjHVbndTMbifFqEz8+gUrBsw9MBzx4jpPllwHZBRVHkmVZ5ZVq6tLGzqjlZSMzdh3smm3w39pIPa+yfyDORRpnfVPQECEHpuBwTW0BSqaC5wEgxz5BUWecBsNPXQJDhcsMewjms5mPEjqjmvDg1wBtsRG23VWHDfFrg7Q4mT943k/NBQYjCGm0awG+vxe3JRW4mDaPZaf7Q6bZpVGtEvB1HqbLHtKDS43OycLTbTqaSP+4BYk/oqgY0ze/qoUI0ErRqaXGBH1lRUpKSUChGgaiCApRtC5lNaDKOGtQ8StLKY62J9J2CCowuHL3AAXJgR3W8rZb/AAuEDHuDJOp5/AR1WeyPMqGGxRe6XU2zpMc+RhQs0zl2LrGo8S2fK3aB1PdBK/6hh+lU9+vdcgbTbH7/AEXIK+LpS1GRcpHIGi1cGoiUYbCCTSogN1P+Q6/2V3wrlzMRVJqNAZTGrS0fFewVViGBxYfuloHp1HutpwfgRRw9Sqd3HSCDyQZ3jPil1Or4dOGhuwaYA9lkavETqh/my8ERYx/ZWnGeDc6o5zWktAuQNp6lU/D2GDqt7kDyjq7kguMp4MfiNBDiGOkmQAWgdeRVwPs2pNpzWxBB5aW8uUDdabh/KTh8MXVIFR5nTPsF55xNxU+pVcLtgxueXIdAgfx32b1tX8h7Xs3lxDD6Qd/ksnisK+jUcyoNLm2It8r81YniGoCPM6AOZJ/FSs8zCniqIfp01WRMfebt6mEEHJcCaxMCY5cyCtflPBRs7WAT9yJI9TKx/DmPNOr/AJhp99vqvVMBjGw0geZzQZHb80Hn3GVd4reE8R4e3eYVC169Uz7AYbF/G4tqCweI9jycPqsNnvCtTDXMPpnZ7Zj0P9J7IKgFLKABGEBAokgCfoYVzyA1pcTsAJQBTbyUmjhHFwaASTsArbI+E69Z8NYR1LgQB8yFv8vyjD4Bgc7S+sBdx2B7SgzmU8I+C3x8VDWASGncnlIVTnvEXjv03bSGwHPurDi7isVmFuoX2CxDqslBKe4En80bK8KJTTwQTxjvVIoWr0XILB25XPauDoKVyBstRsYjpUi4gAEk7Qrmk2lhr1PPVGzBcNPc9UHZXgi0a6pDaO518/QbypWM49p/A1hFNu0R7wqLMsydXu8xGwGyoTTc4wB+/VBpsZmTcQCxlQQ7cc/S6d4d4YLK7ak7Hb1CxRaGne/b9V6R9n2Y+KC2pcNi53t+KC1znHFtJ07hpDQZu7kBC8exT36iTIdJ5c+fzXu2c1xo1RABgQLxEry3Ps1D3Fv3Z2tHr6oMi53eVIw2Ge9pDRJ6Wv6dV1WkNUgSFpsuzShQa23iEiSIAh3qbhBl8OSx4JB8pvPVaKpnxFENaYda87CSYHulz/E08S0vawMqtvb7ze/UgfgofDWRnFPcC7Sxgl7ug6DugaObVNQOorc8K404mk6m8S2IIOxB/MJtmCy+lDfD8QhskvJn1JEAK6ybiPDuIDaTGgf0NA+QjdB5U+mGucL2JA+RQgL13MuA6GKe14caQ3LdLZJN7FNu+zHDNI89Q9YLfz2QYjhbhY4pxLjopN+J0f8AEd1ssXxBRwgbSota3QIn7xPUuAmU/nNXwKXgYdpa0WmDbuOryeawuLyl5cC+bmTaXb7lxtdB6PlHEz6jJJBBMfPr6rz3jXPXVarqYMNaSD3IUmrnjcK3S1ltmySTI5lY/E4svc5x3cST6m6BsAqVSZe6YYVJYUEjD0JT76LWggi/4JvxYAj2su8STdANu31XIvE7D2XIJBN0UpC26dNAjcETtIQWL8W2jT00zNRw8z+k/db+aq2UySnDhrSCPnZOUCGm9+w/VBFxrQCQNgqypNwratSm/WU2zBFxDWiSegQUT6C3v2c5PUDzVeAKWhzRO7ieg/NQGYShhr1YqVBswbA/4iN/RNV+KqtV0FwY2DpaPK3VHllBveJMTqa5oIEiGidre0rx/MmOa8gggyrmpmpoUgx5l5JeRM/FFyZ6X+aYw2eU31Q2q2aRsZjUJ2cHckFnwRkQcDWqBvhg2MumRyjaFYZ5lGGrzpIpv+7AA/3R8QPXcK1q0AKAbSPkDbAkSeiwmOc8OkyI3PT5lBVvpPp1NB+Jp07z9eiva+cPDPBptFOnzi02Ek9Suy2cRWpspsDqpMNMbmB5nE8mj8F6RWw1DBM0tYx7/vVKga5xIuTLthvAQeTUKdSvUbSpAuc6GgCb+vZeqYDJDgaIbRpGpUIl7yBM8w0G4E7QoGC41wtNzrMaXfE6k0BxiOYaJB9VKo/aC2o/RTYCBJLyPK0DbvfogYy/NMXXqmmA5rmkF5qNsGXmZEztARZxxazC2pBpcTvZxHKex7BQcz+0QA2c5x+QA9IUVvE+GxUNrDS77rgSIPqOvdA9hPtG8Q6KoLmk84/YTXEdPwy2sxxNMjzc9uRPdNM4Nw9RodSrEukzr2/3MBMj6q7yzLKlGndrXFgsKb/iHo+L+qDyvMMxdVeXHqYHqooXoWY4XA1qgFSlVw9Q8/DNMEm992/NQMdwAQJpPDhyDhH/ACFveEGTYn6ZTmLy19J2l7S09D+IOxHokpQDcAjpP7hA4y6fo0+to6/hCjD6Ig5BZDBj+se4XKIHrkGibWp0fgb4tX+ojyN9J+I91BxOJe4y4yUj33QOQCHFc1SqWCAvUcGDofiPo3f3RPrUyAGUyALkuNz7bDsgTDYEuGow1g3cdv7nsirY/QwtoiB955+I9uw7BBjMS6pEkNA2a2QB8kWX4IPd5jDB8R/fMoKiq091EqYcrSZjSk+WNAs0cwEmBy01XNaBJcYEIMdiKBnmuweXVKrwymwucTAAEkr1h/CuGwp1P/nPBkNMR6ED4j22T2VcVUKT3FlGkx0XLGhpgXgmED/AvD1dmHjEMLXt1AB1zp+VisDxRhjUxDhp8N5dZsGDylzv6u2w+q9OPExrFrac+cAgdZ7xsgznNKeFbfSagBJeWgmegnZBjOCuFa2Gq/xNWWaRFMA/GXiCf8o39VX8acS+NWc0PDRSmCBOp0nbvEX9UOccf1aoIEgGxJJ9rRdZjLMpq4mppptLibk8gOpPIIIjnOqPtdxOzRuT0A/JaxnCuM8ATppNI+Fx0uPXVufl9FY4OlhstMh3iYjTBcfu2uGDl67x0VPnPGlStU1DyCIgE8uZPVBSY/Lq1KNbSAdiLg+hCiteQb8uX5KybmDnyC4xBsTbrEet1Fe64Bj13QbDh/jSoBpcYA2aAA32WmpcSscPMG/QfULBtwbqNLxWgFojdom9r9tvdJhs6NZ4pmix7nGwiPc9AOaD0Opi2EFziA1ovr8wlw8tnbdUmX4+npiKZbH/AObiPYD4VlOIc9wtRooS4BpEupBsamjTz+IQPoqahlTSZoYlhMbOmm6fQ2Pug39bh81WnRVZUbypYhtwegqNuPWFDZ9mviDbwT2qNqN+X3lnMPmeNw5Ac1zh3bqn0e3f3W6webu0NLhvBI5i1wesIKRv2WObd+IYBP3WuJI9OqaHCeFoPBrVzUgyWNAaD2JklXOcZ5DSLyZg8p5Lz+vmjWnUJe4/1iwPoDf5oPQRk2AdcYZ8G4h7ufzXLzd/EdcknxDfuuQXYy7TeoQz/Du4/wCnl84Q1MSG/ANPeZd77D5e6j1Kpk+v7vzTZugcL9zz+vuuFRNlExsoHqNIvMAT+g3Ukgkaaclrbkjm7r6dE7UpCjqpn4iAHHlBEwO3VFh8Q5pAcPKOs7dh+aAMFk1aq7ysJK3mBy5uBw2o/wDdePMSNo5DooXDfEbS9tIMqBzzAIa0iOpgkqdxliRo0EyQPqfRB5dxFxC99QmbSqWnjnA6p3kFOZlgn6iSP3+SmcN8GYjGOAptinMOqO+EAb9yewQWnCPEP/2mSYaxhDZ/qj+5V5xfgn1wXNktbLnwJNhMR7JzFcJYDBFr3GpWdTgmHgNLu4aJHopVT7QGu8jWNGuwAAA9Cf1QYbI+F62JqNNXU3DsMOdbyiJgNJ3PpzV3n3FdOgDQwrWMptkRG56kn4j6pzPOLWHCvp05aWwBpIADjYw0DtuvPC0uM7oHcbjnOvAF9wNz3P5KG5ydqsITbigsshrNbUlwBEGxuOn4SrDP8BTogFh1CoC4TMj2tZUWHq6Z5p/GZo57WsJ8rbj1IA/JBYYLidzKTqL2CrSdycSCOdnC4uotTNoaW0WCkHCHEEucR0LzsOwhVoK4uQFJRNKaCea1Ba5bn9aiRpeSP6XEkR6K6HFNOq0CrTIcPvMcR7c1lWNsf39EOpBtMVmzKjAA4ujYEifrCoq9AF13X6OsffYqkfXK5uNcO/Y3/FBcfwLeo9wuVOcQP6R9f1XINSdz6ooROHmPqiexA0pmW05eJ2FyewTFCiXugCT0CmVn6WBg5XdtueU7mPxQC54B1bmZSOxZM99+8dTzUchWmW8PVarC8N8oPpq6hvWyDV8Hfy6L6zhdx0ssOW8dp/BV3EGcNpNL6hkk2HMnsnc54gZh6TdTXN8sU2RHw8u3cqk4e4LrZk/x8QSylytcjowHYd/xQZWtjKuKqhrWmCQAxs3vzj8V6ZnGbUMswooUm3iHFpvJkm/O87q+OFo4Cl/JptAs3yiXEmw1O3JXk/F76z3ONSjUaCbFzXAQNrxHVBQ5jntWoT5zE+k+sblFleX1ajw0AyY5GwPM9FNyLhPEVHseQKdMEOL6sAQLzpN3bbL0jDZkx1T+W3UXb1Ia2Y3IPRBheLeGRQosewEjUBUPKSJFuVwVlcO/QQ6AR/Ze/VaDXs0vaHNIE/CQe3rZeQce5KzD12imTpc2YPKDG6DPVa8m97z80yHDpKHdIg6UoSApAg6U/SYCLzPJIylKfaxAjcPCcFNFqn59LfQJylTkgczYep2QNimidhCGh3I7fIwpNImm+4EtJkG4kW/FJUxLiIJt2AH4IK2pRTLqKsCxB4SCH4R/f/tIpvhrkG0fiWE3p0/kHN/BydaKREljv9L/AMnNUBrST5QfX+5sFIp0mgS94HZsuP8AxQaXg/DYWpWIFOoHtBd5zaBaRptN1bY3IsCBLmOaTOz3W77lUuSZlSbrptJa/RLnEH4ZFujd5jfuq7N+KqdJrm0pcSbueQT8hEAINDhsswLD8Lnu6OdMfIfmrStj9QhsRyA5BeUN4nquMADY7AAwL/FvFlecP8SeIWsaTUqOiG6TyAntA/JBvm5FQrBrqzBUcyS0Gbao3HMWG/RXL3EEgSAGgTsJ6Aeip8hovpgvrENc4eVm5HMk905neOFOmN4cb+h3koMzxLxm3Dkhjhr7XI7zsD6LG4vj6q60ku5GT+GyruKaT21jrHxXH+WSBHTZUmkTIQTcy4jq1ZBeYJkgbT1XN4iqta0Bxhogen6KJi8MY8Qt0tO3qImFAlBpsr42rU6jXOeXhpu09OYHRbTMadHNMM40nA1BdrXGHNdzHodl5MGm6lZdmL6Lw+m4tI6fn2QN4nCvpuLXtLSORBBTThC3/EVFmNwIxjJa9pDarZMTsTHzBnusPWvHYAIGGhONZKIMTrWICptTgC5rVLp4cOZ5ZL7W95gc/uoI4ajYIK7SiDUFpm+BPlrgeSrf0f8AeB+ckKsIWu4TrNr0amHqXAAIPOJifUWVFmGT1KdU09JdGxANxyKCuDEVOgSbCVIGF0/Eb9AZ9yNl3i2gWHT9eqBv+DPVv+5v6rkUrkGiFNhJLnVIBiTo/Ekz8gibjaDSIZVMfeLmX/0qpqVC5x59PT0RgiOp77ILt2c0y10MLdR8xfPuXCfayrmYPDViQA0WiWvcDPWCb+yhuc537gfonsPhA4gG56NEn32CCyp5TTbSqDDyKgYYcd55369gEOV5TUwcYjDHxbCXMEmLamlpuFYl38PSNUt5hjBNpI3tEmATKicP5tpmkX6A74XD7r+R9DsUGv4Wz+ninuJHmAJ0mAREzI6/qpmfVtdNp08idJ6clSZZnFWi6q/Esp06TGnU8NALyfhaCPjndZ4/aM19cl7SKUEAWnaxQUmcVTiX3dIYCAYG0zE9lQ0q7GPGpstG8EAn5wY9keOzeZDPK0nZVbjKCfnudOxLxIDWNENa3YD9e6rIhEVxCDikCUNTjGIPQfs8p0quExGHqOINW/YaRa/WVD/+O3wf5jZ5CDHuqTh/NTh6k7g7hauvxqzTYOLum3uUGPzHKKlAw8R0III91Ha1TsyzF9Z0u25DkFGaxALQnaZQQiagm4l4eA7dwgE9Z5n8J9EwyE7hactff7s+zgpOV4cudvpbcknoNzsgn5VX/hqbqsS+oNFNp5wQXOP+EQFLr45mJYGVvK4CQ4cjzkbFqq8dmZe8mJGzZAs0bDt1Q4OsQ4GBM2t+QQDXyms2ToJaPvNEiPUKGG9FpqX8ioXB2kTMBxEzyLTb3Tjs3puMuoM53a4A3kXDRBKDKwuWkFOl/wCNU/3sXIK6o5oJAmPl9SlfVEWAH1/FQy+XGU+KRc0kCzRJ7BABeSVMw+YBosI9PzPdVjiuDkFjmGZOqNa0nytJIHOSIJJ9OSrX1Uhem3lA1jca94hznEDYEkx6KtexWLqUmE3UoAc5QVnglcKJU801xYgg+Ci8BS9KQMQMCinG0k6Go9KAGsRwla1cQg6FwS6LSjNFwEkED0QAEYalDLXKOky42nv+aCdlWDc91hPIjrO/oO6m4qlTpywVddQ/EGMLgBybMgBR8ZmDbhg0tO4bYn1O8TyEBQDi4EAADoEErS3nqPaw/CUlTFchDR0Z+btz8yoLnkpEEgYjoERxBPNRSjBQP/xJ6lcmoX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96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Κυκλοφορία αιμοποιητικών κυττάρων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Έξοδο από το μυελό μετά την ωρίμανση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Είσοδο στην κυκλοφορία (κινητικότητα)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Επανεγκατάσταση στις μυελικές κυψέλες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Αντικατάσταση κυττάρων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7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Έξοδος κυττάρων από μυελό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Σύσπαση δικτυωτών κυττάρων έξω στιβάδας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Δημιουργία κενών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Αλληλεπίδραση κυττάρων αίματος με ενδοθηλιακά κύτταρα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Μετανάστευση διαμέσου πόρων 2-</a:t>
            </a:r>
            <a:r>
              <a:rPr lang="en-US" dirty="0" smtClean="0"/>
              <a:t>3</a:t>
            </a:r>
            <a:r>
              <a:rPr lang="el-GR" dirty="0" smtClean="0"/>
              <a:t>μ</a:t>
            </a:r>
            <a:r>
              <a:rPr lang="en-US" dirty="0" smtClean="0"/>
              <a:t>m.</a:t>
            </a:r>
          </a:p>
          <a:p>
            <a:r>
              <a:rPr lang="el-GR" dirty="0" smtClean="0"/>
              <a:t>Άνοιγμα και κλείσιμο πόρων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Κινητικότητα και </a:t>
            </a:r>
            <a:r>
              <a:rPr lang="el-GR" dirty="0" err="1" smtClean="0"/>
              <a:t>ευπλαστότητα</a:t>
            </a:r>
            <a:r>
              <a:rPr lang="el-GR" dirty="0" smtClean="0"/>
              <a:t> της κυτταρικής μεμβράνης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9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Προερυθροβλάστης</a:t>
            </a:r>
            <a:r>
              <a:rPr lang="el-GR" dirty="0"/>
              <a:t> </a:t>
            </a:r>
          </a:p>
        </p:txBody>
      </p:sp>
      <p:pic>
        <p:nvPicPr>
          <p:cNvPr id="2050" name="Picture 2" descr="File:Proerythr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369843"/>
            <a:ext cx="2664296" cy="22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113838" y="4946316"/>
            <a:ext cx="291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Proerythroblast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9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Κατάληψη μυελού από </a:t>
            </a:r>
            <a:r>
              <a:rPr lang="el-GR" dirty="0" err="1" smtClean="0"/>
              <a:t>νεοπλασματικά</a:t>
            </a:r>
            <a:r>
              <a:rPr lang="el-GR" dirty="0" smtClean="0"/>
              <a:t> κύτταρα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err="1" smtClean="0"/>
              <a:t>Νεοπλασματικά</a:t>
            </a:r>
            <a:r>
              <a:rPr lang="el-GR" dirty="0" smtClean="0"/>
              <a:t> ή ινώδης συνδετικός ιστός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Αυξημένη παρουσία άωρων μορφών στο περιφερικό αίμα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Καταστροφή αρχιτεκτονικής μυελού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Έκκριση </a:t>
            </a:r>
            <a:r>
              <a:rPr lang="el-GR" dirty="0" err="1" smtClean="0"/>
              <a:t>κυτταροκινών</a:t>
            </a:r>
            <a:r>
              <a:rPr lang="el-GR" dirty="0" smtClean="0"/>
              <a:t> από το νεόπλασμα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Συνθήκες στρες ή έντονη άσκηση ή χορήγηση αυξητικών παραγόντων (κινητοποίηση)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Αλλαγές σε μόρια προσκόλλησης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6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Επανεγκατάσταση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Αλλαγές στα μόρια προσκόλλησης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Ποσοτική έκφραση και συγγένεια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Κυτταροκίνες</a:t>
            </a:r>
            <a:r>
              <a:rPr lang="el-GR" dirty="0" smtClean="0"/>
              <a:t> και </a:t>
            </a:r>
            <a:r>
              <a:rPr lang="el-GR" dirty="0" err="1" smtClean="0"/>
              <a:t>χημειοκίνες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Ιντεγκρίνη</a:t>
            </a:r>
            <a:r>
              <a:rPr lang="el-GR" dirty="0" smtClean="0"/>
              <a:t> </a:t>
            </a:r>
            <a:r>
              <a:rPr lang="en-US" dirty="0" smtClean="0"/>
              <a:t>VLA-4 (very late antigen).</a:t>
            </a:r>
          </a:p>
          <a:p>
            <a:r>
              <a:rPr lang="el-GR" dirty="0" smtClean="0"/>
              <a:t>Μόριο κλειδί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Διαφορά συγκέντρωση </a:t>
            </a:r>
            <a:r>
              <a:rPr lang="el-GR" dirty="0" err="1" smtClean="0"/>
              <a:t>χημειοκινών</a:t>
            </a:r>
            <a:r>
              <a:rPr lang="el-GR" dirty="0" smtClean="0"/>
              <a:t> (</a:t>
            </a:r>
            <a:r>
              <a:rPr lang="el-GR" dirty="0" err="1" smtClean="0"/>
              <a:t>μικροπεριβάλλον</a:t>
            </a:r>
            <a:r>
              <a:rPr lang="el-GR" dirty="0" smtClean="0"/>
              <a:t> μυελού και κυκλοφορία)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77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224136"/>
          </a:xfrm>
          <a:ln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/>
              <a:t>Πρόδρομα </a:t>
            </a:r>
            <a:r>
              <a:rPr lang="el-GR" dirty="0" smtClean="0"/>
              <a:t>κύτταρα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dirty="0" smtClean="0"/>
              <a:t>Λεμφοκύτταρα-</a:t>
            </a:r>
            <a:r>
              <a:rPr lang="el-GR" sz="3000" dirty="0" err="1" smtClean="0"/>
              <a:t>Λεμφοποίηση</a:t>
            </a:r>
            <a:endParaRPr lang="el-GR" sz="3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4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Λεμφοποίηση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Αρχέγονο πολυδύναμο αιμοποιητικό κύτταρο στο μυελό των οστών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Διαφοροποίηση και ωρίμανση σε:</a:t>
            </a:r>
          </a:p>
          <a:p>
            <a:pPr marL="896938" indent="-514350">
              <a:buFont typeface="+mj-lt"/>
              <a:buAutoNum type="arabicPeriod"/>
            </a:pPr>
            <a:r>
              <a:rPr lang="el-GR" dirty="0" smtClean="0"/>
              <a:t>Τ-λεμφοκύτταρα</a:t>
            </a:r>
          </a:p>
          <a:p>
            <a:pPr marL="896938" indent="-514350">
              <a:buFont typeface="+mj-lt"/>
              <a:buAutoNum type="arabicPeriod"/>
            </a:pPr>
            <a:r>
              <a:rPr lang="el-GR" dirty="0" smtClean="0"/>
              <a:t>Β-λεμφοκύτταρα</a:t>
            </a:r>
          </a:p>
          <a:p>
            <a:pPr marL="896938" indent="-514350">
              <a:buFont typeface="+mj-lt"/>
              <a:buAutoNum type="arabicPeriod"/>
            </a:pPr>
            <a:r>
              <a:rPr lang="en-US" dirty="0" smtClean="0"/>
              <a:t>NK (Natural Killer)</a:t>
            </a:r>
            <a:endParaRPr lang="el-GR" dirty="0"/>
          </a:p>
        </p:txBody>
      </p:sp>
      <p:sp>
        <p:nvSpPr>
          <p:cNvPr id="4" name="Δεξιό άγκιστρο 3"/>
          <p:cNvSpPr/>
          <p:nvPr/>
        </p:nvSpPr>
        <p:spPr>
          <a:xfrm>
            <a:off x="3743908" y="2653345"/>
            <a:ext cx="648072" cy="17281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1733" y="2954600"/>
            <a:ext cx="4552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Μορφολογικά δεν διαφέρουν αλλά διαφέρουν </a:t>
            </a:r>
            <a:r>
              <a:rPr lang="el-GR" sz="2200" dirty="0" err="1" smtClean="0">
                <a:latin typeface="+mn-lt"/>
              </a:rPr>
              <a:t>ανοσοφαινοτυπικά</a:t>
            </a:r>
            <a:r>
              <a:rPr lang="el-GR" sz="2200" dirty="0" smtClean="0">
                <a:latin typeface="+mn-lt"/>
              </a:rPr>
              <a:t> και λειτουργικά.</a:t>
            </a:r>
            <a:endParaRPr lang="el-GR" sz="2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8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Λεμφοποίηση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Δύο φάσεις: α)</a:t>
            </a:r>
            <a:r>
              <a:rPr lang="el-GR" dirty="0"/>
              <a:t> </a:t>
            </a:r>
            <a:r>
              <a:rPr lang="el-GR" dirty="0" err="1" smtClean="0"/>
              <a:t>αντιγονοανεξάρτητη</a:t>
            </a:r>
            <a:r>
              <a:rPr lang="el-GR" dirty="0"/>
              <a:t> </a:t>
            </a:r>
            <a:r>
              <a:rPr lang="el-GR" dirty="0" smtClean="0"/>
              <a:t>και β)</a:t>
            </a:r>
            <a:r>
              <a:rPr lang="el-GR" dirty="0"/>
              <a:t> </a:t>
            </a:r>
            <a:r>
              <a:rPr lang="el-GR" dirty="0" err="1" smtClean="0"/>
              <a:t>αντιγονοεξαρτόμενη</a:t>
            </a:r>
            <a:r>
              <a:rPr lang="el-GR" dirty="0"/>
              <a:t>.</a:t>
            </a:r>
            <a:endParaRPr lang="el-GR" dirty="0" smtClean="0"/>
          </a:p>
          <a:p>
            <a:pPr marL="0" indent="0">
              <a:buNone/>
            </a:pPr>
            <a:r>
              <a:rPr lang="el-GR" b="1" dirty="0" err="1" smtClean="0"/>
              <a:t>Αντιγονοανεξάρτητη</a:t>
            </a:r>
            <a:endParaRPr lang="el-GR" b="1" dirty="0" smtClean="0"/>
          </a:p>
          <a:p>
            <a:pPr marL="0" indent="0">
              <a:buNone/>
            </a:pPr>
            <a:r>
              <a:rPr lang="el-GR" dirty="0" smtClean="0"/>
              <a:t>Πρωτογενή λεμφικά όργανα (μυελός, θύμος, εμβρυϊκό ήπαρ, λεκιθικός ασκός και </a:t>
            </a:r>
            <a:r>
              <a:rPr lang="el-GR" dirty="0" err="1" smtClean="0"/>
              <a:t>παρααορτική</a:t>
            </a:r>
            <a:r>
              <a:rPr lang="el-GR" dirty="0" smtClean="0"/>
              <a:t> περιοχή), ανάπτυξη Τ-, Β-.</a:t>
            </a:r>
          </a:p>
          <a:p>
            <a:pPr marL="0" indent="0">
              <a:buNone/>
            </a:pPr>
            <a:r>
              <a:rPr lang="el-GR" b="1" dirty="0" err="1" smtClean="0"/>
              <a:t>Αντιγονοανεξάρτητη</a:t>
            </a:r>
            <a:endParaRPr lang="el-GR" b="1" dirty="0" smtClean="0"/>
          </a:p>
          <a:p>
            <a:pPr marL="0" indent="0" algn="just">
              <a:buNone/>
            </a:pPr>
            <a:r>
              <a:rPr lang="el-GR" dirty="0" smtClean="0"/>
              <a:t>Δευτερογενή λεμφικά όργανα (μυελός, λεμφαδένες, σπλήνας, λεμφικά όργανα της αναπνευστικής και εντερικής οδού), δραστικά Τ-, Β-λεμφοκύτταρα (</a:t>
            </a:r>
            <a:r>
              <a:rPr lang="el-GR" dirty="0" err="1" smtClean="0"/>
              <a:t>ανοσοϊκανά</a:t>
            </a:r>
            <a:r>
              <a:rPr lang="el-GR" dirty="0" smtClean="0"/>
              <a:t> κύτταρα).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0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Τ-</a:t>
            </a:r>
            <a:r>
              <a:rPr lang="el-GR" dirty="0" err="1" smtClean="0"/>
              <a:t>Λεμφοποίηση</a:t>
            </a:r>
            <a:r>
              <a:rPr lang="el-GR" dirty="0" smtClean="0"/>
              <a:t> </a:t>
            </a:r>
            <a:r>
              <a:rPr lang="el-GR" sz="3000" b="0" dirty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Προθυμοκύτταρα</a:t>
            </a:r>
            <a:r>
              <a:rPr lang="el-GR" dirty="0" smtClean="0"/>
              <a:t> μεταναστεύουν στον φλοιό του θύμου (πολλαπλασιασμός, ωρίμανση, εκπαίδευση).</a:t>
            </a:r>
          </a:p>
          <a:p>
            <a:r>
              <a:rPr lang="el-GR" dirty="0" smtClean="0"/>
              <a:t>Βοήθεια των κυττάρων του στρώματος του θύμου.</a:t>
            </a:r>
          </a:p>
          <a:p>
            <a:r>
              <a:rPr lang="el-GR" dirty="0" smtClean="0"/>
              <a:t>Αλληλεπιδράσεις με κύτταρα του στρώματος σημαντικό ρόλο στην διαφοροποίηση των </a:t>
            </a:r>
            <a:r>
              <a:rPr lang="el-GR" dirty="0" err="1" smtClean="0"/>
              <a:t>θυμοκυττάρων</a:t>
            </a:r>
            <a:r>
              <a:rPr lang="el-GR" dirty="0" smtClean="0"/>
              <a:t> .</a:t>
            </a:r>
          </a:p>
          <a:p>
            <a:r>
              <a:rPr lang="el-GR" dirty="0" err="1" smtClean="0"/>
              <a:t>Μικροπεριβάλλον</a:t>
            </a:r>
            <a:r>
              <a:rPr lang="el-GR" dirty="0" smtClean="0"/>
              <a:t> του θύμου καθοριστικό και αναντικατάστατο για την επιβίωση, πολλαπλασιασμό, διαφοροποίηση και ωρίμανση.</a:t>
            </a:r>
          </a:p>
          <a:p>
            <a:r>
              <a:rPr lang="el-GR" dirty="0" smtClean="0"/>
              <a:t>Αποτελείται από επιθηλιακά, </a:t>
            </a:r>
            <a:r>
              <a:rPr lang="el-GR" dirty="0" err="1" smtClean="0"/>
              <a:t>δενδριτικά</a:t>
            </a:r>
            <a:r>
              <a:rPr lang="el-GR" dirty="0" smtClean="0"/>
              <a:t>, </a:t>
            </a:r>
            <a:r>
              <a:rPr lang="el-GR" dirty="0" err="1" smtClean="0"/>
              <a:t>μακροφάγα</a:t>
            </a:r>
            <a:r>
              <a:rPr lang="el-GR" dirty="0" smtClean="0"/>
              <a:t>, </a:t>
            </a:r>
            <a:r>
              <a:rPr lang="el-GR" dirty="0" err="1" smtClean="0"/>
              <a:t>ινοβλάστες</a:t>
            </a:r>
            <a:r>
              <a:rPr lang="el-GR" dirty="0" smtClean="0"/>
              <a:t>, </a:t>
            </a:r>
            <a:r>
              <a:rPr lang="el-GR" dirty="0" err="1" smtClean="0"/>
              <a:t>εξωκυττάρια</a:t>
            </a:r>
            <a:r>
              <a:rPr lang="el-GR" dirty="0" smtClean="0"/>
              <a:t> θεμέλια ουσία.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5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Τ-</a:t>
            </a:r>
            <a:r>
              <a:rPr lang="el-GR" dirty="0" err="1" smtClean="0"/>
              <a:t>Λεμφοποίηση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Μεταθυμικά</a:t>
            </a:r>
            <a:r>
              <a:rPr lang="el-GR" dirty="0"/>
              <a:t> </a:t>
            </a:r>
            <a:r>
              <a:rPr lang="el-GR" dirty="0" smtClean="0"/>
              <a:t>Τ-λεμφοκύτταρα.</a:t>
            </a:r>
            <a:endParaRPr lang="el-GR" dirty="0"/>
          </a:p>
          <a:p>
            <a:r>
              <a:rPr lang="el-GR" dirty="0"/>
              <a:t>Διαφοροποίηση στην </a:t>
            </a:r>
            <a:r>
              <a:rPr lang="el-GR" dirty="0" smtClean="0"/>
              <a:t>περιφέρεια.</a:t>
            </a:r>
            <a:endParaRPr lang="el-GR" dirty="0"/>
          </a:p>
          <a:p>
            <a:r>
              <a:rPr lang="el-GR" dirty="0"/>
              <a:t>Ανοσολογικά παρθένα </a:t>
            </a:r>
            <a:r>
              <a:rPr lang="el-GR" dirty="0" smtClean="0"/>
              <a:t>κύτταρα.</a:t>
            </a:r>
            <a:endParaRPr lang="el-GR" dirty="0"/>
          </a:p>
          <a:p>
            <a:r>
              <a:rPr lang="el-GR" dirty="0"/>
              <a:t>Μνημονικά </a:t>
            </a:r>
            <a:r>
              <a:rPr lang="el-GR" dirty="0" smtClean="0"/>
              <a:t>κύτταρα.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Β-</a:t>
            </a:r>
            <a:r>
              <a:rPr lang="el-GR" dirty="0" err="1"/>
              <a:t>Λεμφοποίηση</a:t>
            </a:r>
            <a:r>
              <a:rPr lang="el-GR" dirty="0"/>
              <a:t>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Αναγνώριση προγονικών από την αναδιάταξη των βαρέων αλυσίδων των </a:t>
            </a:r>
            <a:r>
              <a:rPr lang="el-GR" dirty="0" err="1" smtClean="0"/>
              <a:t>ανοσοσφαιρινών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Μετανάστευση από τον μυελό σε περιφερικά λεμφικά όργανα.</a:t>
            </a:r>
          </a:p>
          <a:p>
            <a:r>
              <a:rPr lang="el-GR" dirty="0" smtClean="0"/>
              <a:t>Αντιδραστικό λεμφοκύτταρο, </a:t>
            </a:r>
            <a:r>
              <a:rPr lang="el-GR" dirty="0" err="1" smtClean="0"/>
              <a:t>ανοσοβλάστη</a:t>
            </a:r>
            <a:r>
              <a:rPr lang="el-GR" dirty="0" smtClean="0"/>
              <a:t>, </a:t>
            </a:r>
            <a:r>
              <a:rPr lang="el-GR" dirty="0" err="1" smtClean="0"/>
              <a:t>πλασματοκυτταροειδές</a:t>
            </a:r>
            <a:r>
              <a:rPr lang="el-GR" dirty="0" smtClean="0"/>
              <a:t> λεμφοκύτταρο.</a:t>
            </a:r>
          </a:p>
          <a:p>
            <a:r>
              <a:rPr lang="el-GR" dirty="0" err="1" smtClean="0"/>
              <a:t>Μνημονιακά</a:t>
            </a:r>
            <a:r>
              <a:rPr lang="el-GR" dirty="0" smtClean="0"/>
              <a:t> λεμφοκύτταρα.</a:t>
            </a:r>
          </a:p>
          <a:p>
            <a:r>
              <a:rPr lang="el-GR" dirty="0" smtClean="0"/>
              <a:t>Τελικά μη διαιρούμενα πλασματοκύτταρα.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7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Μορφολογία λεμφικών κυττάρων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err="1" smtClean="0"/>
              <a:t>Λεμφοβλάστες</a:t>
            </a:r>
            <a:r>
              <a:rPr lang="el-GR" b="1" dirty="0" smtClean="0"/>
              <a:t> </a:t>
            </a:r>
          </a:p>
          <a:p>
            <a:r>
              <a:rPr lang="el-GR" dirty="0" smtClean="0"/>
              <a:t>Δύσκολα διακρίνονται από τους </a:t>
            </a:r>
            <a:r>
              <a:rPr lang="el-GR" dirty="0" err="1" smtClean="0"/>
              <a:t>μυελοβλάστες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10-18μ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Λεπτή κατανομή χρωματίνης.</a:t>
            </a:r>
          </a:p>
          <a:p>
            <a:r>
              <a:rPr lang="el-GR" dirty="0" err="1" smtClean="0"/>
              <a:t>Πυρηνοπλασματική</a:t>
            </a:r>
            <a:r>
              <a:rPr lang="el-GR" dirty="0" smtClean="0"/>
              <a:t> αναλογία υψηλή.</a:t>
            </a:r>
          </a:p>
          <a:p>
            <a:r>
              <a:rPr lang="el-GR" dirty="0" smtClean="0"/>
              <a:t>Κυτταρόπλασμα χωρίς κοκκία.</a:t>
            </a:r>
          </a:p>
          <a:p>
            <a:r>
              <a:rPr lang="el-GR" dirty="0" smtClean="0"/>
              <a:t>Θετική την όξινη </a:t>
            </a:r>
            <a:r>
              <a:rPr lang="el-GR" dirty="0" err="1" smtClean="0"/>
              <a:t>φωσφατάση</a:t>
            </a:r>
            <a:r>
              <a:rPr lang="el-GR" dirty="0" smtClean="0"/>
              <a:t> και αρνητική την </a:t>
            </a:r>
            <a:r>
              <a:rPr lang="el-GR" dirty="0" err="1" smtClean="0"/>
              <a:t>μυελοϋπεροξειδάση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1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Λεμφοβλάστη</a:t>
            </a:r>
            <a:r>
              <a:rPr lang="el-GR" dirty="0"/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pic>
        <p:nvPicPr>
          <p:cNvPr id="4098" name="Picture 2" descr="File:ALL - Peripherial Blood - Diagnosis -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6101861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Lymph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16828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49248" y="4365104"/>
            <a:ext cx="260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Lymphoblast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005442" y="6165304"/>
            <a:ext cx="3490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ALL - </a:t>
            </a:r>
            <a:r>
              <a:rPr lang="en-US" sz="1200" dirty="0" err="1">
                <a:latin typeface="+mn-lt"/>
                <a:hlinkClick r:id="rId7"/>
              </a:rPr>
              <a:t>Peripherial</a:t>
            </a:r>
            <a:r>
              <a:rPr lang="en-US" sz="1200" dirty="0">
                <a:latin typeface="+mn-lt"/>
                <a:hlinkClick r:id="rId7"/>
              </a:rPr>
              <a:t> Blood - Diagnosis - </a:t>
            </a:r>
            <a:r>
              <a:rPr lang="en-US" sz="1200" dirty="0" smtClean="0">
                <a:latin typeface="+mn-lt"/>
                <a:hlinkClick r:id="rId7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hlinkClick r:id="rId8" tooltip="User:Christaras A (page does not exist)"/>
              </a:rPr>
              <a:t>Christaras</a:t>
            </a:r>
            <a:r>
              <a:rPr lang="en-US" sz="1200" dirty="0">
                <a:hlinkClick r:id="rId8" tooltip="User:Christaras A (page does not exist)"/>
              </a:rPr>
              <a:t> 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5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Ερυθροβλαστική</a:t>
            </a:r>
            <a:r>
              <a:rPr lang="el-GR" dirty="0"/>
              <a:t> </a:t>
            </a:r>
            <a:r>
              <a:rPr lang="el-GR" dirty="0" smtClean="0"/>
              <a:t>ωρίμανση </a:t>
            </a:r>
            <a:r>
              <a:rPr lang="el-GR" sz="3000" b="0" dirty="0" smtClean="0"/>
              <a:t>2/5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err="1"/>
              <a:t>Βασεόφιλος</a:t>
            </a:r>
            <a:r>
              <a:rPr lang="el-GR" b="1" dirty="0"/>
              <a:t> </a:t>
            </a:r>
            <a:r>
              <a:rPr lang="el-GR" b="1" dirty="0" err="1"/>
              <a:t>ερυθροβλάστης</a:t>
            </a:r>
            <a:r>
              <a:rPr lang="el-GR" b="1" dirty="0"/>
              <a:t> </a:t>
            </a:r>
          </a:p>
          <a:p>
            <a:r>
              <a:rPr lang="el-GR" dirty="0"/>
              <a:t>0,5-4,0% του </a:t>
            </a:r>
            <a:r>
              <a:rPr lang="el-GR" dirty="0" smtClean="0"/>
              <a:t>μυελού.</a:t>
            </a:r>
            <a:endParaRPr lang="el-GR" dirty="0"/>
          </a:p>
          <a:p>
            <a:r>
              <a:rPr lang="el-GR" dirty="0"/>
              <a:t>Διάμετρος 12-17μ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Πυρήνας (αδρή χρωματίνη, τάση σχηματισμού συσσωματωμάτων, ορατή </a:t>
            </a:r>
            <a:r>
              <a:rPr lang="el-GR" dirty="0" err="1"/>
              <a:t>παραχρωματίνη</a:t>
            </a:r>
            <a:r>
              <a:rPr lang="el-GR" dirty="0"/>
              <a:t> που βάφεται ροζ, τα </a:t>
            </a:r>
            <a:r>
              <a:rPr lang="el-GR" dirty="0" err="1"/>
              <a:t>πυρήνια</a:t>
            </a:r>
            <a:r>
              <a:rPr lang="el-GR" dirty="0"/>
              <a:t> δεν είναι ευκρινή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Κυτταρόπλασμα (</a:t>
            </a:r>
            <a:r>
              <a:rPr lang="el-GR" dirty="0" err="1"/>
              <a:t>βασεόφιλο</a:t>
            </a:r>
            <a:r>
              <a:rPr lang="el-GR" dirty="0"/>
              <a:t>-μπλε, άφθονο </a:t>
            </a:r>
            <a:r>
              <a:rPr lang="en-US" dirty="0"/>
              <a:t>RNA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Πυρηνοπλασματική</a:t>
            </a:r>
            <a:r>
              <a:rPr lang="el-GR" dirty="0"/>
              <a:t> αναλογία </a:t>
            </a:r>
            <a:r>
              <a:rPr lang="el-GR" dirty="0" smtClean="0"/>
              <a:t>3-6:1.</a:t>
            </a:r>
            <a:endParaRPr lang="el-GR" dirty="0"/>
          </a:p>
          <a:p>
            <a:r>
              <a:rPr lang="el-GR" dirty="0"/>
              <a:t>Ακανόνιστο περίγραμμα (</a:t>
            </a:r>
            <a:r>
              <a:rPr lang="el-GR" dirty="0" err="1"/>
              <a:t>ψευδοπόδια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Μετά από μία μίτωση προκύπτουν δύο </a:t>
            </a:r>
            <a:r>
              <a:rPr lang="el-GR" dirty="0" err="1"/>
              <a:t>πολυχρωματόφιλοι</a:t>
            </a:r>
            <a:r>
              <a:rPr lang="el-GR" dirty="0"/>
              <a:t> </a:t>
            </a:r>
            <a:r>
              <a:rPr lang="el-GR" dirty="0" err="1" smtClean="0"/>
              <a:t>ερυθροβλάστες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0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DDAQMDASIAAhEBAxEB/8QAGwAAAgMBAQEAAAAAAAAAAAAABAUAAQMCBgf/xAA2EAACAgECBQIDBwQCAgMAAAABAgADEQQhBRIxQVETYSIycQYUI0JSgaEVYpGxwdEk4TOS8P/EABoBAQEBAQEBAQAAAAAAAAAAAAABAgMEBQb/xAAgEQEBAQEAAwEBAQEBAQAAAAAAARECAyExQRIEUSIy/9oADAMBAAIRAxEAPwD6LJJJ2nnZVMtRfXp6+exsDt7zWIOPuw1iK3yBAR/zC8zaKfjARCy6dn8AMBO+GcSPEaSTWabUOLKywOD7EdRBa9PXqOHWBHCWYwpIyB+0E+z+nt02sVXILHmDY8TczFsmPSqMY3lyCLONcRs4fp/Vqp9U5xy5k55vVyMyaafSeP8Aie5ix859zPQcF4keJ6U3GpqmDYKkwXiPCrGua7SYIY5ZM4IPtHXN5uX63z6uUpdSCRGX2fr5tQ9hGeRNvqTM6+Fayw4dVqX9TmO9Hpa9JSK03P5mPUmT4vXUxvLBlDaTtDm6kzM7Lq69nYCWliv8rAyDuTeVLgSSTtJAkqXKgD6u0ooVTgnvF41D1vlWP7nrCdcfxMeBBOUFCSZWoaaXULemRsw6rNsxHo7jVcp7ZwfpHg6yJZiE46kDvICCMg5B6HMrA8SdOm0MguKUmypXG5Q/xF9l4NAqCAb5ziPcQW3h9LtzAsmeoHSVqUq0as2qrABzzfxH2TvM6NPVQCK13PVj1M03gt10BtJKxJCLMoyTO61aamsfoBIO8wPimgGtrXlIW1PlJ7jxFd3EdVc5FbFV8CaaTiOoqcLeedD1yNxDX82e1U8O1qHlKgDzzbRro9INOCSc2HqZzrdamnqVl+JnHwiKW4lrM83MAPAUYlX3XoOkzupruHLYuRMOH64asFWADgZ27wzvHxixiBTpKTgKiL1wIp1PGnJK0V8o6cxO8L4zk11pkgFsxCy8pIPUSWt8yNHFt4NhsZ/OTuI24LqbLFNNrFuUZBP+oo09nLYAOh2I8x3wjT8lbXMOUv0HtEXr4YZnNriqtnPRRmdDpB+JKz6G0JnIwdvAO8rmBUtc2c5Y+Z3Y70WLnZuo94HXcAOZTv5ndlr3Mpds4GB2law8qcWVq47jM6iyrXCmpa0Tm5R1JmlPEkZgtq8mfzA7SYmD5JAc7xbqeKcr8mnQMM4LkyEmmRkidOI3hviKsO4xiNKbVurWxDsYLMD66okc6jOBvFVgYCPywVSzHCgbmJNTatzk1qqr7SxeWFKkuoJwMgknsI4OvqY/CHx5xEwE1QnviXC+zoaio1l+cYG5nVVq2glc494mycdY10QHohh1PWMmM2N5JJcyKPaSXKMIuSVvJKKgnFFLaJuXqCDCgOXp5lkAjBGZFlx5zR8h2JHvCdSleAVEKv4XWzlqDyE9R2nCaApltQ45V39pW/6gG4kU1F8+2fEMr9B9McgZxB+J6zS6hFrrBDL0bG30g2jpvvJrpHNt56Qv57Xp7hptWtiDIB3HkRkONVhsPU4HkHMB0+kzcy2MAy9veY3UmluV/wBj5kMlPbhVxDSE0sD3VvB8GI76nBK2IVYe0K4I7Lq2rX5XU5HuO8dW2V0obLGCqO5lZ3+bhRwvhbeoL9QuFG6oe58mOWZQQpZQT0GREus1V2rsT7uz1qvjq0X6ikhgXG+f8yLm/XqrHWqtnsOFUEmJLuMah2JpARO2Rk/vIlt1vBLgSX5HC578u0BTGd5SRT22ElsDffYYhLqqBVWwOSAxIG30mNxHLhd5NOrB8EYwMGWLW6ttOHbJ3mpAQ48zh1yD5hB+md24fdUCeZFyPp4g+hWoufVAx4hPBeYi0sNth/uaXcNRmLUuUz+U9JKml+pCC5vT+XO0Z8LUrpsnozEiZ08MVWza3NjsO8PA6ADAHQQloLi1pTTcq7FziJVbcAx7xKhr9NhBllOQPMQ8hBPmWLPjTm8TtMk7fxLop5sF+vYQ4aZsYCEftBaE+ka6EEUZPc7TJNF8QazYeBDAABgDAHaSpavMzvvqoANrhc9B1J/aTUWGqouACe2fMRXczvzElmPcwSad0amm84qsBbx0M2nnQLKXV+VlI3Bj+mwW1rYPzCQswLqeKV6e9qipJXYkSRfxDQ2vrLXrUlWOR/iSdMNgi3ib8xNdfwg9z1hej1teqyFyrgZKmD6vSIKW5OvaA8LrsXXoMHC5JPtiYayYfnrtAONFvuyhehbBjCZ3UrchRxkGGJcryy6cEE95vw6t/vVXpEqQw39u/wDEZ/051JCMpB8wrR6NNPk5y56mHS9TGOs0LtabtMRzd18xfbpdVa45qXJ6dJ6CSRidUv4boDpmNtp/EIwAOiic8b/+OnxzH/UY/WcXVJfWUsGVP8SkvvSbRWLWcmca60WsFUfxD/6SmcrcwHjAzCadNRpsHbnP5mO8jWxnwzTmjScti/E5JZT/AKmd3CdO+TUWqPtuIwMqXWNAVcJoRg1jtYB+XGAfrMOJ6Y16g6hR+G/XH5TGGq1ml0ihtXqKqVPQ2OFz/mIdT9uOA02+i172AtylkrLKR9e86ceLyeT/AOebVmrZi64z/wCpaZDDO850vFfs9rrANNrSrE45G+HH/wBhH9OkoqwyrkjcM28nfHXFzqYu4rR1GnTqrDBO5HjM3lyTmyqTvJ32kgVOHopsbNlSMfJWaSoHCVoh+BFX6CdySsg9N4E6/tKdwilmOwnGpsNVRYdScCL+ey18FixPmXCQTbd6qFcY8ZgTDlcOMbdjNCSDyucGE06dLaSWyCTsRKvwDqtUtyqnIVI8w3hWfuxz05ziV/TaywLWMR4AxDEVUUKgAUbACQt9OwcCSYvfWjFWbBEkYgKlrLPmVs+MTnX22aPTL6QxZYcc2Ogh1uq09XMXsUYG+NzEPEdc+tYBQUqX5Rnr7mRuTaqnW61TkXO3s5yI00nFFsYJqF9NzsCOh/6nnyoG82QmzGd9o1q8x6sZxuMSQThju2n5XJJU4BPiF48w5LkEGv1tNBKklm8LOK+JUMcNzJ7kbQZRgklAhhkEEHuJIA3ENQdNpiyfOx5V9jE9WmsuBsbLHuTvGvFKy9CkflaC0aoVVlWG8Nz56Th2qeu8UWNlG2Gexk+0fGK+E6ItnN9mRUuOp8wasG/UgKNy0S/aq5NR9ohW5Xl09aryH8xO+Z6f8vink8mdfIz08zxOmzV6trtU9jOSeY2dvp4gjaRbBaQVHp7Dm7z1GuoQaVLq1+D8xx0GIgs0gsc2A5Xn6AZwJ97xeXef+Y6eK+gttNaVBtyG2UKennM9d9heLPp7xotTc1lN+9Ts2eRv079p581rfcnqZFZzv0l6P09Fei0HJRgcA9N5PPzPL47xWu5sfXZc4rbmrVvIBnU/MuDl3VELOcKOpMX2cWQNiuosPJOJfGLMKtY77mDaXThqcnYneGpJ+mOl1lepGF2f9JhGP8zz+9GqRlPRo+stFVLWn8qloSwi4prTZqXrWw8iHHKDK4brjRYEY/ht1z294tKksWb5j1M6TqB2j9dM9PVaqo20kLuRuIsyc7ZBHT2jDhtvq6NCTll+E/tN2RCclFJ8kSufwqoptvfcgDuxMafBTWAThR3M5autC1uOUgbn2inUalrrMHYdh4g+mLa2lScliPIE2rdLkD1sGHtEbkwnhjFNRy83wuOnvLhjLXHGrsHMeska2aOm1y7r8R6yR6NeetPMjAdev1mS4xC9Zpn0tpB6Z+FvIg3zH5QT9Jh1la6TSNrLSiMFAGWJ7RinByrA+soXwF3nXBanUWO2wOABiMxvNOfXV1xTUtKBEBx5PeVqrDVp3deoG016dZlegv07qu/MNvrIyUaSsOxLbma6vTBV512AmFTGpum4m1+p9ROXG0rf624VaeZqidsZHtGUVcKQm5n7ARrFZv1RAZSGGQeoMEfh9TH52A8QyQyJrHTaWrTj8Mbnqx6zxv2qq5eP74T16kKsf7dj/wAT3GPETfaPhVnEEpupYC3T5PKR8643E9P+XyTjybUryfFb+emmirz8W2xgACIxrsCoM4XHid6m/wBRj8QDoTgDv5H19oLYBaUtsbLh+oP8T7XHOTHXx/MFBRcOR0AGCBnuRB69EKrucb5bIJ7Y/wBwl2LMvIozzZzjtGPBdJZrNYtVR5yPisPasZ7/AFk67/jm38W9ZHs+DraOHaf1bRYeQYIGNoWxIGVGfaRRgY2/adT891dtriB4jQXxYBkYwcdou+8NUuDH2Zwaq2OWrQn3USNSk+koNpOpvISlNySes31fENPqdPZRS7B3GFJXAMH4ta92p9FT+GhwAOhPmcW8Nt+7+og5j3UdcStX39AOCpKMpDDqCNxJTUz2qlaksTsBDqtZTZyV67Tizl+H1CMMB7x3Tp6KVPoVIgP6R1gvWOdHR9304rOC3VseZtJJIw4uT1KXUdSNojdN8jqI7vuFNZc/sPMU3O1pNhABPjaaiwNz82B37w3Q1c1y/wBu8EBAsHMuxMdaQVelmkHB656wtreSQGSRlTKHUq4DKeoI2g40GlDZFQHtk4hJlQqsLWoAGFHYTuUJciLlAADYYl9JIAmq0SXEup5H7+DB14Y+fjsXHsIz7SoXa4pqWlAiDb/c7+sokKCWIAHcmY/e9MTj168/WEbwbWatNKg5t2PRYQCCMgggjtPN8WsY8Qszn4TgfSF5m0a/E9R1RFA+mYZotYbzy2ABj0I6GCae2o0DIG43E14dVzWGwfKp29zDVD8Z+zej4mfVX8DUZz6iDqfcRPqfsXaxVq9atjdzYuDPZdoHxDW/dVCoAbG89hPTx/q83EyViT/jz+m+xYUqNTr3ZRnKVJy537k5zPRcP0Gl4ZR6OlTlDHLMdyx8kxaNbqvm9Rv8DEZ6HVDU1nIw6/MP+Zjyf6PJ5JnVW84KlSSmYIpZjhVGSTOKL+kggD8UQNhamI8k4hGn1NeoHwH4u6nrBlK9ZXy2uCNw2R7iEVcQr9MBjggQ66hL/n6joRAbODKzEpaRnyuZWpZ+luv1Avs23J/mehpBSlFPUKAf8QTS8LqocWO3qODttgCHdYOrq+koyTLU3Lp6jYdz2HvIyA19pe8oPlTbHvBXYYAySfpOXYs5YnrvKGek21jrlD7Rpw5GWs5zjzBNHRzt2GNzDXvSpeWsc2PfaRKJwJIKNWMdAP3kkTAmv4qarGq06KSpwWbpn2neg4n67+ncoVz8pHQ+0XV1B7d+53mt9IqIK7fSHTJ8PpYmOms9alX7nrNpHNckqXAkzutFNTWHooneYJxJGfT5GcK2W+kBd+Nr7GDPuOg7CY21PQ2H6Tum06eznUfUTvW6pdQgRFy+eg3MroI4NazNbX+QAMPYzviPDBq39WtwtmMEMNmnWhpTQUE6ixEss3OWAx4ENR1sXmrdWHlTmGL99FNfDBp159VeqoOvLNRxSisBKaXKDoRtBuOX/wDl10HPKq5PuTO6Hr9LHIOk1J6X6aafUV6hOapunUHqIq4spGuJboVBEzotFGtRkOzHlYDuDHGq0yamvlfYj5WHaZsJ6pWtyehy4GZpwZT61rn5QuJQ4Vdz4L18v6gT/qaapk0dP3akEs4yzHriFt343/qVHNj4+X9WNpOJOG0XMhyrMNx4gNGmNqM3YfzN9HYjVto79g3ymEyBtJQLW3M5tLaTU5RtxuJbizRWFXGPB8wZme60EDmZjj6w0e6rVpp9MLiMlgOUe8SPqnuYl3Yue4MM44pWnToSeXcbecCB1XU1IB6bO3t2hJJg3hmusNgovbmz8rHqPaNp5hGzqPU5SoDZ+k9OGDAFehGRCdRIu43n0asfqP8AqMRMNbp/vNBUfMDlYjM+kNe9LuxIC9Nup8Tqh+dhM7EZcocjB3B8wzh2nNj5x8I6nxL+N0zZVr02VUBiBkwcKGXHmHFAykN0IxFVzvReUI6dD5kZgn7oD1f+JJmutOB8IkhcrjiOnapzfWPgJ3x2MAstawjPQT0bAEEMAQeoI6wQ8O0wfmCMP7ebaRZ044SW9B1YbBtoaxYcvKARneRFVFCooCjsJnqdQmmqNlh26AdyZWPtbEyRGeK6ixjycqDsAuYVp+Jg/DemP7l/6kavNMpJxVbXcvNUwYTv2hlgdHpmbmNK5/ecP6GjouspqQMo3wN8wqY6uj19PbWuAzDb6yrHmnL3WF3JZ2PUzej1dJatiDBHbsw8TvRslNmXX4geh7Gbau9bXHL0EOlVxnSnU116/Tgt8OGXuBFtd7hcdRPR8LBGjBPdiR9Jq+k0ztzPp6yfPLNTr/rnuEvC9NZqdStjA+mhyT5PiehlKoUAKAoHYdJY+kzbqITjqYs4lWfXD9mX/UaTO6pbUKN+x8SLLgbRsvpgbDEA1oHrNy9IU+lurzyfEPInCaC21vxPhXv5MLM+jKAuo0tfroHyvRhA7r6NG5TR0pz92xnHtD7j6Wlf0xgqhxiI6Sq5LdZSTW5a7X/h2soKAspxjfuIB8vQgiM+GEW6hxjKlTmA30eja9TEFVOzeZfxf3GPMvY7xnwW5vUeosSuOYDxFrADxibaOx9NcLE3BGCD3EFejHSSUDkAjoZeJlhnZRVac2Vqx8kTtVCgBVAA6ADAlyQKmdtNdy4sUN4PcTWcsSFJA3A2gK7K9FW5Q6l1IO422kiVuZmJbcncyTeRvK9eJJJDiYYUYq4+CVo/Tv8A52jXMy1NCamk1vt3BHYwsuUk0VKsRky9Uqo+BvO30ep0xOFLL2ZBkTP0rHbHKxbPiVvRfCly7A55SN42PWC6DTGio8/ztuR4hDFVHOxAA6kxWL9dd5B7RRfxZyxFCqF/UwyTL03Fn5wL1UqT8yjGIX+aO1Gjpv8AnBDfqXrMKuFUowNjs4HboIdzDmwDuRmX+28JtQAAAAAAdBLlA7AkY9pciJLkkgSSTMnWBUkuc/WBCB07GK7+Eszk0WKFPZu0aSSkuFVpHCdPy1tz32H5iNhFAZnctYxJJyc+Y245USarT8gHKfYwT0qXp5gSGEOk+BseT08w/R6G28hnylXk9T9BOeEKG1o5gGCqTuO8exrPV/EAwAPEuQSGRlJJyvNZn01Le8t+ZPnXG/kRguV9JQOR/wBS4C+3hFNljOHdAxzygbCSMZJdozqcvWjkYLKDidTGrU0XNy1WISPy9DNhFVcqScs6oMuwVfLHEiOvpL3nFdiWZ9N1bHXBnXaUXF3GLStK1Dq53+kY7THUUV6hOWxd+x7iFnqk2k09VjH1X5RiYuoS8hTlR0hdvDNQpPplXHscH+Z3peFvzc2oAC/pByTDewfoM/dKefry9T4hGZWAAMYAEDs4nUpIRHfHfoIc/o2WILTrqbcAkoT2aE9oF5lfmz3mFmprrblJyfAnNOspsfkDcreG2zJhlFSEgCUZQGesC85nFjrVWzucKoyZ0So6nAgHF2zpVKnKiwc2O3iUgG/iOoufCEovYIcfzLp1+opcF2Z1/MrHP+Jhp7Urty+CJWqtV3yg2h1yPRMtd9XxAMjjO8BfhSZ/DtYL4IzCtGhr0tSN1Cibjf8AeHPcC01abh9WWdUBO7ucZm1WopuOKrUc+FbJnmdfqW1Woc27gMQqn8ozMVOTk9ukeo1/OvYdJSqbLFTsdzg9or4TqndjRYxYcuVLHJ+kbUMF1C5/MCP3hizBqgKAFAAHQCY0hWttZgDYGx7gdv8AubQfV0q6GwZDqOoOMjxKMbggvYJjbGR4MgO3/qXqGTKKlZTG5yuNvE5Tp4ko6/aSKrdZf6jcrlVzsBJLi4WOjK2G2IOx8R9obWv0qO5+LcH6iJAbNVfy1rl2Mf6akaehagc46nyZPxrpxrNQNNSXbc9FHkxFdbbc3q2MT/oQ7j3MDQfynI/eLqtVdVlUK4PUMuYXmem+ntau5HB3B39xPQd9ukRaGlr71JXCg5OBtH0tZ6c4MnKROxLkZZ5EudEAysEQBOJuyaU4OAzBSfaKak9V8Ax/bWttbVuMqwwYms012kcnlLL2YCGuXN1PprkGE1ax14bYc/EjBAfrBGe29gqqWJ7CMU0Df05qCR6jfFnsD2haX6O5eYhtz7znVsnq/DBHV6bGVwUYHBBm+lrs1D4qXmPnsPqYaw+0djW6at2+bG82nFNfpVJWDnlHXzO/rDkWXu2ovZM/CDgQe2l6G5gMq2zA9CJ3cG017ZGxOx8iU+qa7Fark+0NuF4YNRWLdPZgHqtg3H7iF6Tha0uHuYMwOQoG0J0dJpoCnqdzN4ZvVcsyqd50rA7gg/SC69WNP4ec98dZlw0XDJsBx2zNfz/51kj4xSKNdYi9Ceb/ADvB12xmPOOaB7samlSzAYdR1x2MRDJ27+O8zY7c3YdcCrL3vZ2rXH1Jjhh/+EWaIHhmg57hi2055D1HiZnU6yw8yuVHgQxZtPU1TIALULf3L3lWan1VZK1YAjBY+Is0Orex+S04J6MNt/eMME9WJjWb6Vg82SWJ6ZJnQ2kAGMSGQB2aDmcstgUE5xjpJDQNpJdND6eiqmpBUgXIyT3M37SSQM9VTXdp7EtUMvKSM9iJ5nT79ZJIbnx6elFrqCooA9poJJIYdSsSSSC8SpJIEI2lCSSUWBvPPcStsfV2IzsVQ4UZwBJJDXP1rw12OorRviVs5DDMdYAGFAA8DaSSU6+piTEkkjKFVYYYAj3EpVVRsoH7SSQLxvLwJJJBWJWABtJJKOvec8ic3PyLz/q5Rn/MkkBTxok6qsdgmf5m+mAajcZ2kkla/GOnAGtAA2zG8kkynSY6yd5JIZSSSSV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Μορφολογία λεμφικών κυττάρων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Προλεμφοκύτταρα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Συσσωματώματα </a:t>
            </a:r>
            <a:r>
              <a:rPr lang="el-GR" dirty="0" smtClean="0"/>
              <a:t>χρωματίνης.</a:t>
            </a:r>
            <a:endParaRPr lang="el-GR" dirty="0"/>
          </a:p>
          <a:p>
            <a:r>
              <a:rPr lang="el-GR" dirty="0"/>
              <a:t>Μικρή </a:t>
            </a:r>
            <a:r>
              <a:rPr lang="el-GR" dirty="0" err="1"/>
              <a:t>πυρηνοπλασματική</a:t>
            </a:r>
            <a:r>
              <a:rPr lang="el-GR" dirty="0"/>
              <a:t> </a:t>
            </a:r>
            <a:r>
              <a:rPr lang="el-GR" dirty="0" smtClean="0"/>
              <a:t>αναλογία.</a:t>
            </a:r>
            <a:endParaRPr lang="el-GR" dirty="0"/>
          </a:p>
          <a:p>
            <a:r>
              <a:rPr lang="el-GR" dirty="0"/>
              <a:t>Κυτταρόπλασμα χωρίς </a:t>
            </a:r>
            <a:r>
              <a:rPr lang="el-GR" dirty="0" smtClean="0"/>
              <a:t>κοκκία</a:t>
            </a:r>
            <a:r>
              <a:rPr lang="el-GR" dirty="0"/>
              <a:t>.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0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Ώριμα λεμφοκύτταρα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8748464" cy="5688632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b="1" dirty="0" smtClean="0"/>
              <a:t>Μικρά λεμφοκύτταρα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7-10μ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Πυρήνας σε μέγεθος </a:t>
            </a:r>
            <a:r>
              <a:rPr lang="el-GR" dirty="0" err="1" smtClean="0"/>
              <a:t>ερυθροκυττάρου</a:t>
            </a:r>
            <a:r>
              <a:rPr lang="el-GR" dirty="0" smtClean="0"/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90% του κυτταροπλάσματος καταλαμβάνει ο πυρήνας.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Συμπυκνωμένη χρωματίνη κατά σωρούς.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err="1" smtClean="0"/>
              <a:t>Πυρήνια</a:t>
            </a:r>
            <a:r>
              <a:rPr lang="el-GR" dirty="0" smtClean="0"/>
              <a:t> παρόντα αλλά όχι πάντα ορατά.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Πρωτόπλασμα ελάχιστο που περιβάλει τον πυρήνα σαν στεφάνι (γαλάζιο).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Λίγα </a:t>
            </a:r>
            <a:r>
              <a:rPr lang="el-GR" dirty="0" err="1" smtClean="0"/>
              <a:t>αζουρόφιλα</a:t>
            </a:r>
            <a:r>
              <a:rPr lang="el-GR" dirty="0" smtClean="0"/>
              <a:t> κοκκία και </a:t>
            </a:r>
            <a:r>
              <a:rPr lang="el-GR" dirty="0" err="1" smtClean="0"/>
              <a:t>κενοτόπια</a:t>
            </a:r>
            <a:r>
              <a:rPr lang="el-GR" dirty="0"/>
              <a:t>.</a:t>
            </a:r>
            <a:endParaRPr lang="el-GR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Πιθανά να έχουν και </a:t>
            </a:r>
            <a:r>
              <a:rPr lang="el-GR" dirty="0" err="1" smtClean="0"/>
              <a:t>κυτταροπλασματική</a:t>
            </a:r>
            <a:r>
              <a:rPr lang="el-GR" dirty="0" smtClean="0"/>
              <a:t> </a:t>
            </a:r>
            <a:r>
              <a:rPr lang="el-GR" dirty="0" err="1" smtClean="0"/>
              <a:t>προσεκβολή</a:t>
            </a:r>
            <a:r>
              <a:rPr lang="el-GR" dirty="0" smtClean="0"/>
              <a:t> (</a:t>
            </a:r>
            <a:r>
              <a:rPr lang="el-GR" dirty="0" err="1" smtClean="0"/>
              <a:t>ουροπόδιο</a:t>
            </a:r>
            <a:r>
              <a:rPr lang="el-GR" dirty="0" smtClean="0"/>
              <a:t>) – εικόνα καθρέπτη χειρός.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Εικόνα μικρού λεμφοκυττάρου έχουν τα διεγερμένα ανοσολογικά Τ-, Β-λεμφοκύτταρα, τα διαφοροποιημένα δραστικά κύτταρα και τα κύτταρα μνήμης Τ- και Β-.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0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Μεγάλα λεμφοκύτταρα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Ετερογενή.</a:t>
            </a:r>
          </a:p>
          <a:p>
            <a:r>
              <a:rPr lang="el-GR" dirty="0" smtClean="0"/>
              <a:t>11-16μ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Πυρήνας όπως και των μικρών.</a:t>
            </a:r>
          </a:p>
          <a:p>
            <a:r>
              <a:rPr lang="el-GR" dirty="0" smtClean="0"/>
              <a:t>Μικρή εντομή πυρήνα.</a:t>
            </a:r>
          </a:p>
          <a:p>
            <a:r>
              <a:rPr lang="el-GR" dirty="0" smtClean="0"/>
              <a:t>Περισσότερο κυτταρόπλασμα.</a:t>
            </a:r>
          </a:p>
          <a:p>
            <a:r>
              <a:rPr lang="el-GR" dirty="0" smtClean="0"/>
              <a:t>Περιφερική </a:t>
            </a:r>
            <a:r>
              <a:rPr lang="el-GR" dirty="0" err="1" smtClean="0"/>
              <a:t>βασεοφιλία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Αζουρόφιλα</a:t>
            </a:r>
            <a:r>
              <a:rPr lang="el-GR" dirty="0" smtClean="0"/>
              <a:t> κοκκία.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6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Μορφολογία λεμφοκυττάρων – </a:t>
            </a:r>
            <a:r>
              <a:rPr lang="el-GR" dirty="0" err="1" smtClean="0"/>
              <a:t>Αντιγονοεξαρτώμενη</a:t>
            </a:r>
            <a:r>
              <a:rPr lang="el-GR" dirty="0" smtClean="0"/>
              <a:t> φάση </a:t>
            </a:r>
            <a:r>
              <a:rPr lang="el-GR" sz="3000" b="0" dirty="0" smtClean="0"/>
              <a:t>1/6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err="1" smtClean="0"/>
              <a:t>Ανοσοδιεγερμένο</a:t>
            </a:r>
            <a:r>
              <a:rPr lang="el-GR" b="1" dirty="0" smtClean="0"/>
              <a:t> λεμφοκύτταρο ή αντιδραστικό ή άτυπο ή ενεργοποιημένο</a:t>
            </a:r>
          </a:p>
          <a:p>
            <a:r>
              <a:rPr lang="el-GR" dirty="0" smtClean="0"/>
              <a:t>Πρόδρομο του </a:t>
            </a:r>
            <a:r>
              <a:rPr lang="el-GR" dirty="0" err="1" smtClean="0"/>
              <a:t>ανοσοβλάστη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Προέρχεται από ανοσολογικά παρθένα ή </a:t>
            </a:r>
            <a:r>
              <a:rPr lang="el-GR" dirty="0" err="1" smtClean="0"/>
              <a:t>μνημονιακά</a:t>
            </a:r>
            <a:r>
              <a:rPr lang="el-GR" dirty="0" smtClean="0"/>
              <a:t> κύτταρα που δέχονται </a:t>
            </a:r>
            <a:r>
              <a:rPr lang="el-GR" dirty="0" err="1" smtClean="0"/>
              <a:t>αντιγονικό</a:t>
            </a:r>
            <a:r>
              <a:rPr lang="el-GR" dirty="0" smtClean="0"/>
              <a:t> ερεθισμό.</a:t>
            </a:r>
          </a:p>
          <a:p>
            <a:r>
              <a:rPr lang="el-GR" dirty="0" smtClean="0"/>
              <a:t>16-30μ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Μειωμένη </a:t>
            </a:r>
            <a:r>
              <a:rPr lang="el-GR" dirty="0" err="1" smtClean="0"/>
              <a:t>πυρηνοπλασματική</a:t>
            </a:r>
            <a:r>
              <a:rPr lang="el-GR" dirty="0" smtClean="0"/>
              <a:t> αναλογία.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9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Μορφολογία λεμφοκυττάρων – </a:t>
            </a:r>
            <a:r>
              <a:rPr lang="el-GR" dirty="0" err="1" smtClean="0"/>
              <a:t>Αντιγονοεξαρτώμενη</a:t>
            </a:r>
            <a:r>
              <a:rPr lang="el-GR" dirty="0" smtClean="0"/>
              <a:t> φάση </a:t>
            </a:r>
            <a:r>
              <a:rPr lang="el-GR" sz="3000" b="0" dirty="0" smtClean="0"/>
              <a:t>2/6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184576"/>
          </a:xfrm>
        </p:spPr>
        <p:txBody>
          <a:bodyPr>
            <a:noAutofit/>
          </a:bodyPr>
          <a:lstStyle/>
          <a:p>
            <a:r>
              <a:rPr lang="el-GR" dirty="0" smtClean="0"/>
              <a:t>Πυρήνας στρογγυλός ή ωοειδής ή σχήμα φασολιού ή ακανόνιστος.</a:t>
            </a:r>
          </a:p>
          <a:p>
            <a:r>
              <a:rPr lang="el-GR" dirty="0" smtClean="0"/>
              <a:t>Διάσπαρτη χρωματίνη </a:t>
            </a:r>
            <a:r>
              <a:rPr lang="el-GR" dirty="0" err="1" smtClean="0"/>
              <a:t>αραιοχρωματική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Εμφανή </a:t>
            </a:r>
            <a:r>
              <a:rPr lang="el-GR" dirty="0" err="1" smtClean="0"/>
              <a:t>πυρήνια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Διάχυτη αύξηση </a:t>
            </a:r>
            <a:r>
              <a:rPr lang="el-GR" dirty="0" err="1" smtClean="0"/>
              <a:t>βασεοφιλίας</a:t>
            </a:r>
            <a:r>
              <a:rPr lang="el-GR" dirty="0" smtClean="0"/>
              <a:t> κυτταροπλάσματος.</a:t>
            </a:r>
          </a:p>
          <a:p>
            <a:r>
              <a:rPr lang="el-GR" dirty="0" err="1" smtClean="0"/>
              <a:t>Αζουρόφιλα</a:t>
            </a:r>
            <a:r>
              <a:rPr lang="el-GR" dirty="0" smtClean="0"/>
              <a:t> κοκκία ή/και </a:t>
            </a:r>
            <a:r>
              <a:rPr lang="el-GR" dirty="0" err="1" smtClean="0"/>
              <a:t>κενοτόπια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Ιογενεις</a:t>
            </a:r>
            <a:r>
              <a:rPr lang="el-GR" dirty="0" smtClean="0"/>
              <a:t> λοιμώξεις – λοιμώδης μονοπυρήνωση.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Μορφολογία λεμφοκυττάρων – </a:t>
            </a:r>
            <a:r>
              <a:rPr lang="el-GR" dirty="0" err="1"/>
              <a:t>Αντιγονοεξαρτώμενη</a:t>
            </a:r>
            <a:r>
              <a:rPr lang="el-GR" dirty="0"/>
              <a:t> φάση </a:t>
            </a:r>
            <a:r>
              <a:rPr lang="el-GR" sz="3000" b="0" dirty="0" smtClean="0"/>
              <a:t>3/6</a:t>
            </a:r>
            <a:r>
              <a:rPr lang="el-GR" sz="3000" dirty="0" smtClean="0"/>
              <a:t> </a:t>
            </a:r>
            <a:endParaRPr lang="el-GR" sz="3000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err="1" smtClean="0"/>
              <a:t>Ανοσοβλάστης</a:t>
            </a:r>
            <a:r>
              <a:rPr lang="el-GR" b="1" dirty="0" smtClean="0"/>
              <a:t> </a:t>
            </a:r>
          </a:p>
          <a:p>
            <a:r>
              <a:rPr lang="el-GR" dirty="0" smtClean="0"/>
              <a:t>12-25μ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</a:p>
          <a:p>
            <a:r>
              <a:rPr lang="el-GR" dirty="0" smtClean="0"/>
              <a:t>Λεπτή χρωματίνη.</a:t>
            </a:r>
          </a:p>
          <a:p>
            <a:r>
              <a:rPr lang="el-GR" dirty="0" smtClean="0"/>
              <a:t>Εμφανή </a:t>
            </a:r>
            <a:r>
              <a:rPr lang="el-GR" dirty="0" err="1" smtClean="0"/>
              <a:t>πυρήνια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Έντονο </a:t>
            </a:r>
            <a:r>
              <a:rPr lang="el-GR" dirty="0" err="1" smtClean="0"/>
              <a:t>βασεόφιλο</a:t>
            </a:r>
            <a:r>
              <a:rPr lang="el-GR" dirty="0" smtClean="0"/>
              <a:t> </a:t>
            </a:r>
            <a:r>
              <a:rPr lang="el-GR" dirty="0" err="1" smtClean="0"/>
              <a:t>κυτταροπλάσμα</a:t>
            </a:r>
            <a:r>
              <a:rPr lang="el-GR" dirty="0" smtClean="0"/>
              <a:t> (</a:t>
            </a:r>
            <a:r>
              <a:rPr lang="el-GR" dirty="0" err="1" smtClean="0"/>
              <a:t>πολυριβοσώματα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Πολλαπλασιασμός με επέκταση κλώνων ανάλογα με το ερέθισμα.</a:t>
            </a:r>
          </a:p>
          <a:p>
            <a:r>
              <a:rPr lang="el-GR" dirty="0" smtClean="0"/>
              <a:t>Προκύπτουν τα δραστικά Τ- και Β-λεμφοκύτταρα.</a:t>
            </a:r>
          </a:p>
          <a:p>
            <a:r>
              <a:rPr lang="el-GR" dirty="0" smtClean="0"/>
              <a:t>Διεκπεραίωση ανοσολογικής απάντησης.</a:t>
            </a:r>
          </a:p>
          <a:p>
            <a:r>
              <a:rPr lang="el-GR" dirty="0" smtClean="0"/>
              <a:t>Εντοπίζονται σε λεμφαδένες και περιφερικά λεμφικά όργανα.</a:t>
            </a:r>
          </a:p>
          <a:p>
            <a:r>
              <a:rPr lang="el-GR" dirty="0" smtClean="0"/>
              <a:t>Σπάνια στο περιφερικό αίμα.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3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Μορφολογία λεμφοκυττάρων – </a:t>
            </a:r>
            <a:r>
              <a:rPr lang="el-GR" dirty="0" err="1"/>
              <a:t>Αντιγονοεξαρτώμενη</a:t>
            </a:r>
            <a:r>
              <a:rPr lang="el-GR" dirty="0"/>
              <a:t> φάση </a:t>
            </a:r>
            <a:r>
              <a:rPr lang="el-GR" sz="3000" b="0" dirty="0" smtClean="0"/>
              <a:t>4/6</a:t>
            </a:r>
            <a:r>
              <a:rPr lang="el-GR" sz="3000" dirty="0" smtClean="0"/>
              <a:t> </a:t>
            </a:r>
            <a:endParaRPr lang="el-GR" sz="3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56792"/>
            <a:ext cx="8651304" cy="4680520"/>
          </a:xfrm>
        </p:spPr>
        <p:txBody>
          <a:bodyPr/>
          <a:lstStyle/>
          <a:p>
            <a:pPr marL="0" indent="0">
              <a:buNone/>
            </a:pPr>
            <a:r>
              <a:rPr lang="el-GR" b="1" dirty="0" err="1"/>
              <a:t>Πλασματοκυτταροειδή</a:t>
            </a:r>
            <a:r>
              <a:rPr lang="el-GR" b="1" dirty="0"/>
              <a:t> λεμφοκύτταρα  ή λεμφοειδή πλασματοκύτταρα </a:t>
            </a:r>
          </a:p>
          <a:p>
            <a:r>
              <a:rPr lang="el-GR" dirty="0"/>
              <a:t>Μοιάζουν με τα </a:t>
            </a:r>
            <a:r>
              <a:rPr lang="el-GR" dirty="0" smtClean="0"/>
              <a:t>λεμφοκύτταρα.</a:t>
            </a:r>
            <a:endParaRPr lang="el-GR" dirty="0"/>
          </a:p>
          <a:p>
            <a:r>
              <a:rPr lang="el-GR" dirty="0"/>
              <a:t>Έντονη </a:t>
            </a:r>
            <a:r>
              <a:rPr lang="el-GR" dirty="0" err="1"/>
              <a:t>βασεοφιλία</a:t>
            </a:r>
            <a:r>
              <a:rPr lang="el-GR" dirty="0"/>
              <a:t> </a:t>
            </a:r>
            <a:r>
              <a:rPr lang="el-GR" dirty="0" smtClean="0"/>
              <a:t>κυτταροπλάσματος.</a:t>
            </a:r>
            <a:endParaRPr lang="el-GR" dirty="0"/>
          </a:p>
          <a:p>
            <a:r>
              <a:rPr lang="el-GR" dirty="0"/>
              <a:t>Θεωρούνται δραστικά </a:t>
            </a:r>
            <a:r>
              <a:rPr lang="el-GR" dirty="0" smtClean="0"/>
              <a:t>Β-λεμφοκύτταρα.</a:t>
            </a:r>
            <a:endParaRPr lang="el-GR" dirty="0"/>
          </a:p>
          <a:p>
            <a:r>
              <a:rPr lang="el-GR" dirty="0"/>
              <a:t>Ένα στάδιο πριν τη διαφοροποίηση σε πλασματοκύτταρα.</a:t>
            </a:r>
            <a:endParaRPr lang="en-US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4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Μορφολογία λεμφοκυττάρων – </a:t>
            </a:r>
            <a:r>
              <a:rPr lang="el-GR" dirty="0" err="1"/>
              <a:t>Αντιγονοεξαρτώμενη</a:t>
            </a:r>
            <a:r>
              <a:rPr lang="el-GR" dirty="0"/>
              <a:t> φάση </a:t>
            </a:r>
            <a:r>
              <a:rPr lang="el-GR" sz="3000" b="0" dirty="0" smtClean="0"/>
              <a:t>5/6</a:t>
            </a:r>
            <a:r>
              <a:rPr lang="el-GR" sz="3000" dirty="0" smtClean="0"/>
              <a:t> </a:t>
            </a:r>
            <a:endParaRPr lang="el-GR" sz="3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32859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l-GR" dirty="0" smtClean="0"/>
              <a:t>Πλασματοκύτταρα.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Παράγουν και εκκρίνουν </a:t>
            </a:r>
            <a:r>
              <a:rPr lang="el-GR" dirty="0" err="1" smtClean="0"/>
              <a:t>ανοσοσφαιρίνη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Σφαιρικά ή </a:t>
            </a:r>
            <a:r>
              <a:rPr lang="el-GR" dirty="0" smtClean="0"/>
              <a:t>ωοειδή.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 smtClean="0"/>
              <a:t>9-20μm.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Έκκεντρο </a:t>
            </a:r>
            <a:r>
              <a:rPr lang="el-GR" dirty="0" smtClean="0"/>
              <a:t>πυρήνα.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Χρωματίνη διαταγμένη με μορφή ακτινών </a:t>
            </a:r>
            <a:r>
              <a:rPr lang="el-GR" dirty="0" smtClean="0"/>
              <a:t>τροχού.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Χωρίς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Έντονο </a:t>
            </a:r>
            <a:r>
              <a:rPr lang="el-GR" dirty="0" err="1"/>
              <a:t>βασεόφιλο</a:t>
            </a:r>
            <a:r>
              <a:rPr lang="el-GR" dirty="0"/>
              <a:t> </a:t>
            </a:r>
            <a:r>
              <a:rPr lang="el-GR" dirty="0" smtClean="0"/>
              <a:t>κυτταρόπλασμα.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 err="1"/>
              <a:t>Παραπυρηνική</a:t>
            </a:r>
            <a:r>
              <a:rPr lang="el-GR" dirty="0"/>
              <a:t> ωχρή περιοχή (σύστημα </a:t>
            </a:r>
            <a:r>
              <a:rPr lang="el-GR" dirty="0" err="1"/>
              <a:t>Golgi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 err="1"/>
              <a:t>Αζουρόφιλα</a:t>
            </a:r>
            <a:r>
              <a:rPr lang="el-GR" dirty="0"/>
              <a:t> </a:t>
            </a:r>
            <a:r>
              <a:rPr lang="el-GR" dirty="0" smtClean="0"/>
              <a:t>κοκκία.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Ανευρίσκονται στους λεμφαδένες και δευτερογενή λεμφικά </a:t>
            </a:r>
            <a:r>
              <a:rPr lang="el-GR" dirty="0" smtClean="0"/>
              <a:t>όργανα.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5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24136"/>
          </a:xfrm>
        </p:spPr>
        <p:txBody>
          <a:bodyPr/>
          <a:lstStyle/>
          <a:p>
            <a:r>
              <a:rPr lang="el-GR" dirty="0"/>
              <a:t>Μορφολογία λεμφοκυττάρων – </a:t>
            </a:r>
            <a:r>
              <a:rPr lang="el-GR" dirty="0" err="1"/>
              <a:t>Αντιγονοεξαρτώμενη</a:t>
            </a:r>
            <a:r>
              <a:rPr lang="el-GR" dirty="0"/>
              <a:t> φάση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Μεγάλα κοκκιώδη λεμφοκύτταρα </a:t>
            </a:r>
          </a:p>
          <a:p>
            <a:r>
              <a:rPr lang="el-GR" dirty="0" smtClean="0"/>
              <a:t>Λεμφοκύτταρα με χαμηλή </a:t>
            </a:r>
            <a:r>
              <a:rPr lang="el-GR" dirty="0" err="1" smtClean="0"/>
              <a:t>πυρηνοπλασματική</a:t>
            </a:r>
            <a:r>
              <a:rPr lang="el-GR" dirty="0" smtClean="0"/>
              <a:t> αναλογία.</a:t>
            </a:r>
          </a:p>
          <a:p>
            <a:r>
              <a:rPr lang="el-GR" dirty="0" smtClean="0"/>
              <a:t>Ανοιχτό γαλάζιο κυτταρόπλασμα.</a:t>
            </a:r>
          </a:p>
          <a:p>
            <a:r>
              <a:rPr lang="el-GR" dirty="0" smtClean="0"/>
              <a:t>Μεγάλα </a:t>
            </a:r>
            <a:r>
              <a:rPr lang="el-GR" dirty="0" err="1" smtClean="0"/>
              <a:t>αζουρόφιλα</a:t>
            </a:r>
            <a:r>
              <a:rPr lang="el-GR" dirty="0" smtClean="0"/>
              <a:t> κοκκία.</a:t>
            </a:r>
          </a:p>
          <a:p>
            <a:r>
              <a:rPr lang="en-US" dirty="0" smtClean="0"/>
              <a:t>CD4+, CD8+, NK</a:t>
            </a:r>
            <a:r>
              <a:rPr lang="el-GR" dirty="0" smtClean="0"/>
              <a:t> κύτταρα εμφανίζουν αυτή τη μορφή.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NK cells vs tumor </a:t>
            </a:r>
            <a:r>
              <a:rPr lang="en-US" dirty="0" smtClean="0"/>
              <a:t>cell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  <p:pic>
        <p:nvPicPr>
          <p:cNvPr id="6146" name="Picture 2" descr="File:Antibody-dependent cell-mediated cytotoxic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5961" y="6309320"/>
            <a:ext cx="4472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Antibody-dependent cell-mediated </a:t>
            </a:r>
            <a:r>
              <a:rPr lang="en-US" sz="1200" dirty="0" smtClean="0">
                <a:latin typeface="+mn-lt"/>
                <a:hlinkClick r:id="rId3"/>
              </a:rPr>
              <a:t>cytotoxicity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Simoncaulton"/>
              </a:rPr>
              <a:t>Simoncaulton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5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Βασεόφιλος</a:t>
            </a:r>
            <a:r>
              <a:rPr lang="el-GR" dirty="0"/>
              <a:t> </a:t>
            </a:r>
            <a:r>
              <a:rPr lang="el-GR" dirty="0" err="1"/>
              <a:t>ερυθροβλάστης</a:t>
            </a:r>
            <a:r>
              <a:rPr lang="el-GR" dirty="0"/>
              <a:t> </a:t>
            </a:r>
          </a:p>
        </p:txBody>
      </p:sp>
      <p:pic>
        <p:nvPicPr>
          <p:cNvPr id="3074" name="Picture 2" descr="File:Basophilic erythr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6" y="2634066"/>
            <a:ext cx="20416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938" y="4445855"/>
            <a:ext cx="291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Basophilic </a:t>
            </a:r>
            <a:r>
              <a:rPr lang="en-US" sz="1200" dirty="0" smtClean="0">
                <a:latin typeface="+mn-lt"/>
                <a:hlinkClick r:id="rId3"/>
              </a:rPr>
              <a:t>erythroblast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076" name="Picture 4" descr="File:Prorubricy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24" y="1268760"/>
            <a:ext cx="5578639" cy="4553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247481" y="5949280"/>
            <a:ext cx="291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Prorubricyte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Bobjgalindo"/>
              </a:rPr>
              <a:t>Bobjgalindo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9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Προέρχεται από το μεσόδερμα.</a:t>
            </a:r>
          </a:p>
          <a:p>
            <a:r>
              <a:rPr lang="el-GR" dirty="0" smtClean="0"/>
              <a:t>Καλύπτεται σε μεγάλο μέρος από περιτόναιο.</a:t>
            </a:r>
          </a:p>
          <a:p>
            <a:r>
              <a:rPr lang="el-GR" dirty="0" smtClean="0"/>
              <a:t>Εντοπίζεται εν τω </a:t>
            </a:r>
            <a:r>
              <a:rPr lang="el-GR" dirty="0" err="1" smtClean="0"/>
              <a:t>βάθει</a:t>
            </a:r>
            <a:r>
              <a:rPr lang="el-GR" dirty="0" smtClean="0"/>
              <a:t> στο αριστερό υποχόνδριο.</a:t>
            </a:r>
          </a:p>
          <a:p>
            <a:r>
              <a:rPr lang="el-GR" dirty="0" smtClean="0"/>
              <a:t>135</a:t>
            </a:r>
            <a:r>
              <a:rPr lang="en-US" dirty="0" smtClean="0"/>
              <a:t>gr (100-200gr)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Μήκος 12</a:t>
            </a:r>
            <a:r>
              <a:rPr lang="en-US" dirty="0" smtClean="0"/>
              <a:t>cm, </a:t>
            </a:r>
            <a:r>
              <a:rPr lang="el-GR" dirty="0" smtClean="0"/>
              <a:t>πλάτος 7</a:t>
            </a:r>
            <a:r>
              <a:rPr lang="en-US" dirty="0" smtClean="0"/>
              <a:t>cm, </a:t>
            </a:r>
            <a:r>
              <a:rPr lang="el-GR" dirty="0" smtClean="0"/>
              <a:t>πάχος 3-4</a:t>
            </a:r>
            <a:r>
              <a:rPr lang="en-US" dirty="0" smtClean="0"/>
              <a:t>cm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Εκτείνεται κατά μήκος της 9-11</a:t>
            </a:r>
            <a:r>
              <a:rPr lang="el-GR" baseline="30000" dirty="0" smtClean="0"/>
              <a:t>ης</a:t>
            </a:r>
            <a:r>
              <a:rPr lang="el-GR" dirty="0" smtClean="0"/>
              <a:t> πλευράς κατά μήκος της αριστερής μασχαλιαίας γραμμής.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Σπλήνα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5254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Σπλήνα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Καλύπτεται από κάψα.</a:t>
            </a:r>
          </a:p>
          <a:p>
            <a:r>
              <a:rPr lang="el-GR" dirty="0" smtClean="0"/>
              <a:t>Η κάψα αποτελείται από ινώδη και μυϊκό ιστό.</a:t>
            </a:r>
          </a:p>
          <a:p>
            <a:r>
              <a:rPr lang="el-GR" dirty="0" smtClean="0"/>
              <a:t>Από την εσωτερική επιφάνεια εκπέμπονται ινώδεις </a:t>
            </a:r>
            <a:r>
              <a:rPr lang="el-GR" dirty="0" err="1" smtClean="0"/>
              <a:t>δοκίδες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Σπληνικό παρέγχυμα ή σπληνικός πολφός.</a:t>
            </a:r>
          </a:p>
          <a:p>
            <a:r>
              <a:rPr lang="el-GR" dirty="0" smtClean="0"/>
              <a:t>Λευκό και ερυθρό πολφό διαχωρισμός από την οριακή ζώνη.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7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Λευκός και Ερυθρός Πολφός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  <p:pic>
        <p:nvPicPr>
          <p:cNvPr id="7170" name="Picture 2" descr="File:Illu spl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80520" cy="52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3843" y="6493269"/>
            <a:ext cx="4891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Illu </a:t>
            </a:r>
            <a:r>
              <a:rPr lang="en-US" sz="1200" dirty="0" smtClean="0">
                <a:latin typeface="+mn-lt"/>
                <a:hlinkClick r:id="rId3"/>
              </a:rPr>
              <a:t>spleen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7172" name="Picture 4" descr="File:Spleen hyaloserositis - low m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05" y="2204864"/>
            <a:ext cx="4104456" cy="2832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5350939" y="5271591"/>
            <a:ext cx="314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Spleen </a:t>
            </a:r>
            <a:r>
              <a:rPr lang="en-US" sz="1200" dirty="0" err="1">
                <a:latin typeface="+mn-lt"/>
                <a:hlinkClick r:id="rId6"/>
              </a:rPr>
              <a:t>hyaloserositis</a:t>
            </a:r>
            <a:r>
              <a:rPr lang="en-US" sz="1200" dirty="0">
                <a:latin typeface="+mn-lt"/>
                <a:hlinkClick r:id="rId6"/>
              </a:rPr>
              <a:t> - low </a:t>
            </a:r>
            <a:r>
              <a:rPr lang="en-US" sz="1200" dirty="0" smtClean="0">
                <a:latin typeface="+mn-lt"/>
                <a:hlinkClick r:id="rId6"/>
              </a:rPr>
              <a:t>mag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Nephron"/>
              </a:rPr>
              <a:t>Nephron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6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Θύμος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8</a:t>
            </a:r>
            <a:r>
              <a:rPr lang="el-GR" baseline="30000" dirty="0" smtClean="0"/>
              <a:t>η</a:t>
            </a:r>
            <a:r>
              <a:rPr lang="el-GR" dirty="0" smtClean="0"/>
              <a:t> εβδομάδα της κύησης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Επιθηλιακό όργανο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Αποικίζεται από λεμφικά κύτταρα τα </a:t>
            </a:r>
            <a:r>
              <a:rPr lang="el-GR" dirty="0" err="1" smtClean="0"/>
              <a:t>θυμοκύτταρα</a:t>
            </a:r>
            <a:r>
              <a:rPr lang="en-US" dirty="0"/>
              <a:t>.</a:t>
            </a:r>
            <a:endParaRPr lang="el-GR" dirty="0" smtClean="0"/>
          </a:p>
          <a:p>
            <a:r>
              <a:rPr lang="el-GR" dirty="0" err="1" smtClean="0"/>
              <a:t>Προθυμοκύτταρα</a:t>
            </a:r>
            <a:r>
              <a:rPr lang="el-GR" dirty="0" smtClean="0"/>
              <a:t> από το μυελό των οστών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Μετανάστευση στο θύμο και ωρίμανση στ</a:t>
            </a:r>
            <a:r>
              <a:rPr lang="en-US" dirty="0" smtClean="0"/>
              <a:t>o</a:t>
            </a:r>
            <a:r>
              <a:rPr lang="el-GR" dirty="0" smtClean="0"/>
              <a:t> Τ-</a:t>
            </a:r>
          </a:p>
          <a:p>
            <a:r>
              <a:rPr lang="el-GR" dirty="0" smtClean="0"/>
              <a:t>Θύμος χωρίζεται στο φλοιό και στο μυελό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 φλοιό τα </a:t>
            </a:r>
            <a:r>
              <a:rPr lang="el-GR" dirty="0" err="1" smtClean="0"/>
              <a:t>θυμοκύτταρα</a:t>
            </a:r>
            <a:r>
              <a:rPr lang="el-GR" dirty="0" smtClean="0"/>
              <a:t> υφίστανται διαδοχική έκφραση αντιγόνων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 θύμος είναι αναντικατάστατος και καθοριστικός για την επιβίωση, πολλαπλασιασμό, διαφοροποίηση και ωρίμανση των </a:t>
            </a:r>
            <a:r>
              <a:rPr lang="el-GR" dirty="0" err="1" smtClean="0"/>
              <a:t>θυμοκυττάρων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Τα επιθηλιακά κύτταρα είναι αστεροειδή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 μυελό τα </a:t>
            </a:r>
            <a:r>
              <a:rPr lang="el-GR" dirty="0" err="1" smtClean="0"/>
              <a:t>θυμοκύτταρα</a:t>
            </a:r>
            <a:r>
              <a:rPr lang="el-GR" dirty="0" smtClean="0"/>
              <a:t> υφίστανται περισσότερο ωρίμανση (βοηθητικά, </a:t>
            </a:r>
            <a:r>
              <a:rPr lang="el-GR" dirty="0" err="1" smtClean="0"/>
              <a:t>κυτταροτοξικά</a:t>
            </a:r>
            <a:r>
              <a:rPr lang="el-GR" dirty="0" smtClean="0"/>
              <a:t>, ρυθμιστικά)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5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Θύμος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  <p:pic>
        <p:nvPicPr>
          <p:cNvPr id="8194" name="Picture 2" descr="File:Illu thy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536504" cy="50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Thymic corpus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195248" cy="47258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3843" y="6493269"/>
            <a:ext cx="4891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Illu </a:t>
            </a:r>
            <a:r>
              <a:rPr lang="en-US" sz="1200" dirty="0" smtClean="0">
                <a:latin typeface="+mn-lt"/>
                <a:hlinkClick r:id="rId4"/>
              </a:rPr>
              <a:t>thymus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462526" y="6180954"/>
            <a:ext cx="314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Thymic </a:t>
            </a:r>
            <a:r>
              <a:rPr lang="en-US" sz="1200" dirty="0" smtClean="0">
                <a:latin typeface="+mn-lt"/>
                <a:hlinkClick r:id="rId6"/>
              </a:rPr>
              <a:t>corpuscle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Nephron"/>
              </a:rPr>
              <a:t>Nephron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9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Λεμφαδένες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Συμπαγή ανοσολογικά όργανα.</a:t>
            </a:r>
          </a:p>
          <a:p>
            <a:r>
              <a:rPr lang="el-GR" dirty="0" smtClean="0"/>
              <a:t>Αποτελούνται από συναθροίσεις λεμφοκυττάρων, </a:t>
            </a:r>
            <a:r>
              <a:rPr lang="el-GR" dirty="0" err="1" smtClean="0"/>
              <a:t>δενδριτικών</a:t>
            </a:r>
            <a:r>
              <a:rPr lang="el-GR" dirty="0" smtClean="0"/>
              <a:t> κυττάρων, </a:t>
            </a:r>
            <a:r>
              <a:rPr lang="el-GR" dirty="0" err="1" smtClean="0"/>
              <a:t>μακροφάγων</a:t>
            </a:r>
            <a:r>
              <a:rPr lang="el-GR" dirty="0" smtClean="0"/>
              <a:t> και </a:t>
            </a:r>
            <a:r>
              <a:rPr lang="el-GR" dirty="0" err="1" smtClean="0"/>
              <a:t>πλασμοκυττάρων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Βρίσκονται στην πορεία λεμφικών αγγείων.</a:t>
            </a:r>
          </a:p>
          <a:p>
            <a:r>
              <a:rPr lang="el-GR" dirty="0" smtClean="0"/>
              <a:t>Σε όλο το σώμα.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9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Λεμφαδένες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  <p:pic>
        <p:nvPicPr>
          <p:cNvPr id="9218" name="Picture 2" descr="File:Blausen 0623 LymphaticSystem Fem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9252"/>
            <a:ext cx="5904656" cy="54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1" y="6464369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0623 </a:t>
            </a:r>
            <a:r>
              <a:rPr lang="en-US" sz="1200" dirty="0" err="1">
                <a:latin typeface="+mn-lt"/>
                <a:hlinkClick r:id="rId3"/>
              </a:rPr>
              <a:t>LymphaticSystem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Female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5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Λεμφαδένες</a:t>
            </a:r>
            <a:br>
              <a:rPr lang="el-GR" dirty="0" smtClean="0"/>
            </a:br>
            <a:r>
              <a:rPr lang="el-GR" sz="3000" b="0" dirty="0"/>
              <a:t>Κεφαλή και </a:t>
            </a:r>
            <a:r>
              <a:rPr lang="el-GR" sz="3000" b="0" dirty="0" smtClean="0"/>
              <a:t>τράχηλος 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  <p:pic>
        <p:nvPicPr>
          <p:cNvPr id="10244" name="Picture 4" descr="File:Diagram showing the position of the lymph nodes in the neck CRUK 353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8414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2279496" y="6021288"/>
            <a:ext cx="4752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Diagram showing the position of the lymph nodes in the neck CRUK </a:t>
            </a:r>
            <a:r>
              <a:rPr lang="en-US" sz="1200" dirty="0" smtClean="0">
                <a:latin typeface="+mn-lt"/>
                <a:hlinkClick r:id="rId3"/>
              </a:rPr>
              <a:t>353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Fæ"/>
              </a:rPr>
              <a:t>Fæ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4.0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1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Βασική δομή λεμφαδένα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  <p:pic>
        <p:nvPicPr>
          <p:cNvPr id="11266" name="Picture 2" descr="File:Illu lymph node 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97" y="1268760"/>
            <a:ext cx="7328509" cy="4176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Lymph node histo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6" y="4437112"/>
            <a:ext cx="2915477" cy="2186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3563888" y="5525231"/>
            <a:ext cx="4891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Illu </a:t>
            </a:r>
            <a:r>
              <a:rPr lang="en-US" sz="1200" dirty="0" smtClean="0">
                <a:latin typeface="+mn-lt"/>
                <a:hlinkClick r:id="rId4"/>
              </a:rPr>
              <a:t>thymus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882221" y="6237311"/>
            <a:ext cx="314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Lymph node </a:t>
            </a:r>
            <a:r>
              <a:rPr lang="en-US" sz="1200" dirty="0" smtClean="0">
                <a:latin typeface="+mn-lt"/>
                <a:hlinkClick r:id="rId6"/>
              </a:rPr>
              <a:t>histology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Netha Hussain"/>
              </a:rPr>
              <a:t>Netha</a:t>
            </a:r>
            <a:r>
              <a:rPr lang="en-US" sz="1200" dirty="0">
                <a:latin typeface="+mn-lt"/>
                <a:hlinkClick r:id="rId7" tooltip="User:Netha Hussain"/>
              </a:rPr>
              <a:t> Hussain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Ερυθροβλαστική</a:t>
            </a:r>
            <a:r>
              <a:rPr lang="el-GR" dirty="0"/>
              <a:t> ωρίμανση </a:t>
            </a:r>
            <a:r>
              <a:rPr lang="el-GR" sz="3000" b="0" dirty="0" smtClean="0"/>
              <a:t>3/5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err="1"/>
              <a:t>Πολυχρωματόφιλος</a:t>
            </a:r>
            <a:r>
              <a:rPr lang="el-GR" b="1" dirty="0"/>
              <a:t> </a:t>
            </a:r>
            <a:r>
              <a:rPr lang="el-GR" b="1" dirty="0" err="1"/>
              <a:t>ερυθροβλάστης</a:t>
            </a:r>
            <a:r>
              <a:rPr lang="el-GR" b="1" dirty="0"/>
              <a:t> </a:t>
            </a:r>
          </a:p>
          <a:p>
            <a:r>
              <a:rPr lang="el-GR" dirty="0"/>
              <a:t>10-20% του </a:t>
            </a:r>
            <a:r>
              <a:rPr lang="el-GR" dirty="0" smtClean="0"/>
              <a:t>μυελού.</a:t>
            </a:r>
            <a:endParaRPr lang="el-GR" dirty="0"/>
          </a:p>
          <a:p>
            <a:r>
              <a:rPr lang="el-GR" dirty="0"/>
              <a:t>Διάμετρος 12-15μ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Πυρήνας (μέτρια πυκνή χρωματίνη, </a:t>
            </a:r>
            <a:r>
              <a:rPr lang="el-GR" dirty="0" err="1"/>
              <a:t>ετεροχρωματίνη</a:t>
            </a:r>
            <a:r>
              <a:rPr lang="el-GR" dirty="0"/>
              <a:t>-μπλε, ερυθρή χρωματίνη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Κυτταρόπλασμα (γκρι-</a:t>
            </a:r>
            <a:r>
              <a:rPr lang="el-GR" dirty="0" err="1"/>
              <a:t>μπλ</a:t>
            </a:r>
            <a:r>
              <a:rPr lang="el-GR" dirty="0"/>
              <a:t>ε, ανάμειξη αιμοσφαιρίνης με </a:t>
            </a:r>
            <a:r>
              <a:rPr lang="en-US" dirty="0"/>
              <a:t>RNA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Πυρηνοπλασματική</a:t>
            </a:r>
            <a:r>
              <a:rPr lang="el-GR" dirty="0"/>
              <a:t> αναλογία </a:t>
            </a:r>
            <a:r>
              <a:rPr lang="el-GR" dirty="0" smtClean="0"/>
              <a:t>1-4:1.</a:t>
            </a:r>
            <a:endParaRPr lang="el-GR" dirty="0"/>
          </a:p>
          <a:p>
            <a:r>
              <a:rPr lang="el-GR" dirty="0"/>
              <a:t>Δύο φορές </a:t>
            </a:r>
            <a:r>
              <a:rPr lang="el-GR" dirty="0" smtClean="0"/>
              <a:t>διαίρεση.</a:t>
            </a:r>
            <a:endParaRPr lang="el-GR" dirty="0"/>
          </a:p>
          <a:p>
            <a:r>
              <a:rPr lang="el-GR" dirty="0"/>
              <a:t>Μετά από δύο μιτώσεις προκύπτουν 4 </a:t>
            </a:r>
            <a:r>
              <a:rPr lang="el-GR" dirty="0" err="1"/>
              <a:t>ορθρόχρωμοι</a:t>
            </a:r>
            <a:r>
              <a:rPr lang="el-GR" dirty="0"/>
              <a:t> </a:t>
            </a:r>
            <a:r>
              <a:rPr lang="el-GR" dirty="0" err="1" smtClean="0"/>
              <a:t>ερυθροβλάστες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9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Μορφολογία, φυσιολογία και διαφοροποίηση ιστών και κυττάρων του αιμοποιητικού συστήματος (B)».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Πολυχρωματόφιλος</a:t>
            </a:r>
            <a:r>
              <a:rPr lang="el-GR" dirty="0"/>
              <a:t> </a:t>
            </a:r>
            <a:r>
              <a:rPr lang="el-GR" dirty="0" err="1"/>
              <a:t>ερυθροβλάστης</a:t>
            </a:r>
            <a:r>
              <a:rPr lang="el-GR" dirty="0"/>
              <a:t> </a:t>
            </a:r>
          </a:p>
        </p:txBody>
      </p:sp>
      <p:pic>
        <p:nvPicPr>
          <p:cNvPr id="4098" name="Picture 2" descr="File:Rubric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78" y="1340768"/>
            <a:ext cx="5904656" cy="4647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247481" y="6135687"/>
            <a:ext cx="291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Rubricyte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objgalindo"/>
              </a:rPr>
              <a:t>Bobjgalindo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4100" name="Picture 4" descr="File:Polychromatic erythrobla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2" y="2708920"/>
            <a:ext cx="18172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3938" y="4445855"/>
            <a:ext cx="2839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Polychromatic </a:t>
            </a:r>
            <a:r>
              <a:rPr lang="en-US" sz="1200" dirty="0" smtClean="0">
                <a:latin typeface="+mn-lt"/>
                <a:hlinkClick r:id="rId7"/>
              </a:rPr>
              <a:t>erythroblast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2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382</TotalTime>
  <Words>3159</Words>
  <Application>Microsoft Office PowerPoint</Application>
  <PresentationFormat>Προβολή στην οθόνη (4:3)</PresentationFormat>
  <Paragraphs>579</Paragraphs>
  <Slides>85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85</vt:i4>
      </vt:variant>
    </vt:vector>
  </HeadingPairs>
  <TitlesOfParts>
    <vt:vector size="87" baseType="lpstr">
      <vt:lpstr>template</vt:lpstr>
      <vt:lpstr>OC_template_updated</vt:lpstr>
      <vt:lpstr>Αιματολογία Ι (Θ)</vt:lpstr>
      <vt:lpstr>Ερυθρά σειρά </vt:lpstr>
      <vt:lpstr>Κυτταροβρίθεια μυελού </vt:lpstr>
      <vt:lpstr>Ερυθροβλαστική ωρίμανση 1/5 </vt:lpstr>
      <vt:lpstr>Προερυθροβλάστης </vt:lpstr>
      <vt:lpstr>Ερυθροβλαστική ωρίμανση 2/5 </vt:lpstr>
      <vt:lpstr>Βασεόφιλος ερυθροβλάστης </vt:lpstr>
      <vt:lpstr>Ερυθροβλαστική ωρίμανση 3/5 </vt:lpstr>
      <vt:lpstr>Πολυχρωματόφιλος ερυθροβλάστης </vt:lpstr>
      <vt:lpstr>Ερυθροβλαστική ωρίμανση 4/5 </vt:lpstr>
      <vt:lpstr>Ορθόχρωμος ερυθροβλάστης </vt:lpstr>
      <vt:lpstr>Ερυθροβλαστική ωρίμανση 5/5 </vt:lpstr>
      <vt:lpstr>Δικτυοερυθροκύτταρο 1/2 </vt:lpstr>
      <vt:lpstr>Δικτυοερυθροκύτταρο 2/2 </vt:lpstr>
      <vt:lpstr>Πρόδρομα κύτταρα </vt:lpstr>
      <vt:lpstr>Μυελοβλάστης 1/2 </vt:lpstr>
      <vt:lpstr>Μυελοβλάστης 2/2 </vt:lpstr>
      <vt:lpstr>Προμυελοκύτταρο 1/2 </vt:lpstr>
      <vt:lpstr>Προμυελοκύτταρο 2/2 </vt:lpstr>
      <vt:lpstr>Ουδετερόφιλο μυελοκύτταρο </vt:lpstr>
      <vt:lpstr>Ουδετερόφιλο μεταμυελοκύτταρο </vt:lpstr>
      <vt:lpstr>Ραβδοπύρηνο </vt:lpstr>
      <vt:lpstr>Ουδετερόφιλο πολυμορφοπύρηνο</vt:lpstr>
      <vt:lpstr>Αζουρόφιλα κοκκία </vt:lpstr>
      <vt:lpstr>Κυκλοφορία ουδετερόφιλων </vt:lpstr>
      <vt:lpstr>Πρόδρομα κύτταρα  Ηωσινόφιλα κοκκιοκύτταρα </vt:lpstr>
      <vt:lpstr>Αυξητικοί παράγοντες</vt:lpstr>
      <vt:lpstr>Ηωσινόφιλος μυελοβλάστης </vt:lpstr>
      <vt:lpstr>Ηωσινόφιλα πολυμορφοπύρηνα </vt:lpstr>
      <vt:lpstr>Κρυσταλλοειδής πυρήνας των κοκκίων</vt:lpstr>
      <vt:lpstr>Στρώμα των κοκκίων </vt:lpstr>
      <vt:lpstr>Πρόδρομα κύτταρα  Βασεόφιλα κοκκιοκύτταρα </vt:lpstr>
      <vt:lpstr>Βασεόφιλο μυελοκύτταρο 1/2</vt:lpstr>
      <vt:lpstr>Βασεόφιλο μυελοκύτταρο 2/2</vt:lpstr>
      <vt:lpstr>Βασεόφιλο </vt:lpstr>
      <vt:lpstr>Πρόδρομα κύτταρα Μονοκύτταρα</vt:lpstr>
      <vt:lpstr>Προμονοκύτταρο 1/2  </vt:lpstr>
      <vt:lpstr>Προμονοκύτταρο 2/2 </vt:lpstr>
      <vt:lpstr>Μονοκύτταρο 1/2</vt:lpstr>
      <vt:lpstr>Μονοκύτταρο 2/2</vt:lpstr>
      <vt:lpstr>Μακροφάγο 1/2 </vt:lpstr>
      <vt:lpstr>Μακροφάγο 2/2 </vt:lpstr>
      <vt:lpstr>Εντόπιση μακροφάγων </vt:lpstr>
      <vt:lpstr>Πρόδρομα κύτταρα Αιμοπετάλια</vt:lpstr>
      <vt:lpstr>Μεγακαρυοβλάστη </vt:lpstr>
      <vt:lpstr>Μεγακαρυοκύτταρο </vt:lpstr>
      <vt:lpstr>Απελευθέρωση αιμοπεταλίων </vt:lpstr>
      <vt:lpstr>Κυκλοφορία αιμοποιητικών κυττάρων </vt:lpstr>
      <vt:lpstr>Έξοδος κυττάρων από μυελό</vt:lpstr>
      <vt:lpstr>Κατάληψη μυελού από νεοπλασματικά κύτταρα </vt:lpstr>
      <vt:lpstr>Επανεγκατάσταση </vt:lpstr>
      <vt:lpstr>Πρόδρομα κύτταρα Λεμφοκύτταρα-Λεμφοποίηση</vt:lpstr>
      <vt:lpstr>Λεμφοποίηση 1/2 </vt:lpstr>
      <vt:lpstr>Λεμφοποίηση 2/2 </vt:lpstr>
      <vt:lpstr>Τ-Λεμφοποίηση 1/2 </vt:lpstr>
      <vt:lpstr>Τ-Λεμφοποίηση 2/2</vt:lpstr>
      <vt:lpstr>Β-Λεμφοποίηση </vt:lpstr>
      <vt:lpstr>Μορφολογία λεμφικών κυττάρων 1/2 </vt:lpstr>
      <vt:lpstr>Λεμφοβλάστη </vt:lpstr>
      <vt:lpstr>Μορφολογία λεμφικών κυττάρων 2/2 </vt:lpstr>
      <vt:lpstr>Ώριμα λεμφοκύτταρα </vt:lpstr>
      <vt:lpstr>Μεγάλα λεμφοκύτταρα </vt:lpstr>
      <vt:lpstr>Μορφολογία λεμφοκυττάρων – Αντιγονοεξαρτώμενη φάση 1/6 </vt:lpstr>
      <vt:lpstr>Μορφολογία λεμφοκυττάρων – Αντιγονοεξαρτώμενη φάση 2/6 </vt:lpstr>
      <vt:lpstr>Μορφολογία λεμφοκυττάρων – Αντιγονοεξαρτώμενη φάση 3/6 </vt:lpstr>
      <vt:lpstr>Μορφολογία λεμφοκυττάρων – Αντιγονοεξαρτώμενη φάση 4/6 </vt:lpstr>
      <vt:lpstr>Μορφολογία λεμφοκυττάρων – Αντιγονοεξαρτώμενη φάση 5/6 </vt:lpstr>
      <vt:lpstr>Μορφολογία λεμφοκυττάρων – Αντιγονοεξαρτώμενη φάση 6/6</vt:lpstr>
      <vt:lpstr>NK cells vs tumor cell</vt:lpstr>
      <vt:lpstr>Σπλήνα 1/2</vt:lpstr>
      <vt:lpstr>Σπλήνα 2/2</vt:lpstr>
      <vt:lpstr>Λευκός και Ερυθρός Πολφός</vt:lpstr>
      <vt:lpstr>Θύμος 1/2 </vt:lpstr>
      <vt:lpstr>Θύμος 2/2 </vt:lpstr>
      <vt:lpstr>Λεμφαδένες 1/2 </vt:lpstr>
      <vt:lpstr>Λεμφαδένες 2/2 </vt:lpstr>
      <vt:lpstr>Λεμφαδένες Κεφαλή και τράχηλος </vt:lpstr>
      <vt:lpstr>Βασική δομή λεμφαδένα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fkaram2</cp:lastModifiedBy>
  <cp:revision>31</cp:revision>
  <dcterms:created xsi:type="dcterms:W3CDTF">2014-11-10T14:17:49Z</dcterms:created>
  <dcterms:modified xsi:type="dcterms:W3CDTF">2015-03-02T07:43:26Z</dcterms:modified>
</cp:coreProperties>
</file>