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80" r:id="rId4"/>
    <p:sldId id="281" r:id="rId5"/>
    <p:sldId id="282" r:id="rId6"/>
    <p:sldId id="271" r:id="rId7"/>
    <p:sldId id="272" r:id="rId8"/>
    <p:sldId id="279" r:id="rId9"/>
    <p:sldId id="283" r:id="rId10"/>
    <p:sldId id="284" r:id="rId11"/>
    <p:sldId id="285" r:id="rId12"/>
    <p:sldId id="286" r:id="rId13"/>
    <p:sldId id="287" r:id="rId14"/>
    <p:sldId id="257" r:id="rId15"/>
    <p:sldId id="262" r:id="rId16"/>
    <p:sldId id="264" r:id="rId17"/>
    <p:sldId id="288" r:id="rId18"/>
    <p:sldId id="289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59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Εγγειοβελτιωτικά  Έργα &amp; Αρδεύσεις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83068" y="2810793"/>
            <a:ext cx="6400800" cy="198864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Βασικές αρχές </a:t>
            </a:r>
            <a:br>
              <a:rPr lang="el-GR" sz="2800" dirty="0"/>
            </a:br>
            <a:r>
              <a:rPr lang="el-GR" sz="2800" dirty="0" err="1"/>
              <a:t>διαστασιολόγησης</a:t>
            </a:r>
            <a:r>
              <a:rPr lang="el-GR" sz="2800" dirty="0"/>
              <a:t> &amp; σχεδιασμού</a:t>
            </a:r>
            <a:br>
              <a:rPr lang="el-GR" sz="2800" dirty="0"/>
            </a:br>
            <a:r>
              <a:rPr lang="el-GR" sz="2800" dirty="0"/>
              <a:t>αρδευτικών συστημάτων πίεσης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Μάριος </a:t>
            </a:r>
            <a:r>
              <a:rPr lang="el-GR" sz="2400" dirty="0" err="1" smtClean="0"/>
              <a:t>Βαλαβανίδης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dirty="0" smtClean="0"/>
              <a:t>Τμήμα Πολιτικών Μηχανικών Τ.Ε.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και </a:t>
            </a:r>
            <a:r>
              <a:rPr lang="el-GR" dirty="0" err="1" smtClean="0"/>
              <a:t>Μηχ</a:t>
            </a:r>
            <a:r>
              <a:rPr lang="en-US" dirty="0" smtClean="0"/>
              <a:t>/</a:t>
            </a:r>
            <a:r>
              <a:rPr lang="el-GR" dirty="0" err="1" smtClean="0"/>
              <a:t>κών</a:t>
            </a:r>
            <a:r>
              <a:rPr lang="el-GR" dirty="0" smtClean="0"/>
              <a:t> Τοπογραφίας και </a:t>
            </a:r>
            <a:r>
              <a:rPr lang="el-GR" dirty="0" err="1" smtClean="0"/>
              <a:t>Γεωπλ</a:t>
            </a:r>
            <a:r>
              <a:rPr lang="en-US" dirty="0" smtClean="0"/>
              <a:t>/</a:t>
            </a:r>
            <a:r>
              <a:rPr lang="el-GR" dirty="0" err="1" smtClean="0"/>
              <a:t>κής</a:t>
            </a:r>
            <a:r>
              <a:rPr lang="el-GR" dirty="0" smtClean="0"/>
              <a:t> Τ.Ε.</a:t>
            </a:r>
            <a:endParaRPr lang="el-GR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US" altLang="el-GR" dirty="0"/>
              <a:t>Darcy-</a:t>
            </a:r>
            <a:r>
              <a:rPr lang="en-US" altLang="el-GR" dirty="0" err="1"/>
              <a:t>Weisbach</a:t>
            </a:r>
            <a:r>
              <a:rPr lang="en-US" altLang="el-GR" dirty="0"/>
              <a:t>  -  </a:t>
            </a:r>
            <a:r>
              <a:rPr lang="el-GR" altLang="el-GR" dirty="0"/>
              <a:t>Συντελεστής τριβής </a:t>
            </a:r>
            <a:r>
              <a:rPr lang="en-US" altLang="el-GR" dirty="0"/>
              <a:t>f</a:t>
            </a:r>
            <a:br>
              <a:rPr lang="en-US" altLang="el-GR" dirty="0"/>
            </a:br>
            <a:r>
              <a:rPr lang="el-GR" altLang="el-GR" sz="3100" dirty="0"/>
              <a:t>Γραφικός προσδιορισμός (διάγραμμα </a:t>
            </a:r>
            <a:r>
              <a:rPr lang="en-US" altLang="el-GR" sz="3100" dirty="0"/>
              <a:t>Moody)</a:t>
            </a:r>
            <a:endParaRPr lang="el-GR" sz="3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" name="Picture 9" descr="Moody_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1" y="1268760"/>
            <a:ext cx="7595774" cy="5400600"/>
          </a:xfrm>
          <a:noFill/>
        </p:spPr>
      </p:pic>
    </p:spTree>
    <p:extLst>
      <p:ext uri="{BB962C8B-B14F-4D97-AF65-F5344CB8AC3E}">
        <p14:creationId xmlns:p14="http://schemas.microsoft.com/office/powerpoint/2010/main" val="5733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(Εναλλακτικός) Υπολογισμός απωλειών</a:t>
            </a:r>
            <a:r>
              <a:rPr lang="en-US" altLang="el-GR" dirty="0"/>
              <a:t>, </a:t>
            </a:r>
            <a:r>
              <a:rPr lang="en-US" altLang="el-GR" dirty="0" err="1"/>
              <a:t>h</a:t>
            </a:r>
            <a:r>
              <a:rPr lang="en-US" altLang="el-GR" baseline="-25000" dirty="0" err="1"/>
              <a:t>f</a:t>
            </a:r>
            <a:r>
              <a:rPr lang="en-US" altLang="el-GR" dirty="0"/>
              <a:t>,</a:t>
            </a:r>
            <a:r>
              <a:rPr lang="el-GR" altLang="el-GR" dirty="0"/>
              <a:t> σε σωλήνα με βάση την εξίσωση </a:t>
            </a:r>
            <a:r>
              <a:rPr lang="en-US" altLang="el-GR" dirty="0"/>
              <a:t>Hazen-Williams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7731"/>
                <a:ext cx="8229600" cy="115212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1,852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−4,87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7731"/>
                <a:ext cx="8229600" cy="1152128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301" y="3027322"/>
                <a:ext cx="1582481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1,13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1,21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10,46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1" y="3027322"/>
                <a:ext cx="1582481" cy="269304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7782" y="2984895"/>
                <a:ext cx="586408" cy="272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782" y="2984895"/>
                <a:ext cx="586408" cy="27261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7292" r="-20833" b="-8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11938" y="2954781"/>
                <a:ext cx="699592" cy="272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938" y="2954781"/>
                <a:ext cx="699592" cy="2726131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8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60010" y="2954781"/>
                <a:ext cx="936104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𝑔𝑝𝑚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10" y="2954781"/>
                <a:ext cx="936104" cy="269304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11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98446" y="2954780"/>
                <a:ext cx="601724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:endParaRPr lang="en-US" sz="220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446" y="2954780"/>
                <a:ext cx="601724" cy="2693045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5051" r="-6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email">
            <a:lum bright="-24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8" r="493"/>
          <a:stretch>
            <a:fillRect/>
          </a:stretch>
        </p:blipFill>
        <p:spPr>
          <a:xfrm>
            <a:off x="4335598" y="2708920"/>
            <a:ext cx="4808402" cy="3121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8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Υπολογισμός απωλειών σε σωλήνα με βάση την εξίσωση </a:t>
            </a:r>
            <a:r>
              <a:rPr lang="en-US" altLang="el-GR" dirty="0"/>
              <a:t>Hazen-Williams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674083"/>
            <a:ext cx="8712968" cy="3456384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None/>
            </a:pPr>
            <a:r>
              <a:rPr lang="el-GR" altLang="el-GR" b="1" dirty="0"/>
              <a:t>Παρατηρήσεις </a:t>
            </a:r>
            <a:endParaRPr lang="en-US" altLang="el-GR" b="1" dirty="0"/>
          </a:p>
          <a:p>
            <a:pPr>
              <a:spcBef>
                <a:spcPct val="0"/>
              </a:spcBef>
              <a:buNone/>
            </a:pPr>
            <a:r>
              <a:rPr lang="en-US" altLang="el-GR" dirty="0"/>
              <a:t>H </a:t>
            </a:r>
            <a:r>
              <a:rPr lang="el-GR" altLang="el-GR" dirty="0"/>
              <a:t>εξίσωση </a:t>
            </a:r>
            <a:r>
              <a:rPr lang="en-US" altLang="el-GR" dirty="0"/>
              <a:t>Hazen</a:t>
            </a:r>
            <a:r>
              <a:rPr lang="el-GR" altLang="el-GR" dirty="0"/>
              <a:t>-</a:t>
            </a:r>
            <a:r>
              <a:rPr lang="en-US" altLang="el-GR" dirty="0"/>
              <a:t>Williams </a:t>
            </a:r>
            <a:r>
              <a:rPr lang="el-GR" altLang="el-GR" dirty="0"/>
              <a:t>είναι πολύ απλή στην εφαρμογή της διότι συνδέει τη </a:t>
            </a:r>
            <a:r>
              <a:rPr lang="el-GR" altLang="el-GR" b="1" dirty="0"/>
              <a:t>διάμετρο ενός αγωγού </a:t>
            </a:r>
            <a:r>
              <a:rPr lang="el-GR" altLang="el-GR" dirty="0"/>
              <a:t>με την </a:t>
            </a:r>
            <a:r>
              <a:rPr lang="el-GR" altLang="el-GR" b="1" dirty="0"/>
              <a:t>πτώση πίεσης </a:t>
            </a:r>
            <a:r>
              <a:rPr lang="el-GR" altLang="el-GR" dirty="0"/>
              <a:t>και την </a:t>
            </a:r>
            <a:r>
              <a:rPr lang="el-GR" altLang="el-GR" b="1" dirty="0"/>
              <a:t>παροχή</a:t>
            </a:r>
            <a:r>
              <a:rPr lang="el-GR" altLang="el-GR" dirty="0"/>
              <a:t>.</a:t>
            </a:r>
            <a:endParaRPr lang="en-US" altLang="el-GR" dirty="0"/>
          </a:p>
          <a:p>
            <a:pPr>
              <a:spcBef>
                <a:spcPct val="0"/>
              </a:spcBef>
              <a:buNone/>
            </a:pPr>
            <a:r>
              <a:rPr lang="en-US" altLang="el-GR" dirty="0"/>
              <a:t>A</a:t>
            </a:r>
            <a:r>
              <a:rPr lang="el-GR" altLang="el-GR" dirty="0" err="1"/>
              <a:t>ποτελεί</a:t>
            </a:r>
            <a:r>
              <a:rPr lang="el-GR" altLang="el-GR" dirty="0"/>
              <a:t> ένα πολύ ισχυρό ‘εργαλείο’ για την άμεση </a:t>
            </a:r>
            <a:r>
              <a:rPr lang="el-GR" altLang="el-GR" dirty="0" err="1"/>
              <a:t>διαστασιολόγηση</a:t>
            </a:r>
            <a:r>
              <a:rPr lang="el-GR" altLang="el-GR" dirty="0"/>
              <a:t> μιας εγκατάστασης. </a:t>
            </a:r>
            <a:endParaRPr lang="en-US" altLang="el-GR" dirty="0"/>
          </a:p>
          <a:p>
            <a:pPr>
              <a:spcBef>
                <a:spcPct val="0"/>
              </a:spcBef>
              <a:buNone/>
            </a:pPr>
            <a:r>
              <a:rPr lang="el-GR" altLang="el-GR" dirty="0"/>
              <a:t>Ισχύει για ροή νερού σε κανονικές συνθήκες θερμοκρασίας 20</a:t>
            </a:r>
            <a:r>
              <a:rPr lang="el-GR" altLang="el-GR" baseline="30000" dirty="0"/>
              <a:t>0</a:t>
            </a:r>
            <a:r>
              <a:rPr lang="en-US" altLang="el-GR" dirty="0"/>
              <a:t>C</a:t>
            </a:r>
            <a:r>
              <a:rPr lang="el-GR" altLang="el-GR" dirty="0"/>
              <a:t> </a:t>
            </a:r>
            <a:endParaRPr lang="en-US" altLang="el-GR" dirty="0"/>
          </a:p>
          <a:p>
            <a:pPr>
              <a:spcBef>
                <a:spcPct val="0"/>
              </a:spcBef>
              <a:buNone/>
            </a:pPr>
            <a:r>
              <a:rPr lang="el-GR" altLang="el-GR" dirty="0"/>
              <a:t>ή για οποιοδήποτε άλλο υγρό με </a:t>
            </a:r>
            <a:r>
              <a:rPr lang="el-GR" altLang="el-GR" dirty="0" err="1"/>
              <a:t>σχετ</a:t>
            </a:r>
            <a:r>
              <a:rPr lang="el-GR" altLang="el-GR" dirty="0"/>
              <a:t>. πυκνότητα 1,0 και δυναμικό ιξώδες μ=1,002</a:t>
            </a:r>
            <a:r>
              <a:rPr lang="el-GR" altLang="el-GR" dirty="0">
                <a:sym typeface="Symbol" pitchFamily="18" charset="2"/>
              </a:rPr>
              <a:t></a:t>
            </a:r>
            <a:r>
              <a:rPr lang="el-GR" altLang="el-GR" dirty="0"/>
              <a:t>10</a:t>
            </a:r>
            <a:r>
              <a:rPr lang="el-GR" altLang="el-GR" baseline="30000" dirty="0">
                <a:sym typeface="Symbol" pitchFamily="18" charset="2"/>
              </a:rPr>
              <a:t>-3</a:t>
            </a:r>
            <a:r>
              <a:rPr lang="en-US" altLang="el-GR" dirty="0">
                <a:sym typeface="Symbol" pitchFamily="18" charset="2"/>
              </a:rPr>
              <a:t>kg</a:t>
            </a:r>
            <a:r>
              <a:rPr lang="el-GR" altLang="el-GR" dirty="0">
                <a:sym typeface="Symbol" pitchFamily="18" charset="2"/>
              </a:rPr>
              <a:t>/</a:t>
            </a:r>
            <a:r>
              <a:rPr lang="en-US" altLang="el-GR" dirty="0">
                <a:sym typeface="Symbol" pitchFamily="18" charset="2"/>
              </a:rPr>
              <a:t>m</a:t>
            </a:r>
            <a:r>
              <a:rPr lang="el-GR" altLang="el-GR" dirty="0">
                <a:sym typeface="Symbol" pitchFamily="18" charset="2"/>
              </a:rPr>
              <a:t>-</a:t>
            </a:r>
            <a:r>
              <a:rPr lang="en-US" altLang="el-GR" dirty="0">
                <a:sym typeface="Symbol" pitchFamily="18" charset="2"/>
              </a:rPr>
              <a:t>s</a:t>
            </a:r>
            <a:r>
              <a:rPr lang="el-GR" altLang="el-GR" dirty="0">
                <a:sym typeface="Symbol" pitchFamily="18" charset="2"/>
              </a:rPr>
              <a:t> , ή κινηματικό ιξώδες ν=1,004</a:t>
            </a:r>
            <a:r>
              <a:rPr lang="el-GR" altLang="el-GR" dirty="0"/>
              <a:t>10</a:t>
            </a:r>
            <a:r>
              <a:rPr lang="el-GR" altLang="el-GR" baseline="30000" dirty="0">
                <a:sym typeface="Symbol" pitchFamily="18" charset="2"/>
              </a:rPr>
              <a:t>-6</a:t>
            </a:r>
            <a:r>
              <a:rPr lang="en-US" altLang="el-GR" dirty="0">
                <a:sym typeface="Symbol" pitchFamily="18" charset="2"/>
              </a:rPr>
              <a:t>m</a:t>
            </a:r>
            <a:r>
              <a:rPr lang="el-GR" altLang="el-GR" baseline="30000" dirty="0">
                <a:sym typeface="Symbol" pitchFamily="18" charset="2"/>
              </a:rPr>
              <a:t>2</a:t>
            </a:r>
            <a:r>
              <a:rPr lang="el-GR" altLang="el-GR" dirty="0">
                <a:sym typeface="Symbol" pitchFamily="18" charset="2"/>
              </a:rPr>
              <a:t>/</a:t>
            </a:r>
            <a:r>
              <a:rPr lang="en-US" altLang="el-GR" dirty="0">
                <a:sym typeface="Symbol" pitchFamily="18" charset="2"/>
              </a:rPr>
              <a:t>s</a:t>
            </a:r>
            <a:r>
              <a:rPr lang="el-GR" altLang="el-GR" dirty="0">
                <a:sym typeface="Symbol" pitchFamily="18" charset="2"/>
              </a:rPr>
              <a:t>), </a:t>
            </a:r>
            <a:endParaRPr lang="en-US" altLang="el-GR" dirty="0"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l-GR" altLang="el-GR" dirty="0">
                <a:sym typeface="Symbol" pitchFamily="18" charset="2"/>
              </a:rPr>
              <a:t>δηλαδή για τις πιο συνηθισμένες εφαρμογές προβλημάτων υδραυλικής.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>
              <a:xfrm>
                <a:off x="2582416" y="1268760"/>
                <a:ext cx="3970784" cy="1152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1,852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−4,87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16" y="1268760"/>
                <a:ext cx="3970784" cy="11521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3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 σε </a:t>
            </a:r>
            <a:r>
              <a:rPr lang="el-GR" dirty="0" err="1"/>
              <a:t>διαστασιολόγηση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δικτύου στάγδην άρδευσης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4941168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/>
              <a:t>Αρδευτική μονάδα:</a:t>
            </a:r>
            <a:br>
              <a:rPr lang="el-GR" sz="2200" dirty="0"/>
            </a:br>
            <a:r>
              <a:rPr lang="el-GR" sz="2200" dirty="0"/>
              <a:t>125 </a:t>
            </a:r>
            <a:r>
              <a:rPr lang="el-GR" sz="2200" dirty="0" err="1"/>
              <a:t>αυτορυθμιζόμενοι</a:t>
            </a:r>
            <a:r>
              <a:rPr lang="el-GR" sz="2200" dirty="0"/>
              <a:t> (</a:t>
            </a:r>
            <a:r>
              <a:rPr lang="el-GR" sz="2200" dirty="0" err="1"/>
              <a:t>pc</a:t>
            </a:r>
            <a:r>
              <a:rPr lang="el-GR" sz="2200" dirty="0"/>
              <a:t>) </a:t>
            </a:r>
            <a:r>
              <a:rPr lang="el-GR" sz="2200" dirty="0" err="1"/>
              <a:t>σταλάκτες</a:t>
            </a:r>
            <a:r>
              <a:rPr lang="el-GR" sz="2200" dirty="0"/>
              <a:t> (q=4lt/</a:t>
            </a:r>
            <a:r>
              <a:rPr lang="el-GR" sz="2200" dirty="0" err="1"/>
              <a:t>hr</a:t>
            </a:r>
            <a:r>
              <a:rPr lang="el-GR" sz="2200" dirty="0"/>
              <a:t> @ </a:t>
            </a:r>
            <a:r>
              <a:rPr lang="el-GR" sz="2200" dirty="0" err="1"/>
              <a:t>Pa</a:t>
            </a:r>
            <a:r>
              <a:rPr lang="el-GR" sz="2200" dirty="0"/>
              <a:t>=10m) ανά αγωγό εφαρμογής</a:t>
            </a:r>
            <a:br>
              <a:rPr lang="el-GR" sz="2200" dirty="0"/>
            </a:br>
            <a:r>
              <a:rPr lang="el-GR" sz="2200" dirty="0"/>
              <a:t>55 αγωγοί εφαρμογής ανά αγωγό τροφοδοσίας (δε δείχνονται όλοι</a:t>
            </a:r>
            <a:r>
              <a:rPr lang="el-GR" sz="2200" dirty="0" smtClean="0"/>
              <a:t>)</a:t>
            </a:r>
            <a:r>
              <a:rPr lang="en-US" sz="2200" dirty="0" smtClean="0"/>
              <a:t>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1560" y="1561557"/>
            <a:ext cx="7850187" cy="3357562"/>
            <a:chOff x="1943" y="7779"/>
            <a:chExt cx="7998" cy="3421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4049" y="8478"/>
              <a:ext cx="5340" cy="17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4145" y="9286"/>
              <a:ext cx="2766" cy="111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945" y="7779"/>
              <a:ext cx="6072" cy="196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3977" y="8933"/>
              <a:ext cx="2964" cy="119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6737" y="8512"/>
              <a:ext cx="0" cy="16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4025" y="8788"/>
              <a:ext cx="2976" cy="119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3179" y="8800"/>
              <a:ext cx="3558" cy="2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4769" y="9004"/>
              <a:ext cx="1968" cy="6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769" y="9406"/>
              <a:ext cx="2784" cy="1296"/>
              <a:chOff x="4769" y="9010"/>
              <a:chExt cx="2784" cy="1296"/>
            </a:xfrm>
          </p:grpSpPr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>
                <a:off x="4769" y="9298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62" name="Line 15"/>
              <p:cNvSpPr>
                <a:spLocks noChangeShapeType="1"/>
              </p:cNvSpPr>
              <p:nvPr/>
            </p:nvSpPr>
            <p:spPr bwMode="auto">
              <a:xfrm>
                <a:off x="5041" y="9202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>
                <a:off x="5313" y="9106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64" name="Line 17"/>
              <p:cNvSpPr>
                <a:spLocks noChangeShapeType="1"/>
              </p:cNvSpPr>
              <p:nvPr/>
            </p:nvSpPr>
            <p:spPr bwMode="auto">
              <a:xfrm>
                <a:off x="5585" y="9010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</p:grp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V="1">
              <a:off x="6719" y="9994"/>
              <a:ext cx="1998" cy="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6215" y="9970"/>
              <a:ext cx="2604" cy="104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915" y="9016"/>
              <a:ext cx="2784" cy="1296"/>
              <a:chOff x="5915" y="7576"/>
              <a:chExt cx="2784" cy="1296"/>
            </a:xfrm>
          </p:grpSpPr>
          <p:sp>
            <p:nvSpPr>
              <p:cNvPr id="57" name="Line 21"/>
              <p:cNvSpPr>
                <a:spLocks noChangeShapeType="1"/>
              </p:cNvSpPr>
              <p:nvPr/>
            </p:nvSpPr>
            <p:spPr bwMode="auto">
              <a:xfrm>
                <a:off x="5915" y="7864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58" name="Line 22"/>
              <p:cNvSpPr>
                <a:spLocks noChangeShapeType="1"/>
              </p:cNvSpPr>
              <p:nvPr/>
            </p:nvSpPr>
            <p:spPr bwMode="auto">
              <a:xfrm>
                <a:off x="6187" y="7768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>
                <a:off x="6459" y="7672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60" name="Line 24"/>
              <p:cNvSpPr>
                <a:spLocks noChangeShapeType="1"/>
              </p:cNvSpPr>
              <p:nvPr/>
            </p:nvSpPr>
            <p:spPr bwMode="auto">
              <a:xfrm>
                <a:off x="6731" y="7576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</p:grp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V="1">
              <a:off x="6239" y="10675"/>
              <a:ext cx="474" cy="1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5921" y="9046"/>
              <a:ext cx="2784" cy="1296"/>
              <a:chOff x="5915" y="7576"/>
              <a:chExt cx="2784" cy="1296"/>
            </a:xfrm>
          </p:grpSpPr>
          <p:sp>
            <p:nvSpPr>
              <p:cNvPr id="53" name="Line 27"/>
              <p:cNvSpPr>
                <a:spLocks noChangeShapeType="1"/>
              </p:cNvSpPr>
              <p:nvPr/>
            </p:nvSpPr>
            <p:spPr bwMode="auto">
              <a:xfrm>
                <a:off x="5915" y="7864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54" name="Line 28"/>
              <p:cNvSpPr>
                <a:spLocks noChangeShapeType="1"/>
              </p:cNvSpPr>
              <p:nvPr/>
            </p:nvSpPr>
            <p:spPr bwMode="auto">
              <a:xfrm>
                <a:off x="6187" y="7768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55" name="Line 29"/>
              <p:cNvSpPr>
                <a:spLocks noChangeShapeType="1"/>
              </p:cNvSpPr>
              <p:nvPr/>
            </p:nvSpPr>
            <p:spPr bwMode="auto">
              <a:xfrm>
                <a:off x="6459" y="7672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>
                <a:off x="6731" y="7576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4769" y="9436"/>
              <a:ext cx="2784" cy="1296"/>
              <a:chOff x="5915" y="7576"/>
              <a:chExt cx="2784" cy="1296"/>
            </a:xfrm>
          </p:grpSpPr>
          <p:sp>
            <p:nvSpPr>
              <p:cNvPr id="49" name="Line 32"/>
              <p:cNvSpPr>
                <a:spLocks noChangeShapeType="1"/>
              </p:cNvSpPr>
              <p:nvPr/>
            </p:nvSpPr>
            <p:spPr bwMode="auto">
              <a:xfrm>
                <a:off x="5915" y="7864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50" name="Line 33"/>
              <p:cNvSpPr>
                <a:spLocks noChangeShapeType="1"/>
              </p:cNvSpPr>
              <p:nvPr/>
            </p:nvSpPr>
            <p:spPr bwMode="auto">
              <a:xfrm>
                <a:off x="6187" y="7768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51" name="Line 34"/>
              <p:cNvSpPr>
                <a:spLocks noChangeShapeType="1"/>
              </p:cNvSpPr>
              <p:nvPr/>
            </p:nvSpPr>
            <p:spPr bwMode="auto">
              <a:xfrm>
                <a:off x="6459" y="7672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  <p:sp>
            <p:nvSpPr>
              <p:cNvPr id="52" name="Line 35"/>
              <p:cNvSpPr>
                <a:spLocks noChangeShapeType="1"/>
              </p:cNvSpPr>
              <p:nvPr/>
            </p:nvSpPr>
            <p:spPr bwMode="auto">
              <a:xfrm>
                <a:off x="6731" y="7576"/>
                <a:ext cx="1968" cy="10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b="1">
                  <a:latin typeface="+mn-lt"/>
                </a:endParaRPr>
              </a:p>
            </p:txBody>
          </p:sp>
        </p:grpSp>
        <p:sp>
          <p:nvSpPr>
            <p:cNvPr id="21" name="Text Box 36"/>
            <p:cNvSpPr txBox="1">
              <a:spLocks noChangeArrowheads="1"/>
            </p:cNvSpPr>
            <p:nvPr/>
          </p:nvSpPr>
          <p:spPr bwMode="auto">
            <a:xfrm>
              <a:off x="3815" y="8308"/>
              <a:ext cx="43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2 m</a:t>
              </a: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4313" y="8218"/>
              <a:ext cx="0" cy="3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8963" y="9736"/>
              <a:ext cx="0" cy="3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9017" y="9850"/>
              <a:ext cx="43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2 m</a:t>
              </a:r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3467" y="9820"/>
              <a:ext cx="43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0,5 m</a:t>
              </a:r>
            </a:p>
          </p:txBody>
        </p:sp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>
              <a:off x="5663" y="10930"/>
              <a:ext cx="43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0,5 m</a:t>
              </a:r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3557" y="10192"/>
              <a:ext cx="43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2 m</a:t>
              </a: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4211" y="10030"/>
              <a:ext cx="0" cy="3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>
              <a:off x="4211" y="9724"/>
              <a:ext cx="0" cy="1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6287" y="10666"/>
              <a:ext cx="0" cy="1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 flipV="1">
              <a:off x="6287" y="10996"/>
              <a:ext cx="0" cy="1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32" name="Text Box 47"/>
            <p:cNvSpPr txBox="1">
              <a:spLocks noChangeArrowheads="1"/>
            </p:cNvSpPr>
            <p:nvPr/>
          </p:nvSpPr>
          <p:spPr bwMode="auto">
            <a:xfrm>
              <a:off x="7079" y="8668"/>
              <a:ext cx="43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0,5 m</a:t>
              </a:r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>
              <a:off x="6923" y="8632"/>
              <a:ext cx="0" cy="1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 flipV="1">
              <a:off x="6923" y="8962"/>
              <a:ext cx="0" cy="1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4463" y="8770"/>
              <a:ext cx="43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200m</a:t>
              </a:r>
            </a:p>
          </p:txBody>
        </p:sp>
        <p:sp>
          <p:nvSpPr>
            <p:cNvPr id="36" name="Text Box 51"/>
            <p:cNvSpPr txBox="1">
              <a:spLocks noChangeArrowheads="1"/>
            </p:cNvSpPr>
            <p:nvPr/>
          </p:nvSpPr>
          <p:spPr bwMode="auto">
            <a:xfrm>
              <a:off x="7727" y="9262"/>
              <a:ext cx="43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100m</a:t>
              </a:r>
            </a:p>
          </p:txBody>
        </p:sp>
        <p:sp>
          <p:nvSpPr>
            <p:cNvPr id="37" name="Text Box 52"/>
            <p:cNvSpPr txBox="1">
              <a:spLocks noChangeArrowheads="1"/>
            </p:cNvSpPr>
            <p:nvPr/>
          </p:nvSpPr>
          <p:spPr bwMode="auto">
            <a:xfrm>
              <a:off x="5234" y="9142"/>
              <a:ext cx="43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110 m</a:t>
              </a:r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2981" y="8764"/>
              <a:ext cx="6219" cy="201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3047" y="7828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40" name="Text Box 55"/>
            <p:cNvSpPr txBox="1">
              <a:spLocks noChangeArrowheads="1"/>
            </p:cNvSpPr>
            <p:nvPr/>
          </p:nvSpPr>
          <p:spPr bwMode="auto">
            <a:xfrm>
              <a:off x="2807" y="8146"/>
              <a:ext cx="43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5 m</a:t>
              </a:r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8969" y="10078"/>
              <a:ext cx="0" cy="6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42" name="Text Box 57"/>
            <p:cNvSpPr txBox="1">
              <a:spLocks noChangeArrowheads="1"/>
            </p:cNvSpPr>
            <p:nvPr/>
          </p:nvSpPr>
          <p:spPr bwMode="auto">
            <a:xfrm>
              <a:off x="8981" y="10300"/>
              <a:ext cx="43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3 m</a:t>
              </a:r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1943" y="9154"/>
              <a:ext cx="1560" cy="2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Σωλ. τροφοδοσίας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8381" y="8782"/>
              <a:ext cx="1560" cy="2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Σωλ. εφαρμογής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5741" y="7912"/>
              <a:ext cx="1560" cy="2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1">
                  <a:latin typeface="+mn-lt"/>
                </a:rPr>
                <a:t>Σωλ. μεταφοράς</a:t>
              </a:r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5801" y="8170"/>
              <a:ext cx="702" cy="726"/>
            </a:xfrm>
            <a:custGeom>
              <a:avLst/>
              <a:gdLst>
                <a:gd name="T0" fmla="*/ 0 w 924"/>
                <a:gd name="T1" fmla="*/ 726 h 738"/>
                <a:gd name="T2" fmla="*/ 411 w 924"/>
                <a:gd name="T3" fmla="*/ 179 h 738"/>
                <a:gd name="T4" fmla="*/ 422 w 924"/>
                <a:gd name="T5" fmla="*/ 356 h 738"/>
                <a:gd name="T6" fmla="*/ 702 w 924"/>
                <a:gd name="T7" fmla="*/ 0 h 7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4"/>
                <a:gd name="T13" fmla="*/ 0 h 738"/>
                <a:gd name="T14" fmla="*/ 924 w 924"/>
                <a:gd name="T15" fmla="*/ 738 h 7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4" h="738">
                  <a:moveTo>
                    <a:pt x="0" y="738"/>
                  </a:moveTo>
                  <a:cubicBezTo>
                    <a:pt x="90" y="646"/>
                    <a:pt x="448" y="245"/>
                    <a:pt x="541" y="182"/>
                  </a:cubicBezTo>
                  <a:cubicBezTo>
                    <a:pt x="634" y="119"/>
                    <a:pt x="492" y="392"/>
                    <a:pt x="556" y="362"/>
                  </a:cubicBezTo>
                  <a:cubicBezTo>
                    <a:pt x="620" y="332"/>
                    <a:pt x="847" y="75"/>
                    <a:pt x="924" y="0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auto">
            <a:xfrm rot="8752532" flipV="1">
              <a:off x="3725" y="8911"/>
              <a:ext cx="960" cy="1044"/>
            </a:xfrm>
            <a:custGeom>
              <a:avLst/>
              <a:gdLst>
                <a:gd name="T0" fmla="*/ 0 w 924"/>
                <a:gd name="T1" fmla="*/ 1044 h 738"/>
                <a:gd name="T2" fmla="*/ 562 w 924"/>
                <a:gd name="T3" fmla="*/ 257 h 738"/>
                <a:gd name="T4" fmla="*/ 578 w 924"/>
                <a:gd name="T5" fmla="*/ 512 h 738"/>
                <a:gd name="T6" fmla="*/ 960 w 924"/>
                <a:gd name="T7" fmla="*/ 0 h 7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4"/>
                <a:gd name="T13" fmla="*/ 0 h 738"/>
                <a:gd name="T14" fmla="*/ 924 w 924"/>
                <a:gd name="T15" fmla="*/ 738 h 7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4" h="738">
                  <a:moveTo>
                    <a:pt x="0" y="738"/>
                  </a:moveTo>
                  <a:cubicBezTo>
                    <a:pt x="90" y="646"/>
                    <a:pt x="448" y="245"/>
                    <a:pt x="541" y="182"/>
                  </a:cubicBezTo>
                  <a:cubicBezTo>
                    <a:pt x="634" y="119"/>
                    <a:pt x="492" y="392"/>
                    <a:pt x="556" y="362"/>
                  </a:cubicBezTo>
                  <a:cubicBezTo>
                    <a:pt x="620" y="332"/>
                    <a:pt x="847" y="75"/>
                    <a:pt x="924" y="0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8171" y="8998"/>
              <a:ext cx="702" cy="726"/>
            </a:xfrm>
            <a:custGeom>
              <a:avLst/>
              <a:gdLst>
                <a:gd name="T0" fmla="*/ 0 w 924"/>
                <a:gd name="T1" fmla="*/ 726 h 738"/>
                <a:gd name="T2" fmla="*/ 411 w 924"/>
                <a:gd name="T3" fmla="*/ 179 h 738"/>
                <a:gd name="T4" fmla="*/ 422 w 924"/>
                <a:gd name="T5" fmla="*/ 356 h 738"/>
                <a:gd name="T6" fmla="*/ 702 w 924"/>
                <a:gd name="T7" fmla="*/ 0 h 7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4"/>
                <a:gd name="T13" fmla="*/ 0 h 738"/>
                <a:gd name="T14" fmla="*/ 924 w 924"/>
                <a:gd name="T15" fmla="*/ 738 h 7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4" h="738">
                  <a:moveTo>
                    <a:pt x="0" y="738"/>
                  </a:moveTo>
                  <a:cubicBezTo>
                    <a:pt x="90" y="646"/>
                    <a:pt x="448" y="245"/>
                    <a:pt x="541" y="182"/>
                  </a:cubicBezTo>
                  <a:cubicBezTo>
                    <a:pt x="634" y="119"/>
                    <a:pt x="492" y="392"/>
                    <a:pt x="556" y="362"/>
                  </a:cubicBezTo>
                  <a:cubicBezTo>
                    <a:pt x="620" y="332"/>
                    <a:pt x="847" y="75"/>
                    <a:pt x="924" y="0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0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Μάριος </a:t>
            </a:r>
            <a:r>
              <a:rPr lang="el-GR" sz="2000" dirty="0" err="1" smtClean="0"/>
              <a:t>Βαλαβανίδης</a:t>
            </a:r>
            <a:r>
              <a:rPr lang="el-GR" sz="2000" dirty="0" smtClean="0"/>
              <a:t> 2014. Μάριος </a:t>
            </a:r>
            <a:r>
              <a:rPr lang="el-GR" sz="2000" smtClean="0"/>
              <a:t>Βαλαβανίδης</a:t>
            </a:r>
            <a:r>
              <a:rPr lang="el-GR" sz="2000" dirty="0" smtClean="0"/>
              <a:t>. </a:t>
            </a:r>
            <a:r>
              <a:rPr lang="el-GR" sz="2000" dirty="0"/>
              <a:t>«Εγγειοβελτιωτικά  Έργα &amp; Αρδεύσεις.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Συστήματα </a:t>
            </a:r>
            <a:r>
              <a:rPr lang="el-GR" sz="2000" dirty="0" err="1" smtClean="0"/>
              <a:t>Αρδευσης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5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Σχεδιασμός δικτύου</a:t>
            </a:r>
            <a:br>
              <a:rPr lang="el-GR" altLang="el-GR" dirty="0" smtClean="0"/>
            </a:br>
            <a:r>
              <a:rPr lang="el-GR" altLang="el-GR" sz="3100" b="0" dirty="0" smtClean="0"/>
              <a:t>Κατανομή πιέσεων σε ένα αγωγό</a:t>
            </a:r>
          </a:p>
        </p:txBody>
      </p:sp>
      <p:pic>
        <p:nvPicPr>
          <p:cNvPr id="39941" name="Picture 4" descr="Pipeline_systemdesig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984286"/>
            <a:ext cx="7344816" cy="5498676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6381328"/>
            <a:ext cx="1476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="0" kern="0" dirty="0">
                <a:latin typeface="+mn-lt"/>
              </a:rPr>
              <a:t>(Cuenca, 1989)</a:t>
            </a:r>
            <a:endParaRPr lang="el-GR" sz="1400" b="0" kern="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8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Σχεδιασμός δικτύου</a:t>
            </a:r>
            <a:br>
              <a:rPr lang="el-GR" dirty="0"/>
            </a:br>
            <a:r>
              <a:rPr lang="el-GR" sz="3100" b="0" dirty="0"/>
              <a:t>Διατύπωση </a:t>
            </a:r>
            <a:r>
              <a:rPr lang="el-GR" sz="3100" b="0" dirty="0" err="1"/>
              <a:t>ισοζύγιου</a:t>
            </a:r>
            <a:r>
              <a:rPr lang="el-GR" sz="3100" b="0" dirty="0"/>
              <a:t> ενέργειας σε φλέβα </a:t>
            </a:r>
            <a:r>
              <a:rPr lang="el-GR" sz="3100" b="0" dirty="0" smtClean="0"/>
              <a:t>ροής</a:t>
            </a:r>
            <a:r>
              <a:rPr lang="en-US" sz="3100" b="0" dirty="0" smtClean="0"/>
              <a:t> 1/ </a:t>
            </a:r>
            <a:endParaRPr lang="el-GR" sz="31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51520" y="1484784"/>
            <a:ext cx="5508625" cy="4211638"/>
            <a:chOff x="0" y="618"/>
            <a:chExt cx="3470" cy="2653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89" y="1602"/>
              <a:ext cx="17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200" b="0">
                  <a:latin typeface="+mn-lt"/>
                </a:rPr>
                <a:t> </a:t>
              </a:r>
              <a:r>
                <a:rPr lang="el-GR" altLang="el-GR" sz="1400" b="0">
                  <a:latin typeface="+mn-lt"/>
                </a:rPr>
                <a:t>p</a:t>
              </a:r>
              <a:r>
                <a:rPr lang="el-GR" altLang="el-GR" sz="1400" b="0" baseline="-25000">
                  <a:latin typeface="+mn-lt"/>
                </a:rPr>
                <a:t>1</a:t>
              </a:r>
              <a:endParaRPr lang="el-GR" altLang="el-GR" sz="1400" b="0">
                <a:latin typeface="+mn-lt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88" y="2656"/>
              <a:ext cx="3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06" y="982"/>
              <a:ext cx="0" cy="1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448" y="978"/>
              <a:ext cx="0" cy="1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89" y="939"/>
              <a:ext cx="13" cy="19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035" y="1019"/>
              <a:ext cx="0" cy="19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327" y="1977"/>
              <a:ext cx="6" cy="6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3330" y="2242"/>
              <a:ext cx="0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156" y="726"/>
              <a:ext cx="0" cy="2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0" y="2687"/>
              <a:ext cx="1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0</a:t>
              </a: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392" y="1839"/>
              <a:ext cx="259" cy="270"/>
            </a:xfrm>
            <a:prstGeom prst="rightArrow">
              <a:avLst>
                <a:gd name="adj1" fmla="val 49704"/>
                <a:gd name="adj2" fmla="val 3898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2955" y="2167"/>
              <a:ext cx="367" cy="159"/>
            </a:xfrm>
            <a:prstGeom prst="rightArrow">
              <a:avLst>
                <a:gd name="adj1" fmla="val 47167"/>
                <a:gd name="adj2" fmla="val 577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92" y="1609"/>
              <a:ext cx="2325" cy="637"/>
            </a:xfrm>
            <a:custGeom>
              <a:avLst/>
              <a:gdLst>
                <a:gd name="T0" fmla="*/ 0 w 3451"/>
                <a:gd name="T1" fmla="*/ 369 h 933"/>
                <a:gd name="T2" fmla="*/ 1097 w 3451"/>
                <a:gd name="T3" fmla="*/ 369 h 933"/>
                <a:gd name="T4" fmla="*/ 1265 w 3451"/>
                <a:gd name="T5" fmla="*/ 0 h 933"/>
                <a:gd name="T6" fmla="*/ 1450 w 3451"/>
                <a:gd name="T7" fmla="*/ 0 h 933"/>
                <a:gd name="T8" fmla="*/ 1549 w 3451"/>
                <a:gd name="T9" fmla="*/ 637 h 933"/>
                <a:gd name="T10" fmla="*/ 2325 w 3451"/>
                <a:gd name="T11" fmla="*/ 635 h 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51"/>
                <a:gd name="T19" fmla="*/ 0 h 933"/>
                <a:gd name="T20" fmla="*/ 3451 w 3451"/>
                <a:gd name="T21" fmla="*/ 933 h 9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51" h="933">
                  <a:moveTo>
                    <a:pt x="0" y="540"/>
                  </a:moveTo>
                  <a:lnTo>
                    <a:pt x="1629" y="540"/>
                  </a:lnTo>
                  <a:lnTo>
                    <a:pt x="1878" y="0"/>
                  </a:lnTo>
                  <a:lnTo>
                    <a:pt x="2152" y="0"/>
                  </a:lnTo>
                  <a:lnTo>
                    <a:pt x="2299" y="933"/>
                  </a:lnTo>
                  <a:lnTo>
                    <a:pt x="3451" y="930"/>
                  </a:lnTo>
                </a:path>
              </a:pathLst>
            </a:custGeom>
            <a:noFill/>
            <a:ln w="635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91" y="1977"/>
              <a:ext cx="84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514" y="2247"/>
              <a:ext cx="95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854" y="2263"/>
              <a:ext cx="163" cy="127"/>
            </a:xfrm>
            <a:custGeom>
              <a:avLst/>
              <a:gdLst>
                <a:gd name="T0" fmla="*/ 0 w 342"/>
                <a:gd name="T1" fmla="*/ 123 h 264"/>
                <a:gd name="T2" fmla="*/ 110 w 342"/>
                <a:gd name="T3" fmla="*/ 122 h 264"/>
                <a:gd name="T4" fmla="*/ 156 w 342"/>
                <a:gd name="T5" fmla="*/ 94 h 264"/>
                <a:gd name="T6" fmla="*/ 71 w 34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2"/>
                <a:gd name="T13" fmla="*/ 0 h 264"/>
                <a:gd name="T14" fmla="*/ 342 w 34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2" h="264">
                  <a:moveTo>
                    <a:pt x="0" y="255"/>
                  </a:moveTo>
                  <a:cubicBezTo>
                    <a:pt x="41" y="255"/>
                    <a:pt x="176" y="264"/>
                    <a:pt x="231" y="254"/>
                  </a:cubicBezTo>
                  <a:cubicBezTo>
                    <a:pt x="286" y="244"/>
                    <a:pt x="342" y="239"/>
                    <a:pt x="328" y="196"/>
                  </a:cubicBezTo>
                  <a:cubicBezTo>
                    <a:pt x="315" y="154"/>
                    <a:pt x="232" y="77"/>
                    <a:pt x="15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26" y="1979"/>
              <a:ext cx="198" cy="214"/>
            </a:xfrm>
            <a:custGeom>
              <a:avLst/>
              <a:gdLst>
                <a:gd name="T0" fmla="*/ 198 w 293"/>
                <a:gd name="T1" fmla="*/ 214 h 314"/>
                <a:gd name="T2" fmla="*/ 21 w 293"/>
                <a:gd name="T3" fmla="*/ 57 h 314"/>
                <a:gd name="T4" fmla="*/ 71 w 293"/>
                <a:gd name="T5" fmla="*/ 0 h 314"/>
                <a:gd name="T6" fmla="*/ 0 60000 65536"/>
                <a:gd name="T7" fmla="*/ 0 60000 65536"/>
                <a:gd name="T8" fmla="*/ 0 60000 65536"/>
                <a:gd name="T9" fmla="*/ 0 w 293"/>
                <a:gd name="T10" fmla="*/ 0 h 314"/>
                <a:gd name="T11" fmla="*/ 293 w 293"/>
                <a:gd name="T12" fmla="*/ 314 h 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" h="314">
                  <a:moveTo>
                    <a:pt x="293" y="314"/>
                  </a:moveTo>
                  <a:cubicBezTo>
                    <a:pt x="249" y="278"/>
                    <a:pt x="62" y="136"/>
                    <a:pt x="31" y="84"/>
                  </a:cubicBezTo>
                  <a:cubicBezTo>
                    <a:pt x="0" y="32"/>
                    <a:pt x="89" y="18"/>
                    <a:pt x="10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96" y="662"/>
              <a:ext cx="2718" cy="823"/>
              <a:chOff x="2880" y="9288"/>
              <a:chExt cx="5736" cy="1715"/>
            </a:xfrm>
          </p:grpSpPr>
          <p:sp>
            <p:nvSpPr>
              <p:cNvPr id="55" name="Line 24"/>
              <p:cNvSpPr>
                <a:spLocks noChangeShapeType="1"/>
              </p:cNvSpPr>
              <p:nvPr/>
            </p:nvSpPr>
            <p:spPr bwMode="auto">
              <a:xfrm>
                <a:off x="3288" y="10187"/>
                <a:ext cx="49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56" name="Freeform 25"/>
              <p:cNvSpPr>
                <a:spLocks/>
              </p:cNvSpPr>
              <p:nvPr/>
            </p:nvSpPr>
            <p:spPr bwMode="auto">
              <a:xfrm>
                <a:off x="3294" y="9330"/>
                <a:ext cx="4938" cy="1511"/>
              </a:xfrm>
              <a:custGeom>
                <a:avLst/>
                <a:gdLst>
                  <a:gd name="T0" fmla="*/ 0 w 4938"/>
                  <a:gd name="T1" fmla="*/ 895 h 1560"/>
                  <a:gd name="T2" fmla="*/ 1938 w 4938"/>
                  <a:gd name="T3" fmla="*/ 1418 h 1560"/>
                  <a:gd name="T4" fmla="*/ 1938 w 4938"/>
                  <a:gd name="T5" fmla="*/ 0 h 1560"/>
                  <a:gd name="T6" fmla="*/ 3696 w 4938"/>
                  <a:gd name="T7" fmla="*/ 506 h 1560"/>
                  <a:gd name="T8" fmla="*/ 3696 w 4938"/>
                  <a:gd name="T9" fmla="*/ 1186 h 1560"/>
                  <a:gd name="T10" fmla="*/ 4938 w 4938"/>
                  <a:gd name="T11" fmla="*/ 1511 h 15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38"/>
                  <a:gd name="T19" fmla="*/ 0 h 1560"/>
                  <a:gd name="T20" fmla="*/ 4938 w 4938"/>
                  <a:gd name="T21" fmla="*/ 1560 h 15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38" h="1560">
                    <a:moveTo>
                      <a:pt x="0" y="924"/>
                    </a:moveTo>
                    <a:lnTo>
                      <a:pt x="1938" y="1464"/>
                    </a:lnTo>
                    <a:lnTo>
                      <a:pt x="1938" y="0"/>
                    </a:lnTo>
                    <a:lnTo>
                      <a:pt x="3696" y="522"/>
                    </a:lnTo>
                    <a:lnTo>
                      <a:pt x="3696" y="1224"/>
                    </a:lnTo>
                    <a:lnTo>
                      <a:pt x="4938" y="156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57" name="Line 26"/>
              <p:cNvSpPr>
                <a:spLocks noChangeShapeType="1"/>
              </p:cNvSpPr>
              <p:nvPr/>
            </p:nvSpPr>
            <p:spPr bwMode="auto">
              <a:xfrm>
                <a:off x="4902" y="9288"/>
                <a:ext cx="0" cy="15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58" name="Line 27"/>
              <p:cNvSpPr>
                <a:spLocks noChangeShapeType="1"/>
              </p:cNvSpPr>
              <p:nvPr/>
            </p:nvSpPr>
            <p:spPr bwMode="auto">
              <a:xfrm>
                <a:off x="7170" y="9809"/>
                <a:ext cx="0" cy="6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59" name="Text Box 28"/>
              <p:cNvSpPr txBox="1">
                <a:spLocks noChangeArrowheads="1"/>
              </p:cNvSpPr>
              <p:nvPr/>
            </p:nvSpPr>
            <p:spPr bwMode="auto">
              <a:xfrm>
                <a:off x="2880" y="10013"/>
                <a:ext cx="318" cy="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400" b="0">
                    <a:latin typeface="+mn-lt"/>
                  </a:rPr>
                  <a:t>H</a:t>
                </a:r>
                <a:r>
                  <a:rPr lang="el-GR" altLang="el-GR" sz="1400" b="0" baseline="-25000">
                    <a:latin typeface="+mn-lt"/>
                  </a:rPr>
                  <a:t>1</a:t>
                </a:r>
                <a:endParaRPr lang="el-GR" altLang="el-GR" sz="1400" b="0">
                  <a:latin typeface="+mn-lt"/>
                </a:endParaRPr>
              </a:p>
            </p:txBody>
          </p:sp>
          <p:sp>
            <p:nvSpPr>
              <p:cNvPr id="60" name="Text Box 29"/>
              <p:cNvSpPr txBox="1">
                <a:spLocks noChangeArrowheads="1"/>
              </p:cNvSpPr>
              <p:nvPr/>
            </p:nvSpPr>
            <p:spPr bwMode="auto">
              <a:xfrm>
                <a:off x="8274" y="10691"/>
                <a:ext cx="342" cy="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400" b="0">
                    <a:latin typeface="+mn-lt"/>
                  </a:rPr>
                  <a:t>H</a:t>
                </a:r>
                <a:r>
                  <a:rPr lang="el-GR" altLang="el-GR" sz="1400" b="0" baseline="-25000">
                    <a:latin typeface="+mn-lt"/>
                  </a:rPr>
                  <a:t>2</a:t>
                </a:r>
                <a:endParaRPr lang="el-GR" altLang="el-GR" sz="1400" b="0">
                  <a:latin typeface="+mn-lt"/>
                </a:endParaRPr>
              </a:p>
            </p:txBody>
          </p:sp>
          <p:sp>
            <p:nvSpPr>
              <p:cNvPr id="61" name="Text Box 30"/>
              <p:cNvSpPr txBox="1">
                <a:spLocks noChangeArrowheads="1"/>
              </p:cNvSpPr>
              <p:nvPr/>
            </p:nvSpPr>
            <p:spPr bwMode="auto">
              <a:xfrm>
                <a:off x="4680" y="9822"/>
                <a:ext cx="414" cy="312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400" b="0">
                    <a:latin typeface="+mn-lt"/>
                  </a:rPr>
                  <a:t>H</a:t>
                </a:r>
                <a:r>
                  <a:rPr lang="el-GR" altLang="el-GR" sz="1400" b="0" baseline="-25000">
                    <a:latin typeface="+mn-lt"/>
                  </a:rPr>
                  <a:t>A</a:t>
                </a:r>
                <a:endParaRPr lang="el-GR" altLang="el-GR" sz="1400" b="0">
                  <a:latin typeface="+mn-lt"/>
                </a:endParaRPr>
              </a:p>
            </p:txBody>
          </p:sp>
          <p:sp>
            <p:nvSpPr>
              <p:cNvPr id="62" name="Text Box 31"/>
              <p:cNvSpPr txBox="1">
                <a:spLocks noChangeArrowheads="1"/>
              </p:cNvSpPr>
              <p:nvPr/>
            </p:nvSpPr>
            <p:spPr bwMode="auto">
              <a:xfrm>
                <a:off x="7068" y="10025"/>
                <a:ext cx="348" cy="312"/>
              </a:xfrm>
              <a:prstGeom prst="rect">
                <a:avLst/>
              </a:pr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400" b="0">
                    <a:latin typeface="+mn-lt"/>
                  </a:rPr>
                  <a:t>H</a:t>
                </a:r>
                <a:r>
                  <a:rPr lang="el-GR" altLang="el-GR" sz="1400" b="0" baseline="-25000">
                    <a:latin typeface="+mn-lt"/>
                  </a:rPr>
                  <a:t>T</a:t>
                </a:r>
                <a:endParaRPr lang="el-GR" altLang="el-GR" sz="1400" b="0">
                  <a:latin typeface="+mn-lt"/>
                </a:endParaRPr>
              </a:p>
            </p:txBody>
          </p:sp>
        </p:grp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193" y="2267"/>
              <a:ext cx="249" cy="1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z</a:t>
              </a:r>
              <a:r>
                <a:rPr lang="el-GR" altLang="el-GR" sz="1400" b="0" baseline="-25000">
                  <a:latin typeface="+mn-lt"/>
                </a:rPr>
                <a:t>1</a:t>
              </a:r>
              <a:endParaRPr lang="el-GR" altLang="el-GR" sz="1400" b="0">
                <a:latin typeface="+mn-lt"/>
              </a:endParaRP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2505" y="2579"/>
              <a:ext cx="247" cy="1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z = 0</a:t>
              </a:r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3214" y="2378"/>
              <a:ext cx="247" cy="1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z</a:t>
              </a:r>
              <a:r>
                <a:rPr lang="el-GR" altLang="el-GR" sz="1400" b="0" baseline="-25000">
                  <a:latin typeface="+mn-lt"/>
                </a:rPr>
                <a:t>2</a:t>
              </a:r>
              <a:endParaRPr lang="el-GR" altLang="el-GR" sz="1400" b="0">
                <a:latin typeface="+mn-lt"/>
              </a:endParaRPr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813" y="2156"/>
              <a:ext cx="165" cy="149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Α</a:t>
              </a:r>
              <a:r>
                <a:rPr lang="el-GR" altLang="el-GR" sz="1400" b="0" baseline="-25000">
                  <a:latin typeface="+mn-lt"/>
                </a:rPr>
                <a:t>1</a:t>
              </a:r>
              <a:endParaRPr lang="el-GR" altLang="el-GR" sz="1400" b="0">
                <a:latin typeface="+mn-lt"/>
              </a:endParaRPr>
            </a:p>
          </p:txBody>
        </p:sp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>
              <a:off x="412" y="2060"/>
              <a:ext cx="1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U</a:t>
              </a:r>
              <a:r>
                <a:rPr lang="el-GR" altLang="el-GR" sz="1400" b="0" baseline="-25000">
                  <a:latin typeface="+mn-lt"/>
                </a:rPr>
                <a:t>1</a:t>
              </a:r>
              <a:endParaRPr lang="el-GR" altLang="el-GR" sz="1400" b="0">
                <a:latin typeface="+mn-lt"/>
              </a:endParaRPr>
            </a:p>
          </p:txBody>
        </p: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125" y="1020"/>
              <a:ext cx="151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H</a:t>
              </a:r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2672" y="2341"/>
              <a:ext cx="166" cy="149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Α</a:t>
              </a:r>
              <a:r>
                <a:rPr lang="el-GR" altLang="el-GR" sz="1400" b="0" baseline="-25000">
                  <a:latin typeface="+mn-lt"/>
                </a:rPr>
                <a:t>2</a:t>
              </a:r>
              <a:endParaRPr lang="el-GR" altLang="el-GR" sz="1400" b="0">
                <a:latin typeface="+mn-lt"/>
              </a:endParaRPr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3198" y="2054"/>
              <a:ext cx="16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U</a:t>
              </a:r>
              <a:r>
                <a:rPr lang="el-GR" altLang="el-GR" sz="1400" b="0" baseline="-25000">
                  <a:latin typeface="+mn-lt"/>
                </a:rPr>
                <a:t>2</a:t>
              </a:r>
              <a:endParaRPr lang="el-GR" altLang="el-GR" sz="1400" b="0">
                <a:latin typeface="+mn-lt"/>
              </a:endParaRPr>
            </a:p>
          </p:txBody>
        </p:sp>
        <p:sp>
          <p:nvSpPr>
            <p:cNvPr id="32" name="AutoShape 40"/>
            <p:cNvSpPr>
              <a:spLocks noChangeArrowheads="1"/>
            </p:cNvSpPr>
            <p:nvPr/>
          </p:nvSpPr>
          <p:spPr bwMode="auto">
            <a:xfrm rot="16200000" flipH="1">
              <a:off x="1453" y="1855"/>
              <a:ext cx="314" cy="234"/>
            </a:xfrm>
            <a:custGeom>
              <a:avLst/>
              <a:gdLst>
                <a:gd name="T0" fmla="*/ 4 w 21600"/>
                <a:gd name="T1" fmla="*/ 1 h 21600"/>
                <a:gd name="T2" fmla="*/ 2 w 21600"/>
                <a:gd name="T3" fmla="*/ 3 h 21600"/>
                <a:gd name="T4" fmla="*/ 1 w 21600"/>
                <a:gd name="T5" fmla="*/ 1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1 w 21600"/>
                <a:gd name="T13" fmla="*/ 4523 h 21600"/>
                <a:gd name="T14" fmla="*/ 17129 w 21600"/>
                <a:gd name="T15" fmla="*/ 170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A</a:t>
              </a:r>
            </a:p>
          </p:txBody>
        </p:sp>
        <p:sp>
          <p:nvSpPr>
            <p:cNvPr id="33" name="AutoShape 41"/>
            <p:cNvSpPr>
              <a:spLocks noChangeArrowheads="1"/>
            </p:cNvSpPr>
            <p:nvPr/>
          </p:nvSpPr>
          <p:spPr bwMode="auto">
            <a:xfrm rot="5400000">
              <a:off x="2288" y="2130"/>
              <a:ext cx="315" cy="233"/>
            </a:xfrm>
            <a:custGeom>
              <a:avLst/>
              <a:gdLst>
                <a:gd name="T0" fmla="*/ 4 w 21600"/>
                <a:gd name="T1" fmla="*/ 1 h 21600"/>
                <a:gd name="T2" fmla="*/ 2 w 21600"/>
                <a:gd name="T3" fmla="*/ 3 h 21600"/>
                <a:gd name="T4" fmla="*/ 1 w 21600"/>
                <a:gd name="T5" fmla="*/ 1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6 w 21600"/>
                <a:gd name="T13" fmla="*/ 4542 h 21600"/>
                <a:gd name="T14" fmla="*/ 17074 w 21600"/>
                <a:gd name="T15" fmla="*/ 170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T</a:t>
              </a:r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1415" y="2504"/>
              <a:ext cx="111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Στάθμη αναφοράς</a:t>
              </a:r>
            </a:p>
          </p:txBody>
        </p:sp>
        <p:sp>
          <p:nvSpPr>
            <p:cNvPr id="35" name="Oval 43"/>
            <p:cNvSpPr>
              <a:spLocks noChangeArrowheads="1"/>
            </p:cNvSpPr>
            <p:nvPr/>
          </p:nvSpPr>
          <p:spPr bwMode="auto">
            <a:xfrm>
              <a:off x="2947" y="2415"/>
              <a:ext cx="174" cy="2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2</a:t>
              </a:r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817" y="1419"/>
              <a:ext cx="74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 dirty="0">
                  <a:latin typeface="+mn-lt"/>
                </a:rPr>
                <a:t>Φλέβα ροής</a:t>
              </a:r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975" y="1558"/>
              <a:ext cx="202" cy="400"/>
            </a:xfrm>
            <a:custGeom>
              <a:avLst/>
              <a:gdLst>
                <a:gd name="T0" fmla="*/ 202 w 300"/>
                <a:gd name="T1" fmla="*/ 400 h 585"/>
                <a:gd name="T2" fmla="*/ 51 w 300"/>
                <a:gd name="T3" fmla="*/ 205 h 585"/>
                <a:gd name="T4" fmla="*/ 0 w 300"/>
                <a:gd name="T5" fmla="*/ 0 h 585"/>
                <a:gd name="T6" fmla="*/ 0 60000 65536"/>
                <a:gd name="T7" fmla="*/ 0 60000 65536"/>
                <a:gd name="T8" fmla="*/ 0 60000 65536"/>
                <a:gd name="T9" fmla="*/ 0 w 300"/>
                <a:gd name="T10" fmla="*/ 0 h 585"/>
                <a:gd name="T11" fmla="*/ 300 w 300"/>
                <a:gd name="T12" fmla="*/ 585 h 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" h="585">
                  <a:moveTo>
                    <a:pt x="300" y="585"/>
                  </a:moveTo>
                  <a:cubicBezTo>
                    <a:pt x="262" y="537"/>
                    <a:pt x="125" y="397"/>
                    <a:pt x="75" y="300"/>
                  </a:cubicBezTo>
                  <a:cubicBezTo>
                    <a:pt x="25" y="203"/>
                    <a:pt x="16" y="62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38" name="AutoShape 46"/>
            <p:cNvSpPr>
              <a:spLocks noChangeArrowheads="1"/>
            </p:cNvSpPr>
            <p:nvPr/>
          </p:nvSpPr>
          <p:spPr bwMode="auto">
            <a:xfrm>
              <a:off x="1504" y="2758"/>
              <a:ext cx="639" cy="209"/>
            </a:xfrm>
            <a:prstGeom prst="rightArrow">
              <a:avLst>
                <a:gd name="adj1" fmla="val 56213"/>
                <a:gd name="adj2" fmla="val 1451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200" b="0">
                  <a:latin typeface="+mn-lt"/>
                </a:rPr>
                <a:t>ροή</a:t>
              </a:r>
            </a:p>
          </p:txBody>
        </p:sp>
        <p:sp>
          <p:nvSpPr>
            <p:cNvPr id="39" name="Oval 47"/>
            <p:cNvSpPr>
              <a:spLocks noChangeArrowheads="1"/>
            </p:cNvSpPr>
            <p:nvPr/>
          </p:nvSpPr>
          <p:spPr bwMode="auto">
            <a:xfrm>
              <a:off x="610" y="2285"/>
              <a:ext cx="174" cy="2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1</a:t>
              </a:r>
            </a:p>
          </p:txBody>
        </p: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2562" y="618"/>
              <a:ext cx="853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Γραμμή ενέργειας,</a:t>
              </a:r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2227" y="754"/>
              <a:ext cx="335" cy="105"/>
            </a:xfrm>
            <a:custGeom>
              <a:avLst/>
              <a:gdLst>
                <a:gd name="T0" fmla="*/ 0 w 408"/>
                <a:gd name="T1" fmla="*/ 105 h 210"/>
                <a:gd name="T2" fmla="*/ 271 w 408"/>
                <a:gd name="T3" fmla="*/ 45 h 210"/>
                <a:gd name="T4" fmla="*/ 335 w 408"/>
                <a:gd name="T5" fmla="*/ 0 h 210"/>
                <a:gd name="T6" fmla="*/ 0 60000 65536"/>
                <a:gd name="T7" fmla="*/ 0 60000 65536"/>
                <a:gd name="T8" fmla="*/ 0 60000 65536"/>
                <a:gd name="T9" fmla="*/ 0 w 408"/>
                <a:gd name="T10" fmla="*/ 0 h 210"/>
                <a:gd name="T11" fmla="*/ 408 w 408"/>
                <a:gd name="T12" fmla="*/ 210 h 2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210">
                  <a:moveTo>
                    <a:pt x="0" y="210"/>
                  </a:moveTo>
                  <a:cubicBezTo>
                    <a:pt x="131" y="167"/>
                    <a:pt x="262" y="125"/>
                    <a:pt x="330" y="90"/>
                  </a:cubicBezTo>
                  <a:cubicBezTo>
                    <a:pt x="398" y="55"/>
                    <a:pt x="403" y="27"/>
                    <a:pt x="408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>
              <a:off x="699" y="3057"/>
              <a:ext cx="232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949" y="2969"/>
              <a:ext cx="1781" cy="302"/>
            </a:xfrm>
            <a:prstGeom prst="rect">
              <a:avLst/>
            </a:prstGeom>
            <a:solidFill>
              <a:srgbClr val="FFFFFF">
                <a:alpha val="9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 dirty="0">
                  <a:latin typeface="+mn-lt"/>
                </a:rPr>
                <a:t>Εξεταζόμενο τμήμα εγκατάστασης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 dirty="0">
                  <a:latin typeface="+mn-lt"/>
                </a:rPr>
                <a:t>(μεταξύ διατομών 1 &amp; 2)</a:t>
              </a:r>
            </a:p>
          </p:txBody>
        </p:sp>
        <p:grpSp>
          <p:nvGrpSpPr>
            <p:cNvPr id="44" name="Group 52"/>
            <p:cNvGrpSpPr>
              <a:grpSpLocks/>
            </p:cNvGrpSpPr>
            <p:nvPr/>
          </p:nvGrpSpPr>
          <p:grpSpPr bwMode="auto">
            <a:xfrm>
              <a:off x="622" y="1699"/>
              <a:ext cx="169" cy="246"/>
              <a:chOff x="6731" y="2404"/>
              <a:chExt cx="276" cy="396"/>
            </a:xfrm>
          </p:grpSpPr>
          <p:grpSp>
            <p:nvGrpSpPr>
              <p:cNvPr id="51" name="Group 53"/>
              <p:cNvGrpSpPr>
                <a:grpSpLocks/>
              </p:cNvGrpSpPr>
              <p:nvPr/>
            </p:nvGrpSpPr>
            <p:grpSpPr bwMode="auto">
              <a:xfrm flipH="1">
                <a:off x="6731" y="2404"/>
                <a:ext cx="276" cy="276"/>
                <a:chOff x="6329" y="2560"/>
                <a:chExt cx="1440" cy="1440"/>
              </a:xfrm>
            </p:grpSpPr>
            <p:sp>
              <p:nvSpPr>
                <p:cNvPr id="53" name="Oval 54"/>
                <p:cNvSpPr>
                  <a:spLocks noChangeArrowheads="1"/>
                </p:cNvSpPr>
                <p:nvPr/>
              </p:nvSpPr>
              <p:spPr bwMode="auto">
                <a:xfrm>
                  <a:off x="6329" y="2560"/>
                  <a:ext cx="1440" cy="14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+mn-lt"/>
                  </a:endParaRPr>
                </a:p>
              </p:txBody>
            </p:sp>
            <p:sp>
              <p:nvSpPr>
                <p:cNvPr id="5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6665" y="2761"/>
                  <a:ext cx="768" cy="10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>
                    <a:latin typeface="+mn-lt"/>
                  </a:endParaRPr>
                </a:p>
              </p:txBody>
            </p:sp>
          </p:grpSp>
          <p:sp>
            <p:nvSpPr>
              <p:cNvPr id="52" name="Line 56"/>
              <p:cNvSpPr>
                <a:spLocks noChangeShapeType="1"/>
              </p:cNvSpPr>
              <p:nvPr/>
            </p:nvSpPr>
            <p:spPr bwMode="auto">
              <a:xfrm flipH="1">
                <a:off x="6869" y="2692"/>
                <a:ext cx="0" cy="10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  <p:grpSp>
          <p:nvGrpSpPr>
            <p:cNvPr id="45" name="Group 57"/>
            <p:cNvGrpSpPr>
              <a:grpSpLocks/>
            </p:cNvGrpSpPr>
            <p:nvPr/>
          </p:nvGrpSpPr>
          <p:grpSpPr bwMode="auto">
            <a:xfrm>
              <a:off x="2947" y="1952"/>
              <a:ext cx="170" cy="246"/>
              <a:chOff x="5591" y="4498"/>
              <a:chExt cx="276" cy="396"/>
            </a:xfrm>
          </p:grpSpPr>
          <p:grpSp>
            <p:nvGrpSpPr>
              <p:cNvPr id="47" name="Group 58"/>
              <p:cNvGrpSpPr>
                <a:grpSpLocks/>
              </p:cNvGrpSpPr>
              <p:nvPr/>
            </p:nvGrpSpPr>
            <p:grpSpPr bwMode="auto">
              <a:xfrm rot="5400000" flipH="1">
                <a:off x="5591" y="4498"/>
                <a:ext cx="276" cy="276"/>
                <a:chOff x="6329" y="2560"/>
                <a:chExt cx="1440" cy="1440"/>
              </a:xfrm>
            </p:grpSpPr>
            <p:sp>
              <p:nvSpPr>
                <p:cNvPr id="49" name="Oval 59"/>
                <p:cNvSpPr>
                  <a:spLocks noChangeArrowheads="1"/>
                </p:cNvSpPr>
                <p:nvPr/>
              </p:nvSpPr>
              <p:spPr bwMode="auto">
                <a:xfrm>
                  <a:off x="6329" y="2560"/>
                  <a:ext cx="1440" cy="14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>
                    <a:latin typeface="+mn-lt"/>
                  </a:endParaRPr>
                </a:p>
              </p:txBody>
            </p:sp>
            <p:sp>
              <p:nvSpPr>
                <p:cNvPr id="5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65" y="2761"/>
                  <a:ext cx="768" cy="10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>
                    <a:latin typeface="+mn-lt"/>
                  </a:endParaRPr>
                </a:p>
              </p:txBody>
            </p:sp>
          </p:grpSp>
          <p:sp>
            <p:nvSpPr>
              <p:cNvPr id="48" name="Line 61"/>
              <p:cNvSpPr>
                <a:spLocks noChangeShapeType="1"/>
              </p:cNvSpPr>
              <p:nvPr/>
            </p:nvSpPr>
            <p:spPr bwMode="auto">
              <a:xfrm flipH="1">
                <a:off x="5729" y="4786"/>
                <a:ext cx="0" cy="10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  <p:sp>
          <p:nvSpPr>
            <p:cNvPr id="46" name="Text Box 62"/>
            <p:cNvSpPr txBox="1">
              <a:spLocks noChangeArrowheads="1"/>
            </p:cNvSpPr>
            <p:nvPr/>
          </p:nvSpPr>
          <p:spPr bwMode="auto">
            <a:xfrm>
              <a:off x="2797" y="1867"/>
              <a:ext cx="21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 b="0">
                  <a:latin typeface="+mn-lt"/>
                </a:rPr>
                <a:t> p</a:t>
              </a:r>
              <a:r>
                <a:rPr lang="el-GR" altLang="el-GR" sz="1400" b="0" baseline="-25000">
                  <a:latin typeface="+mn-lt"/>
                </a:rPr>
                <a:t>2</a:t>
              </a:r>
              <a:endParaRPr lang="el-GR" altLang="el-GR" sz="1400" b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Ορθογώνιο 62"/>
              <p:cNvSpPr/>
              <p:nvPr/>
            </p:nvSpPr>
            <p:spPr>
              <a:xfrm>
                <a:off x="5693025" y="2903216"/>
                <a:ext cx="3437534" cy="1338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>
                    <a:latin typeface="+mn-lt"/>
                  </a:rPr>
                  <a:t>Ορισμός μέσης ταχύτητας, </a:t>
                </a:r>
                <a:r>
                  <a:rPr lang="en-US" sz="2000" dirty="0">
                    <a:latin typeface="+mn-lt"/>
                  </a:rPr>
                  <a:t>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𝑈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i="1">
                              <a:latin typeface="Cambria Math"/>
                            </a:rPr>
                            <m:t>𝜋𝛼𝜌𝜊𝜒𝜂</m:t>
                          </m:r>
                          <m:r>
                            <a:rPr lang="el-GR" sz="2000" i="1">
                              <a:latin typeface="Cambria Math"/>
                            </a:rPr>
                            <m:t> </m:t>
                          </m:r>
                          <m:r>
                            <a:rPr lang="el-GR" sz="2000" i="1">
                              <a:latin typeface="Cambria Math"/>
                            </a:rPr>
                            <m:t>𝜊𝛾𝜅𝜊𝜐</m:t>
                          </m:r>
                        </m:num>
                        <m:den>
                          <m:r>
                            <a:rPr lang="el-GR" sz="2000" i="1">
                              <a:latin typeface="Cambria Math"/>
                            </a:rPr>
                            <m:t>𝛿𝜄𝛼𝜏𝜊𝜇𝜂</m:t>
                          </m:r>
                        </m:den>
                      </m:f>
                    </m:oMath>
                  </m:oMathPara>
                </a14:m>
                <a:endParaRPr lang="el-GR" sz="200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ΔΗ</m:t>
                          </m:r>
                        </m:e>
                        <m:sub>
                          <m:r>
                            <a:rPr lang="el-GR" sz="2000" i="1">
                              <a:latin typeface="Cambria Math"/>
                            </a:rPr>
                            <m:t>1−2</m:t>
                          </m:r>
                        </m:sub>
                      </m:sSub>
                      <m:r>
                        <a:rPr lang="el-GR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Α</m:t>
                          </m:r>
                        </m:sub>
                      </m:sSub>
                      <m:r>
                        <a:rPr lang="el-GR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Τ</m:t>
                          </m:r>
                        </m:sub>
                      </m:sSub>
                      <m:r>
                        <a:rPr lang="el-GR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l-G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3" name="Ορθογώνιο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025" y="2903216"/>
                <a:ext cx="3437534" cy="133818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950" t="-2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5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Σχεδιασμός δικτύου</a:t>
            </a:r>
            <a:br>
              <a:rPr lang="el-GR" dirty="0"/>
            </a:br>
            <a:r>
              <a:rPr lang="el-GR" sz="3100" b="0" dirty="0"/>
              <a:t>Διατύπωση </a:t>
            </a:r>
            <a:r>
              <a:rPr lang="el-GR" sz="3100" b="0" dirty="0" err="1"/>
              <a:t>ισοζύγιου</a:t>
            </a:r>
            <a:r>
              <a:rPr lang="el-GR" sz="3100" b="0" dirty="0"/>
              <a:t> ενέργειας σε φλέβα ροής</a:t>
            </a:r>
            <a:r>
              <a:rPr lang="en-US" sz="3100" b="0" dirty="0"/>
              <a:t> </a:t>
            </a:r>
            <a:r>
              <a:rPr lang="en-US" sz="3100" b="0" dirty="0" smtClean="0"/>
              <a:t>2/ </a:t>
            </a:r>
            <a:endParaRPr lang="el-GR" sz="3100" dirty="0"/>
          </a:p>
        </p:txBody>
      </p:sp>
      <p:sp>
        <p:nvSpPr>
          <p:cNvPr id="3" name="Θέση περιεχομένου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96752"/>
            <a:ext cx="8229600" cy="2016224"/>
          </a:xfrm>
          <a:blipFill rotWithShape="0">
            <a:blip r:embed="rId2" cstate="print"/>
            <a:stretch>
              <a:fillRect t="-2417"/>
            </a:stretch>
          </a:blipFill>
        </p:spPr>
        <p:txBody>
          <a:bodyPr/>
          <a:lstStyle/>
          <a:p>
            <a:r>
              <a:rPr lang="el-GR" dirty="0">
                <a:noFill/>
              </a:rPr>
              <a:t> 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grpSp>
        <p:nvGrpSpPr>
          <p:cNvPr id="11" name="Ομάδα 10"/>
          <p:cNvGrpSpPr/>
          <p:nvPr/>
        </p:nvGrpSpPr>
        <p:grpSpPr>
          <a:xfrm>
            <a:off x="1306197" y="2869201"/>
            <a:ext cx="6531606" cy="1495903"/>
            <a:chOff x="1306197" y="2780928"/>
            <a:chExt cx="6531606" cy="1495903"/>
          </a:xfrm>
        </p:grpSpPr>
        <p:sp>
          <p:nvSpPr>
            <p:cNvPr id="5" name="Δεξιό άγκιστρο 4"/>
            <p:cNvSpPr/>
            <p:nvPr/>
          </p:nvSpPr>
          <p:spPr>
            <a:xfrm rot="5400000">
              <a:off x="2555776" y="1844824"/>
              <a:ext cx="432048" cy="2304256"/>
            </a:xfrm>
            <a:prstGeom prst="rightBrac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6197" y="3261168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latin typeface="+mn-lt"/>
                </a:rPr>
                <a:t>Ολική ενέργεια στη θέση 1 ανά μονάδα βάρους υγρού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" name="Δεξιό άγκιστρο 6"/>
            <p:cNvSpPr/>
            <p:nvPr/>
          </p:nvSpPr>
          <p:spPr>
            <a:xfrm rot="5400000">
              <a:off x="4319972" y="2528900"/>
              <a:ext cx="432048" cy="936104"/>
            </a:xfrm>
            <a:prstGeom prst="rightBrac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55876" y="3384376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err="1" smtClean="0">
                  <a:latin typeface="+mn-lt"/>
                </a:rPr>
                <a:t>εισ</a:t>
              </a:r>
              <a:r>
                <a:rPr lang="el-GR" sz="2000" dirty="0">
                  <a:latin typeface="+mn-lt"/>
                </a:rPr>
                <a:t> </a:t>
              </a:r>
              <a:r>
                <a:rPr lang="el-GR" sz="2000" dirty="0" smtClean="0">
                  <a:latin typeface="+mn-lt"/>
                </a:rPr>
                <a:t>– εκ – ροή ενέργειας </a:t>
              </a:r>
              <a:r>
                <a:rPr lang="el-GR" sz="2000" dirty="0" err="1" smtClean="0">
                  <a:latin typeface="+mn-lt"/>
                </a:rPr>
                <a:t>α.μ.β.υ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9" name="Δεξιό άγκιστρο 8"/>
            <p:cNvSpPr/>
            <p:nvPr/>
          </p:nvSpPr>
          <p:spPr>
            <a:xfrm rot="5400000">
              <a:off x="6118658" y="1919418"/>
              <a:ext cx="432048" cy="2155068"/>
            </a:xfrm>
            <a:prstGeom prst="rightBrac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05555" y="3261167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latin typeface="+mn-lt"/>
                </a:rPr>
                <a:t>Ολική ενέργεια στη θέση 2 ανά μονάδα βάρους υγρού</a:t>
              </a:r>
              <a:endParaRPr 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Σχεδιασμός δικτύου</a:t>
            </a:r>
            <a:br>
              <a:rPr lang="el-GR" altLang="el-GR" dirty="0"/>
            </a:br>
            <a:r>
              <a:rPr lang="el-GR" altLang="el-GR" sz="3100" b="0" dirty="0"/>
              <a:t>Ισοζύγιο ενέργειας σε φλέβα ροής</a:t>
            </a:r>
            <a:endParaRPr lang="el-GR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/>
                  <a:t>(γενική περίπτωση – με ανταλλαγή ενέργειας με το περιβάλλον)</a:t>
                </a:r>
              </a:p>
              <a:p>
                <a:pPr marL="0" indent="0">
                  <a:buNone/>
                </a:pP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ΔΗ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Τ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altLang="el-GR" dirty="0"/>
                  <a:t>ΔΗ</a:t>
                </a:r>
                <a:r>
                  <a:rPr lang="el-GR" altLang="el-GR" baseline="-25000" dirty="0"/>
                  <a:t>1</a:t>
                </a:r>
                <a:r>
                  <a:rPr lang="el-GR" altLang="el-GR" baseline="-25000" dirty="0">
                    <a:sym typeface="Wingdings" pitchFamily="2" charset="2"/>
                  </a:rPr>
                  <a:t>2 </a:t>
                </a:r>
                <a:r>
                  <a:rPr lang="el-GR" altLang="el-GR" dirty="0">
                    <a:sym typeface="Wingdings" pitchFamily="2" charset="2"/>
                  </a:rPr>
                  <a:t>: Εισροή/εκροή ενέργειας </a:t>
                </a:r>
                <a:r>
                  <a:rPr lang="el-GR" altLang="el-GR" dirty="0" err="1">
                    <a:sym typeface="Wingdings" pitchFamily="2" charset="2"/>
                  </a:rPr>
                  <a:t>α.μ.β.υ</a:t>
                </a:r>
                <a:r>
                  <a:rPr lang="el-GR" altLang="el-GR" dirty="0">
                    <a:sym typeface="Wingdings" pitchFamily="2" charset="2"/>
                  </a:rPr>
                  <a:t>. από/προς </a:t>
                </a:r>
                <a:r>
                  <a:rPr lang="el-GR" altLang="el-GR" dirty="0" smtClean="0">
                    <a:sym typeface="Wingdings" pitchFamily="2" charset="2"/>
                  </a:rPr>
                  <a:t>το περιβάλλον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altLang="el-GR" dirty="0" smtClean="0">
                    <a:sym typeface="Wingdings" pitchFamily="2" charset="2"/>
                  </a:rPr>
                  <a:t>Η</a:t>
                </a:r>
                <a:r>
                  <a:rPr lang="el-GR" altLang="el-GR" baseline="-25000" dirty="0" smtClean="0">
                    <a:sym typeface="Wingdings" pitchFamily="2" charset="2"/>
                  </a:rPr>
                  <a:t>Α</a:t>
                </a:r>
                <a:r>
                  <a:rPr lang="el-GR" altLang="el-GR" dirty="0" smtClean="0">
                    <a:sym typeface="Wingdings" pitchFamily="2" charset="2"/>
                  </a:rPr>
                  <a:t> </a:t>
                </a:r>
                <a:r>
                  <a:rPr lang="el-GR" altLang="el-GR" dirty="0">
                    <a:sym typeface="Wingdings" pitchFamily="2" charset="2"/>
                  </a:rPr>
                  <a:t>: </a:t>
                </a:r>
                <a:r>
                  <a:rPr lang="el-GR" altLang="el-GR" dirty="0" err="1">
                    <a:sym typeface="Wingdings" pitchFamily="2" charset="2"/>
                  </a:rPr>
                  <a:t>Μανομετρικό</a:t>
                </a:r>
                <a:r>
                  <a:rPr lang="el-GR" altLang="el-GR" dirty="0">
                    <a:sym typeface="Wingdings" pitchFamily="2" charset="2"/>
                  </a:rPr>
                  <a:t> ύψος </a:t>
                </a:r>
                <a:r>
                  <a:rPr lang="el-GR" altLang="el-GR" dirty="0" smtClean="0">
                    <a:sym typeface="Wingdings" pitchFamily="2" charset="2"/>
                  </a:rPr>
                  <a:t>αντλίας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altLang="el-GR" dirty="0" smtClean="0">
                    <a:sym typeface="Wingdings" pitchFamily="2" charset="2"/>
                  </a:rPr>
                  <a:t>Η</a:t>
                </a:r>
                <a:r>
                  <a:rPr lang="el-GR" altLang="el-GR" baseline="-25000" dirty="0" smtClean="0">
                    <a:sym typeface="Wingdings" pitchFamily="2" charset="2"/>
                  </a:rPr>
                  <a:t>Τ</a:t>
                </a:r>
                <a:r>
                  <a:rPr lang="el-GR" altLang="el-GR" dirty="0" smtClean="0">
                    <a:sym typeface="Wingdings" pitchFamily="2" charset="2"/>
                  </a:rPr>
                  <a:t> </a:t>
                </a:r>
                <a:r>
                  <a:rPr lang="el-GR" altLang="el-GR" dirty="0">
                    <a:sym typeface="Wingdings" pitchFamily="2" charset="2"/>
                  </a:rPr>
                  <a:t>: </a:t>
                </a:r>
                <a:r>
                  <a:rPr lang="el-GR" altLang="el-GR" dirty="0" err="1">
                    <a:sym typeface="Wingdings" pitchFamily="2" charset="2"/>
                  </a:rPr>
                  <a:t>Μανομετρικό</a:t>
                </a:r>
                <a:r>
                  <a:rPr lang="el-GR" altLang="el-GR" dirty="0">
                    <a:sym typeface="Wingdings" pitchFamily="2" charset="2"/>
                  </a:rPr>
                  <a:t> ύψος </a:t>
                </a:r>
                <a:r>
                  <a:rPr lang="el-GR" altLang="el-GR" dirty="0" smtClean="0">
                    <a:sym typeface="Wingdings" pitchFamily="2" charset="2"/>
                  </a:rPr>
                  <a:t>στροβίλου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altLang="el-GR" dirty="0" smtClean="0">
                    <a:sym typeface="Wingdings" pitchFamily="2" charset="2"/>
                  </a:rPr>
                  <a:t>Η</a:t>
                </a:r>
                <a:r>
                  <a:rPr lang="en-US" altLang="el-GR" baseline="-25000" dirty="0">
                    <a:sym typeface="Wingdings" pitchFamily="2" charset="2"/>
                  </a:rPr>
                  <a:t>L</a:t>
                </a:r>
                <a:r>
                  <a:rPr lang="el-GR" altLang="el-GR" dirty="0">
                    <a:sym typeface="Wingdings" pitchFamily="2" charset="2"/>
                  </a:rPr>
                  <a:t> : Ισοδύναμο </a:t>
                </a:r>
                <a:r>
                  <a:rPr lang="el-GR" altLang="el-GR" dirty="0" err="1">
                    <a:sym typeface="Wingdings" pitchFamily="2" charset="2"/>
                  </a:rPr>
                  <a:t>μανομετρικό</a:t>
                </a:r>
                <a:r>
                  <a:rPr lang="el-GR" altLang="el-GR" dirty="0">
                    <a:sym typeface="Wingdings" pitchFamily="2" charset="2"/>
                  </a:rPr>
                  <a:t> ύψος απωλειών </a:t>
                </a:r>
                <a:r>
                  <a:rPr lang="el-GR" altLang="el-GR" dirty="0" smtClean="0">
                    <a:sym typeface="Wingdings" pitchFamily="2" charset="2"/>
                  </a:rPr>
                  <a:t>λόγω τριβής(ιξώδους</a:t>
                </a:r>
                <a:r>
                  <a:rPr lang="el-GR" altLang="el-GR" dirty="0">
                    <a:sym typeface="Wingdings" pitchFamily="2" charset="2"/>
                  </a:rPr>
                  <a:t>)  </a:t>
                </a:r>
                <a:endParaRPr lang="en-US" altLang="el-GR" baseline="-25000" dirty="0">
                  <a:sym typeface="Wingdings" pitchFamily="2" charset="2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1111" t="-967" r="-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217006" y="5440046"/>
            <a:ext cx="27363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0" noProof="1">
                <a:latin typeface="+mn-lt"/>
              </a:rPr>
              <a:t>Ε</a:t>
            </a:r>
            <a:r>
              <a:rPr lang="el-GR" altLang="el-GR" sz="2200" b="0" dirty="0" err="1">
                <a:latin typeface="+mn-lt"/>
              </a:rPr>
              <a:t>ξίσωση</a:t>
            </a:r>
            <a:r>
              <a:rPr lang="el-GR" altLang="el-GR" sz="2200" b="0" dirty="0">
                <a:latin typeface="+mn-lt"/>
              </a:rPr>
              <a:t> Β</a:t>
            </a:r>
            <a:r>
              <a:rPr lang="en-US" altLang="el-GR" sz="2200" b="0" noProof="1">
                <a:latin typeface="+mn-lt"/>
              </a:rPr>
              <a:t>e</a:t>
            </a:r>
            <a:r>
              <a:rPr lang="en-US" altLang="el-GR" sz="2200" b="0" dirty="0" err="1">
                <a:latin typeface="+mn-lt"/>
              </a:rPr>
              <a:t>rnoulli</a:t>
            </a:r>
            <a:r>
              <a:rPr lang="el-GR" altLang="el-GR" sz="2200" b="0" dirty="0">
                <a:latin typeface="+mn-lt"/>
              </a:rPr>
              <a:t> </a:t>
            </a:r>
            <a:r>
              <a:rPr lang="el-GR" altLang="el-GR" sz="2200" b="0" dirty="0">
                <a:latin typeface="+mn-lt"/>
                <a:sym typeface="Wingdings" pitchFamily="2" charset="2"/>
              </a:rPr>
              <a:t></a:t>
            </a:r>
            <a:endParaRPr lang="el-GR" altLang="el-GR" sz="22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>
              <a:xfrm>
                <a:off x="2843808" y="5129654"/>
                <a:ext cx="6038901" cy="1101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mtClean="0">
                              <a:latin typeface="Cambria Math" panose="02040503050406030204" pitchFamily="18" charset="0"/>
                            </a:rPr>
                            <m:t>ΔΗ</m:t>
                          </m:r>
                        </m:e>
                        <m:sub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129654"/>
                <a:ext cx="6038901" cy="110101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8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Υδραυλικές απώλειες λόγω ιξωδών τριβών, Η</a:t>
            </a:r>
            <a:r>
              <a:rPr lang="en-US" altLang="el-GR" baseline="-25000" dirty="0" smtClean="0"/>
              <a:t>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1642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200" dirty="0"/>
              <a:t>Για ένα τμήμα εγκατάστασης υλοποιημένο από εν σειρά συνδεδεμένους</a:t>
            </a:r>
          </a:p>
          <a:p>
            <a:pPr>
              <a:spcBef>
                <a:spcPts val="600"/>
              </a:spcBef>
            </a:pPr>
            <a:r>
              <a:rPr lang="el-GR" altLang="el-GR" sz="2200" dirty="0"/>
              <a:t>(1) Ν</a:t>
            </a:r>
            <a:r>
              <a:rPr lang="en-US" altLang="el-GR" sz="2200" baseline="-25000" dirty="0"/>
              <a:t>L</a:t>
            </a:r>
            <a:r>
              <a:rPr lang="el-GR" altLang="el-GR" sz="2200" dirty="0"/>
              <a:t> σωλήνες, ο καθένας μήκους </a:t>
            </a:r>
            <a:r>
              <a:rPr lang="en-US" altLang="el-GR" sz="2200" dirty="0"/>
              <a:t>L</a:t>
            </a:r>
            <a:r>
              <a:rPr lang="en-US" altLang="el-GR" sz="2200" baseline="-25000" dirty="0"/>
              <a:t>i</a:t>
            </a:r>
            <a:r>
              <a:rPr lang="el-GR" altLang="el-GR" sz="2200" dirty="0"/>
              <a:t>, διαμέτρου </a:t>
            </a:r>
            <a:r>
              <a:rPr lang="en-US" altLang="el-GR" sz="2200" dirty="0"/>
              <a:t>D</a:t>
            </a:r>
            <a:r>
              <a:rPr lang="en-US" altLang="el-GR" sz="2200" baseline="-25000" dirty="0"/>
              <a:t>i</a:t>
            </a:r>
            <a:r>
              <a:rPr lang="el-GR" altLang="el-GR" sz="2200" dirty="0"/>
              <a:t>, με παροχή </a:t>
            </a:r>
            <a:r>
              <a:rPr lang="en-US" altLang="el-GR" sz="2200" dirty="0"/>
              <a:t>Q</a:t>
            </a:r>
            <a:r>
              <a:rPr lang="el-GR" altLang="el-GR" sz="2200" dirty="0"/>
              <a:t>, και μέση ταχύτητα </a:t>
            </a:r>
            <a:r>
              <a:rPr lang="en-US" altLang="el-GR" sz="2200" dirty="0" err="1"/>
              <a:t>U</a:t>
            </a:r>
            <a:r>
              <a:rPr lang="en-US" altLang="el-GR" sz="2200" baseline="-25000" dirty="0" err="1"/>
              <a:t>i</a:t>
            </a:r>
            <a:r>
              <a:rPr lang="el-GR" altLang="el-GR" sz="2200" dirty="0"/>
              <a:t>=4</a:t>
            </a:r>
            <a:r>
              <a:rPr lang="en-US" altLang="el-GR" sz="2200" dirty="0"/>
              <a:t>Q</a:t>
            </a:r>
            <a:r>
              <a:rPr lang="el-GR" altLang="el-GR" sz="2200" dirty="0"/>
              <a:t>/(π</a:t>
            </a:r>
            <a:r>
              <a:rPr lang="en-US" altLang="el-GR" sz="2200" dirty="0"/>
              <a:t>D</a:t>
            </a:r>
            <a:r>
              <a:rPr lang="en-US" altLang="el-GR" sz="2200" baseline="-25000" dirty="0"/>
              <a:t>i</a:t>
            </a:r>
            <a:r>
              <a:rPr lang="el-GR" altLang="el-GR" sz="2200" baseline="30000" dirty="0"/>
              <a:t>2</a:t>
            </a:r>
            <a:r>
              <a:rPr lang="el-GR" altLang="el-GR" sz="2200" dirty="0"/>
              <a:t>), και </a:t>
            </a:r>
          </a:p>
          <a:p>
            <a:pPr>
              <a:spcBef>
                <a:spcPts val="600"/>
              </a:spcBef>
            </a:pPr>
            <a:r>
              <a:rPr lang="el-GR" altLang="el-GR" sz="2200" dirty="0"/>
              <a:t>(2) Ν</a:t>
            </a:r>
            <a:r>
              <a:rPr lang="el-GR" altLang="el-GR" sz="2200" baseline="-25000" dirty="0"/>
              <a:t>Τ</a:t>
            </a:r>
            <a:r>
              <a:rPr lang="el-GR" altLang="el-GR" sz="2200" dirty="0"/>
              <a:t> εξαρτήματα (‘στραγγαλισμού της ροής’) που το καθένα έχει τοπικό συντελεστή αντίστασης </a:t>
            </a:r>
            <a:r>
              <a:rPr lang="en-US" altLang="el-GR" sz="2200" dirty="0" err="1"/>
              <a:t>k</a:t>
            </a:r>
            <a:r>
              <a:rPr lang="en-US" altLang="el-GR" sz="2200" baseline="-25000" dirty="0" err="1"/>
              <a:t>j</a:t>
            </a:r>
            <a:r>
              <a:rPr lang="el-GR" altLang="el-GR" sz="2200" dirty="0"/>
              <a:t> για επικρατούσα παροχή </a:t>
            </a:r>
            <a:r>
              <a:rPr lang="en-US" altLang="el-GR" sz="2200" dirty="0"/>
              <a:t>Q</a:t>
            </a:r>
            <a:r>
              <a:rPr lang="el-GR" altLang="el-GR" sz="2200" dirty="0"/>
              <a:t>, και </a:t>
            </a:r>
            <a:r>
              <a:rPr lang="el-GR" altLang="el-GR" sz="2200" dirty="0" smtClean="0"/>
              <a:t>«μέση </a:t>
            </a:r>
            <a:r>
              <a:rPr lang="el-GR" altLang="el-GR" sz="2200" dirty="0"/>
              <a:t>ισοδύναμη </a:t>
            </a:r>
            <a:r>
              <a:rPr lang="el-GR" altLang="el-GR" sz="2200" dirty="0" smtClean="0"/>
              <a:t>ταχύτητα» </a:t>
            </a:r>
            <a:r>
              <a:rPr lang="en-US" altLang="el-GR" sz="2200" dirty="0" err="1"/>
              <a:t>U</a:t>
            </a:r>
            <a:r>
              <a:rPr lang="en-US" altLang="el-GR" sz="2200" baseline="-25000" dirty="0" err="1"/>
              <a:t>j</a:t>
            </a:r>
            <a:r>
              <a:rPr lang="el-GR" altLang="el-GR" sz="2200" dirty="0"/>
              <a:t>=4</a:t>
            </a:r>
            <a:r>
              <a:rPr lang="en-US" altLang="el-GR" sz="2200" dirty="0" err="1"/>
              <a:t>Q</a:t>
            </a:r>
            <a:r>
              <a:rPr lang="en-US" altLang="el-GR" sz="2200" baseline="-25000" dirty="0" err="1"/>
              <a:t>j</a:t>
            </a:r>
            <a:r>
              <a:rPr lang="el-GR" altLang="el-GR" sz="2200" dirty="0"/>
              <a:t>/(π</a:t>
            </a:r>
            <a:r>
              <a:rPr lang="en-US" altLang="el-GR" sz="2200" dirty="0" err="1"/>
              <a:t>D</a:t>
            </a:r>
            <a:r>
              <a:rPr lang="en-US" altLang="el-GR" sz="2200" baseline="-25000" dirty="0" err="1"/>
              <a:t>j</a:t>
            </a:r>
            <a:r>
              <a:rPr lang="el-GR" altLang="el-GR" sz="2200" baseline="30000" dirty="0"/>
              <a:t>2</a:t>
            </a:r>
            <a:r>
              <a:rPr lang="el-GR" altLang="el-GR" sz="2200" dirty="0"/>
              <a:t>),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200" dirty="0"/>
              <a:t>Οι συνολικές υδραυλικές απώλειες, </a:t>
            </a:r>
            <a:r>
              <a:rPr lang="en-US" altLang="el-GR" sz="2200" dirty="0"/>
              <a:t>H</a:t>
            </a:r>
            <a:r>
              <a:rPr lang="en-US" altLang="el-GR" sz="2200" baseline="-25000" dirty="0"/>
              <a:t>L</a:t>
            </a:r>
            <a:r>
              <a:rPr lang="el-GR" altLang="el-GR" sz="2200" dirty="0"/>
              <a:t>,</a:t>
            </a:r>
            <a:r>
              <a:rPr lang="en-US" altLang="el-GR" sz="2200" dirty="0"/>
              <a:t> </a:t>
            </a:r>
            <a:r>
              <a:rPr lang="el-GR" altLang="el-GR" sz="2200" dirty="0"/>
              <a:t>υπολογίζονται ως άθροισμα των γραμμικών απωλειών στους σωλήνες και των τοπικών απωλειών στα εξαρτήματα σύμφωνα με την έκφραση</a:t>
            </a:r>
            <a:r>
              <a:rPr lang="el-GR" altLang="el-GR" sz="2200" dirty="0" smtClean="0"/>
              <a:t>: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7784" y="5008634"/>
                <a:ext cx="3168352" cy="1174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008634"/>
                <a:ext cx="3168352" cy="117493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Δεξιό άγκιστρο 6"/>
          <p:cNvSpPr/>
          <p:nvPr/>
        </p:nvSpPr>
        <p:spPr>
          <a:xfrm rot="5400000">
            <a:off x="3654152" y="5661259"/>
            <a:ext cx="432048" cy="1044624"/>
          </a:xfrm>
          <a:prstGeom prst="rightBrace">
            <a:avLst/>
          </a:prstGeom>
          <a:ln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ό άγκιστρο 7"/>
          <p:cNvSpPr/>
          <p:nvPr/>
        </p:nvSpPr>
        <p:spPr>
          <a:xfrm rot="5400000">
            <a:off x="4870913" y="5671130"/>
            <a:ext cx="432048" cy="1044624"/>
          </a:xfrm>
          <a:prstGeom prst="rightBrace">
            <a:avLst/>
          </a:prstGeom>
          <a:ln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545138" y="6338857"/>
            <a:ext cx="239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Τοπικές απώλειες</a:t>
            </a:r>
            <a:endParaRPr lang="el-GR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6254" y="6364697"/>
            <a:ext cx="239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Γραμμικές απώλειες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5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l-GR" altLang="el-GR" dirty="0"/>
              <a:t>Υπολογισμός απωλειών, </a:t>
            </a:r>
            <a:r>
              <a:rPr lang="en-US" altLang="el-GR" dirty="0" err="1"/>
              <a:t>h</a:t>
            </a:r>
            <a:r>
              <a:rPr lang="en-US" altLang="el-GR" baseline="-25000" dirty="0" err="1"/>
              <a:t>f</a:t>
            </a:r>
            <a:r>
              <a:rPr lang="en-US" altLang="el-GR" dirty="0"/>
              <a:t>,</a:t>
            </a:r>
            <a:r>
              <a:rPr lang="el-GR" altLang="el-GR" dirty="0"/>
              <a:t> σε σωλήνα </a:t>
            </a:r>
            <a:br>
              <a:rPr lang="el-GR" altLang="el-GR" dirty="0"/>
            </a:br>
            <a:r>
              <a:rPr lang="el-GR" altLang="el-GR" dirty="0"/>
              <a:t>με βάση την εξίσωση </a:t>
            </a:r>
            <a:r>
              <a:rPr lang="en-US" altLang="el-GR" dirty="0"/>
              <a:t>Darcy</a:t>
            </a:r>
            <a:r>
              <a:rPr lang="el-GR" altLang="el-GR" dirty="0"/>
              <a:t>-</a:t>
            </a:r>
            <a:r>
              <a:rPr lang="en-US" altLang="el-GR" dirty="0" err="1" smtClean="0"/>
              <a:t>Weisbach</a:t>
            </a:r>
            <a:r>
              <a:rPr lang="el-GR" altLang="el-GR" dirty="0" smtClean="0"/>
              <a:t> </a:t>
            </a:r>
            <a:r>
              <a:rPr lang="el-GR" altLang="el-GR" sz="3600" b="0" dirty="0" smtClean="0"/>
              <a:t>1/2</a:t>
            </a:r>
            <a:endParaRPr lang="el-GR" sz="3600" b="0" dirty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336904"/>
            <a:ext cx="8229600" cy="403244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Με δεδομένα τα </a:t>
            </a:r>
            <a:r>
              <a:rPr lang="en-US" altLang="el-GR" sz="2400" dirty="0" smtClean="0"/>
              <a:t>L</a:t>
            </a:r>
            <a:r>
              <a:rPr lang="el-GR" altLang="el-GR" sz="2400" dirty="0" smtClean="0"/>
              <a:t>, </a:t>
            </a:r>
            <a:r>
              <a:rPr lang="en-US" altLang="el-GR" sz="2400" dirty="0" smtClean="0"/>
              <a:t>D</a:t>
            </a:r>
            <a:r>
              <a:rPr lang="el-GR" altLang="el-GR" sz="2400" dirty="0" smtClean="0"/>
              <a:t>, </a:t>
            </a:r>
            <a:r>
              <a:rPr lang="en-US" altLang="el-GR" sz="2400" dirty="0" smtClean="0"/>
              <a:t>U</a:t>
            </a:r>
            <a:r>
              <a:rPr lang="el-GR" altLang="el-GR" sz="2400" dirty="0" smtClean="0"/>
              <a:t>, για τον υπολογισμό του </a:t>
            </a:r>
            <a:r>
              <a:rPr lang="en-US" altLang="el-GR" sz="2400" dirty="0" err="1" smtClean="0"/>
              <a:t>h</a:t>
            </a:r>
            <a:r>
              <a:rPr lang="en-US" altLang="el-GR" sz="2400" baseline="-25000" dirty="0" err="1" smtClean="0"/>
              <a:t>f</a:t>
            </a:r>
            <a:r>
              <a:rPr lang="el-GR" altLang="el-GR" sz="2400" dirty="0" smtClean="0"/>
              <a:t> απαιτείται να γνωρίζουμε την τιμή του συντελεστή τριβής </a:t>
            </a:r>
            <a:r>
              <a:rPr lang="en-US" altLang="el-GR" sz="2400" dirty="0" smtClean="0"/>
              <a:t>f</a:t>
            </a:r>
            <a:r>
              <a:rPr lang="el-GR" altLang="el-GR" sz="2400" dirty="0" smtClean="0"/>
              <a:t>. </a:t>
            </a:r>
            <a:endParaRPr lang="en-US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Η τιμή του </a:t>
            </a:r>
            <a:r>
              <a:rPr lang="en-US" altLang="el-GR" sz="2400" dirty="0" smtClean="0"/>
              <a:t>f</a:t>
            </a:r>
            <a:r>
              <a:rPr lang="el-GR" altLang="el-GR" sz="2400" dirty="0" smtClean="0"/>
              <a:t> προσδιορίζεται ανάλογα με τις τιμές του αριθμού </a:t>
            </a:r>
            <a:r>
              <a:rPr lang="en-US" altLang="el-GR" sz="2400" dirty="0" smtClean="0"/>
              <a:t>Reynolds</a:t>
            </a:r>
            <a:r>
              <a:rPr lang="el-GR" altLang="el-GR" sz="2400" dirty="0" smtClean="0"/>
              <a:t>, </a:t>
            </a:r>
            <a:r>
              <a:rPr lang="en-US" altLang="el-GR" sz="2400" dirty="0" smtClean="0"/>
              <a:t>Re</a:t>
            </a:r>
            <a:r>
              <a:rPr lang="el-GR" altLang="el-GR" sz="2400" dirty="0" smtClean="0"/>
              <a:t>, και της τραχύτητας, ε, των τοιχωμάτων του σωλήνα που εξετάζουμε. </a:t>
            </a:r>
            <a:endParaRPr lang="en-US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Η τιμή του </a:t>
            </a:r>
            <a:r>
              <a:rPr lang="en-US" altLang="el-GR" sz="2400" dirty="0" smtClean="0"/>
              <a:t>f</a:t>
            </a:r>
            <a:r>
              <a:rPr lang="el-GR" altLang="el-GR" sz="2400" dirty="0" smtClean="0"/>
              <a:t> προσδιορίζεται είτε γραφικά μέσω του διαγράμματος </a:t>
            </a:r>
            <a:r>
              <a:rPr lang="en-US" altLang="el-GR" sz="2400" b="1" dirty="0" smtClean="0"/>
              <a:t>Moody</a:t>
            </a:r>
            <a:r>
              <a:rPr lang="el-GR" altLang="el-GR" sz="2400" dirty="0" smtClean="0"/>
              <a:t> είτε αναλυτικά με αριθμητική επίλυση της εξίσωσης </a:t>
            </a:r>
            <a:r>
              <a:rPr lang="en-US" altLang="el-GR" sz="2400" b="1" dirty="0" smtClean="0"/>
              <a:t>Colebrook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 (</a:t>
            </a:r>
            <a:r>
              <a:rPr lang="el-GR" altLang="el-GR" sz="2400" dirty="0" smtClean="0"/>
              <a:t>βλέπε παρακάτω)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9792" y="1423645"/>
                <a:ext cx="3384376" cy="89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423645"/>
                <a:ext cx="3384376" cy="89825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3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31236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altLang="el-GR" dirty="0"/>
              <a:t>Η </a:t>
            </a:r>
            <a:r>
              <a:rPr lang="en-US" altLang="el-GR" dirty="0"/>
              <a:t>Darcy</a:t>
            </a:r>
            <a:r>
              <a:rPr lang="el-GR" altLang="el-GR" dirty="0"/>
              <a:t>-</a:t>
            </a:r>
            <a:r>
              <a:rPr lang="en-US" altLang="el-GR" dirty="0" err="1"/>
              <a:t>Weisbach</a:t>
            </a:r>
            <a:r>
              <a:rPr lang="el-GR" altLang="el-GR" dirty="0"/>
              <a:t> είναι ακριβής για οποιαδήποτε συνθήκη ροής αλλά δαπανηρή για τη </a:t>
            </a:r>
            <a:r>
              <a:rPr lang="el-GR" altLang="el-GR" dirty="0" err="1"/>
              <a:t>διαστασιολόγηση</a:t>
            </a:r>
            <a:r>
              <a:rPr lang="el-GR" altLang="el-GR" dirty="0"/>
              <a:t> μιας εγκατάστασης. </a:t>
            </a:r>
            <a:endParaRPr lang="en-US" altLang="el-GR" dirty="0"/>
          </a:p>
          <a:p>
            <a:pPr>
              <a:spcBef>
                <a:spcPts val="1200"/>
              </a:spcBef>
            </a:pPr>
            <a:r>
              <a:rPr lang="el-GR" altLang="el-GR" dirty="0"/>
              <a:t>Σε προβλήματα </a:t>
            </a:r>
            <a:r>
              <a:rPr lang="el-GR" altLang="el-GR" dirty="0" err="1"/>
              <a:t>διαστασιολόγησης</a:t>
            </a:r>
            <a:r>
              <a:rPr lang="el-GR" altLang="el-GR" dirty="0"/>
              <a:t> συνήθως γίνεται μια γρήγορη εκτίμηση διαμέτρων με την εξίσωση </a:t>
            </a:r>
            <a:r>
              <a:rPr lang="en-US" altLang="el-GR" dirty="0"/>
              <a:t>Hazen</a:t>
            </a:r>
            <a:r>
              <a:rPr lang="el-GR" altLang="el-GR" dirty="0"/>
              <a:t>-</a:t>
            </a:r>
            <a:r>
              <a:rPr lang="en-US" altLang="el-GR" dirty="0"/>
              <a:t>Williams</a:t>
            </a:r>
            <a:r>
              <a:rPr lang="el-GR" altLang="el-GR" dirty="0"/>
              <a:t> (βλέπε παραπάνω)</a:t>
            </a:r>
            <a:endParaRPr lang="el-GR" altLang="el-GR" sz="1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l-GR" altLang="el-GR" dirty="0"/>
              <a:t>Υπολογισμός απωλειών, </a:t>
            </a:r>
            <a:r>
              <a:rPr lang="en-US" altLang="el-GR" dirty="0" err="1"/>
              <a:t>h</a:t>
            </a:r>
            <a:r>
              <a:rPr lang="en-US" altLang="el-GR" baseline="-25000" dirty="0" err="1"/>
              <a:t>f</a:t>
            </a:r>
            <a:r>
              <a:rPr lang="en-US" altLang="el-GR" dirty="0"/>
              <a:t>,</a:t>
            </a:r>
            <a:r>
              <a:rPr lang="el-GR" altLang="el-GR" dirty="0"/>
              <a:t> σε σωλήνα </a:t>
            </a:r>
            <a:br>
              <a:rPr lang="el-GR" altLang="el-GR" dirty="0"/>
            </a:br>
            <a:r>
              <a:rPr lang="el-GR" altLang="el-GR" dirty="0"/>
              <a:t>με βάση την εξίσωση </a:t>
            </a:r>
            <a:r>
              <a:rPr lang="en-US" altLang="el-GR" dirty="0"/>
              <a:t>Darcy</a:t>
            </a:r>
            <a:r>
              <a:rPr lang="el-GR" altLang="el-GR" dirty="0"/>
              <a:t>-</a:t>
            </a:r>
            <a:r>
              <a:rPr lang="en-US" altLang="el-GR" dirty="0" err="1" smtClean="0"/>
              <a:t>Weisbach</a:t>
            </a:r>
            <a:r>
              <a:rPr lang="el-GR" altLang="el-GR" dirty="0" smtClean="0"/>
              <a:t> </a:t>
            </a:r>
            <a:r>
              <a:rPr lang="en-US" altLang="el-GR" sz="3600" b="0" dirty="0" smtClean="0"/>
              <a:t>2</a:t>
            </a:r>
            <a:r>
              <a:rPr lang="el-GR" altLang="el-GR" sz="3600" b="0" dirty="0" smtClean="0"/>
              <a:t>/2</a:t>
            </a:r>
            <a:endParaRPr lang="el-GR" sz="3600" b="0" dirty="0"/>
          </a:p>
        </p:txBody>
      </p:sp>
    </p:spTree>
    <p:extLst>
      <p:ext uri="{BB962C8B-B14F-4D97-AF65-F5344CB8AC3E}">
        <p14:creationId xmlns:p14="http://schemas.microsoft.com/office/powerpoint/2010/main" val="32080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/>
              <a:t>Darcy-</a:t>
            </a:r>
            <a:r>
              <a:rPr lang="en-US" altLang="el-GR" dirty="0" err="1"/>
              <a:t>Weisbach</a:t>
            </a:r>
            <a:r>
              <a:rPr lang="el-GR" altLang="el-GR" dirty="0"/>
              <a:t> </a:t>
            </a:r>
            <a:r>
              <a:rPr lang="en-US" altLang="el-GR" dirty="0"/>
              <a:t> -  </a:t>
            </a:r>
            <a:r>
              <a:rPr lang="el-GR" altLang="el-GR" dirty="0"/>
              <a:t>Συντελεστής τριβής </a:t>
            </a:r>
            <a:r>
              <a:rPr lang="en-US" altLang="el-GR" dirty="0"/>
              <a:t>f</a:t>
            </a:r>
            <a:br>
              <a:rPr lang="en-US" altLang="el-GR" dirty="0"/>
            </a:br>
            <a:r>
              <a:rPr lang="en-US" altLang="el-GR" dirty="0"/>
              <a:t>A</a:t>
            </a:r>
            <a:r>
              <a:rPr lang="el-GR" altLang="el-GR" dirty="0" err="1"/>
              <a:t>ναλυτικός</a:t>
            </a:r>
            <a:r>
              <a:rPr lang="el-GR" altLang="el-GR" dirty="0"/>
              <a:t> προσδιορισμός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61258"/>
            <a:ext cx="8229600" cy="1512168"/>
          </a:xfrm>
        </p:spPr>
        <p:txBody>
          <a:bodyPr>
            <a:normAutofit/>
          </a:bodyPr>
          <a:lstStyle/>
          <a:p>
            <a:r>
              <a:rPr lang="el-GR" sz="2200" dirty="0"/>
              <a:t>Αριθμός </a:t>
            </a:r>
            <a:r>
              <a:rPr lang="el-GR" sz="2200" dirty="0" err="1"/>
              <a:t>Reynolds</a:t>
            </a:r>
            <a:r>
              <a:rPr lang="el-GR" sz="2200" dirty="0"/>
              <a:t>:  </a:t>
            </a:r>
            <a:r>
              <a:rPr lang="el-GR" sz="2200" dirty="0" err="1"/>
              <a:t>Re</a:t>
            </a:r>
            <a:r>
              <a:rPr lang="el-GR" sz="2200" dirty="0"/>
              <a:t> = </a:t>
            </a:r>
            <a:r>
              <a:rPr lang="el-GR" sz="2200" dirty="0" err="1"/>
              <a:t>ρUD</a:t>
            </a:r>
            <a:r>
              <a:rPr lang="el-GR" sz="2200" dirty="0"/>
              <a:t>/μ = UD/ν =  4Q/(</a:t>
            </a:r>
            <a:r>
              <a:rPr lang="el-GR" sz="2200" dirty="0" err="1"/>
              <a:t>πDν</a:t>
            </a:r>
            <a:r>
              <a:rPr lang="el-GR" sz="2200" dirty="0"/>
              <a:t>)</a:t>
            </a:r>
            <a:br>
              <a:rPr lang="el-GR" sz="2200" dirty="0"/>
            </a:br>
            <a:r>
              <a:rPr lang="el-GR" sz="2200" dirty="0" smtClean="0"/>
              <a:t>ρ </a:t>
            </a:r>
            <a:r>
              <a:rPr lang="el-GR" sz="2200" dirty="0"/>
              <a:t>: πυκνότητα</a:t>
            </a:r>
            <a:br>
              <a:rPr lang="el-GR" sz="2200" dirty="0"/>
            </a:br>
            <a:r>
              <a:rPr lang="el-GR" sz="2200" dirty="0" smtClean="0"/>
              <a:t>μ </a:t>
            </a:r>
            <a:r>
              <a:rPr lang="el-GR" sz="2200" dirty="0"/>
              <a:t>: δυναμικό ιξώδες</a:t>
            </a:r>
            <a:br>
              <a:rPr lang="el-GR" sz="2200" dirty="0"/>
            </a:br>
            <a:r>
              <a:rPr lang="el-GR" sz="2200" dirty="0" smtClean="0"/>
              <a:t>ν </a:t>
            </a:r>
            <a:r>
              <a:rPr lang="el-GR" sz="2200" dirty="0"/>
              <a:t>: κινηματικό ιξώδες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93432"/>
              </p:ext>
            </p:extLst>
          </p:nvPr>
        </p:nvGraphicFramePr>
        <p:xfrm>
          <a:off x="971600" y="2780928"/>
          <a:ext cx="7056784" cy="2854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469"/>
                <a:gridCol w="2078035"/>
                <a:gridCol w="2520280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b="1" dirty="0" smtClean="0"/>
                        <a:t>Τιμή </a:t>
                      </a:r>
                      <a:r>
                        <a:rPr lang="en-US" altLang="el-GR" sz="1800" b="1" dirty="0" smtClean="0"/>
                        <a:t>Re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b="1" dirty="0" smtClean="0"/>
                        <a:t>Είδος ροής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/>
                        <a:t>Υπολογισμός</a:t>
                      </a:r>
                      <a:r>
                        <a:rPr lang="en-US" altLang="el-GR" sz="1800" b="1" dirty="0" smtClean="0"/>
                        <a:t> </a:t>
                      </a:r>
                      <a:r>
                        <a:rPr lang="el-GR" altLang="el-GR" sz="1800" b="1" dirty="0" smtClean="0"/>
                        <a:t> </a:t>
                      </a:r>
                      <a:r>
                        <a:rPr lang="en-US" altLang="el-GR" sz="1800" b="1" dirty="0" smtClean="0"/>
                        <a:t>f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l-GR" sz="1800" dirty="0" smtClean="0"/>
                        <a:t>Re&lt;2000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dirty="0" smtClean="0"/>
                        <a:t> στρωτή ροή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f=64/Re</a:t>
                      </a:r>
                      <a:endParaRPr lang="el-GR" altLang="el-GR" sz="1800" dirty="0" smtClean="0"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l-GR" sz="1800" dirty="0" smtClean="0">
                          <a:sym typeface="Wingdings" pitchFamily="2" charset="2"/>
                        </a:rPr>
                        <a:t>2000&lt;Re&lt;4000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dirty="0" smtClean="0">
                          <a:sym typeface="Wingdings" pitchFamily="2" charset="2"/>
                        </a:rPr>
                        <a:t>ασταθής κρίσιμη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>
                          <a:sym typeface="Wingdings" pitchFamily="2" charset="2"/>
                        </a:rPr>
                        <a:t> αποφεύγεται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 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(χωρίς πρακτική εφαρμογή)</a:t>
                      </a:r>
                      <a:endParaRPr lang="en-US" altLang="el-GR" sz="1800" dirty="0" smtClean="0">
                        <a:sym typeface="Wingdings" pitchFamily="2" charset="2"/>
                      </a:endParaRPr>
                    </a:p>
                  </a:txBody>
                  <a:tcPr/>
                </a:tc>
              </a:tr>
              <a:tr h="675704"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dirty="0" smtClean="0">
                          <a:sym typeface="Wingdings" pitchFamily="2" charset="2"/>
                        </a:rPr>
                        <a:t>4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000&lt;Re&lt;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10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000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dirty="0" smtClean="0">
                          <a:sym typeface="Wingdings" pitchFamily="2" charset="2"/>
                        </a:rPr>
                        <a:t>μερικώς τυρβώδης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r>
                        <a:rPr lang="en-US" altLang="el-GR" sz="1800" dirty="0" smtClean="0">
                          <a:sym typeface="Wingdings" pitchFamily="2" charset="2"/>
                        </a:rPr>
                        <a:t>Colebrook</a:t>
                      </a:r>
                      <a:endParaRPr lang="el-GR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dirty="0" smtClean="0">
                          <a:sym typeface="Wingdings" pitchFamily="2" charset="2"/>
                        </a:rPr>
                        <a:t>10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000&lt;Re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dirty="0" smtClean="0">
                          <a:sym typeface="Wingdings" pitchFamily="2" charset="2"/>
                        </a:rPr>
                        <a:t>πλήρης τυρβώδης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r>
                        <a:rPr lang="en-US" altLang="el-GR" sz="1800" dirty="0" smtClean="0">
                          <a:sym typeface="Wingdings" pitchFamily="2" charset="2"/>
                        </a:rPr>
                        <a:t>Colebrook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4736" y="5807658"/>
                <a:ext cx="3528392" cy="887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3,7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2,51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36" y="5807658"/>
                <a:ext cx="3528392" cy="88780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7984" y="5851709"/>
                <a:ext cx="3432720" cy="799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3,7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851709"/>
                <a:ext cx="3432720" cy="79970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4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849a14a316ac37eb5abe58ebdd9ff08a2c6eb4"/>
  <p:tag name="ISPRING_RESOURCE_PATHS_HASH_PRESENTER" val="6b7ce796c0f5fbffe7b6674e97ad2f80fb73a7e2"/>
</p:tagLst>
</file>

<file path=ppt/theme/theme1.xml><?xml version="1.0" encoding="utf-8"?>
<a:theme xmlns:a="http://schemas.openxmlformats.org/drawingml/2006/main" name="OC_template_updated">
  <a:themeElements>
    <a:clrScheme name="Προσαρμοσμένο 1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1468</Words>
  <Application>Microsoft Office PowerPoint</Application>
  <PresentationFormat>On-screen Show (4:3)</PresentationFormat>
  <Paragraphs>226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OC_template_updated</vt:lpstr>
      <vt:lpstr>Εγγειοβελτιωτικά  Έργα &amp; Αρδεύσεις</vt:lpstr>
      <vt:lpstr>Σχεδιασμός δικτύου Κατανομή πιέσεων σε ένα αγωγό</vt:lpstr>
      <vt:lpstr>Σχεδιασμός δικτύου Διατύπωση ισοζύγιου ενέργειας σε φλέβα ροής 1/ </vt:lpstr>
      <vt:lpstr>Σχεδιασμός δικτύου Διατύπωση ισοζύγιου ενέργειας σε φλέβα ροής 2/ </vt:lpstr>
      <vt:lpstr>Σχεδιασμός δικτύου Ισοζύγιο ενέργειας σε φλέβα ροής</vt:lpstr>
      <vt:lpstr>Υδραυλικές απώλειες λόγω ιξωδών τριβών, ΗL</vt:lpstr>
      <vt:lpstr>Υπολογισμός απωλειών, hf, σε σωλήνα  με βάση την εξίσωση Darcy-Weisbach 1/2</vt:lpstr>
      <vt:lpstr>Υπολογισμός απωλειών, hf, σε σωλήνα  με βάση την εξίσωση Darcy-Weisbach 2/2</vt:lpstr>
      <vt:lpstr>Darcy-Weisbach  -  Συντελεστής τριβής f Aναλυτικός προσδιορισμός</vt:lpstr>
      <vt:lpstr>Darcy-Weisbach  -  Συντελεστής τριβής f Γραφικός προσδιορισμός (διάγραμμα Moody)</vt:lpstr>
      <vt:lpstr>(Εναλλακτικός) Υπολογισμός απωλειών, hf, σε σωλήνα με βάση την εξίσωση Hazen-Williams</vt:lpstr>
      <vt:lpstr>Υπολογισμός απωλειών σε σωλήνα με βάση την εξίσωση Hazen-Williams</vt:lpstr>
      <vt:lpstr>Εφαρμογή σε διαστασιολόγηση δικτύου στάγδην άρδευσης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84</cp:revision>
  <dcterms:created xsi:type="dcterms:W3CDTF">2013-03-04T13:35:19Z</dcterms:created>
  <dcterms:modified xsi:type="dcterms:W3CDTF">2015-11-03T11:17:07Z</dcterms:modified>
</cp:coreProperties>
</file>