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35"/>
  </p:notesMasterIdLst>
  <p:handoutMasterIdLst>
    <p:handoutMasterId r:id="rId36"/>
  </p:handoutMasterIdLst>
  <p:sldIdLst>
    <p:sldId id="286" r:id="rId5"/>
    <p:sldId id="281" r:id="rId6"/>
    <p:sldId id="293" r:id="rId7"/>
    <p:sldId id="261" r:id="rId8"/>
    <p:sldId id="262" r:id="rId9"/>
    <p:sldId id="282" r:id="rId10"/>
    <p:sldId id="266" r:id="rId11"/>
    <p:sldId id="28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4" r:id="rId24"/>
    <p:sldId id="278" r:id="rId25"/>
    <p:sldId id="285" r:id="rId26"/>
    <p:sldId id="294" r:id="rId27"/>
    <p:sldId id="287" r:id="rId28"/>
    <p:sldId id="288" r:id="rId29"/>
    <p:sldId id="289" r:id="rId30"/>
    <p:sldId id="295" r:id="rId31"/>
    <p:sldId id="296" r:id="rId32"/>
    <p:sldId id="291" r:id="rId33"/>
    <p:sldId id="292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7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40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804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4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8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0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9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2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4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7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oracentesi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Stevenfruitsmaa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968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midlandstech.com/carterp/Courses/bio211/chap22/chap22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968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rtfailur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803032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Παρακέντηση θώρακα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endParaRPr lang="en-US" sz="1800" dirty="0" smtClean="0"/>
          </a:p>
          <a:p>
            <a:r>
              <a:rPr lang="el-GR" sz="2400" dirty="0" smtClean="0"/>
              <a:t>Μ. Μπουζίκα, Σ. Παρισσόπουλος, Θ. Στρουμπούκη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Παροχέτευση υπεζωκοτικής </a:t>
            </a:r>
            <a:r>
              <a:rPr lang="el-GR" sz="4400" dirty="0" smtClean="0"/>
              <a:t>συλλογής 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pic>
        <p:nvPicPr>
          <p:cNvPr id="4098" name="Picture 2" descr="Thoracente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4626"/>
            <a:ext cx="6120680" cy="496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349460" y="6127672"/>
            <a:ext cx="2878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Thoracentesis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Stevenfruitsmaak</a:t>
            </a:r>
            <a:r>
              <a:rPr lang="el-GR" sz="1200" dirty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2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6F4B485-4EC6-4AE8-B04D-628CB9B5915D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664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Παροχέτευση υπεζωκοτικής συλλογής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Ο υπεζωκοτικός χώρος </a:t>
            </a:r>
            <a:r>
              <a:rPr lang="el-GR" sz="2400" dirty="0" smtClean="0"/>
              <a:t>περιέχει φυσιολογικά 20</a:t>
            </a:r>
            <a:r>
              <a:rPr lang="en-US" sz="2400" dirty="0" smtClean="0"/>
              <a:t>ml</a:t>
            </a:r>
            <a:r>
              <a:rPr lang="el-GR" sz="2400" dirty="0" smtClean="0"/>
              <a:t> ορώδους υγρού,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dirty="0" smtClean="0"/>
              <a:t>Συσσώρευση μεγαλύτερης αυτής της ποσότητας υγρού</a:t>
            </a:r>
            <a:r>
              <a:rPr lang="en-US" sz="2400" dirty="0" smtClean="0"/>
              <a:t> </a:t>
            </a:r>
            <a:r>
              <a:rPr lang="el-GR" sz="2400" dirty="0" smtClean="0"/>
              <a:t>οφείλεται σε συστηματικά νοσήματα ή τοπικά αίτια: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Καρδιακή και νεφρική ανεπάρκεια,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Χαμηλά επίπεδα λευκώματος,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Πρόβλημα στον υπεζωκότα,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Πνευμονία.</a:t>
            </a:r>
          </a:p>
        </p:txBody>
      </p:sp>
      <p:sp>
        <p:nvSpPr>
          <p:cNvPr id="133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331F521-2B41-4A76-B044-E46104430651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0475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Διΐδρωμα ή εξίδρωμα;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A82"/>
                </a:solidFill>
              </a:rPr>
              <a:t>Διΐδρωμα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Οφείλεται σε προβλήματα που δεν σχετίζονται με τους πνεύμονες, π.χ. όταν η τριχοειδική πίεση είναι αυξημένη ή η συγκέντρωση πρωτεϊνών στο πλάσμα χαμηλή.</a:t>
            </a: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altLang="el-GR" sz="2400" b="1" dirty="0" smtClean="0">
                <a:solidFill>
                  <a:srgbClr val="004A82"/>
                </a:solidFill>
              </a:rPr>
              <a:t>Εξίδρωμα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Συναντάται σε παθήσεις του υπεζωκότα (πρωτοπαθή ή δευτεροπαθή).</a:t>
            </a:r>
          </a:p>
        </p:txBody>
      </p:sp>
      <p:sp>
        <p:nvSpPr>
          <p:cNvPr id="1433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5A1167-2FAC-4A9C-8B3D-012A9F445489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2408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Διαφορές </a:t>
            </a:r>
            <a:r>
              <a:rPr lang="el-GR" sz="4400" dirty="0" smtClean="0"/>
              <a:t>διϊδρώματος</a:t>
            </a:r>
            <a:r>
              <a:rPr lang="el-GR" sz="4400" dirty="0"/>
              <a:t>, εξιδρώματος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500" b="1" dirty="0" smtClean="0">
                <a:solidFill>
                  <a:srgbClr val="004A82"/>
                </a:solidFill>
              </a:rPr>
              <a:t>Διΐδρωμα</a:t>
            </a:r>
            <a:r>
              <a:rPr lang="el-GR" altLang="el-GR" sz="2500" dirty="0" smtClean="0"/>
              <a:t> (χαμηλό ειδικό βάρος 1015, πρωτεΐνη κάτω από 30</a:t>
            </a:r>
            <a:r>
              <a:rPr lang="en-US" altLang="el-GR" sz="2500" dirty="0" smtClean="0"/>
              <a:t>gr</a:t>
            </a:r>
            <a:r>
              <a:rPr lang="el-GR" altLang="el-GR" sz="2500" dirty="0" smtClean="0"/>
              <a:t>/100</a:t>
            </a:r>
            <a:r>
              <a:rPr lang="en-US" altLang="el-GR" sz="2500" dirty="0" smtClean="0"/>
              <a:t>ml, </a:t>
            </a:r>
            <a:r>
              <a:rPr lang="el-GR" altLang="el-GR" sz="2500" dirty="0" smtClean="0"/>
              <a:t>ανοιχτό κίτρινο χρώμα).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Σε αυξημένη υδροστατική πίεση (καρδιακή ανεπάρκεια, νεφρική ανεπάρκεια, συμπιεστική περικαρδίτιδα).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Σε ελάττωση της ωσμωτικής πίεσης (κίρρωση ήπατος, νεφρωσικό σύνδρομο ή άλλου είδους υπολευκωματιναιμίας).</a:t>
            </a:r>
          </a:p>
        </p:txBody>
      </p:sp>
      <p:sp>
        <p:nvSpPr>
          <p:cNvPr id="1536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CDD5373-A401-45A1-AE47-991D4A802607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0184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Διαφορές </a:t>
            </a:r>
            <a:r>
              <a:rPr lang="el-GR" sz="4400" dirty="0" smtClean="0"/>
              <a:t>διϊδρώματος, </a:t>
            </a:r>
            <a:r>
              <a:rPr lang="el-GR" sz="4400" dirty="0"/>
              <a:t>εξιδρώματος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b="1" dirty="0" smtClean="0">
                <a:solidFill>
                  <a:srgbClr val="004A82"/>
                </a:solidFill>
              </a:rPr>
              <a:t>Εξίδρωμα</a:t>
            </a:r>
            <a:r>
              <a:rPr lang="el-GR" altLang="el-GR" sz="2400" dirty="0" smtClean="0"/>
              <a:t> (κίτρινο χρώμα, θολό, πήζει γρήγορα, αύξηση </a:t>
            </a:r>
            <a:r>
              <a:rPr lang="en-US" altLang="el-GR" sz="2400" dirty="0" smtClean="0"/>
              <a:t>LDH</a:t>
            </a:r>
            <a:r>
              <a:rPr lang="el-GR" altLang="el-GR" sz="2400" dirty="0" smtClean="0"/>
              <a:t>).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Αύξηση της διαβατότητας τριχοειδών σε φλεγμονές.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Παθήσεις του υπεζωκότα.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Νεοπλασίες.</a:t>
            </a:r>
          </a:p>
        </p:txBody>
      </p:sp>
      <p:sp>
        <p:nvSpPr>
          <p:cNvPr id="163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73FED24-0DF9-43D2-BDBE-3E8FBE898760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86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Κλινική εικόνα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Ο ασθενής βιώνει :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Δύσπνοια,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Πόνο,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Το αναπνευστικό ψιθύρισμα είναι μειωμένο ή απουσιάζει,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Παρατηρείται αμβλύτητα κατά την επίκρουση</a:t>
            </a:r>
            <a:endParaRPr lang="el-GR" altLang="el-GR" sz="2400" dirty="0"/>
          </a:p>
          <a:p>
            <a:pPr marL="719138" lvl="1" indent="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el-GR" altLang="el-GR" sz="2400" dirty="0" smtClean="0"/>
              <a:t>(πάνω από την περιοχή συλλογής),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Μειωμένη κινητικότητα θωρακικού τοιχώματος.</a:t>
            </a:r>
          </a:p>
        </p:txBody>
      </p:sp>
      <p:sp>
        <p:nvSpPr>
          <p:cNvPr id="174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A01C84-223D-4BA8-B832-AC20C573CD01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8355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Προετοιμασία ασθενή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Ενημέρωση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για την διαδικασία και τι μπορεί να αισθανθεί κατά τη διάρκεια της διαδικασίας.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Προς αποφυγή τραυματισμού σημαντικό είναι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αποφυγή βήχα,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βαθιάς αναπνοής,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απότομης κίνησης.</a:t>
            </a:r>
          </a:p>
        </p:txBody>
      </p:sp>
      <p:sp>
        <p:nvSpPr>
          <p:cNvPr id="1843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6431BE3-8C9B-47F2-BE11-FF3E8960A4AA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8436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Θέσεις ασθενή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500" dirty="0" smtClean="0"/>
              <a:t>Ανάρροπη σχεδόν καθιστή ή καθιστή πλάγια όταν η συλλογή υγρού είναι στον πρόσθιο θωρακικό χώρο.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l-GR" altLang="el-GR" sz="2500" dirty="0" smtClean="0"/>
              <a:t>Όταν η παρακέντηση είναι στον οπίσθιο θωρακικό χώρο 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500" dirty="0" smtClean="0"/>
              <a:t>Καθιστή στο χείλος του κρεβατιού με τα χέρια ακουμπισμένα στο τραπεζίδιο,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500" dirty="0" smtClean="0"/>
              <a:t>Καθιστή στην καρέκλα (ανάποδα) με τα χέρια ακουμπισμένα στην πλάτη της καρέκλας .</a:t>
            </a:r>
          </a:p>
        </p:txBody>
      </p:sp>
      <p:sp>
        <p:nvSpPr>
          <p:cNvPr id="1945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2D8534B-E380-4F26-8131-2E022CD3A950}" type="slidenum">
              <a:rPr lang="el-GR" altLang="el-GR" smtClean="0"/>
              <a:pPr eaLnBrk="1" hangingPunct="1"/>
              <a:t>16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6950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Σημεία παρακέντησης</a:t>
            </a:r>
            <a:endParaRPr lang="el-GR" altLang="el-GR" sz="3200" b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Το ακριβές σημείο παρακέντησης καθορίζεται από την κλινική εξέταση, τον ακτινολογικό και υπερηχογραφικό έλεγχο. Η παρακέντηση γίνεται πάντοτε στο άνω χείλος της πλευράς.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l-GR" sz="2400" dirty="0" smtClean="0"/>
              <a:t>Σε </a:t>
            </a:r>
            <a:r>
              <a:rPr lang="el-GR" sz="2400" dirty="0"/>
              <a:t>περίπτωση </a:t>
            </a:r>
            <a:r>
              <a:rPr lang="el-GR" sz="2400" dirty="0" smtClean="0"/>
              <a:t>που το υγρό είναι ελεύθερο στην υπεζωκοτική κοιλότητα:</a:t>
            </a:r>
            <a:endParaRPr lang="el-GR" sz="2400" dirty="0"/>
          </a:p>
          <a:p>
            <a:pPr marL="752475" lvl="1" indent="-352425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/>
            </a:pPr>
            <a:r>
              <a:rPr lang="el-GR" sz="2400" dirty="0" smtClean="0"/>
              <a:t>Ένα μεσοπλεύριο διάστημα χαμηλότερα από το σημείο που ελαττώνεται το αναπνευστικό ψιθύρισμα ή το σημείο που αρχίζει επικρουστικά η αμβλύτητα.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/>
              <a:t>Στην ανάρροπη θέση: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/>
              <a:t>Παρακεντούμε στη μέση μασχαλιαία γραμμή.</a:t>
            </a:r>
          </a:p>
          <a:p>
            <a:pPr marL="752475" lvl="1" indent="-352425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/>
            </a:pPr>
            <a:endParaRPr lang="el-GR" sz="2400" dirty="0"/>
          </a:p>
        </p:txBody>
      </p:sp>
      <p:sp>
        <p:nvSpPr>
          <p:cNvPr id="20482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C438E4B-8255-4FB1-B16B-486D2BDE70EA}" type="slidenum">
              <a:rPr lang="el-GR" altLang="el-GR" smtClean="0"/>
              <a:pPr eaLnBrk="1" hangingPunct="1"/>
              <a:t>17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935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>Υλικό παρακέντησης θώρακα </a:t>
            </a:r>
            <a:r>
              <a:rPr lang="el-GR" altLang="el-GR" sz="3600" b="0" dirty="0" smtClean="0"/>
              <a:t>(1 από 2)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Άσηπτη διαδικασία: γάντια αποστειρωμένα, μάσκα, σκούφος, αποστειρωμένο πεδίο, άσηπτο σερβίρισμα,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Αντισηπτικό διάλυμα,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Γάντια μιας χρήσεως,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Τοπικό αναισθητικό,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Σύριγγες 5 </a:t>
            </a:r>
            <a:r>
              <a:rPr lang="en-US" altLang="el-GR" sz="2400" dirty="0" smtClean="0"/>
              <a:t>ml</a:t>
            </a:r>
            <a:r>
              <a:rPr lang="el-GR" altLang="el-GR" sz="2400" dirty="0" smtClean="0"/>
              <a:t>, 20</a:t>
            </a:r>
            <a:r>
              <a:rPr lang="en-US" altLang="el-GR" sz="2400" dirty="0" smtClean="0"/>
              <a:t> ml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1 </a:t>
            </a:r>
            <a:r>
              <a:rPr lang="el-GR" altLang="el-GR" sz="2400" dirty="0" smtClean="0"/>
              <a:t>σύριγγα των 60 </a:t>
            </a:r>
            <a:r>
              <a:rPr lang="en-US" altLang="el-GR" sz="2400" dirty="0" smtClean="0"/>
              <a:t>ml</a:t>
            </a:r>
            <a:r>
              <a:rPr lang="el-GR" altLang="el-GR" sz="2400" dirty="0" smtClean="0"/>
              <a:t>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Γάζες,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Φλεβοκαθετήρας περιφερικής γραμμής 16 </a:t>
            </a:r>
            <a:r>
              <a:rPr lang="en-US" altLang="el-GR" sz="2400" dirty="0" smtClean="0"/>
              <a:t>gauge </a:t>
            </a:r>
            <a:r>
              <a:rPr lang="el-GR" altLang="el-GR" sz="2400" dirty="0" smtClean="0"/>
              <a:t>ή κεντρικής γραμμής με βελόνα </a:t>
            </a:r>
            <a:r>
              <a:rPr lang="en-US" altLang="el-GR" sz="2400" dirty="0" smtClean="0"/>
              <a:t>trocar 14 gauge </a:t>
            </a:r>
            <a:r>
              <a:rPr lang="el-GR" altLang="el-GR" sz="2400" dirty="0" smtClean="0"/>
              <a:t>και καθετήρα </a:t>
            </a:r>
            <a:r>
              <a:rPr lang="en-US" altLang="el-GR" sz="2400" dirty="0" smtClean="0"/>
              <a:t>16 gauge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253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9F712D-2CC3-41DD-BF8E-C1B920AD3A5E}" type="slidenum">
              <a:rPr lang="el-GR" altLang="el-GR" smtClean="0"/>
              <a:pPr eaLnBrk="1" hangingPunct="1"/>
              <a:t>18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598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 smtClean="0"/>
          </a:p>
          <a:p>
            <a:pPr marL="0" indent="0">
              <a:buNone/>
              <a:defRPr/>
            </a:pPr>
            <a:r>
              <a:rPr lang="el-GR" sz="2800" dirty="0" smtClean="0"/>
              <a:t>Μ. Μπουζίκα, Χ. Τσίου, Β. Κουτσοπούλου, Ο. Γκοβίνα, Σ. Παρισσόπουλο, Θ. Στρουμπούκη, Γ. Τούλια, Θ. Κατσούλα</a:t>
            </a:r>
            <a:endParaRPr lang="en-US" sz="2800" dirty="0" smtClean="0"/>
          </a:p>
          <a:p>
            <a:pPr>
              <a:defRPr/>
            </a:pP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400" dirty="0" smtClean="0"/>
              <a:t>Υλικό παρακέντησης θώρακα </a:t>
            </a:r>
            <a:r>
              <a:rPr lang="el-GR" altLang="el-GR" sz="3600" b="0" dirty="0" smtClean="0"/>
              <a:t>(2 από 2)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3</a:t>
            </a:r>
            <a:r>
              <a:rPr lang="en-US" altLang="el-GR" sz="2400" dirty="0" smtClean="0"/>
              <a:t>-way</a:t>
            </a:r>
            <a:r>
              <a:rPr lang="el-GR" altLang="el-GR" sz="2400" dirty="0" smtClean="0"/>
              <a:t> με προέκταση,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Βελόνες σε διάφορα μεγέθη,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Άσηπτος σάκος/ Φιάλη συλλογής υγρών,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Συσκευή ορού,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Δοκιμαστικά σωληνάρια, ετικέτες, παραπεμπτικό,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Τετράγωνο αδιάβροχο,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Αυτοκόλλητο επίθεμα.</a:t>
            </a:r>
          </a:p>
        </p:txBody>
      </p:sp>
      <p:sp>
        <p:nvSpPr>
          <p:cNvPr id="2253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9F712D-2CC3-41DD-BF8E-C1B920AD3A5E}" type="slidenum">
              <a:rPr lang="el-GR" altLang="el-GR" smtClean="0"/>
              <a:pPr eaLnBrk="1" hangingPunct="1"/>
              <a:t>19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635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Επιπλοκές παρακέντησης θώρακα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Πνευμοθώρακας,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Αιμορραγία: Τρώση μεσοπλεύριας αρτηρίας, μεσοπλεύριας φλέβας, τρώση σπλήνα ή ήπατος,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Μονόπλευρο πνευμονικό οίδημα επανέκπτυξης</a:t>
            </a:r>
            <a:r>
              <a:rPr lang="el-GR" altLang="el-GR" sz="2400" dirty="0"/>
              <a:t>,</a:t>
            </a:r>
            <a:endParaRPr lang="en-US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Παρασυμπαθητικοτονία</a:t>
            </a:r>
            <a:r>
              <a:rPr lang="el-GR" altLang="el-GR" sz="2400" dirty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Υπόταση,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Πόνος,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Σπάνια: Θραύση βελόνας, επιμόλυνση συλλογής, εμβολή με αέρα.</a:t>
            </a:r>
          </a:p>
        </p:txBody>
      </p:sp>
      <p:sp>
        <p:nvSpPr>
          <p:cNvPr id="2355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46A2573-5EF3-43D7-893F-95970B5CB4FC}" type="slidenum">
              <a:rPr lang="el-GR" altLang="el-GR" smtClean="0"/>
              <a:pPr eaLnBrk="1" hangingPunct="1"/>
              <a:t>20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940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Εκκένωση της υπεζωκοτικής κοιλότητας με απλή αναρρόφηση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6004" y="1386595"/>
            <a:ext cx="820891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Φλεβοκαθετήρας ή βελόνα μεγάλης διαμέτρου στο 2ο μεσοπλεύριο </a:t>
            </a:r>
            <a:r>
              <a:rPr lang="el-GR" sz="2400" dirty="0" smtClean="0"/>
              <a:t>διάστημα, </a:t>
            </a:r>
            <a:r>
              <a:rPr lang="el-GR" sz="2400" dirty="0"/>
              <a:t>επί της μεσοκλειδικής γραμμή, αφαίρεση της βελόνας, προσαρμογή 3-way και σύριγγας 60 ml. Αναρρόφηση του αέρα και αποβολή του από τον 3ο αυλό της συσκευής. Σε περιπτώσεις πρωτοπαθούς αυτόματου και υπό τάση πνευμοθώρακα.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211376" cy="230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49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Βιβλιογραφία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Παθολογική-Χειρουργική </a:t>
            </a:r>
            <a:r>
              <a:rPr lang="el-GR" dirty="0"/>
              <a:t>Νοσηλευτική, </a:t>
            </a:r>
            <a:r>
              <a:rPr lang="en-US" dirty="0"/>
              <a:t>Donna D. Ignatavicius, M. Linda Workman - </a:t>
            </a:r>
            <a:r>
              <a:rPr lang="el-GR" dirty="0"/>
              <a:t>Επιμέλεια: Ασπασία Βασιλειάδου </a:t>
            </a:r>
            <a:endParaRPr lang="el-GR" dirty="0" smtClean="0"/>
          </a:p>
          <a:p>
            <a:r>
              <a:rPr lang="el-GR" dirty="0" smtClean="0"/>
              <a:t>Παθολογική</a:t>
            </a:r>
            <a:r>
              <a:rPr lang="en-US" dirty="0" smtClean="0"/>
              <a:t>-X</a:t>
            </a:r>
            <a:r>
              <a:rPr lang="el-GR" dirty="0" smtClean="0"/>
              <a:t>ειρουργική </a:t>
            </a:r>
            <a:r>
              <a:rPr lang="en-US" dirty="0"/>
              <a:t>N</a:t>
            </a:r>
            <a:r>
              <a:rPr lang="el-GR" dirty="0" smtClean="0"/>
              <a:t>οσηλευτική</a:t>
            </a:r>
            <a:r>
              <a:rPr lang="el-GR" dirty="0"/>
              <a:t>, Dewit Susan </a:t>
            </a:r>
            <a:r>
              <a:rPr lang="el-GR" dirty="0" smtClean="0"/>
              <a:t>C.</a:t>
            </a:r>
            <a:endParaRPr lang="el-GR" dirty="0"/>
          </a:p>
        </p:txBody>
      </p:sp>
      <p:sp>
        <p:nvSpPr>
          <p:cNvPr id="2457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FAD817C-4090-480F-BCBF-CD85FEDF5A81}" type="slidenum">
              <a:rPr lang="el-GR" altLang="el-GR" smtClean="0"/>
              <a:pPr eaLnBrk="1" hangingPunct="1"/>
              <a:t>22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7480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err="1" smtClean="0"/>
              <a:t>Μπόυζικα</a:t>
            </a:r>
            <a:r>
              <a:rPr lang="el-GR" sz="2000" dirty="0" smtClean="0"/>
              <a:t> 2014.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Παρακέντηση θώρακα».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2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dirty="0" smtClean="0"/>
              <a:t>Στόχοι μαθήματος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λάβει ο φοιτητής τις απαραίτητες γνώσεις για τη φροντίδα ασθενή που έχει υποβληθεί σε παρακέντηση θώρακα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322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Παρακέντηση - Ορισμός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000" indent="-396000" eaLnBrk="1" hangingPunct="1"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Είναι η εισαγωγή βελόνας σε κοιλότητα ή όργανο του σώματος με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σκοπό</a:t>
            </a:r>
            <a:r>
              <a:rPr lang="el-GR" altLang="el-GR" sz="2400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/>
              <a:t>Τη μέτρηση της πιέσεως του υγρού στην κοιλότητα (π.χ. μέτρηση ΕΝΥ),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/>
              <a:t>Την έγχυση φαρμάκων (π.χ. κυτταροστατικά),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altLang="el-GR" sz="2400" dirty="0" smtClean="0"/>
              <a:t>Την αφαίρεση υγρού, αίματος, αέρα.</a:t>
            </a:r>
          </a:p>
        </p:txBody>
      </p:sp>
      <p:sp>
        <p:nvSpPr>
          <p:cNvPr id="614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42C0B37-F975-4731-9238-378708C58CFF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375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Παρακέντηση θώρακα - Ενδείξεις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Φλεγμονές (φυματίωση),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Καρδιακή ανεπάρκεια (συνήθως αμφοτερόπλευρη συλλογή),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Νεοπλάσματα (καρκίνος πνεύμονα, λέμφωμα, σάρκωμα, καρκίνος μαστού),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sz="2400" dirty="0" smtClean="0"/>
              <a:t>Κακώσεις θώρακα (πνευμοθώρακας, αιμοθώρακας).</a:t>
            </a:r>
          </a:p>
        </p:txBody>
      </p:sp>
      <p:sp>
        <p:nvSpPr>
          <p:cNvPr id="717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FF63124-C5FF-4BEA-B5D0-4F61388CCF30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337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-1" y="116632"/>
            <a:ext cx="9115525" cy="908720"/>
          </a:xfrm>
        </p:spPr>
        <p:txBody>
          <a:bodyPr>
            <a:normAutofit fontScale="90000"/>
          </a:bodyPr>
          <a:lstStyle/>
          <a:p>
            <a:r>
              <a:rPr lang="el-GR" altLang="el-GR" sz="4400" dirty="0" smtClean="0"/>
              <a:t>Ανατομία – </a:t>
            </a:r>
            <a:r>
              <a:rPr lang="en-US" altLang="el-GR" sz="4400" dirty="0" smtClean="0"/>
              <a:t>Y</a:t>
            </a:r>
            <a:r>
              <a:rPr lang="el-GR" altLang="el-GR" sz="4400" dirty="0" smtClean="0"/>
              <a:t>πεζωκοτική κοιλότητα </a:t>
            </a:r>
            <a:br>
              <a:rPr lang="el-GR" altLang="el-GR" sz="4400" dirty="0" smtClean="0"/>
            </a:br>
            <a:r>
              <a:rPr lang="el-GR" altLang="el-GR" sz="3600" b="0" dirty="0" smtClean="0"/>
              <a:t>(1 από 2)</a:t>
            </a:r>
            <a:endParaRPr lang="en-GB" altLang="el-GR" sz="3600" b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7790" b="3334"/>
          <a:stretch/>
        </p:blipFill>
        <p:spPr bwMode="auto">
          <a:xfrm>
            <a:off x="955353" y="1659052"/>
            <a:ext cx="7233294" cy="52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ύγραμμο βέλος σύνδεσης 7"/>
          <p:cNvCxnSpPr>
            <a:stCxn id="3" idx="2"/>
          </p:cNvCxnSpPr>
          <p:nvPr/>
        </p:nvCxnSpPr>
        <p:spPr>
          <a:xfrm>
            <a:off x="1502248" y="1525434"/>
            <a:ext cx="0" cy="2263606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1156102"/>
            <a:ext cx="23574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Υπεζωκοτική κοιλότητα</a:t>
            </a:r>
            <a:endParaRPr lang="el-GR" dirty="0">
              <a:latin typeface="+mn-lt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6156176" y="1659052"/>
            <a:ext cx="1437292" cy="833844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5336" y="1012721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Περισπλάγχνιο πέταλο υπεζωκότα</a:t>
            </a:r>
            <a:endParaRPr lang="el-GR" dirty="0">
              <a:latin typeface="+mn-lt"/>
            </a:endParaRPr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 flipH="1">
            <a:off x="7308304" y="2663623"/>
            <a:ext cx="835113" cy="477345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71309" y="2017292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Περίτονο πέταλο υπεζωκότα</a:t>
            </a:r>
            <a:endParaRPr lang="el-GR" dirty="0">
              <a:latin typeface="+mn-lt"/>
            </a:endParaRPr>
          </a:p>
        </p:txBody>
      </p:sp>
      <p:sp>
        <p:nvSpPr>
          <p:cNvPr id="7" name="Rectangle 8"/>
          <p:cNvSpPr/>
          <p:nvPr/>
        </p:nvSpPr>
        <p:spPr>
          <a:xfrm rot="16200000">
            <a:off x="-412936" y="5412731"/>
            <a:ext cx="2210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Gray968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Pngbot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19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0BF9EA2-AA2D-4225-BEB6-6D8537935CCC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045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116632"/>
            <a:ext cx="9142377" cy="908720"/>
          </a:xfrm>
        </p:spPr>
        <p:txBody>
          <a:bodyPr>
            <a:normAutofit fontScale="90000"/>
          </a:bodyPr>
          <a:lstStyle/>
          <a:p>
            <a:r>
              <a:rPr lang="el-GR" altLang="el-GR" sz="4400" dirty="0"/>
              <a:t>Ανατομία – </a:t>
            </a:r>
            <a:r>
              <a:rPr lang="en-US" altLang="el-GR" sz="4400" dirty="0"/>
              <a:t>Y</a:t>
            </a:r>
            <a:r>
              <a:rPr lang="el-GR" altLang="el-GR" sz="4400" dirty="0"/>
              <a:t>πεζωκοτική κοιλότητα </a:t>
            </a:r>
            <a:br>
              <a:rPr lang="el-GR" altLang="el-GR" sz="4400" dirty="0"/>
            </a:br>
            <a:r>
              <a:rPr lang="el-GR" altLang="el-GR" sz="3600" b="0" dirty="0" smtClean="0"/>
              <a:t>(2 </a:t>
            </a:r>
            <a:r>
              <a:rPr lang="el-GR" altLang="el-GR" sz="3600" b="0" dirty="0"/>
              <a:t>από 2)</a:t>
            </a:r>
            <a:endParaRPr lang="el-GR" sz="3600" dirty="0"/>
          </a:p>
        </p:txBody>
      </p:sp>
      <p:sp>
        <p:nvSpPr>
          <p:cNvPr id="3" name="Ορθογώνιο 2"/>
          <p:cNvSpPr/>
          <p:nvPr/>
        </p:nvSpPr>
        <p:spPr>
          <a:xfrm>
            <a:off x="3038330" y="6413305"/>
            <a:ext cx="29598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classes.midlandstech.com</a:t>
            </a:r>
            <a:r>
              <a:rPr lang="en-US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" y="1035698"/>
            <a:ext cx="903287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4C9A563-D6FF-4525-9C43-1BD674863AF5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82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Θωρακικό τοίχωμα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7790" b="3334"/>
          <a:stretch/>
        </p:blipFill>
        <p:spPr bwMode="auto">
          <a:xfrm>
            <a:off x="630914" y="2096812"/>
            <a:ext cx="5049407" cy="36421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fkaram2\Desktop\Εικόνα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0" t="14681" b="7390"/>
          <a:stretch/>
        </p:blipFill>
        <p:spPr bwMode="auto">
          <a:xfrm>
            <a:off x="4355134" y="1406086"/>
            <a:ext cx="2297684" cy="4808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ύγραμμο βέλος σύνδεσης 12"/>
          <p:cNvCxnSpPr>
            <a:stCxn id="10" idx="2"/>
          </p:cNvCxnSpPr>
          <p:nvPr/>
        </p:nvCxnSpPr>
        <p:spPr>
          <a:xfrm flipH="1">
            <a:off x="5940152" y="2249822"/>
            <a:ext cx="1696695" cy="819138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39193" y="1603491"/>
            <a:ext cx="23953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Περισπλάγχνιο πέταλο υπεζωκότα</a:t>
            </a:r>
            <a:endParaRPr lang="el-GR" dirty="0">
              <a:latin typeface="+mn-lt"/>
            </a:endParaRPr>
          </a:p>
        </p:txBody>
      </p:sp>
      <p:cxnSp>
        <p:nvCxnSpPr>
          <p:cNvPr id="14" name="Ευθύγραμμο βέλος σύνδεσης 13"/>
          <p:cNvCxnSpPr>
            <a:stCxn id="11" idx="1"/>
          </p:cNvCxnSpPr>
          <p:nvPr/>
        </p:nvCxnSpPr>
        <p:spPr>
          <a:xfrm flipH="1" flipV="1">
            <a:off x="6217728" y="3357050"/>
            <a:ext cx="619592" cy="1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7320" y="3033885"/>
            <a:ext cx="19971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Περίτονο πέταλο υπεζωκότα</a:t>
            </a:r>
            <a:endParaRPr lang="el-GR" dirty="0">
              <a:latin typeface="+mn-lt"/>
            </a:endParaRPr>
          </a:p>
        </p:txBody>
      </p:sp>
      <p:cxnSp>
        <p:nvCxnSpPr>
          <p:cNvPr id="12" name="Ευθύγραμμο βέλος σύνδεσης 11"/>
          <p:cNvCxnSpPr>
            <a:stCxn id="9" idx="1"/>
          </p:cNvCxnSpPr>
          <p:nvPr/>
        </p:nvCxnSpPr>
        <p:spPr>
          <a:xfrm flipH="1" flipV="1">
            <a:off x="6217728" y="4283457"/>
            <a:ext cx="888931" cy="1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06659" y="3960292"/>
            <a:ext cx="14585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Υπεζωκοτική κοιλότητα</a:t>
            </a:r>
            <a:endParaRPr lang="el-GR" dirty="0">
              <a:latin typeface="+mn-lt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2065291" y="5738968"/>
            <a:ext cx="2180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Gray968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Pngbot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218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21940" y="635626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24B4AD4-8ABD-43AA-AB80-F6834F9DE66D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13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Υπεζωκοτική συλλογή υγρού</a:t>
            </a:r>
            <a:endParaRPr lang="en-GB" altLang="el-GR" dirty="0" smtClean="0"/>
          </a:p>
        </p:txBody>
      </p:sp>
      <p:sp>
        <p:nvSpPr>
          <p:cNvPr id="10244" name="6 - Θέση περιεχομένου"/>
          <p:cNvSpPr>
            <a:spLocks noGrp="1"/>
          </p:cNvSpPr>
          <p:nvPr>
            <p:ph idx="1"/>
          </p:nvPr>
        </p:nvSpPr>
        <p:spPr>
          <a:xfrm>
            <a:off x="1043608" y="2348880"/>
            <a:ext cx="3754760" cy="22322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altLang="el-GR" sz="2400" dirty="0" smtClean="0"/>
              <a:t>Αιμοθώρακας,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Υδροθώρακας,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Εμπύημα.</a:t>
            </a:r>
          </a:p>
        </p:txBody>
      </p:sp>
      <p:pic>
        <p:nvPicPr>
          <p:cNvPr id="2050" name="Picture 2" descr="Heartfail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1" t="14338" r="37145" b="63596"/>
          <a:stretch/>
        </p:blipFill>
        <p:spPr bwMode="auto">
          <a:xfrm>
            <a:off x="5004048" y="1700808"/>
            <a:ext cx="3195153" cy="356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5379085" y="5266410"/>
            <a:ext cx="2445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Heartfailure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/>
              </a:rPr>
              <a:t>File Upload Bot (Magnus Manske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245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904EDD-4AD8-4C06-BA40-23D11CE73A02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5891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61dcf53436ff67243ccfe74d3571bfd4987f"/>
</p:tagLst>
</file>

<file path=ppt/theme/theme1.xml><?xml version="1.0" encoding="utf-8"?>
<a:theme xmlns:a="http://schemas.openxmlformats.org/drawingml/2006/main" name="OC_template_updated">
  <a:themeElements>
    <a:clrScheme name="Προσαρμοσμένο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644</TotalTime>
  <Words>1414</Words>
  <Application>Microsoft Office PowerPoint</Application>
  <PresentationFormat>Προβολή στην οθόνη (4:3)</PresentationFormat>
  <Paragraphs>203</Paragraphs>
  <Slides>30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OC_template_updated</vt:lpstr>
      <vt:lpstr>1_OC_template_updated</vt:lpstr>
      <vt:lpstr>2_OC_template_updated</vt:lpstr>
      <vt:lpstr>3_OC_template_updated</vt:lpstr>
      <vt:lpstr>Χειρουργική Νοσηλευτική Ι (Ε)</vt:lpstr>
      <vt:lpstr>Χειρουργική Νοσηλευτική Ι (Ε)</vt:lpstr>
      <vt:lpstr>Στόχοι μαθήματος</vt:lpstr>
      <vt:lpstr>Παρακέντηση - Ορισμός</vt:lpstr>
      <vt:lpstr>Παρακέντηση θώρακα - Ενδείξεις</vt:lpstr>
      <vt:lpstr>Ανατομία – Yπεζωκοτική κοιλότητα  (1 από 2)</vt:lpstr>
      <vt:lpstr>Ανατομία – Yπεζωκοτική κοιλότητα  (2 από 2)</vt:lpstr>
      <vt:lpstr>Θωρακικό τοίχωμα</vt:lpstr>
      <vt:lpstr>Υπεζωκοτική συλλογή υγρού</vt:lpstr>
      <vt:lpstr>Παροχέτευση υπεζωκοτικής συλλογής  (1 από 2)</vt:lpstr>
      <vt:lpstr>Παροχέτευση υπεζωκοτικής συλλογής  (2 από 2)</vt:lpstr>
      <vt:lpstr>Διΐδρωμα ή εξίδρωμα;</vt:lpstr>
      <vt:lpstr>Διαφορές διϊδρώματος, εξιδρώματος (1 από 2)</vt:lpstr>
      <vt:lpstr>Διαφορές διϊδρώματος, εξιδρώματος (2 από 2)</vt:lpstr>
      <vt:lpstr>Κλινική εικόνα</vt:lpstr>
      <vt:lpstr>Προετοιμασία ασθενή</vt:lpstr>
      <vt:lpstr>Θέσεις ασθενή</vt:lpstr>
      <vt:lpstr>Σημεία παρακέντησης</vt:lpstr>
      <vt:lpstr>Υλικό παρακέντησης θώρακα (1 από 2)</vt:lpstr>
      <vt:lpstr>Υλικό παρακέντησης θώρακα (2 από 2)</vt:lpstr>
      <vt:lpstr>Επιπλοκές παρακέντησης θώρακα</vt:lpstr>
      <vt:lpstr>Εκκένωση της υπεζωκοτικής κοιλότητας με απλή αναρρόφηση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2013-10-17T07:30:24Z</dcterms:created>
  <dcterms:modified xsi:type="dcterms:W3CDTF">2015-03-13T11:23:06Z</dcterms:modified>
</cp:coreProperties>
</file>