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50"/>
  </p:notesMasterIdLst>
  <p:handoutMasterIdLst>
    <p:handoutMasterId r:id="rId51"/>
  </p:handoutMasterIdLst>
  <p:sldIdLst>
    <p:sldId id="256" r:id="rId2"/>
    <p:sldId id="272" r:id="rId3"/>
    <p:sldId id="268" r:id="rId4"/>
    <p:sldId id="273" r:id="rId5"/>
    <p:sldId id="275" r:id="rId6"/>
    <p:sldId id="269" r:id="rId7"/>
    <p:sldId id="271" r:id="rId8"/>
    <p:sldId id="270" r:id="rId9"/>
    <p:sldId id="280" r:id="rId10"/>
    <p:sldId id="279" r:id="rId11"/>
    <p:sldId id="278" r:id="rId12"/>
    <p:sldId id="277" r:id="rId13"/>
    <p:sldId id="281" r:id="rId14"/>
    <p:sldId id="286" r:id="rId15"/>
    <p:sldId id="282" r:id="rId16"/>
    <p:sldId id="285" r:id="rId17"/>
    <p:sldId id="284" r:id="rId18"/>
    <p:sldId id="283" r:id="rId19"/>
    <p:sldId id="287" r:id="rId20"/>
    <p:sldId id="288" r:id="rId21"/>
    <p:sldId id="293" r:id="rId22"/>
    <p:sldId id="294" r:id="rId23"/>
    <p:sldId id="295" r:id="rId24"/>
    <p:sldId id="289" r:id="rId25"/>
    <p:sldId id="296" r:id="rId26"/>
    <p:sldId id="297" r:id="rId27"/>
    <p:sldId id="298" r:id="rId28"/>
    <p:sldId id="290" r:id="rId29"/>
    <p:sldId id="299" r:id="rId30"/>
    <p:sldId id="300" r:id="rId31"/>
    <p:sldId id="301" r:id="rId32"/>
    <p:sldId id="303" r:id="rId33"/>
    <p:sldId id="302" r:id="rId34"/>
    <p:sldId id="291" r:id="rId35"/>
    <p:sldId id="304" r:id="rId36"/>
    <p:sldId id="292" r:id="rId37"/>
    <p:sldId id="305" r:id="rId38"/>
    <p:sldId id="306" r:id="rId39"/>
    <p:sldId id="307" r:id="rId40"/>
    <p:sldId id="308" r:id="rId41"/>
    <p:sldId id="309" r:id="rId42"/>
    <p:sldId id="310" r:id="rId43"/>
    <p:sldId id="257" r:id="rId44"/>
    <p:sldId id="262" r:id="rId45"/>
    <p:sldId id="264" r:id="rId46"/>
    <p:sldId id="265" r:id="rId47"/>
    <p:sldId id="266" r:id="rId48"/>
    <p:sldId id="261" r:id="rId49"/>
  </p:sldIdLst>
  <p:sldSz cx="9144000" cy="6858000" type="screen4x3"/>
  <p:notesSz cx="7104063" cy="10234613"/>
  <p:custDataLst>
    <p:tags r:id="rId5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00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71" d="100"/>
          <a:sy n="71" d="100"/>
        </p:scale>
        <p:origin x="118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14/01/2015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14/01/2015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200"/>
            </a:lvl1pPr>
            <a:lvl2pPr marL="742950" indent="-382588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2000"/>
              </a:lnSpc>
              <a:spcBef>
                <a:spcPts val="1200"/>
              </a:spcBef>
              <a:defRPr sz="2200"/>
            </a:lvl3pPr>
            <a:lvl4pPr marL="1166813" indent="-361950">
              <a:lnSpc>
                <a:spcPct val="112000"/>
              </a:lnSpc>
              <a:spcBef>
                <a:spcPts val="1200"/>
              </a:spcBef>
              <a:defRPr sz="2200"/>
            </a:lvl4pPr>
            <a:lvl5pPr>
              <a:lnSpc>
                <a:spcPct val="112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LB_structure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Lmbuga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hylomicron.sv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Xvazquez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err="1" smtClean="0">
                <a:solidFill>
                  <a:schemeClr val="tx1"/>
                </a:solidFill>
                <a:latin typeface="+mn-lt"/>
              </a:rPr>
              <a:t>Φαρμακοκινητική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21223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</a:t>
            </a:r>
            <a:r>
              <a:rPr lang="el-GR" sz="2600" b="1" dirty="0"/>
              <a:t>4</a:t>
            </a:r>
            <a:r>
              <a:rPr lang="el-GR" sz="2600" dirty="0" smtClean="0"/>
              <a:t>: Κατανομή του φαρμάκου</a:t>
            </a:r>
            <a:r>
              <a:rPr lang="en-US" sz="2600" dirty="0" smtClean="0"/>
              <a:t> 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200" dirty="0" smtClean="0"/>
              <a:t>Γεώργιος </a:t>
            </a:r>
            <a:r>
              <a:rPr lang="el-GR" sz="2200" dirty="0" err="1" smtClean="0"/>
              <a:t>Καρίκας</a:t>
            </a:r>
            <a:endParaRPr lang="el-GR" sz="22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200" dirty="0" smtClean="0"/>
              <a:t>Διδάκτωρ </a:t>
            </a:r>
            <a:r>
              <a:rPr lang="el-GR" sz="2200" dirty="0"/>
              <a:t>Πανεπιστημίου Αθηνών, </a:t>
            </a:r>
            <a:r>
              <a:rPr lang="el-GR" sz="2200" dirty="0" err="1"/>
              <a:t>PhD</a:t>
            </a:r>
            <a:r>
              <a:rPr lang="el-GR" sz="2200" dirty="0"/>
              <a:t> </a:t>
            </a:r>
            <a:r>
              <a:rPr lang="el-GR" sz="2200" dirty="0" err="1"/>
              <a:t>Manchester</a:t>
            </a:r>
            <a:r>
              <a:rPr lang="el-GR" sz="2200" dirty="0"/>
              <a:t> </a:t>
            </a:r>
            <a:r>
              <a:rPr lang="el-GR" sz="2200" dirty="0" err="1"/>
              <a:t>University</a:t>
            </a:r>
            <a:r>
              <a:rPr lang="el-GR" sz="2200" dirty="0"/>
              <a:t>,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200" dirty="0"/>
              <a:t>Καθηγητής Βιοχημείας-Κλινικής Χημείας, Τμήμα Ιατρικών Εργαστηρίων</a:t>
            </a:r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Πρωτεϊνική σύνδεση </a:t>
            </a:r>
            <a:r>
              <a:rPr lang="el-GR" sz="3000" b="0" dirty="0" smtClean="0"/>
              <a:t>5/7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</a:t>
            </a:r>
            <a:r>
              <a:rPr lang="el-GR" dirty="0" smtClean="0"/>
              <a:t>πρωτεϊνική </a:t>
            </a:r>
            <a:r>
              <a:rPr lang="el-GR" dirty="0"/>
              <a:t>σύνδεση μπορεί να </a:t>
            </a:r>
            <a:r>
              <a:rPr lang="el-GR" dirty="0" smtClean="0"/>
              <a:t>είναι:</a:t>
            </a:r>
            <a:endParaRPr lang="el-GR" dirty="0"/>
          </a:p>
          <a:p>
            <a:pPr marL="811213" indent="-457200">
              <a:buFont typeface="+mj-lt"/>
              <a:buAutoNum type="arabicPeriod"/>
            </a:pPr>
            <a:r>
              <a:rPr lang="el-GR" b="1" dirty="0" smtClean="0"/>
              <a:t>Ενδοκυττάρια</a:t>
            </a:r>
            <a:r>
              <a:rPr lang="el-GR" dirty="0" smtClean="0"/>
              <a:t> </a:t>
            </a:r>
            <a:r>
              <a:rPr lang="el-GR" dirty="0"/>
              <a:t>(</a:t>
            </a:r>
            <a:r>
              <a:rPr lang="en-US" dirty="0"/>
              <a:t>primary receptors</a:t>
            </a:r>
            <a:r>
              <a:rPr lang="el-GR" dirty="0" smtClean="0"/>
              <a:t>).</a:t>
            </a:r>
            <a:endParaRPr lang="el-GR" dirty="0"/>
          </a:p>
          <a:p>
            <a:pPr marL="811213" indent="-457200">
              <a:buFont typeface="+mj-lt"/>
              <a:buAutoNum type="arabicPeriod"/>
            </a:pPr>
            <a:r>
              <a:rPr lang="el-GR" b="1" dirty="0" err="1" smtClean="0"/>
              <a:t>Εξωκυττάρια</a:t>
            </a:r>
            <a:r>
              <a:rPr lang="el-GR" dirty="0" smtClean="0"/>
              <a:t> </a:t>
            </a:r>
            <a:r>
              <a:rPr lang="el-GR" dirty="0"/>
              <a:t>(</a:t>
            </a:r>
            <a:r>
              <a:rPr lang="en-US" dirty="0"/>
              <a:t>silent receptors</a:t>
            </a:r>
            <a:r>
              <a:rPr lang="el-GR" dirty="0" smtClean="0"/>
              <a:t>).</a:t>
            </a:r>
            <a:endParaRPr lang="el-GR" dirty="0"/>
          </a:p>
          <a:p>
            <a:pPr marL="355600" indent="0">
              <a:buNone/>
            </a:pPr>
            <a:r>
              <a:rPr lang="el-GR" dirty="0"/>
              <a:t>Τα φάρμακα που συνδέονται με πρωτεΐνες του πλάσματος μεταπίπτουν σε αδρα­νή </a:t>
            </a:r>
            <a:r>
              <a:rPr lang="el-GR" dirty="0" smtClean="0"/>
              <a:t>μορφή.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14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Πρωτεϊνική σύνδεση </a:t>
            </a:r>
            <a:r>
              <a:rPr lang="el-GR" sz="3000" b="0" dirty="0" smtClean="0"/>
              <a:t>6/7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Η </a:t>
            </a:r>
            <a:r>
              <a:rPr lang="el-GR" b="1" dirty="0"/>
              <a:t>κλινική σημασία της πρωτεϊνικής σύνδεσης </a:t>
            </a:r>
            <a:r>
              <a:rPr lang="el-GR" dirty="0"/>
              <a:t>αποκτά ιδιαίτερο ενδιαφέρον όταν: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Υπάρχει </a:t>
            </a:r>
            <a:r>
              <a:rPr lang="el-GR" dirty="0"/>
              <a:t>μεγάλο ποσοστό σύνδεσης (φαρμάκου - πρωτεΐνης</a:t>
            </a:r>
            <a:r>
              <a:rPr lang="el-GR" dirty="0" smtClean="0"/>
              <a:t>).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Μικρός </a:t>
            </a:r>
            <a:r>
              <a:rPr lang="en-US" dirty="0" err="1"/>
              <a:t>Vd</a:t>
            </a:r>
            <a:r>
              <a:rPr lang="el-GR" dirty="0"/>
              <a:t> (μεγάλο ποσοστό φαρμάκου στο αίμα</a:t>
            </a:r>
            <a:r>
              <a:rPr lang="el-GR" dirty="0" smtClean="0"/>
              <a:t>).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Μικρός </a:t>
            </a:r>
            <a:r>
              <a:rPr lang="el-GR" dirty="0"/>
              <a:t>θεραπευτικός </a:t>
            </a:r>
            <a:r>
              <a:rPr lang="el-GR" dirty="0" smtClean="0"/>
              <a:t>δείκτης.</a:t>
            </a: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Χαρακτηριστικά παραδείγματα τέτοιων φαρμάκων: </a:t>
            </a:r>
            <a:r>
              <a:rPr lang="el-GR" dirty="0" err="1"/>
              <a:t>Βαρφαρίνη</a:t>
            </a:r>
            <a:r>
              <a:rPr lang="el-GR" dirty="0"/>
              <a:t> </a:t>
            </a:r>
            <a:r>
              <a:rPr lang="el-GR" dirty="0" smtClean="0"/>
              <a:t>– </a:t>
            </a:r>
            <a:r>
              <a:rPr lang="el-GR" dirty="0" err="1" smtClean="0"/>
              <a:t>Φαινυτοΐνη</a:t>
            </a:r>
            <a:r>
              <a:rPr lang="el-GR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149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Πρωτεϊνική σύνδεση </a:t>
            </a:r>
            <a:r>
              <a:rPr lang="el-GR" sz="3000" b="0" dirty="0" smtClean="0"/>
              <a:t>7/7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σύνδεση φαρμάκου - πρωτεΐνης μπορεί να γίνει με: 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Ιοντικούς </a:t>
            </a:r>
            <a:r>
              <a:rPr lang="el-GR" dirty="0"/>
              <a:t>δεσμούς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Δυνάμεις </a:t>
            </a:r>
            <a:r>
              <a:rPr lang="en-US" dirty="0"/>
              <a:t>Van der Waals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Δεσμούς υδρογόνου</a:t>
            </a:r>
            <a:endParaRPr lang="el-GR" dirty="0"/>
          </a:p>
          <a:p>
            <a:r>
              <a:rPr lang="el-GR" dirty="0"/>
              <a:t>Η σύνδεση έχει αναστρέψιμο χαρακτήρα:</a:t>
            </a:r>
          </a:p>
          <a:p>
            <a:pPr marL="355600" indent="0">
              <a:buNone/>
            </a:pPr>
            <a:r>
              <a:rPr lang="el-GR" dirty="0"/>
              <a:t>Στην απλούστερη περίπτωση που έχουμε μια «θέση σύνδεσης» για κάθε μόριο </a:t>
            </a:r>
            <a:r>
              <a:rPr lang="el-GR" dirty="0" smtClean="0"/>
              <a:t>πρωτεΐνης </a:t>
            </a:r>
            <a:r>
              <a:rPr lang="el-GR" dirty="0"/>
              <a:t>τότε:</a:t>
            </a:r>
          </a:p>
          <a:p>
            <a:pPr marL="0" indent="0" algn="ctr">
              <a:buNone/>
            </a:pPr>
            <a:r>
              <a:rPr lang="el-GR" b="1" dirty="0"/>
              <a:t>Ρ + </a:t>
            </a:r>
            <a:r>
              <a:rPr lang="en-US" b="1" dirty="0"/>
              <a:t>D </a:t>
            </a:r>
            <a:r>
              <a:rPr lang="en-US" b="1" dirty="0" smtClean="0"/>
              <a:t>↔</a:t>
            </a:r>
            <a:r>
              <a:rPr lang="el-GR" b="1" dirty="0" smtClean="0"/>
              <a:t> </a:t>
            </a:r>
            <a:r>
              <a:rPr lang="en-US" b="1" dirty="0" smtClean="0"/>
              <a:t>PD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394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/>
              <a:t>Πρωτεΐνες του </a:t>
            </a:r>
            <a:r>
              <a:rPr lang="el-GR" dirty="0" smtClean="0"/>
              <a:t>πλάσματος</a:t>
            </a:r>
            <a:br>
              <a:rPr lang="el-GR" dirty="0" smtClean="0"/>
            </a:br>
            <a:r>
              <a:rPr lang="el-GR" sz="3000" b="0" dirty="0" err="1" smtClean="0"/>
              <a:t>Αλβουμίνη</a:t>
            </a:r>
            <a:r>
              <a:rPr lang="el-GR" sz="3000" b="0" dirty="0" smtClean="0"/>
              <a:t> 1/6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/>
          <a:lstStyle/>
          <a:p>
            <a:r>
              <a:rPr lang="el-GR" b="1" dirty="0" err="1"/>
              <a:t>Αλβουμίνη</a:t>
            </a:r>
            <a:r>
              <a:rPr lang="el-GR" dirty="0"/>
              <a:t> (~ 60%) (3.6 - 5% στο πλάσμα)</a:t>
            </a:r>
          </a:p>
          <a:p>
            <a:pPr lvl="1"/>
            <a:r>
              <a:rPr lang="el-GR" dirty="0"/>
              <a:t>Είναι χαμηλής δεσμευτικής ικανότητας (1 μόριο φαρμάκου/1 μόριο </a:t>
            </a:r>
            <a:r>
              <a:rPr lang="el-GR" dirty="0" err="1"/>
              <a:t>αλβουμίνης</a:t>
            </a:r>
            <a:r>
              <a:rPr lang="el-GR" dirty="0"/>
              <a:t>). Κάθε μόριο </a:t>
            </a:r>
            <a:r>
              <a:rPr lang="el-GR" dirty="0" err="1"/>
              <a:t>αλβουμίνης</a:t>
            </a:r>
            <a:r>
              <a:rPr lang="el-GR" dirty="0"/>
              <a:t> έχει τουλάχιστον έξι ευδιάκριτες θέσεις σύνδεσης για φάρμακα και ενδογενείς ουσίες Είναι υψηλής δεσμευτικής ικανότητας για </a:t>
            </a:r>
            <a:r>
              <a:rPr lang="el-GR" dirty="0" err="1"/>
              <a:t>ανιονικά</a:t>
            </a:r>
            <a:r>
              <a:rPr lang="el-GR" dirty="0"/>
              <a:t> φάρμακα (ασθενή οξέα) υδρόφοβα </a:t>
            </a:r>
            <a:r>
              <a:rPr lang="el-GR" dirty="0" smtClean="0"/>
              <a:t>φάρμακα (</a:t>
            </a:r>
            <a:r>
              <a:rPr lang="el-GR" dirty="0"/>
              <a:t>σαλικυλικά, βαρβιτουρικά, </a:t>
            </a:r>
            <a:r>
              <a:rPr lang="el-GR" dirty="0" err="1"/>
              <a:t>φαινυτοΐνη</a:t>
            </a:r>
            <a:r>
              <a:rPr lang="el-GR" dirty="0"/>
              <a:t>, </a:t>
            </a:r>
            <a:r>
              <a:rPr lang="el-GR" dirty="0" err="1"/>
              <a:t>ακετυλοχολίνη</a:t>
            </a:r>
            <a:r>
              <a:rPr lang="el-GR" dirty="0"/>
              <a:t>, </a:t>
            </a:r>
            <a:r>
              <a:rPr lang="el-GR" dirty="0" err="1"/>
              <a:t>βαρφαρίνη</a:t>
            </a:r>
            <a:r>
              <a:rPr lang="el-GR" dirty="0"/>
              <a:t>, </a:t>
            </a:r>
            <a:r>
              <a:rPr lang="el-GR" dirty="0" err="1"/>
              <a:t>σουλφοναμίδες</a:t>
            </a:r>
            <a:r>
              <a:rPr lang="el-GR" dirty="0"/>
              <a:t>, </a:t>
            </a:r>
            <a:r>
              <a:rPr lang="el-GR" dirty="0" err="1"/>
              <a:t>πενικιλλίνες</a:t>
            </a:r>
            <a:r>
              <a:rPr lang="el-GR" dirty="0"/>
              <a:t>, στρεπτομυκίνη, </a:t>
            </a:r>
            <a:r>
              <a:rPr lang="el-GR" dirty="0" err="1"/>
              <a:t>τετρακυκλίνες</a:t>
            </a:r>
            <a:r>
              <a:rPr lang="el-GR" dirty="0"/>
              <a:t>)</a:t>
            </a:r>
          </a:p>
          <a:p>
            <a:pPr lvl="1"/>
            <a:r>
              <a:rPr lang="el-GR" dirty="0"/>
              <a:t>Τα περισσότερα υδρόφιλα και ουδέτερα φάρμακα δεν συνδέονται με την </a:t>
            </a:r>
            <a:r>
              <a:rPr lang="el-GR" dirty="0" err="1"/>
              <a:t>αλβουμίνη</a:t>
            </a:r>
            <a:r>
              <a:rPr lang="el-GR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186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/>
              <a:t>Πρωτεΐνες του </a:t>
            </a:r>
            <a:r>
              <a:rPr lang="el-GR" dirty="0" smtClean="0"/>
              <a:t>πλάσματος</a:t>
            </a:r>
            <a:br>
              <a:rPr lang="el-GR" dirty="0" smtClean="0"/>
            </a:br>
            <a:r>
              <a:rPr lang="el-GR" sz="3000" b="0" dirty="0" err="1" smtClean="0"/>
              <a:t>Αλβουμίνη</a:t>
            </a:r>
            <a:r>
              <a:rPr lang="el-GR" sz="3000" b="0" dirty="0" smtClean="0"/>
              <a:t> 2/6</a:t>
            </a:r>
            <a:endParaRPr lang="el-GR" sz="30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pic>
        <p:nvPicPr>
          <p:cNvPr id="3074" name="Picture 2" descr="File:ALB structu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56792"/>
            <a:ext cx="6096000" cy="4572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2461978" y="6364585"/>
            <a:ext cx="4220043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ALB </a:t>
            </a:r>
            <a:r>
              <a:rPr lang="en-US" sz="1200" dirty="0" smtClean="0">
                <a:latin typeface="+mn-lt"/>
                <a:hlinkClick r:id="rId3"/>
              </a:rPr>
              <a:t>structure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4" tooltip="User:Lmbuga"/>
              </a:rPr>
              <a:t>Lmbuga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523003" y="1556792"/>
            <a:ext cx="2021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latin typeface="+mn-lt"/>
              </a:rPr>
              <a:t>Μόριο </a:t>
            </a:r>
            <a:r>
              <a:rPr lang="el-GR" b="1" dirty="0" err="1">
                <a:latin typeface="+mn-lt"/>
              </a:rPr>
              <a:t>αλβουμίνης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704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l-GR" sz="4000" dirty="0"/>
              <a:t>Πρωτεΐνες του πλάσματος</a:t>
            </a:r>
            <a:br>
              <a:rPr lang="el-GR" sz="4000" dirty="0"/>
            </a:br>
            <a:r>
              <a:rPr lang="el-GR" sz="3300" b="0" dirty="0" err="1"/>
              <a:t>Αλβουμίνη</a:t>
            </a:r>
            <a:r>
              <a:rPr lang="el-GR" sz="3300" b="0" dirty="0"/>
              <a:t> </a:t>
            </a:r>
            <a:r>
              <a:rPr lang="el-GR" sz="3300" b="0" dirty="0" smtClean="0"/>
              <a:t>3/6</a:t>
            </a:r>
            <a:endParaRPr lang="el-GR" sz="33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 lnSpcReduction="10000"/>
          </a:bodyPr>
          <a:lstStyle/>
          <a:p>
            <a:r>
              <a:rPr lang="el-GR" b="1" dirty="0"/>
              <a:t>Κλινικές καταστάσεις </a:t>
            </a:r>
            <a:r>
              <a:rPr lang="el-GR" b="1" dirty="0" err="1"/>
              <a:t>υπαλβουναιμίας</a:t>
            </a:r>
            <a:endParaRPr lang="el-GR" dirty="0"/>
          </a:p>
          <a:p>
            <a:pPr lvl="1"/>
            <a:r>
              <a:rPr lang="el-GR" dirty="0" smtClean="0"/>
              <a:t>Εγκαύματα.</a:t>
            </a:r>
            <a:endParaRPr lang="el-GR" dirty="0"/>
          </a:p>
          <a:p>
            <a:pPr lvl="1"/>
            <a:r>
              <a:rPr lang="el-GR" dirty="0" smtClean="0"/>
              <a:t>Καρκίνος.</a:t>
            </a:r>
            <a:endParaRPr lang="el-GR" dirty="0"/>
          </a:p>
          <a:p>
            <a:pPr lvl="1"/>
            <a:r>
              <a:rPr lang="el-GR" dirty="0" smtClean="0"/>
              <a:t>Φλεγμονώδεις</a:t>
            </a:r>
            <a:r>
              <a:rPr lang="el-GR" dirty="0"/>
              <a:t>, νεφρικές και ηπατικές </a:t>
            </a:r>
            <a:r>
              <a:rPr lang="el-GR" dirty="0" smtClean="0"/>
              <a:t>παθήσεις.</a:t>
            </a:r>
            <a:endParaRPr lang="el-GR" dirty="0"/>
          </a:p>
          <a:p>
            <a:pPr lvl="1"/>
            <a:r>
              <a:rPr lang="el-GR" dirty="0" smtClean="0"/>
              <a:t>Σοβαρές </a:t>
            </a:r>
            <a:r>
              <a:rPr lang="el-GR" dirty="0"/>
              <a:t>μετεγχειρητικές </a:t>
            </a:r>
            <a:r>
              <a:rPr lang="el-GR" dirty="0" smtClean="0"/>
              <a:t>καταστάσεις.</a:t>
            </a:r>
            <a:endParaRPr lang="el-GR" dirty="0"/>
          </a:p>
          <a:p>
            <a:pPr lvl="1"/>
            <a:r>
              <a:rPr lang="el-GR" dirty="0" smtClean="0"/>
              <a:t>Κακή διατροφή.</a:t>
            </a:r>
            <a:endParaRPr lang="el-GR" dirty="0"/>
          </a:p>
          <a:p>
            <a:pPr lvl="1"/>
            <a:r>
              <a:rPr lang="el-GR" dirty="0" smtClean="0"/>
              <a:t>Εγκυμοσύνη.</a:t>
            </a:r>
            <a:endParaRPr lang="el-GR" dirty="0"/>
          </a:p>
          <a:p>
            <a:pPr lvl="1"/>
            <a:r>
              <a:rPr lang="el-GR" dirty="0" smtClean="0"/>
              <a:t>Ηλικιωμένοι ασθενείς.</a:t>
            </a:r>
            <a:endParaRPr lang="el-GR" dirty="0"/>
          </a:p>
          <a:p>
            <a:pPr lvl="1"/>
            <a:r>
              <a:rPr lang="el-GR" dirty="0" smtClean="0"/>
              <a:t>Παρατεταμένη </a:t>
            </a:r>
            <a:r>
              <a:rPr lang="el-GR" dirty="0"/>
              <a:t>ακινητοποίηση (</a:t>
            </a:r>
            <a:r>
              <a:rPr lang="el-GR" dirty="0" err="1"/>
              <a:t>ενδοαγγειακός</a:t>
            </a:r>
            <a:r>
              <a:rPr lang="el-GR" dirty="0"/>
              <a:t> - </a:t>
            </a:r>
            <a:r>
              <a:rPr lang="el-GR" dirty="0" err="1"/>
              <a:t>εξωαγγειακός</a:t>
            </a:r>
            <a:r>
              <a:rPr lang="el-GR" dirty="0"/>
              <a:t> χώρος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542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l-GR" sz="4000" dirty="0"/>
              <a:t>Πρωτεΐνες του πλάσματος</a:t>
            </a:r>
            <a:br>
              <a:rPr lang="el-GR" sz="4000" dirty="0"/>
            </a:br>
            <a:r>
              <a:rPr lang="el-GR" sz="3300" b="0" dirty="0" err="1"/>
              <a:t>Αλβουμίνη</a:t>
            </a:r>
            <a:r>
              <a:rPr lang="el-GR" sz="3300" b="0" dirty="0"/>
              <a:t> </a:t>
            </a:r>
            <a:r>
              <a:rPr lang="el-GR" sz="3300" b="0" dirty="0" smtClean="0"/>
              <a:t>4/6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Η διευκρίνιση της δομής </a:t>
            </a:r>
            <a:r>
              <a:rPr lang="el-GR" dirty="0" err="1"/>
              <a:t>Αλβουμίνης</a:t>
            </a:r>
            <a:r>
              <a:rPr lang="el-GR" dirty="0"/>
              <a:t> (</a:t>
            </a:r>
            <a:r>
              <a:rPr lang="en-US" dirty="0"/>
              <a:t>HSA</a:t>
            </a:r>
            <a:r>
              <a:rPr lang="el-GR" dirty="0"/>
              <a:t>)  έγινε το 1975, όπου </a:t>
            </a:r>
            <a:r>
              <a:rPr lang="el-GR" dirty="0" smtClean="0"/>
              <a:t>απεδείχθη:</a:t>
            </a:r>
            <a:endParaRPr lang="el-GR" dirty="0"/>
          </a:p>
          <a:p>
            <a:r>
              <a:rPr lang="el-GR" dirty="0" smtClean="0"/>
              <a:t>Παραπλήσια </a:t>
            </a:r>
            <a:r>
              <a:rPr lang="el-GR" dirty="0"/>
              <a:t>σύνταξη με </a:t>
            </a:r>
            <a:r>
              <a:rPr lang="en-US" dirty="0"/>
              <a:t>Bovine Serum Albumin</a:t>
            </a:r>
            <a:r>
              <a:rPr lang="el-GR" dirty="0"/>
              <a:t> (</a:t>
            </a:r>
            <a:r>
              <a:rPr lang="en-US" dirty="0"/>
              <a:t>BSA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 err="1" smtClean="0"/>
              <a:t>Πολυπεπτιδική</a:t>
            </a:r>
            <a:r>
              <a:rPr lang="el-GR" dirty="0" smtClean="0"/>
              <a:t> </a:t>
            </a:r>
            <a:r>
              <a:rPr lang="el-GR" dirty="0"/>
              <a:t>αλυσίδα που περιέχει 585 αμινοξέα με </a:t>
            </a:r>
            <a:r>
              <a:rPr lang="en-US" dirty="0"/>
              <a:t>MB</a:t>
            </a:r>
            <a:r>
              <a:rPr lang="el-GR" dirty="0"/>
              <a:t>: </a:t>
            </a:r>
            <a:r>
              <a:rPr lang="el-GR" dirty="0" smtClean="0"/>
              <a:t>66.500.</a:t>
            </a:r>
            <a:endParaRPr lang="el-GR" dirty="0"/>
          </a:p>
          <a:p>
            <a:r>
              <a:rPr lang="el-GR" dirty="0" smtClean="0"/>
              <a:t>Παρουσία </a:t>
            </a:r>
            <a:r>
              <a:rPr lang="el-GR" dirty="0" err="1"/>
              <a:t>δισουλφιδικών</a:t>
            </a:r>
            <a:r>
              <a:rPr lang="el-GR" dirty="0"/>
              <a:t> γεφυρών μεταξύ 2 μορίων </a:t>
            </a:r>
            <a:r>
              <a:rPr lang="el-GR" dirty="0" err="1"/>
              <a:t>κυστίνης</a:t>
            </a:r>
            <a:r>
              <a:rPr lang="el-GR" dirty="0"/>
              <a:t> σε 17 σημεία της αλυσίδας.</a:t>
            </a:r>
          </a:p>
          <a:p>
            <a:r>
              <a:rPr lang="el-GR" dirty="0" smtClean="0"/>
              <a:t>Στο </a:t>
            </a:r>
            <a:r>
              <a:rPr lang="el-GR" dirty="0"/>
              <a:t>φυσιολογικό ρΗ το μόριο εμφανίζει </a:t>
            </a:r>
            <a:r>
              <a:rPr lang="el-GR" dirty="0" err="1"/>
              <a:t>υδροφιλία</a:t>
            </a:r>
            <a:r>
              <a:rPr lang="el-GR" dirty="0"/>
              <a:t> και υψηλή </a:t>
            </a:r>
            <a:r>
              <a:rPr lang="el-GR" dirty="0" smtClean="0"/>
              <a:t>διαλυτότητα.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477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l-GR" sz="4000" dirty="0"/>
              <a:t>Πρωτεΐνες του πλάσματος</a:t>
            </a:r>
            <a:br>
              <a:rPr lang="el-GR" sz="4000" dirty="0"/>
            </a:br>
            <a:r>
              <a:rPr lang="el-GR" sz="3300" b="0" dirty="0" err="1"/>
              <a:t>Αλβουμίνη</a:t>
            </a:r>
            <a:r>
              <a:rPr lang="el-GR" sz="3300" b="0" dirty="0"/>
              <a:t> </a:t>
            </a:r>
            <a:r>
              <a:rPr lang="el-GR" sz="3300" b="0" dirty="0" smtClean="0"/>
              <a:t>5/6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760"/>
                <a:ext cx="8229600" cy="504056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l-GR" dirty="0" smtClean="0"/>
                  <a:t>Κατά πόσο οι μεταβολές αυτές της </a:t>
                </a:r>
                <a:r>
                  <a:rPr lang="el-GR" dirty="0" err="1"/>
                  <a:t>αλβουμίνης</a:t>
                </a:r>
                <a:r>
                  <a:rPr lang="el-GR" dirty="0"/>
                  <a:t> δύνανται να έχουν </a:t>
                </a:r>
                <a:r>
                  <a:rPr lang="el-GR" b="1" dirty="0"/>
                  <a:t>κλινική</a:t>
                </a:r>
                <a:r>
                  <a:rPr lang="el-GR" dirty="0"/>
                  <a:t> </a:t>
                </a:r>
                <a:r>
                  <a:rPr lang="el-GR" b="1" dirty="0"/>
                  <a:t>σημασία</a:t>
                </a:r>
                <a:r>
                  <a:rPr lang="el-GR" dirty="0"/>
                  <a:t>, εξαρτάται από: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l-GR" dirty="0" smtClean="0"/>
                  <a:t>Κλάσμα </a:t>
                </a:r>
                <a:r>
                  <a:rPr lang="el-GR" dirty="0"/>
                  <a:t>ελεύθερου φαρμάκου (α</a:t>
                </a:r>
                <a:r>
                  <a:rPr lang="el-GR" dirty="0" smtClean="0"/>
                  <a:t>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0" smtClean="0">
                          <a:latin typeface="Cambria Math"/>
                        </a:rPr>
                        <m:t>𝛂</m:t>
                      </m:r>
                      <m:r>
                        <a:rPr lang="el-GR" b="1" i="0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l-GR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0" smtClean="0">
                              <a:latin typeface="Cambria Math"/>
                            </a:rPr>
                            <m:t>𝐂𝐩</m:t>
                          </m:r>
                          <m:r>
                            <a:rPr lang="en-US" b="1" i="0" smtClean="0">
                              <a:latin typeface="Cambria Math"/>
                            </a:rPr>
                            <m:t> </m:t>
                          </m:r>
                          <m:r>
                            <a:rPr lang="el-GR" b="1" i="0" smtClean="0">
                              <a:latin typeface="Cambria Math"/>
                            </a:rPr>
                            <m:t>𝛆𝛌𝛆𝛖𝛉</m:t>
                          </m:r>
                          <m:r>
                            <a:rPr lang="el-GR" b="1" i="0" smtClean="0">
                              <a:latin typeface="Cambria Math"/>
                            </a:rPr>
                            <m:t>. </m:t>
                          </m:r>
                          <m:r>
                            <a:rPr lang="el-GR" b="1" i="0" smtClean="0">
                              <a:latin typeface="Cambria Math"/>
                            </a:rPr>
                            <m:t>𝛗𝛂𝛒𝛍𝛂𝛋𝛐𝛖</m:t>
                          </m:r>
                        </m:num>
                        <m:den>
                          <m:r>
                            <a:rPr lang="en-US" b="1" i="0" smtClean="0">
                              <a:latin typeface="Cambria Math"/>
                            </a:rPr>
                            <m:t>𝐂𝐩</m:t>
                          </m:r>
                          <m:r>
                            <a:rPr lang="en-US" b="1" i="0" smtClean="0">
                              <a:latin typeface="Cambria Math"/>
                            </a:rPr>
                            <m:t> </m:t>
                          </m:r>
                          <m:r>
                            <a:rPr lang="el-GR" b="1" i="0" smtClean="0">
                              <a:latin typeface="Cambria Math"/>
                            </a:rPr>
                            <m:t>𝛔𝛖𝛎𝛅𝛆𝛅𝛆𝛍𝛆𝛎𝛐𝛖</m:t>
                          </m:r>
                          <m:r>
                            <a:rPr lang="el-GR" b="1" i="0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0" smtClean="0">
                              <a:latin typeface="Cambria Math"/>
                            </a:rPr>
                            <m:t>𝐂𝐩</m:t>
                          </m:r>
                          <m:r>
                            <a:rPr lang="en-US" b="1" i="0" smtClean="0">
                              <a:latin typeface="Cambria Math"/>
                            </a:rPr>
                            <m:t> </m:t>
                          </m:r>
                          <m:r>
                            <a:rPr lang="el-GR" b="1" i="0" smtClean="0">
                              <a:latin typeface="Cambria Math"/>
                            </a:rPr>
                            <m:t>𝛆𝛌𝛆𝛖𝛉</m:t>
                          </m:r>
                          <m:r>
                            <a:rPr lang="el-GR" b="1" i="0" smtClean="0">
                              <a:latin typeface="Cambria Math"/>
                            </a:rPr>
                            <m:t>. </m:t>
                          </m:r>
                          <m:r>
                            <a:rPr lang="el-GR" b="1" i="0" smtClean="0">
                              <a:latin typeface="Cambria Math"/>
                            </a:rPr>
                            <m:t>𝛗𝛂𝛒𝛍𝛂𝛋𝛐𝛖</m:t>
                          </m:r>
                        </m:den>
                      </m:f>
                    </m:oMath>
                  </m:oMathPara>
                </a14:m>
                <a:endParaRPr lang="el-GR" b="1" dirty="0" smtClean="0"/>
              </a:p>
              <a:p>
                <a:pPr marL="457200" indent="-457200">
                  <a:buFont typeface="+mj-lt"/>
                  <a:buAutoNum type="alphaLcParenR"/>
                </a:pPr>
                <a:r>
                  <a:rPr lang="el-GR" dirty="0" smtClean="0"/>
                  <a:t>Όταν </a:t>
                </a:r>
                <a:r>
                  <a:rPr lang="el-GR" dirty="0"/>
                  <a:t>α &lt; 0.1 τότε το ποσοστό ελεύθερου φαρμάκου &lt; 10% (δυνατότητα διαφοροποίησης φαρμακολογι­κού αποτελέσματος), </a:t>
                </a:r>
              </a:p>
              <a:p>
                <a:pPr marL="457200" indent="-457200">
                  <a:buFont typeface="+mj-lt"/>
                  <a:buAutoNum type="alphaLcParenR"/>
                </a:pPr>
                <a:r>
                  <a:rPr lang="el-GR" dirty="0" smtClean="0"/>
                  <a:t>Όταν </a:t>
                </a:r>
                <a:r>
                  <a:rPr lang="el-GR" dirty="0"/>
                  <a:t>α &gt; 0.5 η δυνατότητα δια­φοροποίησης είναι ανύπαρκτη</a:t>
                </a:r>
                <a:r>
                  <a:rPr lang="el-GR" dirty="0" smtClean="0"/>
                  <a:t>.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el-GR" b="1" dirty="0"/>
                  <a:t>Όσο περισσότερες είναι οι θέσεις σύνδεσης τόσο μικρότερη η τιμή α.</a:t>
                </a:r>
                <a:endParaRPr lang="el-GR" dirty="0"/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760"/>
                <a:ext cx="8229600" cy="5040560"/>
              </a:xfrm>
              <a:blipFill rotWithShape="1">
                <a:blip r:embed="rId2" cstate="print"/>
                <a:stretch>
                  <a:fillRect l="-963" t="-363" r="-7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030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l-GR" sz="4000" dirty="0"/>
              <a:t>Πρωτεΐνες του πλάσματος</a:t>
            </a:r>
            <a:br>
              <a:rPr lang="el-GR" sz="4000" dirty="0"/>
            </a:br>
            <a:r>
              <a:rPr lang="el-GR" sz="3300" b="0" dirty="0" err="1"/>
              <a:t>Αλβουμίνη</a:t>
            </a:r>
            <a:r>
              <a:rPr lang="el-GR" sz="3300" b="0" dirty="0"/>
              <a:t> </a:t>
            </a:r>
            <a:r>
              <a:rPr lang="el-GR" sz="3300" b="0" dirty="0" smtClean="0"/>
              <a:t>6/6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Άλλοι </a:t>
            </a:r>
            <a:r>
              <a:rPr lang="el-GR" dirty="0"/>
              <a:t>παράγοντες είναι: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l-GR" dirty="0" smtClean="0"/>
              <a:t>Μέγεθος </a:t>
            </a:r>
            <a:r>
              <a:rPr lang="el-GR" dirty="0"/>
              <a:t>μεταβολής στην συγκέντρωση της </a:t>
            </a:r>
            <a:r>
              <a:rPr lang="el-GR" dirty="0" err="1"/>
              <a:t>αλβουμίνης</a:t>
            </a:r>
            <a:r>
              <a:rPr lang="el-GR" dirty="0" smtClean="0"/>
              <a:t>.</a:t>
            </a:r>
            <a:r>
              <a:rPr lang="el-GR" dirty="0"/>
              <a:t> 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l-GR" dirty="0" smtClean="0"/>
              <a:t>Ποσοστό </a:t>
            </a:r>
            <a:r>
              <a:rPr lang="el-GR" dirty="0"/>
              <a:t>συμμετοχής της </a:t>
            </a:r>
            <a:r>
              <a:rPr lang="el-GR" dirty="0" err="1"/>
              <a:t>αλβουμίνης</a:t>
            </a:r>
            <a:r>
              <a:rPr lang="el-GR" dirty="0"/>
              <a:t> στη συνολική πρωτεϊνική σύνδεση του φαρμάκου</a:t>
            </a:r>
            <a:r>
              <a:rPr lang="el-GR" dirty="0" smtClean="0"/>
              <a:t>.</a:t>
            </a:r>
            <a:endParaRPr lang="el-GR" dirty="0"/>
          </a:p>
          <a:p>
            <a:pPr marL="457200" indent="-457200">
              <a:buFont typeface="+mj-lt"/>
              <a:buAutoNum type="arabicPeriod" startAt="2"/>
            </a:pPr>
            <a:r>
              <a:rPr lang="el-GR" dirty="0" smtClean="0"/>
              <a:t>Ευαισθησία </a:t>
            </a:r>
            <a:r>
              <a:rPr lang="el-GR" dirty="0"/>
              <a:t>σχέσης συγκεντρώσεων φαρμάκου και θεραπευτικής ανταπόκρισης.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703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l-GR" sz="4000" dirty="0"/>
              <a:t>Πρωτεΐνες του πλάσματος</a:t>
            </a:r>
            <a:br>
              <a:rPr lang="el-GR" sz="4000" dirty="0"/>
            </a:br>
            <a:r>
              <a:rPr lang="el-GR" sz="3300" b="0" dirty="0" smtClean="0"/>
              <a:t>α1 – όξινη γλυκοπρωτεΐνη 1/2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5040560"/>
          </a:xfrm>
        </p:spPr>
        <p:txBody>
          <a:bodyPr/>
          <a:lstStyle/>
          <a:p>
            <a:r>
              <a:rPr lang="el-GR" b="1" dirty="0" smtClean="0"/>
              <a:t>α</a:t>
            </a:r>
            <a:r>
              <a:rPr lang="el-GR" b="1" baseline="-25000" dirty="0" smtClean="0"/>
              <a:t>1 </a:t>
            </a:r>
            <a:r>
              <a:rPr lang="el-GR" b="1" dirty="0"/>
              <a:t>- όξινη </a:t>
            </a:r>
            <a:r>
              <a:rPr lang="el-GR" b="1" dirty="0" smtClean="0"/>
              <a:t>γλυκοπρωτεΐνη </a:t>
            </a:r>
            <a:r>
              <a:rPr lang="el-GR" dirty="0" smtClean="0"/>
              <a:t>(</a:t>
            </a:r>
            <a:r>
              <a:rPr lang="en-US" dirty="0"/>
              <a:t>AAG</a:t>
            </a:r>
            <a:r>
              <a:rPr lang="el-GR" dirty="0"/>
              <a:t>, </a:t>
            </a:r>
            <a:r>
              <a:rPr lang="en-US" dirty="0"/>
              <a:t>MB</a:t>
            </a:r>
            <a:r>
              <a:rPr lang="el-GR" dirty="0"/>
              <a:t>: 44.000, Φ.Τ. στον ορό 80 </a:t>
            </a:r>
            <a:r>
              <a:rPr lang="en-US" dirty="0"/>
              <a:t>mg</a:t>
            </a:r>
            <a:r>
              <a:rPr lang="el-GR" dirty="0"/>
              <a:t>/</a:t>
            </a:r>
            <a:r>
              <a:rPr lang="en-US" dirty="0"/>
              <a:t>dl</a:t>
            </a:r>
            <a:r>
              <a:rPr lang="el-GR" dirty="0"/>
              <a:t>) </a:t>
            </a:r>
          </a:p>
          <a:p>
            <a:pPr marL="355600" indent="0">
              <a:spcBef>
                <a:spcPts val="400"/>
              </a:spcBef>
              <a:buNone/>
            </a:pPr>
            <a:r>
              <a:rPr lang="el-GR" dirty="0"/>
              <a:t>Παρουσιάζει μεγάλη συγγένεια με βασικά (όξινα επίσης) φάρμακα αλλά εμφα­νίζει χαμηλή δεσμευτική ικανότητα που </a:t>
            </a:r>
            <a:r>
              <a:rPr lang="el-GR" dirty="0" smtClean="0"/>
              <a:t>μπορεί</a:t>
            </a:r>
            <a:r>
              <a:rPr lang="en-US" dirty="0" smtClean="0"/>
              <a:t> </a:t>
            </a:r>
            <a:r>
              <a:rPr lang="el-GR" dirty="0" smtClean="0"/>
              <a:t>να </a:t>
            </a:r>
            <a:r>
              <a:rPr lang="el-GR" dirty="0" err="1"/>
              <a:t>κορεσθεί</a:t>
            </a:r>
            <a:r>
              <a:rPr lang="el-GR" dirty="0"/>
              <a:t> ακόμη και από την παρουσία θεραπευτικών συγκεντρώσεων ορισμένων φαρμάκων</a:t>
            </a:r>
            <a:r>
              <a:rPr lang="el-GR" dirty="0" smtClean="0"/>
              <a:t>.</a:t>
            </a:r>
          </a:p>
          <a:p>
            <a:r>
              <a:rPr lang="el-GR" dirty="0"/>
              <a:t>Φάρμακα που συνδέονται με α-όξινη </a:t>
            </a:r>
            <a:r>
              <a:rPr lang="el-GR" dirty="0" smtClean="0"/>
              <a:t>γλυκοπρωτεΐνη: </a:t>
            </a:r>
            <a:r>
              <a:rPr lang="el-GR" dirty="0" err="1" smtClean="0"/>
              <a:t>Βαρφαρίνη</a:t>
            </a:r>
            <a:r>
              <a:rPr lang="el-GR" dirty="0"/>
              <a:t>, </a:t>
            </a:r>
            <a:r>
              <a:rPr lang="el-GR" dirty="0" err="1"/>
              <a:t>Διαζεπάμη</a:t>
            </a:r>
            <a:r>
              <a:rPr lang="el-GR" dirty="0"/>
              <a:t>, Προγεστερόνη, </a:t>
            </a:r>
            <a:r>
              <a:rPr lang="el-GR" dirty="0" err="1"/>
              <a:t>Χλωροπρομαζίνη</a:t>
            </a:r>
            <a:r>
              <a:rPr lang="el-GR" dirty="0"/>
              <a:t>, </a:t>
            </a:r>
            <a:r>
              <a:rPr lang="el-GR" dirty="0" err="1"/>
              <a:t>Προπρανολόνη</a:t>
            </a:r>
            <a:r>
              <a:rPr lang="el-GR" dirty="0"/>
              <a:t>, </a:t>
            </a:r>
            <a:r>
              <a:rPr lang="el-GR" dirty="0" err="1"/>
              <a:t>Ιμιπραμίνη</a:t>
            </a:r>
            <a:r>
              <a:rPr lang="el-GR" dirty="0"/>
              <a:t>, Νορ-</a:t>
            </a:r>
            <a:r>
              <a:rPr lang="el-GR" dirty="0" err="1"/>
              <a:t>τριπτυλίνη</a:t>
            </a:r>
            <a:r>
              <a:rPr lang="el-GR" dirty="0"/>
              <a:t> κ.ά.</a:t>
            </a:r>
          </a:p>
          <a:p>
            <a:pPr marL="352425">
              <a:spcBef>
                <a:spcPts val="4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933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76" y="3084507"/>
            <a:ext cx="5667104" cy="361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Κατανομή του φαρμάκου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531869"/>
          </a:xfrm>
        </p:spPr>
        <p:txBody>
          <a:bodyPr/>
          <a:lstStyle/>
          <a:p>
            <a:r>
              <a:rPr lang="el-GR" dirty="0"/>
              <a:t>Η κατανομή είναι η διεργασία όπου το φάρμακο εγκαταλείπει τη κυκλοφορία του αίματος και εισέρχεται στο διάμεσο χώρο (</a:t>
            </a:r>
            <a:r>
              <a:rPr lang="el-GR" dirty="0" err="1"/>
              <a:t>εξωκυττάριο</a:t>
            </a:r>
            <a:r>
              <a:rPr lang="el-GR" dirty="0"/>
              <a:t> υγρό), ή στα κύτταρα των </a:t>
            </a:r>
            <a:r>
              <a:rPr lang="el-GR" dirty="0" smtClean="0"/>
              <a:t>ιστών.</a:t>
            </a:r>
            <a:endParaRPr lang="el-GR" dirty="0"/>
          </a:p>
          <a:p>
            <a:r>
              <a:rPr lang="el-GR" dirty="0"/>
              <a:t>Το ύδωρ είναι κατανεμημένο στο ανθρώπινο σώμα όπως παριστά το </a:t>
            </a:r>
            <a:r>
              <a:rPr lang="el-GR" dirty="0" smtClean="0"/>
              <a:t>διάγραμμα.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755576" y="3645024"/>
            <a:ext cx="2520280" cy="19883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sz="2200" dirty="0">
                <a:latin typeface="+mn-lt"/>
              </a:rPr>
              <a:t>Οι</a:t>
            </a:r>
            <a:r>
              <a:rPr lang="el-GR" sz="2200" b="1" dirty="0">
                <a:latin typeface="+mn-lt"/>
              </a:rPr>
              <a:t> </a:t>
            </a:r>
            <a:r>
              <a:rPr lang="el-GR" sz="2200" b="1" dirty="0" err="1">
                <a:latin typeface="+mn-lt"/>
              </a:rPr>
              <a:t>υδατοβριθείς</a:t>
            </a:r>
            <a:r>
              <a:rPr lang="el-GR" sz="2200" b="1" dirty="0">
                <a:latin typeface="+mn-lt"/>
              </a:rPr>
              <a:t> </a:t>
            </a:r>
            <a:r>
              <a:rPr lang="el-GR" sz="2200" dirty="0">
                <a:latin typeface="+mn-lt"/>
              </a:rPr>
              <a:t>αυτοί χώροι είναι και οι πιθανές περιοχές κατανομής ενός φαρμάκου.</a:t>
            </a:r>
          </a:p>
        </p:txBody>
      </p:sp>
    </p:spTree>
    <p:extLst>
      <p:ext uri="{BB962C8B-B14F-4D97-AF65-F5344CB8AC3E}">
        <p14:creationId xmlns:p14="http://schemas.microsoft.com/office/powerpoint/2010/main" val="37471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l-GR" sz="4000" dirty="0"/>
              <a:t>Πρωτεΐνες του πλάσματος</a:t>
            </a:r>
            <a:br>
              <a:rPr lang="el-GR" sz="4000" dirty="0"/>
            </a:br>
            <a:r>
              <a:rPr lang="el-GR" sz="3300" b="0" dirty="0" smtClean="0"/>
              <a:t>α1 – όξινη γλυκοπρωτεΐνη 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lnSpcReduction="10000"/>
          </a:bodyPr>
          <a:lstStyle/>
          <a:p>
            <a:r>
              <a:rPr lang="el-GR" dirty="0"/>
              <a:t>Παράγοντες που αυξάνουν τη συγκέντρωση της </a:t>
            </a:r>
            <a:r>
              <a:rPr lang="en-US" dirty="0"/>
              <a:t>AAG</a:t>
            </a:r>
            <a:r>
              <a:rPr lang="el-GR" dirty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Ασθενείς </a:t>
            </a:r>
            <a:r>
              <a:rPr lang="el-GR" dirty="0"/>
              <a:t>με σοβαρά τραύματα (π.χ. αυτοκινητιστικό δυστύχημα) (αύξηση μέχρι 400</a:t>
            </a:r>
            <a:r>
              <a:rPr lang="el-GR" dirty="0" smtClean="0"/>
              <a:t>%).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Εγκαύματα.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Ρευματοειδής </a:t>
            </a:r>
            <a:r>
              <a:rPr lang="el-GR" dirty="0"/>
              <a:t>αρθρίτιδα, χρόνια σύνδρομα </a:t>
            </a:r>
            <a:r>
              <a:rPr lang="el-GR" dirty="0" smtClean="0"/>
              <a:t>πόνου.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Παχυσαρκία.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Νεοπλάσματα.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Έμφραγμα μυοκαρδίου.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Σοβαρές </a:t>
            </a:r>
            <a:r>
              <a:rPr lang="el-GR" dirty="0"/>
              <a:t>χειρουργικές </a:t>
            </a:r>
            <a:r>
              <a:rPr lang="el-GR" dirty="0" smtClean="0"/>
              <a:t>επεμβάσεις.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Χορήγηση </a:t>
            </a:r>
            <a:r>
              <a:rPr lang="el-GR" dirty="0" err="1" smtClean="0"/>
              <a:t>αμινοτριπτυλίνης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91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l-GR" sz="4000" dirty="0"/>
              <a:t>Πρωτεΐνες του πλάσματος</a:t>
            </a:r>
            <a:br>
              <a:rPr lang="el-GR" sz="4000" dirty="0"/>
            </a:br>
            <a:r>
              <a:rPr lang="el-GR" sz="3300" b="0" dirty="0"/>
              <a:t>Λ</a:t>
            </a:r>
            <a:r>
              <a:rPr lang="el-GR" sz="3300" b="0" dirty="0" smtClean="0"/>
              <a:t>ιποπρωτεΐνες 1/3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/>
          </a:bodyPr>
          <a:lstStyle/>
          <a:p>
            <a:r>
              <a:rPr lang="el-GR" dirty="0" err="1"/>
              <a:t>Μεγαλομοριακές</a:t>
            </a:r>
            <a:r>
              <a:rPr lang="el-GR" dirty="0"/>
              <a:t> ενώσεις </a:t>
            </a:r>
            <a:r>
              <a:rPr lang="en-US" dirty="0"/>
              <a:t>MB</a:t>
            </a:r>
            <a:r>
              <a:rPr lang="el-GR" dirty="0"/>
              <a:t>: 200.000-300.000</a:t>
            </a:r>
          </a:p>
          <a:p>
            <a:r>
              <a:rPr lang="el-GR" dirty="0"/>
              <a:t>Αποτελούνται: από μια σχετικά </a:t>
            </a:r>
            <a:r>
              <a:rPr lang="el-GR" b="1" dirty="0"/>
              <a:t>υδρόφιλη επιφάνεια</a:t>
            </a:r>
            <a:r>
              <a:rPr lang="el-GR" dirty="0"/>
              <a:t> από:</a:t>
            </a:r>
          </a:p>
          <a:p>
            <a:pPr lvl="1"/>
            <a:r>
              <a:rPr lang="el-GR" dirty="0" err="1" smtClean="0"/>
              <a:t>Φωσφολιπίδια</a:t>
            </a:r>
            <a:r>
              <a:rPr lang="el-GR" dirty="0" smtClean="0"/>
              <a:t>.</a:t>
            </a:r>
            <a:endParaRPr lang="el-GR" dirty="0"/>
          </a:p>
          <a:p>
            <a:pPr lvl="1"/>
            <a:r>
              <a:rPr lang="el-GR" dirty="0" smtClean="0"/>
              <a:t>Χοληστερόλη.</a:t>
            </a:r>
            <a:endParaRPr lang="el-GR" dirty="0"/>
          </a:p>
          <a:p>
            <a:pPr lvl="1"/>
            <a:r>
              <a:rPr lang="el-GR" dirty="0" smtClean="0"/>
              <a:t>Πρωτεΐνες.</a:t>
            </a:r>
            <a:endParaRPr lang="el-GR" dirty="0"/>
          </a:p>
          <a:p>
            <a:pPr lvl="1"/>
            <a:r>
              <a:rPr lang="el-GR" dirty="0"/>
              <a:t>και ένα </a:t>
            </a:r>
            <a:r>
              <a:rPr lang="el-GR" b="1" dirty="0"/>
              <a:t>υδρόφοβο κέντρο</a:t>
            </a:r>
            <a:r>
              <a:rPr lang="el-GR" dirty="0"/>
              <a:t> από: </a:t>
            </a:r>
          </a:p>
          <a:p>
            <a:pPr lvl="2"/>
            <a:r>
              <a:rPr lang="el-GR" dirty="0" err="1"/>
              <a:t>τριγλυκερίδια</a:t>
            </a:r>
            <a:r>
              <a:rPr lang="el-GR" dirty="0"/>
              <a:t> και εστέρες </a:t>
            </a:r>
            <a:r>
              <a:rPr lang="el-GR" dirty="0" smtClean="0"/>
              <a:t>χοληστερόλης.</a:t>
            </a:r>
            <a:endParaRPr lang="el-GR" dirty="0"/>
          </a:p>
          <a:p>
            <a:r>
              <a:rPr lang="el-GR" dirty="0"/>
              <a:t>Έτσι μπορούν να συνδεθούν τόσο τα ιονισμένα όσο και τα μη ιονισμένα φάρμακα σε </a:t>
            </a:r>
            <a:r>
              <a:rPr lang="en-US" dirty="0"/>
              <a:t>p</a:t>
            </a:r>
            <a:r>
              <a:rPr lang="el-GR" dirty="0"/>
              <a:t>Η 7.4.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918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l-GR" sz="4000" dirty="0"/>
              <a:t>Πρωτεΐνες του πλάσματος</a:t>
            </a:r>
            <a:br>
              <a:rPr lang="el-GR" sz="4000" dirty="0"/>
            </a:br>
            <a:r>
              <a:rPr lang="el-GR" sz="3300" b="0" dirty="0"/>
              <a:t>Λ</a:t>
            </a:r>
            <a:r>
              <a:rPr lang="el-GR" sz="3300" b="0" dirty="0" smtClean="0"/>
              <a:t>ιποπρωτεΐνες 2/3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  <p:pic>
        <p:nvPicPr>
          <p:cNvPr id="4098" name="Picture 2" descr="File:Chylomicron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701" y="1556792"/>
            <a:ext cx="6336704" cy="493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1616250" y="6579101"/>
            <a:ext cx="60187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Chylomicron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latin typeface="+mn-lt"/>
                <a:hlinkClick r:id="rId4" tooltip="User:Xvazquez"/>
              </a:rPr>
              <a:t>Xvazquez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79512" y="2276872"/>
            <a:ext cx="2189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latin typeface="+mn-lt"/>
              </a:rPr>
              <a:t>Δομή </a:t>
            </a:r>
            <a:r>
              <a:rPr lang="el-GR" b="1" dirty="0" smtClean="0">
                <a:latin typeface="+mn-lt"/>
              </a:rPr>
              <a:t>λιποπρωτεΐνης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805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l-GR" sz="4000" dirty="0"/>
              <a:t>Πρωτεΐνες του πλάσματος</a:t>
            </a:r>
            <a:br>
              <a:rPr lang="el-GR" sz="4000" dirty="0"/>
            </a:br>
            <a:r>
              <a:rPr lang="el-GR" sz="3300" b="0" dirty="0"/>
              <a:t>Λ</a:t>
            </a:r>
            <a:r>
              <a:rPr lang="el-GR" sz="3300" b="0" dirty="0" smtClean="0"/>
              <a:t>ιποπρωτεΐνες 3/3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Ανάλογα της πυκνότητας και του ΜΒ των διακρίνονται σε 4 κατηγορίες.</a:t>
            </a:r>
          </a:p>
          <a:p>
            <a:pPr lvl="1"/>
            <a:r>
              <a:rPr lang="el-GR" dirty="0" err="1"/>
              <a:t>Χυλομικρά</a:t>
            </a:r>
            <a:r>
              <a:rPr lang="el-GR" dirty="0"/>
              <a:t> (</a:t>
            </a:r>
            <a:r>
              <a:rPr lang="en-US" b="1" dirty="0"/>
              <a:t>CM</a:t>
            </a:r>
            <a:r>
              <a:rPr lang="el-GR" dirty="0"/>
              <a:t>), 0.950 ,  4X10</a:t>
            </a:r>
            <a:r>
              <a:rPr lang="el-GR" baseline="30000" dirty="0"/>
              <a:t>8</a:t>
            </a:r>
            <a:endParaRPr lang="el-GR" dirty="0"/>
          </a:p>
          <a:p>
            <a:pPr lvl="1"/>
            <a:r>
              <a:rPr lang="el-GR" dirty="0"/>
              <a:t>Πολύ χαμηλής πυκνότητας (</a:t>
            </a:r>
            <a:r>
              <a:rPr lang="en-US" b="1" dirty="0"/>
              <a:t>VLDL</a:t>
            </a:r>
            <a:r>
              <a:rPr lang="el-GR" dirty="0"/>
              <a:t>) &lt; 1.006 , 19.6Χ10</a:t>
            </a:r>
            <a:r>
              <a:rPr lang="el-GR" baseline="30000" dirty="0"/>
              <a:t>6</a:t>
            </a:r>
            <a:r>
              <a:rPr lang="el-GR" dirty="0"/>
              <a:t> </a:t>
            </a:r>
          </a:p>
          <a:p>
            <a:pPr lvl="1"/>
            <a:r>
              <a:rPr lang="el-GR" dirty="0"/>
              <a:t>Χαμηλής πυκνότητας(</a:t>
            </a:r>
            <a:r>
              <a:rPr lang="en-US" b="1" dirty="0"/>
              <a:t>LDL</a:t>
            </a:r>
            <a:r>
              <a:rPr lang="el-GR" dirty="0"/>
              <a:t>) &lt; 1.063 ,2.3Χ10</a:t>
            </a:r>
            <a:r>
              <a:rPr lang="el-GR" baseline="30000" dirty="0"/>
              <a:t>6 </a:t>
            </a:r>
            <a:endParaRPr lang="el-GR" dirty="0"/>
          </a:p>
          <a:p>
            <a:pPr lvl="1"/>
            <a:r>
              <a:rPr lang="el-GR" dirty="0"/>
              <a:t>Υψηλής πυκνότητας(</a:t>
            </a:r>
            <a:r>
              <a:rPr lang="en-US" b="1" dirty="0"/>
              <a:t>HDL</a:t>
            </a:r>
            <a:r>
              <a:rPr lang="el-GR" dirty="0"/>
              <a:t>) &lt; 1.210, (0.18-0.3) Χ10</a:t>
            </a:r>
            <a:r>
              <a:rPr lang="el-GR" baseline="30000" dirty="0"/>
              <a:t>6</a:t>
            </a:r>
            <a:r>
              <a:rPr lang="el-GR" dirty="0"/>
              <a:t>  </a:t>
            </a:r>
          </a:p>
          <a:p>
            <a:r>
              <a:rPr lang="el-GR" dirty="0"/>
              <a:t>Μερικά φάρμακα που συνδέονται με λιποπρωτεΐνες είναι τα ακόλουθα:</a:t>
            </a:r>
          </a:p>
          <a:p>
            <a:pPr marL="355600" indent="0">
              <a:spcBef>
                <a:spcPts val="300"/>
              </a:spcBef>
              <a:buNone/>
            </a:pPr>
            <a:r>
              <a:rPr lang="el-GR" dirty="0"/>
              <a:t>Αλοπεριδόλη, </a:t>
            </a:r>
            <a:r>
              <a:rPr lang="el-GR" dirty="0" err="1"/>
              <a:t>Αμφοτερικίνη</a:t>
            </a:r>
            <a:r>
              <a:rPr lang="el-GR" dirty="0"/>
              <a:t> Β, </a:t>
            </a:r>
            <a:r>
              <a:rPr lang="el-GR" dirty="0" err="1"/>
              <a:t>Βεραπαμίλη</a:t>
            </a:r>
            <a:r>
              <a:rPr lang="el-GR" dirty="0"/>
              <a:t>, </a:t>
            </a:r>
            <a:r>
              <a:rPr lang="el-GR" dirty="0" err="1"/>
              <a:t>Διξιτοξίνη</a:t>
            </a:r>
            <a:r>
              <a:rPr lang="el-GR" dirty="0"/>
              <a:t>, </a:t>
            </a:r>
            <a:r>
              <a:rPr lang="el-GR" dirty="0" err="1"/>
              <a:t>Κινιδίνη</a:t>
            </a:r>
            <a:r>
              <a:rPr lang="el-GR" dirty="0"/>
              <a:t>, </a:t>
            </a:r>
            <a:r>
              <a:rPr lang="el-GR" dirty="0" err="1"/>
              <a:t>Κυκλοσπορίνη</a:t>
            </a:r>
            <a:r>
              <a:rPr lang="el-GR" dirty="0"/>
              <a:t>, </a:t>
            </a:r>
            <a:r>
              <a:rPr lang="el-GR" dirty="0" err="1"/>
              <a:t>Ρεζερπίνη</a:t>
            </a:r>
            <a:r>
              <a:rPr lang="el-GR" dirty="0"/>
              <a:t>, </a:t>
            </a:r>
            <a:r>
              <a:rPr lang="el-GR" dirty="0" err="1"/>
              <a:t>Φαινυτοΐνη</a:t>
            </a:r>
            <a:r>
              <a:rPr lang="el-GR" dirty="0"/>
              <a:t> κ.ά.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1130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Κορεσμός των θέσεων </a:t>
            </a:r>
            <a:r>
              <a:rPr lang="el-GR" dirty="0" smtClean="0"/>
              <a:t>σύνδεσης </a:t>
            </a:r>
            <a:r>
              <a:rPr lang="el-GR" sz="3000" b="0" dirty="0" smtClean="0"/>
              <a:t>1/4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Είναι ο συναγωνισμός μεταξύ των φαρμάκων για </a:t>
            </a:r>
            <a:r>
              <a:rPr lang="el-GR" dirty="0" smtClean="0"/>
              <a:t>πρωτεϊνική  </a:t>
            </a:r>
            <a:r>
              <a:rPr lang="el-GR" dirty="0"/>
              <a:t>σύνδεση.</a:t>
            </a:r>
          </a:p>
          <a:p>
            <a:r>
              <a:rPr lang="el-GR" dirty="0"/>
              <a:t>Ο συνολικός αριθμός των «θέσεων σύνδεσης» των πρωτεϊνών είναι περιορισμέ­νος.</a:t>
            </a:r>
          </a:p>
          <a:p>
            <a:r>
              <a:rPr lang="el-GR" dirty="0"/>
              <a:t>Μετά την κάλυψη όλων των θέσεων - κάθε νέα προσθήκη θα αυξήσει μόνο τη συ­γκέντρωση του φαρμάκου με συνέπεια την αύξηση του α.</a:t>
            </a:r>
          </a:p>
          <a:p>
            <a:r>
              <a:rPr lang="el-GR" dirty="0"/>
              <a:t>Περιπτώσεις κορεσμού αναφέρονται με τα σαλικυλικά παράγωγα.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314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Κορεσμός των θέσεων </a:t>
            </a:r>
            <a:r>
              <a:rPr lang="el-GR" dirty="0" smtClean="0"/>
              <a:t>σύνδεσης </a:t>
            </a:r>
            <a:r>
              <a:rPr lang="el-GR" sz="3000" b="0" dirty="0" smtClean="0"/>
              <a:t>2/4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Τα φάρμακα με υψηλή συγγένεια με την </a:t>
            </a:r>
            <a:r>
              <a:rPr lang="el-GR" dirty="0" err="1"/>
              <a:t>αλβουμίνη</a:t>
            </a:r>
            <a:r>
              <a:rPr lang="el-GR" dirty="0"/>
              <a:t> μπορούν να διακριθούν σε 2 κατηγορίες (ανάλογα με το αν η δόση του φαρμάκου είναι μεγαλύτερη ή μικρότε­ρη από τη δεσμευτική ικανότητα της </a:t>
            </a:r>
            <a:r>
              <a:rPr lang="el-GR" dirty="0" err="1"/>
              <a:t>αλβουμίνης</a:t>
            </a:r>
            <a:r>
              <a:rPr lang="el-GR" dirty="0"/>
              <a:t>):</a:t>
            </a:r>
          </a:p>
          <a:p>
            <a:pPr marL="627063" lvl="1"/>
            <a:r>
              <a:rPr lang="el-GR" b="1" dirty="0"/>
              <a:t>Πρώτης κατηγορίας</a:t>
            </a:r>
            <a:r>
              <a:rPr lang="el-GR" dirty="0"/>
              <a:t> (Δόση μικρότερη από τη δεσμευτική ικανότητα) Συνέπεια: Συγκέντρωση ελεύθερου φαρμάκου χαμηλή [άρα α μικρό</a:t>
            </a:r>
            <a:r>
              <a:rPr lang="el-GR" dirty="0" smtClean="0"/>
              <a:t>].</a:t>
            </a:r>
            <a:endParaRPr lang="el-GR" dirty="0"/>
          </a:p>
          <a:p>
            <a:pPr marL="627063" lvl="1"/>
            <a:r>
              <a:rPr lang="el-GR" b="1" dirty="0"/>
              <a:t>Δεύτερης κατηγορίας</a:t>
            </a:r>
            <a:r>
              <a:rPr lang="el-GR" dirty="0"/>
              <a:t> (Δόση μεγαλύτερη από τη δεσμευτική ικανότητα) Συνέπεια: Συγκέντρωση ελεύθερου φαρμάκου υψηλή [άρα α υψηλό</a:t>
            </a:r>
            <a:r>
              <a:rPr lang="el-GR" dirty="0" smtClean="0"/>
              <a:t>].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623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Κορεσμός των θέσεων </a:t>
            </a:r>
            <a:r>
              <a:rPr lang="el-GR" dirty="0" smtClean="0"/>
              <a:t>σύνδεσης </a:t>
            </a:r>
            <a:r>
              <a:rPr lang="el-GR" sz="3000" b="0" dirty="0" smtClean="0"/>
              <a:t>3/4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 err="1"/>
              <a:t>Παρεκτόπιση</a:t>
            </a:r>
            <a:r>
              <a:rPr lang="el-GR" b="1" dirty="0"/>
              <a:t> - Κλινική σημασία</a:t>
            </a:r>
            <a:endParaRPr lang="el-GR" dirty="0"/>
          </a:p>
          <a:p>
            <a:pPr marL="0" indent="0">
              <a:buNone/>
            </a:pPr>
            <a:r>
              <a:rPr lang="el-GR" b="1" dirty="0" smtClean="0"/>
              <a:t>Παραδείγματα: </a:t>
            </a:r>
            <a:endParaRPr lang="el-GR" b="1" dirty="0"/>
          </a:p>
          <a:p>
            <a:r>
              <a:rPr lang="el-GR" dirty="0" err="1"/>
              <a:t>Τολβουταμίδη</a:t>
            </a:r>
            <a:r>
              <a:rPr lang="el-GR" dirty="0"/>
              <a:t> (πρώτης κατηγορίας)</a:t>
            </a:r>
          </a:p>
          <a:p>
            <a:pPr marL="355600" indent="0">
              <a:spcBef>
                <a:spcPts val="400"/>
              </a:spcBef>
              <a:buNone/>
            </a:pPr>
            <a:r>
              <a:rPr lang="en-US" dirty="0"/>
              <a:t>Protein binding</a:t>
            </a:r>
            <a:r>
              <a:rPr lang="el-GR" dirty="0"/>
              <a:t> : 95</a:t>
            </a:r>
            <a:r>
              <a:rPr lang="el-GR" dirty="0" smtClean="0"/>
              <a:t>%.</a:t>
            </a:r>
            <a:endParaRPr lang="el-GR" dirty="0"/>
          </a:p>
          <a:p>
            <a:r>
              <a:rPr lang="el-GR" dirty="0" err="1"/>
              <a:t>Σουλφοναμίδη</a:t>
            </a:r>
            <a:r>
              <a:rPr lang="el-GR" dirty="0"/>
              <a:t> (δεύτερης κατηγορίας)</a:t>
            </a:r>
          </a:p>
          <a:p>
            <a:pPr marL="355600" indent="0">
              <a:spcBef>
                <a:spcPts val="400"/>
              </a:spcBef>
              <a:buNone/>
            </a:pPr>
            <a:r>
              <a:rPr lang="el-GR" dirty="0"/>
              <a:t>Τελικά η συγκέντρωση της </a:t>
            </a:r>
            <a:r>
              <a:rPr lang="el-GR" dirty="0" err="1"/>
              <a:t>Τολβουταμίδης</a:t>
            </a:r>
            <a:r>
              <a:rPr lang="el-GR" dirty="0"/>
              <a:t> (αντιδιαβητικό) μειώνεται, διότι εξέρχεται από το πλάσμα στο διάμεσο υγρό (κατάσταση ισορροπίας</a:t>
            </a:r>
            <a:r>
              <a:rPr lang="el-GR" dirty="0" smtClean="0"/>
              <a:t>).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025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Κορεσμός των θέσεων </a:t>
            </a:r>
            <a:r>
              <a:rPr lang="el-GR" dirty="0" smtClean="0"/>
              <a:t>σύνδεσης </a:t>
            </a:r>
            <a:r>
              <a:rPr lang="el-GR" sz="3000" b="0" dirty="0"/>
              <a:t>4</a:t>
            </a:r>
            <a:r>
              <a:rPr lang="el-GR" sz="3000" b="0" dirty="0" smtClean="0"/>
              <a:t>/4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Συμπεράσματα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Αν </a:t>
            </a:r>
            <a:r>
              <a:rPr lang="el-GR" dirty="0"/>
              <a:t>ο </a:t>
            </a:r>
            <a:r>
              <a:rPr lang="en-US" dirty="0" err="1"/>
              <a:t>Vd</a:t>
            </a:r>
            <a:r>
              <a:rPr lang="el-GR" dirty="0"/>
              <a:t> είναι μεγάλος το φάρμακο εκτοπίζεται από την </a:t>
            </a:r>
            <a:r>
              <a:rPr lang="el-GR" dirty="0" err="1"/>
              <a:t>αλβουμίνη</a:t>
            </a:r>
            <a:r>
              <a:rPr lang="el-GR" dirty="0"/>
              <a:t>  και πηγαίνει στη περιφέρεια . Όταν ο  </a:t>
            </a:r>
            <a:r>
              <a:rPr lang="en-US" dirty="0" err="1"/>
              <a:t>Vd</a:t>
            </a:r>
            <a:r>
              <a:rPr lang="en-US" dirty="0"/>
              <a:t> </a:t>
            </a:r>
            <a:r>
              <a:rPr lang="el-GR" dirty="0"/>
              <a:t> είναι ψηλός τότε έχουμε παράταση του χρόνου ημίσειας ζωής.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Αν </a:t>
            </a:r>
            <a:r>
              <a:rPr lang="el-GR" dirty="0"/>
              <a:t>ο </a:t>
            </a:r>
            <a:r>
              <a:rPr lang="en-US" dirty="0" err="1"/>
              <a:t>Vd</a:t>
            </a:r>
            <a:r>
              <a:rPr lang="el-GR" dirty="0"/>
              <a:t> είναι μικρός, τότε αυξάνει η συγκέντρωση του ελεύθερου φαρμάκου. Αν στην περίπτωση αυτή το φάρμακο έχει μικρό θεραπευτικό δείκτη τότε υπάρχει κίνδυ­νος τοξίνωσης.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132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 err="1"/>
              <a:t>Φαρμακοκινητικά</a:t>
            </a:r>
            <a:r>
              <a:rPr lang="el-GR" dirty="0"/>
              <a:t> </a:t>
            </a:r>
            <a:r>
              <a:rPr lang="el-GR" dirty="0" smtClean="0"/>
              <a:t>μοντέλα - </a:t>
            </a:r>
            <a:br>
              <a:rPr lang="el-GR" dirty="0" smtClean="0"/>
            </a:br>
            <a:r>
              <a:rPr lang="el-GR" dirty="0" err="1" smtClean="0"/>
              <a:t>Διαμερισματική</a:t>
            </a:r>
            <a:r>
              <a:rPr lang="el-GR" dirty="0" smtClean="0"/>
              <a:t> ανάλυση </a:t>
            </a:r>
            <a:r>
              <a:rPr lang="el-GR" sz="3000" b="0" dirty="0" smtClean="0"/>
              <a:t>1/6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r>
              <a:rPr lang="el-GR" dirty="0"/>
              <a:t>Τα μοντέλα αυτά αναπαριστούν απλοποιημένα το ανθρώπινο σώμα. Είναι αφηρημένες προσεγγίσεις του πραγματικού μοντέλου  με ένα μαθηματικό σύστημα. Η ανάλυση και τα συμπεράσματα των θεωρητικών μοντέλων θεωρούνται αξιόπιστα και θεραπευτικά αξιοποιήσιμα όταν δείχνουν υψηλούς συσχετισμούς με τα </a:t>
            </a:r>
            <a:r>
              <a:rPr lang="el-GR" b="1" dirty="0"/>
              <a:t>in vivo</a:t>
            </a:r>
            <a:r>
              <a:rPr lang="el-GR" dirty="0"/>
              <a:t> αποτελέσματα. </a:t>
            </a:r>
            <a:endParaRPr lang="en-US" dirty="0" smtClean="0"/>
          </a:p>
          <a:p>
            <a:r>
              <a:rPr lang="el-GR" dirty="0" smtClean="0"/>
              <a:t>Ένα </a:t>
            </a:r>
            <a:r>
              <a:rPr lang="el-GR" dirty="0"/>
              <a:t>τέτοιο αξιόπιστο μοντέλο μπορεί να χρησιμοποιηθεί για να προβλέψει τη διακίνηση και κατανομή του φαρμάκου στον οργανισμό, κάτω από συνθήκες ασθένειας (ηπατοπάθεια, νεφροπάθεια, ιδιομορφία του ασθενή).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812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 err="1"/>
              <a:t>Φαρμακοκινητικά</a:t>
            </a:r>
            <a:r>
              <a:rPr lang="el-GR" dirty="0"/>
              <a:t> </a:t>
            </a:r>
            <a:r>
              <a:rPr lang="el-GR" dirty="0" smtClean="0"/>
              <a:t>μοντέλα - </a:t>
            </a:r>
            <a:br>
              <a:rPr lang="el-GR" dirty="0" smtClean="0"/>
            </a:br>
            <a:r>
              <a:rPr lang="el-GR" dirty="0" err="1" smtClean="0"/>
              <a:t>Διαμερισματική</a:t>
            </a:r>
            <a:r>
              <a:rPr lang="el-GR" dirty="0" smtClean="0"/>
              <a:t> ανάλυση </a:t>
            </a:r>
            <a:r>
              <a:rPr lang="el-GR" sz="3000" b="0" dirty="0" smtClean="0"/>
              <a:t>2/6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r>
              <a:rPr lang="el-GR" dirty="0"/>
              <a:t>Όταν το σύνολο των ιστών διαπερνάται από το φάρμακο με ρυθμούς που δεν διαφέρουν σημαντικά μεταξύ τους, τότε θεωρούμε ότι ακολουθεί </a:t>
            </a:r>
            <a:r>
              <a:rPr lang="el-GR" b="1" dirty="0"/>
              <a:t>Κινητική </a:t>
            </a:r>
            <a:r>
              <a:rPr lang="el-GR" b="1" dirty="0" err="1"/>
              <a:t>Μονοδιαμερισματικού</a:t>
            </a:r>
            <a:r>
              <a:rPr lang="el-GR" b="1" dirty="0"/>
              <a:t> μο­ντέλου.</a:t>
            </a:r>
            <a:endParaRPr lang="el-GR" dirty="0"/>
          </a:p>
          <a:p>
            <a:r>
              <a:rPr lang="el-GR" dirty="0"/>
              <a:t>Όταν το σύνολο των ιστών μπορεί να ταξινομηθεί σε 2,3 ή πολλές ομάδες που διαφέρουν σημαντικά, τότε ομιλούμε περί κινητικής </a:t>
            </a:r>
            <a:r>
              <a:rPr lang="el-GR" b="1" dirty="0" err="1"/>
              <a:t>Δι</a:t>
            </a:r>
            <a:r>
              <a:rPr lang="el-GR" b="1" dirty="0"/>
              <a:t>-</a:t>
            </a:r>
            <a:r>
              <a:rPr lang="el-GR" b="1" dirty="0" err="1"/>
              <a:t>διαμερισματικού</a:t>
            </a:r>
            <a:r>
              <a:rPr lang="el-GR" b="1" dirty="0"/>
              <a:t>, Τρι-</a:t>
            </a:r>
            <a:r>
              <a:rPr lang="el-GR" b="1" dirty="0" err="1"/>
              <a:t>Πολυδιαμερισματικού</a:t>
            </a:r>
            <a:r>
              <a:rPr lang="el-GR" b="1" dirty="0"/>
              <a:t> μο­ντέλου</a:t>
            </a:r>
            <a:r>
              <a:rPr lang="el-GR" b="1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200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 smtClean="0"/>
              <a:t>Παράγοντες </a:t>
            </a:r>
            <a:r>
              <a:rPr lang="el-GR" dirty="0"/>
              <a:t>που επηρεάζουν  τη κατανομή των </a:t>
            </a:r>
            <a:r>
              <a:rPr lang="el-GR" dirty="0" smtClean="0"/>
              <a:t>φαρμάκων </a:t>
            </a:r>
            <a:r>
              <a:rPr lang="el-GR" sz="3000" b="0" dirty="0" smtClean="0"/>
              <a:t>1/3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/>
          </a:bodyPr>
          <a:lstStyle/>
          <a:p>
            <a:pPr marL="0" indent="0">
              <a:lnSpc>
                <a:spcPct val="105000"/>
              </a:lnSpc>
              <a:spcBef>
                <a:spcPts val="800"/>
              </a:spcBef>
              <a:buNone/>
            </a:pPr>
            <a:r>
              <a:rPr lang="el-GR" dirty="0"/>
              <a:t>Οι παράγοντες που επηρεάζουν  τη κατανομή των φαρμάκων είναι:</a:t>
            </a:r>
          </a:p>
          <a:p>
            <a:pPr marL="457200" indent="-457200">
              <a:lnSpc>
                <a:spcPct val="105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l-GR" b="1" dirty="0" smtClean="0"/>
              <a:t>Ροή αίματος.</a:t>
            </a:r>
            <a:endParaRPr lang="el-GR" dirty="0"/>
          </a:p>
          <a:p>
            <a:pPr marL="457200" indent="-457200">
              <a:lnSpc>
                <a:spcPct val="105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l-GR" b="1" dirty="0" smtClean="0"/>
              <a:t>Διαπερατότητα </a:t>
            </a:r>
            <a:r>
              <a:rPr lang="el-GR" b="1" dirty="0"/>
              <a:t>τριχοειδών</a:t>
            </a:r>
            <a:endParaRPr lang="el-GR" dirty="0"/>
          </a:p>
          <a:p>
            <a:pPr marL="444500" indent="0">
              <a:lnSpc>
                <a:spcPct val="105000"/>
              </a:lnSpc>
              <a:spcBef>
                <a:spcPts val="800"/>
              </a:spcBef>
              <a:buNone/>
            </a:pPr>
            <a:r>
              <a:rPr lang="el-GR" dirty="0"/>
              <a:t>Συνεχής δομή χωρίς μεσοκυττάριες σχισμές π.χ. στα τριχοειδή του εγκεφάλου (</a:t>
            </a:r>
            <a:r>
              <a:rPr lang="el-GR" b="1" dirty="0" err="1"/>
              <a:t>αιματοεγκεφαλικός</a:t>
            </a:r>
            <a:r>
              <a:rPr lang="el-GR" b="1" dirty="0"/>
              <a:t> φραγμός</a:t>
            </a:r>
            <a:r>
              <a:rPr lang="el-GR" dirty="0"/>
              <a:t>) όπου γίνεται διέλευση μόνο των λιποδιαλυτών ή  με ενεργητική </a:t>
            </a:r>
            <a:r>
              <a:rPr lang="el-GR" dirty="0" smtClean="0"/>
              <a:t>μεταφορά.</a:t>
            </a:r>
            <a:endParaRPr lang="el-GR" dirty="0"/>
          </a:p>
          <a:p>
            <a:pPr marL="457200" indent="-457200">
              <a:lnSpc>
                <a:spcPct val="105000"/>
              </a:lnSpc>
              <a:spcBef>
                <a:spcPts val="800"/>
              </a:spcBef>
              <a:buFont typeface="+mj-lt"/>
              <a:buAutoNum type="arabicPeriod" startAt="3"/>
            </a:pPr>
            <a:r>
              <a:rPr lang="el-GR" b="1" dirty="0" smtClean="0"/>
              <a:t>Χημική </a:t>
            </a:r>
            <a:r>
              <a:rPr lang="el-GR" b="1" dirty="0"/>
              <a:t>δομή</a:t>
            </a:r>
            <a:endParaRPr lang="el-GR" dirty="0"/>
          </a:p>
          <a:p>
            <a:pPr marL="444500" indent="0">
              <a:lnSpc>
                <a:spcPct val="105000"/>
              </a:lnSpc>
              <a:spcBef>
                <a:spcPts val="300"/>
              </a:spcBef>
              <a:buNone/>
            </a:pPr>
            <a:r>
              <a:rPr lang="el-GR" dirty="0"/>
              <a:t>Τα </a:t>
            </a:r>
            <a:r>
              <a:rPr lang="el-GR" b="1" dirty="0"/>
              <a:t>υδρόφοβα</a:t>
            </a:r>
            <a:r>
              <a:rPr lang="el-GR" dirty="0"/>
              <a:t> φάρμακα (ομοιόμορφη ηλεκτρονική κατανομή) , διέρχονται εύκολα μέσω των κυτταρικών μεμβρανών.</a:t>
            </a:r>
          </a:p>
          <a:p>
            <a:pPr marL="444500" indent="0">
              <a:lnSpc>
                <a:spcPct val="105000"/>
              </a:lnSpc>
              <a:spcBef>
                <a:spcPts val="300"/>
              </a:spcBef>
              <a:buNone/>
            </a:pPr>
            <a:r>
              <a:rPr lang="el-GR" dirty="0"/>
              <a:t>Τα </a:t>
            </a:r>
            <a:r>
              <a:rPr lang="el-GR" b="1" dirty="0"/>
              <a:t>υδρόφιλα</a:t>
            </a:r>
            <a:r>
              <a:rPr lang="el-GR" dirty="0"/>
              <a:t> (ανομοιόμορφη ηλεκτρονική κατανομή) πρέπει να περάσουν από </a:t>
            </a:r>
            <a:r>
              <a:rPr lang="el-GR" dirty="0" err="1"/>
              <a:t>σχισμοειδείς</a:t>
            </a:r>
            <a:r>
              <a:rPr lang="el-GR" dirty="0"/>
              <a:t> </a:t>
            </a:r>
            <a:r>
              <a:rPr lang="el-GR" dirty="0" smtClean="0"/>
              <a:t>συνάψεις.</a:t>
            </a:r>
          </a:p>
          <a:p>
            <a:pPr marL="457200" indent="-457200" defTabSz="266700">
              <a:lnSpc>
                <a:spcPct val="105000"/>
              </a:lnSpc>
              <a:spcBef>
                <a:spcPts val="800"/>
              </a:spcBef>
              <a:buFont typeface="+mj-lt"/>
              <a:buAutoNum type="arabicPeriod" startAt="4"/>
            </a:pPr>
            <a:r>
              <a:rPr lang="el-GR" sz="2000" b="1" dirty="0"/>
              <a:t>Σύνδεση με τις </a:t>
            </a:r>
            <a:r>
              <a:rPr lang="el-GR" sz="2000" b="1" dirty="0" smtClean="0"/>
              <a:t>πρωτεΐνες</a:t>
            </a:r>
            <a:r>
              <a:rPr lang="el-GR" sz="2000" dirty="0" smtClean="0"/>
              <a:t> </a:t>
            </a:r>
            <a:r>
              <a:rPr lang="el-GR" sz="2000" dirty="0"/>
              <a:t>του </a:t>
            </a:r>
            <a:r>
              <a:rPr lang="el-GR" sz="2000" dirty="0" smtClean="0"/>
              <a:t>πλάσματος.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977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 err="1"/>
              <a:t>Φαρμακοκινητικά</a:t>
            </a:r>
            <a:r>
              <a:rPr lang="el-GR" dirty="0"/>
              <a:t> </a:t>
            </a:r>
            <a:r>
              <a:rPr lang="el-GR" dirty="0" smtClean="0"/>
              <a:t>μοντέλα - </a:t>
            </a:r>
            <a:br>
              <a:rPr lang="el-GR" dirty="0" smtClean="0"/>
            </a:br>
            <a:r>
              <a:rPr lang="el-GR" dirty="0" err="1" smtClean="0"/>
              <a:t>Διαμερισματική</a:t>
            </a:r>
            <a:r>
              <a:rPr lang="el-GR" dirty="0" smtClean="0"/>
              <a:t> ανάλυση </a:t>
            </a:r>
            <a:r>
              <a:rPr lang="el-GR" sz="3000" b="0" dirty="0" smtClean="0"/>
              <a:t>3/6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r>
              <a:rPr lang="el-GR" dirty="0"/>
              <a:t>Θεωρητικά ο αριθμός των διαμερισμάτων είναι άπειρος, στην πράξη όμως δύσκολα μπο­ρούμε να διακρίνουμε πάνω από 3 διαμερίσματα που είναι:</a:t>
            </a:r>
          </a:p>
          <a:p>
            <a:pPr lvl="1"/>
            <a:r>
              <a:rPr lang="el-GR" dirty="0" smtClean="0"/>
              <a:t>Πλάσμα.</a:t>
            </a:r>
            <a:endParaRPr lang="el-GR" dirty="0"/>
          </a:p>
          <a:p>
            <a:pPr lvl="1"/>
            <a:r>
              <a:rPr lang="el-GR" dirty="0"/>
              <a:t>Ιστοί με έντονη αιμάτωση (</a:t>
            </a:r>
            <a:r>
              <a:rPr lang="el-GR" dirty="0" err="1"/>
              <a:t>ερυθροκύτταρα</a:t>
            </a:r>
            <a:r>
              <a:rPr lang="el-GR" dirty="0"/>
              <a:t>, πνεύμονες, ήπαρ, εγκέφαλος κ.λπ</a:t>
            </a:r>
            <a:r>
              <a:rPr lang="el-GR" dirty="0" smtClean="0"/>
              <a:t>.).</a:t>
            </a:r>
            <a:endParaRPr lang="el-GR" dirty="0"/>
          </a:p>
          <a:p>
            <a:pPr lvl="1"/>
            <a:r>
              <a:rPr lang="el-GR" dirty="0"/>
              <a:t>Ιστοί με πτωχή αιμάτωση (λιπώδης ιστός, οστά κ.λπ</a:t>
            </a:r>
            <a:r>
              <a:rPr lang="el-GR" dirty="0" smtClean="0"/>
              <a:t>.).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647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 err="1"/>
              <a:t>Φαρμακοκινητικά</a:t>
            </a:r>
            <a:r>
              <a:rPr lang="el-GR" dirty="0"/>
              <a:t> </a:t>
            </a:r>
            <a:r>
              <a:rPr lang="el-GR" dirty="0" smtClean="0"/>
              <a:t>μοντέλα - </a:t>
            </a:r>
            <a:br>
              <a:rPr lang="el-GR" dirty="0" smtClean="0"/>
            </a:br>
            <a:r>
              <a:rPr lang="el-GR" dirty="0" err="1" smtClean="0"/>
              <a:t>Διαμερισματική</a:t>
            </a:r>
            <a:r>
              <a:rPr lang="el-GR" dirty="0" smtClean="0"/>
              <a:t> ανάλυση </a:t>
            </a:r>
            <a:r>
              <a:rPr lang="el-GR" sz="3000" b="0" dirty="0" smtClean="0"/>
              <a:t>4/6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r>
              <a:rPr lang="el-GR" dirty="0"/>
              <a:t>Κλασική </a:t>
            </a:r>
            <a:r>
              <a:rPr lang="el-GR" b="1" dirty="0"/>
              <a:t>μέθοδος εύρεσης του διαμερισματικού μοντέλου</a:t>
            </a:r>
            <a:r>
              <a:rPr lang="el-GR" dirty="0"/>
              <a:t> που ακολουθεί η κινητική ενός φαρμάκου είναι η παρατήρηση της </a:t>
            </a:r>
            <a:r>
              <a:rPr lang="el-GR" b="1" dirty="0"/>
              <a:t>ημιλογαριθμικής καμπύλης</a:t>
            </a:r>
            <a:r>
              <a:rPr lang="el-GR" dirty="0"/>
              <a:t> των συγκεντρώσεων του στο πλάσμα προς το χρόνο, μετά ταχεία ενδοφλέβια χορήγηση. </a:t>
            </a:r>
            <a:endParaRPr lang="en-US" dirty="0" smtClean="0"/>
          </a:p>
          <a:p>
            <a:r>
              <a:rPr lang="el-GR" dirty="0" smtClean="0"/>
              <a:t>Όπως </a:t>
            </a:r>
            <a:r>
              <a:rPr lang="el-GR" dirty="0"/>
              <a:t>φαίνεται στο </a:t>
            </a:r>
            <a:r>
              <a:rPr lang="el-GR" dirty="0" smtClean="0"/>
              <a:t>παρακάτω διάγραμμα </a:t>
            </a:r>
            <a:r>
              <a:rPr lang="el-GR" dirty="0"/>
              <a:t>αμέσως μετά τη χορήγηση του φαρμάκου η συγκέντρωσή του (C), στο πλάσμα αυξάνεται προσεγγίζοντας ένα ανώτερο επίπεδο, που στη συνέχεια ελαττώνεται σταδιακά στα αρχικά προ της χορήγησης επίπεδα (λόγω κατανομής και αποβολής). Η συγκέντρωσή του στο πλάσμα, για μια δεδομένη χρονική στιγμή (t), εξαρτάται από τη δόση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934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 err="1"/>
              <a:t>Φαρμακοκινητικά</a:t>
            </a:r>
            <a:r>
              <a:rPr lang="el-GR" dirty="0"/>
              <a:t> </a:t>
            </a:r>
            <a:r>
              <a:rPr lang="el-GR" dirty="0" smtClean="0"/>
              <a:t>μοντέλα - </a:t>
            </a:r>
            <a:br>
              <a:rPr lang="el-GR" dirty="0" smtClean="0"/>
            </a:br>
            <a:r>
              <a:rPr lang="el-GR" dirty="0" err="1" smtClean="0"/>
              <a:t>Διαμερισματική</a:t>
            </a:r>
            <a:r>
              <a:rPr lang="el-GR" dirty="0" smtClean="0"/>
              <a:t> ανάλυση </a:t>
            </a:r>
            <a:r>
              <a:rPr lang="el-GR" sz="3000" b="0" dirty="0" smtClean="0"/>
              <a:t>5/6</a:t>
            </a:r>
            <a:endParaRPr lang="el-GR" sz="30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  <p:pic>
        <p:nvPicPr>
          <p:cNvPr id="5122" name="Picture 2" descr="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754" y="2204864"/>
            <a:ext cx="7066493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79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 err="1"/>
              <a:t>Φαρμακοκινητικά</a:t>
            </a:r>
            <a:r>
              <a:rPr lang="el-GR" dirty="0"/>
              <a:t> </a:t>
            </a:r>
            <a:r>
              <a:rPr lang="el-GR" dirty="0" smtClean="0"/>
              <a:t>μοντέλα - </a:t>
            </a:r>
            <a:br>
              <a:rPr lang="el-GR" dirty="0" smtClean="0"/>
            </a:br>
            <a:r>
              <a:rPr lang="el-GR" dirty="0" err="1" smtClean="0"/>
              <a:t>Διαμερισματική</a:t>
            </a:r>
            <a:r>
              <a:rPr lang="el-GR" dirty="0" smtClean="0"/>
              <a:t> ανάλυση </a:t>
            </a:r>
            <a:r>
              <a:rPr lang="el-GR" sz="3000" b="0" dirty="0" smtClean="0"/>
              <a:t>6/6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1944216"/>
          </a:xfrm>
        </p:spPr>
        <p:txBody>
          <a:bodyPr/>
          <a:lstStyle/>
          <a:p>
            <a:r>
              <a:rPr lang="el-GR" dirty="0"/>
              <a:t>Η </a:t>
            </a:r>
            <a:r>
              <a:rPr lang="el-GR" dirty="0" err="1"/>
              <a:t>ημιλογαριθμική</a:t>
            </a:r>
            <a:r>
              <a:rPr lang="el-GR" dirty="0"/>
              <a:t> καμπύλη του διαγράμματος </a:t>
            </a:r>
            <a:r>
              <a:rPr lang="el-GR" b="1" dirty="0" smtClean="0"/>
              <a:t>1</a:t>
            </a:r>
            <a:r>
              <a:rPr lang="el-GR" dirty="0" smtClean="0"/>
              <a:t> </a:t>
            </a:r>
            <a:r>
              <a:rPr lang="el-GR" dirty="0"/>
              <a:t>παριστά κινητική φαρμάκου που ακολουθεί </a:t>
            </a:r>
            <a:r>
              <a:rPr lang="el-GR" dirty="0" err="1"/>
              <a:t>μονο</a:t>
            </a:r>
            <a:r>
              <a:rPr lang="el-GR" dirty="0"/>
              <a:t>-</a:t>
            </a:r>
            <a:r>
              <a:rPr lang="el-GR" dirty="0" err="1"/>
              <a:t>διαμερισματικό</a:t>
            </a:r>
            <a:r>
              <a:rPr lang="el-GR" dirty="0"/>
              <a:t> μοντέλο, το διάγραμμα </a:t>
            </a:r>
            <a:r>
              <a:rPr lang="el-GR" b="1" dirty="0" smtClean="0"/>
              <a:t>2</a:t>
            </a:r>
            <a:r>
              <a:rPr lang="el-GR" dirty="0" smtClean="0"/>
              <a:t>  </a:t>
            </a:r>
            <a:r>
              <a:rPr lang="el-GR" dirty="0" err="1"/>
              <a:t>δι</a:t>
            </a:r>
            <a:r>
              <a:rPr lang="el-GR" dirty="0"/>
              <a:t>-</a:t>
            </a:r>
            <a:r>
              <a:rPr lang="el-GR" dirty="0" err="1"/>
              <a:t>διαμερισματικό</a:t>
            </a:r>
            <a:r>
              <a:rPr lang="el-GR" dirty="0"/>
              <a:t> και το διάγραμμα</a:t>
            </a:r>
            <a:r>
              <a:rPr lang="el-GR" b="1" dirty="0"/>
              <a:t> 3</a:t>
            </a:r>
            <a:r>
              <a:rPr lang="el-GR" b="1" dirty="0" smtClean="0"/>
              <a:t> </a:t>
            </a:r>
            <a:r>
              <a:rPr lang="el-GR" dirty="0" err="1" smtClean="0"/>
              <a:t>τρι</a:t>
            </a:r>
            <a:r>
              <a:rPr lang="el-GR" dirty="0" smtClean="0"/>
              <a:t>-</a:t>
            </a:r>
            <a:r>
              <a:rPr lang="el-GR" dirty="0" err="1" smtClean="0"/>
              <a:t>διαμερισματικό</a:t>
            </a:r>
            <a:r>
              <a:rPr lang="el-GR" dirty="0"/>
              <a:t>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  <p:pic>
        <p:nvPicPr>
          <p:cNvPr id="6146" name="Picture 2" descr="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48751"/>
            <a:ext cx="2376264" cy="229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285" y="3389820"/>
            <a:ext cx="2896779" cy="2217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666" y="3260741"/>
            <a:ext cx="2772308" cy="2466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55207" y="572753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+mn-lt"/>
              </a:rPr>
              <a:t>1</a:t>
            </a:r>
            <a:endParaRPr lang="el-GR" sz="20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20221" y="572753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+mn-lt"/>
              </a:rPr>
              <a:t>2</a:t>
            </a:r>
            <a:endParaRPr lang="el-GR" sz="20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47024" y="572753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+mn-lt"/>
              </a:rPr>
              <a:t>3</a:t>
            </a:r>
            <a:endParaRPr lang="el-G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809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Φαινομενικός όγκος Κατανομής (</a:t>
            </a:r>
            <a:r>
              <a:rPr lang="en-US" dirty="0" err="1"/>
              <a:t>Vd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sz="3000" b="0" dirty="0" smtClean="0"/>
              <a:t>1/</a:t>
            </a:r>
            <a:r>
              <a:rPr lang="en-US" sz="3000" b="0" dirty="0" smtClean="0"/>
              <a:t>9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Είναι η παράμετρος που συσχετίζει τη συγκέντρωση του φαρμάκου στο πλάσμα με το ολικό ποσό του φαρμάκου στον οργανισμό.</a:t>
            </a:r>
          </a:p>
          <a:p>
            <a:r>
              <a:rPr lang="el-GR" dirty="0"/>
              <a:t>Χρησιμοποιείται για τον υπολογισμό της </a:t>
            </a:r>
            <a:r>
              <a:rPr lang="el-GR" b="1" dirty="0"/>
              <a:t>δόσης εφόδου.</a:t>
            </a:r>
            <a:endParaRPr lang="el-GR" dirty="0"/>
          </a:p>
          <a:p>
            <a:r>
              <a:rPr lang="el-GR" dirty="0"/>
              <a:t>Τα περισσότερα φάρμακα</a:t>
            </a:r>
            <a:r>
              <a:rPr lang="en-US" dirty="0"/>
              <a:t>: </a:t>
            </a:r>
            <a:endParaRPr lang="el-GR" dirty="0"/>
          </a:p>
          <a:p>
            <a:pPr lvl="1"/>
            <a:r>
              <a:rPr lang="el-GR" dirty="0"/>
              <a:t>Κατανέμονται σε πολλά </a:t>
            </a:r>
            <a:r>
              <a:rPr lang="el-GR" dirty="0" smtClean="0"/>
              <a:t>διαμερίσματα.</a:t>
            </a:r>
            <a:endParaRPr lang="el-GR" dirty="0"/>
          </a:p>
          <a:p>
            <a:pPr lvl="1"/>
            <a:r>
              <a:rPr lang="el-GR" dirty="0"/>
              <a:t>Συνδέονται με κυτταρικά συστατικά (λιπίδια, πρωτεΐνες, </a:t>
            </a:r>
            <a:r>
              <a:rPr lang="el-GR" dirty="0" err="1"/>
              <a:t>νουκλεϊνικά</a:t>
            </a:r>
            <a:r>
              <a:rPr lang="el-GR" dirty="0"/>
              <a:t> οξέα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b="1" dirty="0"/>
              <a:t>Το ποσό του φαρμάκου στο πλάσμα</a:t>
            </a:r>
            <a:r>
              <a:rPr lang="el-GR" dirty="0"/>
              <a:t> στη φάση ισορροπίας ισούται με τη:</a:t>
            </a:r>
          </a:p>
          <a:p>
            <a:pPr marL="0" indent="0" algn="ctr">
              <a:buNone/>
            </a:pPr>
            <a:r>
              <a:rPr lang="el-GR" b="1" dirty="0"/>
              <a:t>Χορηγηθείσα δόση - Αποβληθείσα δόση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955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Φαινομενικός όγκος Κατανομής (</a:t>
            </a:r>
            <a:r>
              <a:rPr lang="en-US" dirty="0" err="1"/>
              <a:t>Vd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n-US" sz="3000" b="0" dirty="0"/>
              <a:t>2</a:t>
            </a:r>
            <a:r>
              <a:rPr lang="el-GR" sz="3000" b="0" dirty="0" smtClean="0"/>
              <a:t>/</a:t>
            </a:r>
            <a:r>
              <a:rPr lang="en-US" sz="3000" b="0" dirty="0" smtClean="0"/>
              <a:t>9</a:t>
            </a:r>
            <a:endParaRPr lang="el-GR" sz="3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 smtClean="0"/>
                  <a:t>Αν για λόγους απλούστευσης θεωρήσουμε ότι δεν υφίσταται αποβολή, τότε όγκος κατανομής (</a:t>
                </a:r>
                <a:r>
                  <a:rPr lang="el-GR" b="1" dirty="0" err="1"/>
                  <a:t>Volume</a:t>
                </a:r>
                <a:r>
                  <a:rPr lang="el-GR" b="1" dirty="0"/>
                  <a:t> </a:t>
                </a:r>
                <a:r>
                  <a:rPr lang="el-GR" b="1" dirty="0" err="1"/>
                  <a:t>distribution</a:t>
                </a:r>
                <a:r>
                  <a:rPr lang="el-GR" b="1" dirty="0"/>
                  <a:t>, </a:t>
                </a:r>
                <a:r>
                  <a:rPr lang="el-GR" b="1" dirty="0" err="1"/>
                  <a:t>Vd</a:t>
                </a:r>
                <a:r>
                  <a:rPr lang="el-GR" dirty="0"/>
                  <a:t>)  ισούται με</a:t>
                </a:r>
                <a:r>
                  <a:rPr lang="el-GR" dirty="0" smtClean="0"/>
                  <a:t>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𝐕𝐝</m:t>
                    </m:r>
                    <m:r>
                      <a:rPr lang="en-US" b="1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latin typeface="Cambria Math"/>
                          </a:rPr>
                          <m:t>𝐃</m:t>
                        </m:r>
                      </m:num>
                      <m:den>
                        <m:r>
                          <a:rPr lang="en-US" b="1" i="0" smtClean="0">
                            <a:latin typeface="Cambria Math"/>
                          </a:rPr>
                          <m:t>𝐂</m:t>
                        </m:r>
                      </m:den>
                    </m:f>
                  </m:oMath>
                </a14:m>
                <a:endParaRPr lang="el-GR" b="1" dirty="0"/>
              </a:p>
              <a:p>
                <a:pPr marL="355600" indent="0">
                  <a:buNone/>
                </a:pPr>
                <a:r>
                  <a:rPr lang="el-GR" dirty="0"/>
                  <a:t>Όπου D= χορηγηθείσα δόση φαρμάκου,  C= συγκέντρωση φαρμάκου στο </a:t>
                </a:r>
                <a:r>
                  <a:rPr lang="el-GR" dirty="0" smtClean="0"/>
                  <a:t>πλάσμα</a:t>
                </a:r>
                <a:r>
                  <a:rPr lang="en-US" dirty="0" smtClean="0"/>
                  <a:t>.</a:t>
                </a:r>
              </a:p>
              <a:p>
                <a:r>
                  <a:rPr lang="el-GR" dirty="0"/>
                  <a:t>Από την παραπάνω σχέση μπορούμε να υπολογίσουμε την ποσότητα του φαρμάκου που απαιτείται για μία </a:t>
                </a:r>
                <a:r>
                  <a:rPr lang="el-GR" b="1" dirty="0"/>
                  <a:t>επιθυμητή συγκέντρωση</a:t>
                </a:r>
                <a:r>
                  <a:rPr lang="el-GR" dirty="0"/>
                  <a:t> στο πλάσμα</a:t>
                </a:r>
                <a:r>
                  <a:rPr lang="el-GR" dirty="0" smtClean="0"/>
                  <a:t>.</a:t>
                </a:r>
                <a:endParaRPr lang="en-US" dirty="0" smtClean="0"/>
              </a:p>
              <a:p>
                <a:pPr marL="896938" indent="0">
                  <a:buNone/>
                </a:pPr>
                <a:r>
                  <a:rPr lang="en-US" b="1" dirty="0" smtClean="0"/>
                  <a:t>C</a:t>
                </a:r>
                <a:r>
                  <a:rPr lang="el-GR" b="1" dirty="0" smtClean="0"/>
                  <a:t>αρχ.		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𝐃</m:t>
                    </m:r>
                    <m:r>
                      <a:rPr lang="en-US" b="1" i="0" smtClean="0">
                        <a:latin typeface="Cambria Math"/>
                      </a:rPr>
                      <m:t>=</m:t>
                    </m:r>
                    <m:r>
                      <a:rPr lang="en-US" b="1" i="0" smtClean="0">
                        <a:latin typeface="Cambria Math"/>
                      </a:rPr>
                      <m:t>𝐕𝐝</m:t>
                    </m:r>
                    <m:r>
                      <a:rPr lang="en-US" b="1" i="0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1" i="0" smtClean="0">
                        <a:latin typeface="Cambria Math"/>
                        <a:ea typeface="Cambria Math"/>
                      </a:rPr>
                      <m:t>𝐂</m:t>
                    </m:r>
                  </m:oMath>
                </a14:m>
                <a:endParaRPr lang="en-US" b="1" dirty="0" smtClean="0"/>
              </a:p>
              <a:p>
                <a:pPr marL="896938" indent="0">
                  <a:buNone/>
                </a:pPr>
                <a:r>
                  <a:rPr lang="en-US" b="1" dirty="0" smtClean="0"/>
                  <a:t>C</a:t>
                </a:r>
                <a:r>
                  <a:rPr lang="el-GR" b="1" dirty="0" smtClean="0"/>
                  <a:t>τελ.		</a:t>
                </a:r>
                <a14:m>
                  <m:oMath xmlns:m="http://schemas.openxmlformats.org/officeDocument/2006/math">
                    <m:r>
                      <a:rPr lang="el-GR" b="1" i="0" smtClean="0">
                        <a:latin typeface="Cambria Math"/>
                      </a:rPr>
                      <m:t>𝚫</m:t>
                    </m:r>
                    <m:r>
                      <a:rPr lang="en-US" b="1" i="0" smtClean="0">
                        <a:latin typeface="Cambria Math"/>
                      </a:rPr>
                      <m:t>𝐃</m:t>
                    </m:r>
                    <m:r>
                      <a:rPr lang="en-US" b="1" i="0" smtClean="0">
                        <a:latin typeface="Cambria Math"/>
                      </a:rPr>
                      <m:t>=</m:t>
                    </m:r>
                    <m:r>
                      <a:rPr lang="en-US" b="1" i="0" smtClean="0">
                        <a:latin typeface="Cambria Math"/>
                      </a:rPr>
                      <m:t>𝐕𝐝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/>
                          </a:rPr>
                          <m:t>𝐂</m:t>
                        </m:r>
                        <m:r>
                          <a:rPr lang="el-GR" b="1" i="0" smtClean="0">
                            <a:latin typeface="Cambria Math"/>
                          </a:rPr>
                          <m:t>𝛕𝛆𝛌</m:t>
                        </m:r>
                        <m:r>
                          <a:rPr lang="el-GR" b="1" i="0" smtClean="0">
                            <a:latin typeface="Cambria Math"/>
                          </a:rPr>
                          <m:t>−</m:t>
                        </m:r>
                        <m:r>
                          <a:rPr lang="en-US" b="1" i="0" smtClean="0">
                            <a:latin typeface="Cambria Math"/>
                          </a:rPr>
                          <m:t>𝐂</m:t>
                        </m:r>
                        <m:r>
                          <a:rPr lang="el-GR" b="1" i="0" smtClean="0">
                            <a:latin typeface="Cambria Math"/>
                          </a:rPr>
                          <m:t>𝛂𝛒𝛘</m:t>
                        </m:r>
                      </m:e>
                    </m:d>
                  </m:oMath>
                </a14:m>
                <a:endParaRPr lang="el-GR" b="1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815" t="-363" r="-88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  <p:sp>
        <p:nvSpPr>
          <p:cNvPr id="5" name="Δεξιό άγκιστρο 4"/>
          <p:cNvSpPr/>
          <p:nvPr/>
        </p:nvSpPr>
        <p:spPr>
          <a:xfrm>
            <a:off x="2339752" y="4941168"/>
            <a:ext cx="288032" cy="864096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074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Φαινομενικός όγκος Κατανομής (</a:t>
            </a:r>
            <a:r>
              <a:rPr lang="en-US" dirty="0" err="1"/>
              <a:t>Vd</a:t>
            </a:r>
            <a:r>
              <a:rPr lang="en-US" dirty="0"/>
              <a:t>)</a:t>
            </a:r>
            <a:r>
              <a:rPr lang="el-GR" dirty="0"/>
              <a:t> </a:t>
            </a:r>
            <a:r>
              <a:rPr lang="en-US" sz="3000" b="0" dirty="0" smtClean="0"/>
              <a:t>3</a:t>
            </a:r>
            <a:r>
              <a:rPr lang="el-GR" sz="3000" b="0" dirty="0" smtClean="0"/>
              <a:t>/</a:t>
            </a:r>
            <a:r>
              <a:rPr lang="en-US" sz="3000" b="0" dirty="0"/>
              <a:t>9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Αν ο </a:t>
            </a:r>
            <a:r>
              <a:rPr lang="el-GR" dirty="0" err="1"/>
              <a:t>Vd</a:t>
            </a:r>
            <a:r>
              <a:rPr lang="el-GR" dirty="0"/>
              <a:t> είναι μεγάλος το φάρμακο που εκτοπίζεται από τη </a:t>
            </a:r>
            <a:r>
              <a:rPr lang="el-GR" dirty="0" smtClean="0"/>
              <a:t>πρωτεΐνη </a:t>
            </a:r>
            <a:r>
              <a:rPr lang="el-GR" dirty="0"/>
              <a:t>του πλάσματος, μετακινείται σε θέσεις της περιφέρειας, όπου δεν έχει πρόσβαση στα όργανα αποβολής, με συνέπεια την αύξηση του </a:t>
            </a:r>
            <a:r>
              <a:rPr lang="el-GR" b="1" dirty="0"/>
              <a:t>χρόνου </a:t>
            </a:r>
            <a:r>
              <a:rPr lang="el-GR" b="1" dirty="0" err="1" smtClean="0"/>
              <a:t>ημιζωής</a:t>
            </a:r>
            <a:r>
              <a:rPr lang="el-GR" b="1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001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Φαινομενικός όγκος Κατανομής (</a:t>
            </a:r>
            <a:r>
              <a:rPr lang="en-US" dirty="0" err="1"/>
              <a:t>Vd</a:t>
            </a:r>
            <a:r>
              <a:rPr lang="en-US" dirty="0"/>
              <a:t>)</a:t>
            </a:r>
            <a:r>
              <a:rPr lang="el-GR" dirty="0"/>
              <a:t> </a:t>
            </a:r>
            <a:r>
              <a:rPr lang="en-US" sz="3000" b="0" dirty="0" smtClean="0"/>
              <a:t>4</a:t>
            </a:r>
            <a:r>
              <a:rPr lang="el-GR" sz="3000" b="0" dirty="0" smtClean="0"/>
              <a:t>/</a:t>
            </a:r>
            <a:r>
              <a:rPr lang="en-US" sz="3000" b="0" dirty="0"/>
              <a:t>9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Υπολογισμός όγκου κατανομής με γραφική παράσταση:</a:t>
            </a:r>
          </a:p>
          <a:p>
            <a:r>
              <a:rPr lang="el-GR" dirty="0"/>
              <a:t>Μια δόση φαρμάκου χορηγείται σε χρόνο 0, συλλέγονται δείγματα αίματος και μετράται η συγκέντρωση του φαρμάκου σε διάφορους χρόνους.</a:t>
            </a:r>
          </a:p>
          <a:p>
            <a:r>
              <a:rPr lang="el-GR" dirty="0"/>
              <a:t>Η </a:t>
            </a:r>
            <a:r>
              <a:rPr lang="el-GR" dirty="0" err="1"/>
              <a:t>λογαρίθμηση</a:t>
            </a:r>
            <a:r>
              <a:rPr lang="el-GR" dirty="0"/>
              <a:t> της σχέσης C και  t δίνει μια </a:t>
            </a:r>
            <a:r>
              <a:rPr lang="el-GR" dirty="0" smtClean="0"/>
              <a:t>ευθεία. </a:t>
            </a:r>
            <a:r>
              <a:rPr lang="el-GR" dirty="0"/>
              <a:t>Αν αυτή η ευθεία προεκταθεί στο χρόνο 0 (σημείο Β), τότε δίνει τη συγκέντρωση του φαρμάκου πριν από την αποβολή του από το σώμα.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  <p:pic>
        <p:nvPicPr>
          <p:cNvPr id="7170" name="Picture 2" descr="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365103"/>
            <a:ext cx="3729468" cy="240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762474" y="4725144"/>
            <a:ext cx="272940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>
                <a:latin typeface="+mn-lt"/>
              </a:rPr>
              <a:t>Στη περίπτωση αυτή ο </a:t>
            </a:r>
            <a:r>
              <a:rPr lang="el-GR" sz="2200" b="1" dirty="0" err="1">
                <a:latin typeface="+mn-lt"/>
              </a:rPr>
              <a:t>αντιλογάριθμος</a:t>
            </a:r>
            <a:r>
              <a:rPr lang="el-GR" sz="2200" b="1" dirty="0">
                <a:latin typeface="+mn-lt"/>
              </a:rPr>
              <a:t> Β</a:t>
            </a:r>
            <a:r>
              <a:rPr lang="el-GR" sz="2200" dirty="0">
                <a:latin typeface="+mn-lt"/>
              </a:rPr>
              <a:t>  ισούται με </a:t>
            </a:r>
            <a:r>
              <a:rPr lang="en-US" sz="2200" dirty="0" err="1">
                <a:latin typeface="+mn-lt"/>
              </a:rPr>
              <a:t>Cp</a:t>
            </a:r>
            <a:r>
              <a:rPr lang="en-US" sz="2200" baseline="-25000" dirty="0" err="1">
                <a:latin typeface="+mn-lt"/>
              </a:rPr>
              <a:t>o</a:t>
            </a:r>
            <a:r>
              <a:rPr lang="el-GR" sz="2200" baseline="-25000" dirty="0">
                <a:latin typeface="+mn-lt"/>
              </a:rPr>
              <a:t>.</a:t>
            </a:r>
            <a:endParaRPr lang="el-GR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461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Φαινομενικός όγκος Κατανομής (</a:t>
            </a:r>
            <a:r>
              <a:rPr lang="en-US" dirty="0" err="1"/>
              <a:t>Vd</a:t>
            </a:r>
            <a:r>
              <a:rPr lang="en-US" dirty="0"/>
              <a:t>)</a:t>
            </a:r>
            <a:r>
              <a:rPr lang="el-GR" dirty="0"/>
              <a:t> </a:t>
            </a:r>
            <a:r>
              <a:rPr lang="en-US" sz="3000" b="0" dirty="0" smtClean="0"/>
              <a:t>5</a:t>
            </a:r>
            <a:r>
              <a:rPr lang="el-GR" sz="3000" b="0" dirty="0" smtClean="0"/>
              <a:t>/</a:t>
            </a:r>
            <a:r>
              <a:rPr lang="en-US" sz="3000" b="0" dirty="0"/>
              <a:t>9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 smtClean="0"/>
                  <a:t>Το </a:t>
                </a:r>
                <a:r>
                  <a:rPr lang="el-GR" dirty="0"/>
                  <a:t>Cp</a:t>
                </a:r>
                <a:r>
                  <a:rPr lang="el-GR" baseline="-25000" dirty="0"/>
                  <a:t>o</a:t>
                </a:r>
                <a:r>
                  <a:rPr lang="el-GR" dirty="0"/>
                  <a:t> είναι η επιθυμητή συγκέντρωση του φαρμάκου στο πλάσμα. Εάν τροποποιήσουμε την γνωστή σχέση</a:t>
                </a:r>
                <a:r>
                  <a:rPr lang="el-GR" dirty="0" smtClean="0"/>
                  <a:t>:</a:t>
                </a:r>
              </a:p>
              <a:p>
                <a:pPr marL="896938" indent="0" defTabSz="1198563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/>
                        </a:rPr>
                        <m:t>𝐕𝐝</m:t>
                      </m:r>
                      <m:r>
                        <a:rPr lang="en-US" b="1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0" smtClean="0">
                              <a:latin typeface="Cambria Math"/>
                            </a:rPr>
                            <m:t>𝐃</m:t>
                          </m:r>
                        </m:num>
                        <m:den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latin typeface="Cambria Math"/>
                                </a:rPr>
                                <m:t>𝐂𝐩</m:t>
                              </m:r>
                            </m:e>
                            <m:sub>
                              <m:r>
                                <a:rPr lang="en-US" b="1" i="0" smtClean="0">
                                  <a:latin typeface="Cambria Math"/>
                                </a:rPr>
                                <m:t>𝐨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1" dirty="0" smtClean="0"/>
              </a:p>
              <a:p>
                <a:pPr marL="355600" indent="0">
                  <a:buNone/>
                </a:pPr>
                <a:r>
                  <a:rPr lang="el-GR" dirty="0" smtClean="0"/>
                  <a:t>σε: </a:t>
                </a:r>
                <a:r>
                  <a:rPr lang="el-GR" b="1" dirty="0" smtClean="0"/>
                  <a:t>	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𝐋</m:t>
                    </m:r>
                    <m:r>
                      <a:rPr lang="en-US" b="1" i="0" smtClean="0">
                        <a:latin typeface="Cambria Math"/>
                      </a:rPr>
                      <m:t> </m:t>
                    </m:r>
                    <m:r>
                      <a:rPr lang="en-US" b="1" i="0" smtClean="0">
                        <a:latin typeface="Cambria Math"/>
                      </a:rPr>
                      <m:t>𝐃</m:t>
                    </m:r>
                    <m:r>
                      <a:rPr lang="en-US" b="1" i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/>
                          </a:rPr>
                          <m:t>𝐂𝐩</m:t>
                        </m:r>
                      </m:e>
                      <m:sub>
                        <m:r>
                          <a:rPr lang="en-US" b="1" i="0" smtClean="0">
                            <a:latin typeface="Cambria Math"/>
                          </a:rPr>
                          <m:t>𝐨</m:t>
                        </m:r>
                      </m:sub>
                    </m:sSub>
                    <m:r>
                      <a:rPr lang="en-US" b="1" i="0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1" i="0" smtClean="0">
                        <a:latin typeface="Cambria Math"/>
                        <a:ea typeface="Cambria Math"/>
                      </a:rPr>
                      <m:t>𝐕𝐝</m:t>
                    </m:r>
                  </m:oMath>
                </a14:m>
                <a:endParaRPr lang="en-US" b="1" dirty="0" smtClean="0"/>
              </a:p>
              <a:p>
                <a:pPr marL="355600" indent="0">
                  <a:buNone/>
                </a:pPr>
                <a:r>
                  <a:rPr lang="el-GR" dirty="0"/>
                  <a:t>Τότε από τη τελευταία σχέση μπορούμε να υπολογίσουμε τη </a:t>
                </a:r>
                <a:r>
                  <a:rPr lang="el-GR" b="1" dirty="0"/>
                  <a:t>δόση εφόδου</a:t>
                </a:r>
                <a:r>
                  <a:rPr lang="el-GR" dirty="0"/>
                  <a:t> (</a:t>
                </a:r>
                <a:r>
                  <a:rPr lang="en-US" b="1" dirty="0"/>
                  <a:t>Loading Dose</a:t>
                </a:r>
                <a:r>
                  <a:rPr lang="el-GR" dirty="0"/>
                  <a:t>). Η δόση εφόδου χορηγείται για να «γεμίσει» εντελώς με φάρμακο το διατιθέμενο χώρο κατανομής.</a:t>
                </a:r>
              </a:p>
              <a:p>
                <a:pPr marL="35560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815" t="-363" r="-148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228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Φαινομενικός όγκος Κατανομής (</a:t>
            </a:r>
            <a:r>
              <a:rPr lang="en-US" dirty="0" err="1"/>
              <a:t>Vd</a:t>
            </a:r>
            <a:r>
              <a:rPr lang="en-US" dirty="0"/>
              <a:t>)</a:t>
            </a:r>
            <a:r>
              <a:rPr lang="el-GR" dirty="0"/>
              <a:t> </a:t>
            </a:r>
            <a:r>
              <a:rPr lang="en-US" sz="3000" b="0" dirty="0" smtClean="0"/>
              <a:t>6</a:t>
            </a:r>
            <a:r>
              <a:rPr lang="el-GR" sz="3000" b="0" dirty="0" smtClean="0"/>
              <a:t>/</a:t>
            </a:r>
            <a:r>
              <a:rPr lang="en-US" sz="3000" b="0" dirty="0"/>
              <a:t>9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 </a:t>
            </a:r>
            <a:r>
              <a:rPr lang="el-GR" b="1" dirty="0"/>
              <a:t>ρυθμός κατανομής</a:t>
            </a:r>
            <a:r>
              <a:rPr lang="el-GR" dirty="0"/>
              <a:t> ενός φαρμάκου από το αίμα στους ιστούς είναι πολύ σημαντική παράμετρος. Π.χ. Μερικοί ιστοί όπως ο εγκέφαλος, που έχουν υψηλή αιμάτωση φάρμακα όπως </a:t>
            </a:r>
            <a:r>
              <a:rPr lang="el-GR" dirty="0" err="1"/>
              <a:t>διαζεπάμη</a:t>
            </a:r>
            <a:r>
              <a:rPr lang="el-GR" dirty="0"/>
              <a:t> και </a:t>
            </a:r>
            <a:r>
              <a:rPr lang="el-GR" dirty="0" err="1"/>
              <a:t>θειοπεντάλη</a:t>
            </a:r>
            <a:r>
              <a:rPr lang="el-GR" dirty="0"/>
              <a:t> κατανέμονται πολύ γρήγορα σ αυτόν. Αντίθετα η κατανομή σε λιγότερο </a:t>
            </a:r>
            <a:r>
              <a:rPr lang="el-GR" dirty="0" err="1"/>
              <a:t>αιματωμένους</a:t>
            </a:r>
            <a:r>
              <a:rPr lang="el-GR" dirty="0"/>
              <a:t> ιστούς όπως οι σκελετικοί μύες και το λίπος, η κατανομή ολοκληρώνεται πιο αργά.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085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 smtClean="0"/>
              <a:t>Παράγοντες </a:t>
            </a:r>
            <a:r>
              <a:rPr lang="el-GR" dirty="0"/>
              <a:t>που επηρεάζουν  τη κατανομή των </a:t>
            </a:r>
            <a:r>
              <a:rPr lang="el-GR" dirty="0" smtClean="0"/>
              <a:t>φαρμάκων </a:t>
            </a:r>
            <a:r>
              <a:rPr lang="el-GR" sz="3000" b="0" dirty="0" smtClean="0"/>
              <a:t>2/3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 smtClean="0"/>
              <a:t>Πρακτικές </a:t>
            </a:r>
            <a:r>
              <a:rPr lang="el-GR" sz="2400" b="1" dirty="0"/>
              <a:t>συνέπειες στην Κατανομή</a:t>
            </a:r>
            <a:endParaRPr lang="el-GR" sz="2800" dirty="0"/>
          </a:p>
          <a:p>
            <a:r>
              <a:rPr lang="el-GR" sz="2400" b="1" dirty="0"/>
              <a:t>Φάρμακο μεγάλου Μ.Β.</a:t>
            </a:r>
            <a:endParaRPr lang="el-GR" sz="2800" dirty="0"/>
          </a:p>
          <a:p>
            <a:pPr lvl="1"/>
            <a:r>
              <a:rPr lang="el-GR" sz="2400" dirty="0" smtClean="0"/>
              <a:t>Σύνδεση </a:t>
            </a:r>
            <a:r>
              <a:rPr lang="el-GR" sz="2400" dirty="0"/>
              <a:t>με πρωτεΐνες πλάσματος </a:t>
            </a:r>
            <a:endParaRPr lang="el-GR" sz="2800" dirty="0"/>
          </a:p>
          <a:p>
            <a:pPr lvl="1"/>
            <a:r>
              <a:rPr lang="el-GR" sz="2400" dirty="0" smtClean="0"/>
              <a:t>Αδυναμία </a:t>
            </a:r>
            <a:r>
              <a:rPr lang="el-GR" sz="2400" dirty="0"/>
              <a:t>διέλευσης από </a:t>
            </a:r>
            <a:r>
              <a:rPr lang="el-GR" sz="2400" dirty="0" err="1"/>
              <a:t>σχισμοειδείς</a:t>
            </a:r>
            <a:r>
              <a:rPr lang="el-GR" sz="2400" dirty="0"/>
              <a:t> συνάψεις</a:t>
            </a:r>
            <a:endParaRPr lang="el-GR" sz="2800" dirty="0"/>
          </a:p>
          <a:p>
            <a:pPr lvl="1"/>
            <a:r>
              <a:rPr lang="el-GR" sz="2400" dirty="0" smtClean="0"/>
              <a:t>Παγίδευση </a:t>
            </a:r>
            <a:r>
              <a:rPr lang="el-GR" sz="2400" dirty="0"/>
              <a:t>στον όγκο του πλάσματος (4</a:t>
            </a:r>
            <a:r>
              <a:rPr lang="en-US" sz="2400" dirty="0"/>
              <a:t>L</a:t>
            </a:r>
            <a:r>
              <a:rPr lang="el-GR" sz="2400" dirty="0" smtClean="0"/>
              <a:t>)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759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Φαινομενικός όγκος Κατανομής (</a:t>
            </a:r>
            <a:r>
              <a:rPr lang="en-US" dirty="0" err="1"/>
              <a:t>Vd</a:t>
            </a:r>
            <a:r>
              <a:rPr lang="en-US" dirty="0"/>
              <a:t>)</a:t>
            </a:r>
            <a:r>
              <a:rPr lang="el-GR" dirty="0"/>
              <a:t> </a:t>
            </a:r>
            <a:r>
              <a:rPr lang="en-US" sz="3000" b="0" dirty="0" smtClean="0"/>
              <a:t>7</a:t>
            </a:r>
            <a:r>
              <a:rPr lang="el-GR" sz="3000" b="0" dirty="0" smtClean="0"/>
              <a:t>/</a:t>
            </a:r>
            <a:r>
              <a:rPr lang="en-US" sz="3000" b="0" dirty="0"/>
              <a:t>9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ΕΦΑΡΜΟΓΕΣ</a:t>
            </a:r>
            <a:r>
              <a:rPr lang="el-GR" dirty="0"/>
              <a:t>: 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Η </a:t>
            </a:r>
            <a:r>
              <a:rPr lang="el-GR" dirty="0"/>
              <a:t>δόση εφόδου ενός φαρμάκου καθορίζεται από:</a:t>
            </a:r>
          </a:p>
          <a:p>
            <a:pPr marL="857250" lvl="1" indent="-457200">
              <a:buFont typeface="+mj-lt"/>
              <a:buAutoNum type="alphaLcPeriod"/>
            </a:pPr>
            <a:r>
              <a:rPr lang="el-GR" dirty="0" smtClean="0"/>
              <a:t>Τη κάθαρση</a:t>
            </a:r>
            <a:r>
              <a:rPr lang="en-US" dirty="0" smtClean="0"/>
              <a:t>.</a:t>
            </a:r>
            <a:endParaRPr lang="el-GR" dirty="0"/>
          </a:p>
          <a:p>
            <a:pPr marL="857250" lvl="1" indent="-457200">
              <a:buFont typeface="+mj-lt"/>
              <a:buAutoNum type="alphaLcPeriod"/>
            </a:pPr>
            <a:r>
              <a:rPr lang="el-GR" dirty="0" smtClean="0"/>
              <a:t>Το </a:t>
            </a:r>
            <a:r>
              <a:rPr lang="el-GR" dirty="0"/>
              <a:t>ρυθμό </a:t>
            </a:r>
            <a:r>
              <a:rPr lang="el-GR" dirty="0" smtClean="0"/>
              <a:t>απομάκρυνσης</a:t>
            </a:r>
            <a:r>
              <a:rPr lang="en-US" dirty="0" smtClean="0"/>
              <a:t>.</a:t>
            </a:r>
            <a:endParaRPr lang="el-GR" dirty="0"/>
          </a:p>
          <a:p>
            <a:pPr marL="857250" lvl="1" indent="-457200">
              <a:buFont typeface="+mj-lt"/>
              <a:buAutoNum type="alphaLcPeriod"/>
            </a:pPr>
            <a:r>
              <a:rPr lang="el-GR" b="1" dirty="0" smtClean="0"/>
              <a:t>Την </a:t>
            </a:r>
            <a:r>
              <a:rPr lang="el-GR" b="1" dirty="0"/>
              <a:t>επιθυμητή συγκέντρωση στο </a:t>
            </a:r>
            <a:r>
              <a:rPr lang="el-GR" b="1" dirty="0" smtClean="0"/>
              <a:t>πλάσμα</a:t>
            </a:r>
            <a:r>
              <a:rPr lang="en-US" b="1" dirty="0" smtClean="0"/>
              <a:t>.</a:t>
            </a:r>
            <a:endParaRPr lang="el-GR" b="1" dirty="0"/>
          </a:p>
          <a:p>
            <a:pPr marL="857250" lvl="1" indent="-457200">
              <a:buFont typeface="+mj-lt"/>
              <a:buAutoNum type="alphaLcPeriod"/>
            </a:pPr>
            <a:r>
              <a:rPr lang="el-GR" b="1" dirty="0" smtClean="0"/>
              <a:t>Τον </a:t>
            </a:r>
            <a:r>
              <a:rPr lang="el-GR" b="1" dirty="0"/>
              <a:t>όγκο </a:t>
            </a:r>
            <a:r>
              <a:rPr lang="el-GR" b="1" dirty="0" smtClean="0"/>
              <a:t>κατανομής</a:t>
            </a:r>
            <a:r>
              <a:rPr lang="en-US" b="1" dirty="0" smtClean="0"/>
              <a:t>.</a:t>
            </a:r>
            <a:endParaRPr lang="el-GR" b="1" dirty="0"/>
          </a:p>
          <a:p>
            <a:pPr marL="857250" lvl="1" indent="-457200">
              <a:buFont typeface="+mj-lt"/>
              <a:buAutoNum type="alphaLcPeriod"/>
            </a:pPr>
            <a:r>
              <a:rPr lang="el-GR" dirty="0" smtClean="0"/>
              <a:t>Το </a:t>
            </a:r>
            <a:r>
              <a:rPr lang="el-GR" dirty="0"/>
              <a:t>μοριακό βάρος του </a:t>
            </a:r>
            <a:r>
              <a:rPr lang="el-GR" dirty="0" smtClean="0"/>
              <a:t>φαρμάκου</a:t>
            </a:r>
            <a:r>
              <a:rPr lang="en-US" dirty="0" smtClean="0"/>
              <a:t>.</a:t>
            </a:r>
            <a:endParaRPr lang="el-GR" dirty="0"/>
          </a:p>
          <a:p>
            <a:pPr marL="457200" indent="-457200">
              <a:buFont typeface="+mj-lt"/>
              <a:buAutoNum type="alphaLcPeriod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057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Φαινομενικός όγκος Κατανομής (</a:t>
            </a:r>
            <a:r>
              <a:rPr lang="en-US" dirty="0" err="1"/>
              <a:t>Vd</a:t>
            </a:r>
            <a:r>
              <a:rPr lang="en-US" dirty="0"/>
              <a:t>)</a:t>
            </a:r>
            <a:r>
              <a:rPr lang="el-GR" dirty="0"/>
              <a:t> </a:t>
            </a:r>
            <a:r>
              <a:rPr lang="en-US" sz="3000" b="0" dirty="0" smtClean="0"/>
              <a:t>8</a:t>
            </a:r>
            <a:r>
              <a:rPr lang="el-GR" sz="3000" b="0" dirty="0" smtClean="0"/>
              <a:t>/</a:t>
            </a:r>
            <a:r>
              <a:rPr lang="en-US" sz="3000" b="0" dirty="0"/>
              <a:t>9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l-GR" dirty="0"/>
              <a:t>Να υπολογισθεί η δόση εφόδου στην έναρξη έγχυσης </a:t>
            </a:r>
            <a:r>
              <a:rPr lang="el-GR" b="1" dirty="0" err="1"/>
              <a:t>θεοφυλλίνης</a:t>
            </a:r>
            <a:r>
              <a:rPr lang="el-GR" dirty="0"/>
              <a:t> σε ασθενή 70 </a:t>
            </a:r>
            <a:r>
              <a:rPr lang="el-GR" dirty="0" err="1"/>
              <a:t>Kg</a:t>
            </a:r>
            <a:r>
              <a:rPr lang="el-GR" dirty="0"/>
              <a:t>, όταν ο όγκος κατανομής </a:t>
            </a:r>
            <a:r>
              <a:rPr lang="el-GR" dirty="0" err="1"/>
              <a:t>θεοφυλλίνης</a:t>
            </a:r>
            <a:r>
              <a:rPr lang="el-GR" dirty="0"/>
              <a:t> είναι 0.5L/Kg (άρα 35 </a:t>
            </a:r>
            <a:r>
              <a:rPr lang="en-US" dirty="0"/>
              <a:t>L </a:t>
            </a:r>
            <a:r>
              <a:rPr lang="el-GR" dirty="0"/>
              <a:t>για ασθενή 70 </a:t>
            </a:r>
            <a:r>
              <a:rPr lang="en-US" dirty="0"/>
              <a:t>Kg</a:t>
            </a:r>
            <a:r>
              <a:rPr lang="el-GR" dirty="0"/>
              <a:t>),  ώστε με τη δόση αυτή να επιφέρει  επιθυμητή συγκέντρωση του φαρμάκου στον ορό του ασθενή της τάξης των 10mg/L (</a:t>
            </a:r>
            <a:r>
              <a:rPr lang="el-GR" dirty="0" err="1" smtClean="0"/>
              <a:t>minimu</a:t>
            </a:r>
            <a:r>
              <a:rPr lang="en-US" dirty="0" smtClean="0"/>
              <a:t>m</a:t>
            </a:r>
            <a:r>
              <a:rPr lang="el-GR" dirty="0" smtClean="0"/>
              <a:t> </a:t>
            </a:r>
            <a:r>
              <a:rPr lang="el-GR" dirty="0"/>
              <a:t>θεραπευτικού εύρους</a:t>
            </a:r>
            <a:r>
              <a:rPr lang="el-GR" dirty="0" smtClean="0"/>
              <a:t>).</a:t>
            </a:r>
            <a:endParaRPr lang="el-GR" dirty="0"/>
          </a:p>
          <a:p>
            <a:pPr lvl="1"/>
            <a:r>
              <a:rPr lang="en-US" dirty="0"/>
              <a:t>LD</a:t>
            </a:r>
            <a:r>
              <a:rPr lang="el-GR" dirty="0"/>
              <a:t> = </a:t>
            </a:r>
            <a:r>
              <a:rPr lang="en-US" dirty="0" err="1"/>
              <a:t>Cpo</a:t>
            </a:r>
            <a:r>
              <a:rPr lang="en-US" dirty="0"/>
              <a:t> </a:t>
            </a:r>
            <a:r>
              <a:rPr lang="en-US" dirty="0" err="1"/>
              <a:t>Vd</a:t>
            </a:r>
            <a:r>
              <a:rPr lang="el-GR" dirty="0"/>
              <a:t>,     </a:t>
            </a:r>
            <a:r>
              <a:rPr lang="en-US" dirty="0"/>
              <a:t>LD</a:t>
            </a:r>
            <a:r>
              <a:rPr lang="el-GR" dirty="0"/>
              <a:t> = 0.5</a:t>
            </a:r>
            <a:r>
              <a:rPr lang="en-US" dirty="0"/>
              <a:t>L Kg X</a:t>
            </a:r>
            <a:r>
              <a:rPr lang="el-GR" dirty="0"/>
              <a:t> 10</a:t>
            </a:r>
            <a:r>
              <a:rPr lang="en-US" dirty="0"/>
              <a:t>mg</a:t>
            </a:r>
            <a:r>
              <a:rPr lang="el-GR" dirty="0"/>
              <a:t>/</a:t>
            </a:r>
            <a:r>
              <a:rPr lang="en-US" dirty="0"/>
              <a:t>L</a:t>
            </a:r>
            <a:r>
              <a:rPr lang="el-GR" dirty="0"/>
              <a:t> = 5</a:t>
            </a:r>
            <a:r>
              <a:rPr lang="en-US" dirty="0"/>
              <a:t>mg</a:t>
            </a:r>
            <a:r>
              <a:rPr lang="el-GR" dirty="0"/>
              <a:t>/</a:t>
            </a:r>
            <a:r>
              <a:rPr lang="en-US" dirty="0"/>
              <a:t>Kg</a:t>
            </a:r>
            <a:r>
              <a:rPr lang="el-GR" dirty="0"/>
              <a:t>, ή 350</a:t>
            </a:r>
            <a:r>
              <a:rPr lang="en-US" dirty="0"/>
              <a:t>mg </a:t>
            </a:r>
            <a:r>
              <a:rPr lang="el-GR" dirty="0"/>
              <a:t>για τον ασθενή 70 </a:t>
            </a:r>
            <a:r>
              <a:rPr lang="en-US" dirty="0"/>
              <a:t>Kg</a:t>
            </a:r>
            <a:r>
              <a:rPr lang="el-GR" dirty="0"/>
              <a:t>.</a:t>
            </a:r>
          </a:p>
          <a:p>
            <a:pPr lvl="1"/>
            <a:r>
              <a:rPr lang="el-GR" dirty="0" smtClean="0"/>
              <a:t>Άρα </a:t>
            </a:r>
            <a:r>
              <a:rPr lang="el-GR" dirty="0"/>
              <a:t>θα χορηγηθούν </a:t>
            </a:r>
            <a:r>
              <a:rPr lang="el-GR" b="1" dirty="0"/>
              <a:t>350mg</a:t>
            </a:r>
            <a:r>
              <a:rPr lang="el-GR" dirty="0"/>
              <a:t> ως δόση εφόδου. </a:t>
            </a:r>
          </a:p>
          <a:p>
            <a:pPr lvl="1"/>
            <a:r>
              <a:rPr lang="el-GR" dirty="0"/>
              <a:t>Ακολουθεί εργαστηριακός προσδιορισμός των επιπέδων του φαρμάκου στον ορό.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299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Φαινομενικός όγκος Κατανομής (</a:t>
            </a:r>
            <a:r>
              <a:rPr lang="en-US" dirty="0" err="1"/>
              <a:t>Vd</a:t>
            </a:r>
            <a:r>
              <a:rPr lang="en-US" dirty="0"/>
              <a:t>)</a:t>
            </a:r>
            <a:r>
              <a:rPr lang="el-GR" dirty="0"/>
              <a:t> </a:t>
            </a:r>
            <a:r>
              <a:rPr lang="en-US" sz="3000" b="0" dirty="0" smtClean="0"/>
              <a:t>9</a:t>
            </a:r>
            <a:r>
              <a:rPr lang="el-GR" sz="3000" b="0" dirty="0" smtClean="0"/>
              <a:t>/</a:t>
            </a:r>
            <a:r>
              <a:rPr lang="en-US" sz="3000" b="0" dirty="0"/>
              <a:t>9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l-GR" dirty="0" smtClean="0"/>
              <a:t>Άνδρας </a:t>
            </a:r>
            <a:r>
              <a:rPr lang="el-GR" dirty="0"/>
              <a:t>βάρους 75 </a:t>
            </a:r>
            <a:r>
              <a:rPr lang="el-GR" dirty="0" err="1"/>
              <a:t>Kg</a:t>
            </a:r>
            <a:r>
              <a:rPr lang="el-GR" dirty="0"/>
              <a:t> εκδηλώνει επιληπτικούς σπασμούς, που οφείλονται πιθανά σε υπερβολική λήψη </a:t>
            </a:r>
            <a:r>
              <a:rPr lang="el-GR" b="1" dirty="0" smtClean="0"/>
              <a:t>καφεΐνης</a:t>
            </a:r>
            <a:r>
              <a:rPr lang="el-GR" dirty="0" smtClean="0"/>
              <a:t>. </a:t>
            </a:r>
            <a:r>
              <a:rPr lang="el-GR" dirty="0"/>
              <a:t>Να υπολογισθεί μια δόση εφόδου για ενδοφλέβια χορήγηση </a:t>
            </a:r>
            <a:r>
              <a:rPr lang="el-GR" b="1" dirty="0" smtClean="0"/>
              <a:t>φαινυτοΐνης</a:t>
            </a:r>
            <a:r>
              <a:rPr lang="el-GR" dirty="0" smtClean="0"/>
              <a:t>, </a:t>
            </a:r>
            <a:r>
              <a:rPr lang="el-GR" dirty="0"/>
              <a:t>που να επιτυγχάνει επίπεδα του φαρμάκου στον ορό της τάξης των 15 </a:t>
            </a:r>
            <a:r>
              <a:rPr lang="el-GR" dirty="0" err="1"/>
              <a:t>μg</a:t>
            </a:r>
            <a:r>
              <a:rPr lang="el-GR" dirty="0"/>
              <a:t>/ml.</a:t>
            </a:r>
          </a:p>
          <a:p>
            <a:pPr marL="447675" lvl="1" indent="0">
              <a:spcBef>
                <a:spcPts val="300"/>
              </a:spcBef>
              <a:buNone/>
            </a:pPr>
            <a:r>
              <a:rPr lang="el-GR" dirty="0"/>
              <a:t>(Θεραπευτικό εύρος </a:t>
            </a:r>
            <a:r>
              <a:rPr lang="el-GR" dirty="0" smtClean="0"/>
              <a:t>φαινυτοΐνης </a:t>
            </a:r>
            <a:r>
              <a:rPr lang="el-GR" dirty="0"/>
              <a:t>: 10-20 </a:t>
            </a:r>
            <a:r>
              <a:rPr lang="el-GR" dirty="0" err="1"/>
              <a:t>μg</a:t>
            </a:r>
            <a:r>
              <a:rPr lang="el-GR" dirty="0"/>
              <a:t>/ml, </a:t>
            </a:r>
            <a:r>
              <a:rPr lang="el-GR" dirty="0" err="1"/>
              <a:t>Vd</a:t>
            </a:r>
            <a:r>
              <a:rPr lang="el-GR" dirty="0"/>
              <a:t> </a:t>
            </a:r>
            <a:r>
              <a:rPr lang="el-GR" dirty="0" smtClean="0"/>
              <a:t>φαινυτοΐνης </a:t>
            </a:r>
            <a:r>
              <a:rPr lang="el-GR" dirty="0"/>
              <a:t>0.65L/Kg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/>
          </a:p>
          <a:p>
            <a:pPr lvl="1"/>
            <a:r>
              <a:rPr lang="en-US" dirty="0" err="1"/>
              <a:t>Vd</a:t>
            </a:r>
            <a:r>
              <a:rPr lang="el-GR" dirty="0"/>
              <a:t> ασθενή = 75 </a:t>
            </a:r>
            <a:r>
              <a:rPr lang="el-GR" dirty="0" err="1"/>
              <a:t>Kg</a:t>
            </a:r>
            <a:r>
              <a:rPr lang="el-GR" dirty="0"/>
              <a:t> X 0.65 </a:t>
            </a:r>
            <a:r>
              <a:rPr lang="en-US" dirty="0"/>
              <a:t>L</a:t>
            </a:r>
            <a:r>
              <a:rPr lang="el-GR" dirty="0"/>
              <a:t>/</a:t>
            </a:r>
            <a:r>
              <a:rPr lang="en-US" dirty="0"/>
              <a:t>Kg</a:t>
            </a:r>
            <a:r>
              <a:rPr lang="el-GR" dirty="0"/>
              <a:t>  περίπου 50 </a:t>
            </a:r>
            <a:r>
              <a:rPr lang="el-GR" dirty="0" smtClean="0"/>
              <a:t>L</a:t>
            </a:r>
            <a:r>
              <a:rPr lang="en-US" dirty="0" smtClean="0"/>
              <a:t>.</a:t>
            </a:r>
            <a:endParaRPr lang="el-GR" dirty="0"/>
          </a:p>
          <a:p>
            <a:pPr lvl="1"/>
            <a:r>
              <a:rPr lang="el-GR" dirty="0"/>
              <a:t>15</a:t>
            </a:r>
            <a:r>
              <a:rPr lang="en-US" dirty="0"/>
              <a:t>mg</a:t>
            </a:r>
            <a:r>
              <a:rPr lang="el-GR" dirty="0"/>
              <a:t>/</a:t>
            </a:r>
            <a:r>
              <a:rPr lang="en-US" dirty="0"/>
              <a:t>L X </a:t>
            </a:r>
            <a:r>
              <a:rPr lang="el-GR" dirty="0"/>
              <a:t>50 </a:t>
            </a:r>
            <a:r>
              <a:rPr lang="en-US" dirty="0"/>
              <a:t>L</a:t>
            </a:r>
            <a:r>
              <a:rPr lang="el-GR" dirty="0"/>
              <a:t> = </a:t>
            </a:r>
            <a:r>
              <a:rPr lang="el-GR" b="1" dirty="0"/>
              <a:t>750 </a:t>
            </a:r>
            <a:r>
              <a:rPr lang="en-US" b="1" dirty="0" smtClean="0"/>
              <a:t>mg.</a:t>
            </a:r>
            <a:endParaRPr lang="el-GR" dirty="0"/>
          </a:p>
          <a:p>
            <a:pPr lvl="1"/>
            <a:r>
              <a:rPr lang="el-GR" dirty="0"/>
              <a:t>Ακολουθεί εργαστηριακός προσδιορισμός επιπέδων.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904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Γεώργιος </a:t>
            </a:r>
            <a:r>
              <a:rPr lang="el-GR" sz="2000" dirty="0" err="1" smtClean="0"/>
              <a:t>Καρίκας</a:t>
            </a:r>
            <a:r>
              <a:rPr lang="el-GR" sz="2000" dirty="0" smtClean="0"/>
              <a:t> 2014. Γεώργιος </a:t>
            </a:r>
            <a:r>
              <a:rPr lang="el-GR" sz="2000" dirty="0" err="1" smtClean="0"/>
              <a:t>Καρίκας</a:t>
            </a:r>
            <a:r>
              <a:rPr lang="el-GR" sz="2000" dirty="0" smtClean="0"/>
              <a:t>. «</a:t>
            </a:r>
            <a:r>
              <a:rPr lang="el-GR" sz="2000" dirty="0" err="1" smtClean="0"/>
              <a:t>Φαρμακοκινητική</a:t>
            </a:r>
            <a:r>
              <a:rPr lang="el-GR" sz="2000" dirty="0" smtClean="0"/>
              <a:t>. Ενότητα 4</a:t>
            </a:r>
            <a:r>
              <a:rPr lang="en-US" sz="2000" dirty="0" smtClean="0"/>
              <a:t>:</a:t>
            </a:r>
            <a:r>
              <a:rPr lang="el-GR" sz="2000" dirty="0"/>
              <a:t> Κατανομή του </a:t>
            </a:r>
            <a:r>
              <a:rPr lang="el-GR" sz="2000" dirty="0" smtClean="0"/>
              <a:t>φαρμάκου».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800" dirty="0" smtClean="0"/>
              <a:t>».                     </a:t>
            </a:r>
          </a:p>
          <a:p>
            <a:pPr marL="0" indent="0">
              <a:buNone/>
            </a:pPr>
            <a:endParaRPr lang="el-GR" sz="18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5500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155448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Το Σημείωμα Αναφοράς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Το Σημείωμα </a:t>
            </a:r>
            <a:r>
              <a:rPr lang="el-GR" sz="2000" dirty="0" err="1" smtClean="0"/>
              <a:t>Αδειοδότησης</a:t>
            </a:r>
            <a:endParaRPr lang="el-GR" sz="20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Τη δήλωση Διατήρησης Σημειωμάτων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Το Σημείωμα Χρήσης Έργων Τρίτων (εφόσον υπάρχει)</a:t>
            </a:r>
          </a:p>
          <a:p>
            <a:pPr marL="0" indent="0">
              <a:buNone/>
            </a:pPr>
            <a:r>
              <a:rPr lang="el-GR" sz="2400" dirty="0" smtClean="0"/>
              <a:t>μαζί με τους συνοδευόμενους </a:t>
            </a:r>
            <a:r>
              <a:rPr lang="el-GR" sz="2400" dirty="0" err="1" smtClean="0"/>
              <a:t>υπερσυνδέσμους</a:t>
            </a:r>
            <a:r>
              <a:rPr lang="el-GR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 smtClean="0"/>
              <a:t>Παράγοντες </a:t>
            </a:r>
            <a:r>
              <a:rPr lang="el-GR" dirty="0"/>
              <a:t>που επηρεάζουν  τη κατανομή των </a:t>
            </a:r>
            <a:r>
              <a:rPr lang="el-GR" dirty="0" smtClean="0"/>
              <a:t>φαρμάκων </a:t>
            </a:r>
            <a:r>
              <a:rPr lang="el-GR" sz="3000" b="0" dirty="0" smtClean="0"/>
              <a:t>3/3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 smtClean="0"/>
              <a:t>Πρακτικές </a:t>
            </a:r>
            <a:r>
              <a:rPr lang="el-GR" b="1" dirty="0"/>
              <a:t>συνέπειες στην </a:t>
            </a:r>
            <a:r>
              <a:rPr lang="el-GR" b="1" dirty="0" smtClean="0"/>
              <a:t>Κατανομή </a:t>
            </a:r>
            <a:r>
              <a:rPr lang="el-GR" dirty="0" smtClean="0"/>
              <a:t>(συνέχεια)</a:t>
            </a:r>
            <a:endParaRPr lang="el-GR" dirty="0"/>
          </a:p>
          <a:p>
            <a:r>
              <a:rPr lang="el-GR" b="1" dirty="0" smtClean="0"/>
              <a:t>Φάρμακο </a:t>
            </a:r>
            <a:r>
              <a:rPr lang="el-GR" b="1" dirty="0"/>
              <a:t>μικρού  Μ.Β./</a:t>
            </a:r>
            <a:r>
              <a:rPr lang="el-GR" dirty="0"/>
              <a:t>υδρόφιλο </a:t>
            </a:r>
          </a:p>
          <a:p>
            <a:pPr lvl="1"/>
            <a:r>
              <a:rPr lang="el-GR" dirty="0" smtClean="0"/>
              <a:t>Διέλευση </a:t>
            </a:r>
            <a:r>
              <a:rPr lang="el-GR" dirty="0"/>
              <a:t>από συνάψεις</a:t>
            </a:r>
          </a:p>
          <a:p>
            <a:pPr lvl="1"/>
            <a:r>
              <a:rPr lang="el-GR" dirty="0" smtClean="0"/>
              <a:t>Αδυναμία </a:t>
            </a:r>
            <a:r>
              <a:rPr lang="el-GR" dirty="0"/>
              <a:t>διαπερατότητας από κυτταρικές μεμβράνες</a:t>
            </a:r>
          </a:p>
          <a:p>
            <a:pPr lvl="1"/>
            <a:r>
              <a:rPr lang="el-GR" dirty="0" smtClean="0"/>
              <a:t>Παγίδευση </a:t>
            </a:r>
            <a:r>
              <a:rPr lang="el-GR" dirty="0"/>
              <a:t>στο διάμεσο υγρό + πλάσμα (</a:t>
            </a:r>
            <a:r>
              <a:rPr lang="el-GR" dirty="0" err="1"/>
              <a:t>εξωκυτταρικό</a:t>
            </a:r>
            <a:r>
              <a:rPr lang="el-GR" dirty="0"/>
              <a:t> - 14Լ) μεγαλύτερη από  φάρμακο  μικρού Μ.Β.  και υδρόφοβο</a:t>
            </a:r>
          </a:p>
          <a:p>
            <a:pPr lvl="1"/>
            <a:r>
              <a:rPr lang="el-GR" dirty="0" smtClean="0"/>
              <a:t>Διέλευση </a:t>
            </a:r>
            <a:r>
              <a:rPr lang="el-GR" dirty="0"/>
              <a:t>στο </a:t>
            </a:r>
            <a:r>
              <a:rPr lang="el-GR" dirty="0" err="1"/>
              <a:t>εξωκυτταρικό</a:t>
            </a:r>
            <a:r>
              <a:rPr lang="el-GR" dirty="0"/>
              <a:t> + ενδοκυτταρικό υγρό (42 Լ)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b="1" dirty="0"/>
              <a:t>Υψηλή τιμή κατανομής σημαίνει ότι το φάρμακο απαντά συγκεκριμένα σε κάποιο όργανο ή διαμέρισμα</a:t>
            </a:r>
            <a:r>
              <a:rPr lang="el-GR" i="1" dirty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961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Πρωτεϊνική σύνδεση </a:t>
            </a:r>
            <a:r>
              <a:rPr lang="el-GR" sz="3000" b="0" dirty="0" smtClean="0"/>
              <a:t>1/7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Η </a:t>
            </a:r>
            <a:r>
              <a:rPr lang="el-GR" dirty="0" smtClean="0"/>
              <a:t>πρωτεϊνική </a:t>
            </a:r>
            <a:r>
              <a:rPr lang="el-GR" dirty="0"/>
              <a:t>σύνδεση των φαρμάκων είναι η αναστρέψιμη αλληλεπίδραση των φαρμάκων με τις </a:t>
            </a:r>
            <a:r>
              <a:rPr lang="el-GR" dirty="0" smtClean="0"/>
              <a:t>πρωτεΐνες </a:t>
            </a:r>
            <a:r>
              <a:rPr lang="el-GR" dirty="0"/>
              <a:t>του πλάσματος.</a:t>
            </a:r>
          </a:p>
          <a:p>
            <a:r>
              <a:rPr lang="el-GR" dirty="0"/>
              <a:t>Οι κύριες </a:t>
            </a:r>
            <a:r>
              <a:rPr lang="el-GR" dirty="0" smtClean="0"/>
              <a:t>πρωτεΐνες </a:t>
            </a:r>
            <a:r>
              <a:rPr lang="el-GR" dirty="0"/>
              <a:t>σύνδεσης του φαρμάκου είναι:</a:t>
            </a:r>
          </a:p>
          <a:p>
            <a:pPr lvl="1"/>
            <a:r>
              <a:rPr lang="el-GR" dirty="0" err="1" smtClean="0"/>
              <a:t>Λευκωματίνες</a:t>
            </a:r>
            <a:r>
              <a:rPr lang="el-GR" dirty="0" smtClean="0"/>
              <a:t>.</a:t>
            </a:r>
            <a:endParaRPr lang="el-GR" dirty="0"/>
          </a:p>
          <a:p>
            <a:pPr lvl="1"/>
            <a:r>
              <a:rPr lang="el-GR" dirty="0"/>
              <a:t>α</a:t>
            </a:r>
            <a:r>
              <a:rPr lang="el-GR" baseline="-25000" dirty="0"/>
              <a:t>1</a:t>
            </a:r>
            <a:r>
              <a:rPr lang="el-GR" dirty="0"/>
              <a:t>-όξινες </a:t>
            </a:r>
            <a:r>
              <a:rPr lang="el-GR" dirty="0" err="1" smtClean="0"/>
              <a:t>γλυκοπρωτεΐνες</a:t>
            </a:r>
            <a:r>
              <a:rPr lang="el-GR" dirty="0" smtClean="0"/>
              <a:t> </a:t>
            </a:r>
            <a:r>
              <a:rPr lang="el-GR" dirty="0"/>
              <a:t>(</a:t>
            </a:r>
            <a:r>
              <a:rPr lang="el-GR" dirty="0" err="1"/>
              <a:t>δισοπυραμίδη</a:t>
            </a:r>
            <a:r>
              <a:rPr lang="el-GR" dirty="0"/>
              <a:t>, </a:t>
            </a:r>
            <a:r>
              <a:rPr lang="el-GR" dirty="0" err="1"/>
              <a:t>λιγνοκαίνη</a:t>
            </a:r>
            <a:r>
              <a:rPr lang="el-GR" dirty="0" smtClean="0"/>
              <a:t>).</a:t>
            </a:r>
            <a:endParaRPr lang="el-GR" dirty="0"/>
          </a:p>
          <a:p>
            <a:pPr lvl="1"/>
            <a:r>
              <a:rPr lang="el-GR" dirty="0" smtClean="0"/>
              <a:t>Λιποπρωτεΐνες.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299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Πρωτεϊνική σύνδεση </a:t>
            </a:r>
            <a:r>
              <a:rPr lang="el-GR" sz="3000" b="0" dirty="0" smtClean="0"/>
              <a:t>2/7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040560"/>
          </a:xfrm>
        </p:spPr>
        <p:txBody>
          <a:bodyPr/>
          <a:lstStyle/>
          <a:p>
            <a:r>
              <a:rPr lang="el-GR" dirty="0"/>
              <a:t>Το </a:t>
            </a:r>
            <a:r>
              <a:rPr lang="el-GR" dirty="0" smtClean="0"/>
              <a:t>διάγραμμα, </a:t>
            </a:r>
            <a:r>
              <a:rPr lang="el-GR" dirty="0"/>
              <a:t>μια </a:t>
            </a:r>
            <a:r>
              <a:rPr lang="el-GR" b="1" dirty="0" err="1"/>
              <a:t>ηλεκτροφόρηση</a:t>
            </a:r>
            <a:r>
              <a:rPr lang="el-GR" b="1" dirty="0"/>
              <a:t> </a:t>
            </a:r>
            <a:r>
              <a:rPr lang="el-GR" b="1" dirty="0" smtClean="0"/>
              <a:t>πρωτεϊνών</a:t>
            </a:r>
            <a:r>
              <a:rPr lang="el-GR" dirty="0" smtClean="0"/>
              <a:t> </a:t>
            </a:r>
            <a:r>
              <a:rPr lang="el-GR" dirty="0"/>
              <a:t>ορού δίνει παραδείγματα φαρμάκων που συνδέονται με τις ειδικές </a:t>
            </a:r>
            <a:r>
              <a:rPr lang="el-GR" dirty="0" smtClean="0"/>
              <a:t>πρωτεΐνες </a:t>
            </a:r>
            <a:r>
              <a:rPr lang="el-GR" dirty="0"/>
              <a:t>του ορού. Η σύνδεση του φαρμάκου γίνεται κυρίως με τη </a:t>
            </a:r>
            <a:r>
              <a:rPr lang="el-GR" dirty="0" err="1"/>
              <a:t>λευκωματίνη</a:t>
            </a:r>
            <a:r>
              <a:rPr lang="el-GR" dirty="0"/>
              <a:t> (</a:t>
            </a:r>
            <a:r>
              <a:rPr lang="el-GR" b="1" dirty="0" err="1"/>
              <a:t>αλβουμίνη</a:t>
            </a:r>
            <a:r>
              <a:rPr lang="el-GR" dirty="0"/>
              <a:t>) και σε μικρότερο βαθμό με τις </a:t>
            </a:r>
            <a:r>
              <a:rPr lang="el-GR" dirty="0" err="1"/>
              <a:t>σφαιρίνες</a:t>
            </a:r>
            <a:r>
              <a:rPr lang="el-GR" dirty="0"/>
              <a:t>.</a:t>
            </a:r>
          </a:p>
          <a:p>
            <a:r>
              <a:rPr lang="el-GR" dirty="0"/>
              <a:t>Η σύνδεση γίνεται με </a:t>
            </a:r>
            <a:r>
              <a:rPr lang="el-GR" b="1" dirty="0" err="1"/>
              <a:t>ετεροπολικούς</a:t>
            </a:r>
            <a:r>
              <a:rPr lang="el-GR" b="1" dirty="0"/>
              <a:t> δεσμούς</a:t>
            </a:r>
            <a:r>
              <a:rPr lang="el-GR" dirty="0"/>
              <a:t>, αλλά συμμετέχουν και δεσμοί </a:t>
            </a:r>
            <a:r>
              <a:rPr lang="en-US" dirty="0"/>
              <a:t>V</a:t>
            </a:r>
            <a:r>
              <a:rPr lang="el-GR" dirty="0" err="1"/>
              <a:t>an</a:t>
            </a:r>
            <a:r>
              <a:rPr lang="el-GR" dirty="0"/>
              <a:t> </a:t>
            </a:r>
            <a:r>
              <a:rPr lang="el-GR" dirty="0" err="1"/>
              <a:t>der</a:t>
            </a:r>
            <a:r>
              <a:rPr lang="el-GR" dirty="0"/>
              <a:t> </a:t>
            </a:r>
            <a:r>
              <a:rPr lang="el-GR" dirty="0" err="1"/>
              <a:t>Waals</a:t>
            </a:r>
            <a:r>
              <a:rPr lang="el-GR" dirty="0"/>
              <a:t> και είναι ταχύτατη και αντιστρεπτή.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pic>
        <p:nvPicPr>
          <p:cNvPr id="2050" name="Picture 2" descr="Scan1003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8" t="4536" b="4835"/>
          <a:stretch/>
        </p:blipFill>
        <p:spPr bwMode="auto">
          <a:xfrm>
            <a:off x="1575344" y="3717032"/>
            <a:ext cx="5993313" cy="3036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829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Πρωτεϊνική σύνδεση </a:t>
            </a:r>
            <a:r>
              <a:rPr lang="el-GR" sz="3000" b="0" dirty="0" smtClean="0"/>
              <a:t>3/7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400600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Η σύνδεση ενός λιποδιαλυτού φαρμάκου στις </a:t>
            </a:r>
            <a:r>
              <a:rPr lang="el-GR" dirty="0" smtClean="0"/>
              <a:t>λιποπρωτεΐνες, </a:t>
            </a:r>
            <a:r>
              <a:rPr lang="el-GR" dirty="0"/>
              <a:t>τα ερυθρά αιμοσφαίρια και τις άλλες μεμβράνες είναι περισσότερο </a:t>
            </a:r>
            <a:r>
              <a:rPr lang="el-GR" b="1" dirty="0"/>
              <a:t>διάλυση</a:t>
            </a:r>
            <a:r>
              <a:rPr lang="el-GR" dirty="0"/>
              <a:t> </a:t>
            </a:r>
            <a:r>
              <a:rPr lang="el-GR" b="1" dirty="0"/>
              <a:t>στα λιπίδια</a:t>
            </a:r>
            <a:r>
              <a:rPr lang="el-GR" dirty="0"/>
              <a:t> των μεμβρανών παρά στο ύδωρ του πλάσματος.</a:t>
            </a:r>
          </a:p>
          <a:p>
            <a:r>
              <a:rPr lang="el-GR" dirty="0"/>
              <a:t>Μερικά φάρμακα συνδέονται ισχυρά στο DNA (αντικαρκινικά), ή σε ιστούς πλούσιους </a:t>
            </a:r>
            <a:r>
              <a:rPr lang="el-GR"/>
              <a:t>σε </a:t>
            </a:r>
            <a:r>
              <a:rPr lang="el-GR" smtClean="0"/>
              <a:t>μελανίνη </a:t>
            </a:r>
            <a:r>
              <a:rPr lang="el-GR" dirty="0"/>
              <a:t>(</a:t>
            </a:r>
            <a:r>
              <a:rPr lang="el-GR" dirty="0" err="1"/>
              <a:t>χλωροκίνη</a:t>
            </a:r>
            <a:r>
              <a:rPr lang="el-GR" dirty="0"/>
              <a:t>, </a:t>
            </a:r>
            <a:r>
              <a:rPr lang="el-GR" dirty="0" err="1"/>
              <a:t>αμιωδαρόνη</a:t>
            </a:r>
            <a:r>
              <a:rPr lang="el-GR" dirty="0"/>
              <a:t>).</a:t>
            </a:r>
          </a:p>
          <a:p>
            <a:r>
              <a:rPr lang="el-GR" dirty="0"/>
              <a:t>Οι συνδέσεις αυτές οδηγεί στη δημιουργία ενός </a:t>
            </a:r>
            <a:r>
              <a:rPr lang="el-GR" b="1" dirty="0"/>
              <a:t>αποθέματος</a:t>
            </a:r>
            <a:r>
              <a:rPr lang="el-GR" dirty="0"/>
              <a:t> που συμβάλλει στην ελάττωση της έντασης της φαρμακοδυναμικής δράσης.</a:t>
            </a:r>
          </a:p>
          <a:p>
            <a:r>
              <a:rPr lang="el-GR" dirty="0"/>
              <a:t>Στη περίπτωση που δυο φάρμακα έχουν τον ίδιο βαθμό συγγένειας με την </a:t>
            </a:r>
            <a:r>
              <a:rPr lang="el-GR" dirty="0" err="1"/>
              <a:t>αλβουμίνη</a:t>
            </a:r>
            <a:r>
              <a:rPr lang="el-GR" dirty="0"/>
              <a:t>, τότε το ένα μπορεί να </a:t>
            </a:r>
            <a:r>
              <a:rPr lang="el-GR" b="1" dirty="0"/>
              <a:t>εκτοπίσει </a:t>
            </a:r>
            <a:r>
              <a:rPr lang="el-GR" dirty="0"/>
              <a:t>το άλλο, οπότε να προκαλέσει αύξηση της συγκέντρωσής του (μορφή </a:t>
            </a:r>
            <a:r>
              <a:rPr lang="el-GR" dirty="0" smtClean="0"/>
              <a:t>αλληλεπίδρασης)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510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Πρωτεϊνική σύνδεση </a:t>
            </a:r>
            <a:r>
              <a:rPr lang="el-GR" sz="3000" b="0" dirty="0" smtClean="0"/>
              <a:t>4/7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Οι μετρήσεις για τη παρακολούθηση των επιπέδων του φαρμάκου (</a:t>
            </a:r>
            <a:r>
              <a:rPr lang="el-GR" b="1" dirty="0" err="1"/>
              <a:t>Drug</a:t>
            </a:r>
            <a:r>
              <a:rPr lang="el-GR" dirty="0"/>
              <a:t> </a:t>
            </a:r>
            <a:r>
              <a:rPr lang="el-GR" b="1" dirty="0" err="1"/>
              <a:t>monitoring</a:t>
            </a:r>
            <a:r>
              <a:rPr lang="el-GR" dirty="0"/>
              <a:t>) μετρούν σχεδόν πάντα το άθροισμα: </a:t>
            </a:r>
          </a:p>
          <a:p>
            <a:pPr marL="0" indent="0" algn="ctr">
              <a:buNone/>
            </a:pPr>
            <a:r>
              <a:rPr lang="el-GR" b="1" dirty="0"/>
              <a:t>Συνδεδεμένου με </a:t>
            </a:r>
            <a:r>
              <a:rPr lang="el-GR" b="1" dirty="0" err="1"/>
              <a:t>πρωτείνη</a:t>
            </a:r>
            <a:r>
              <a:rPr lang="el-GR" b="1" dirty="0"/>
              <a:t> + Ελεύθερου φαρμάκου</a:t>
            </a:r>
            <a:endParaRPr lang="el-GR" dirty="0"/>
          </a:p>
          <a:p>
            <a:pPr marL="355600" indent="0">
              <a:buNone/>
            </a:pPr>
            <a:r>
              <a:rPr lang="el-GR" dirty="0"/>
              <a:t>που μπορεί να δώσει εσφαλμένα πολλές φορές αποτελέσματα. Πχ. η σύνδεση της </a:t>
            </a:r>
            <a:r>
              <a:rPr lang="el-GR" dirty="0" smtClean="0"/>
              <a:t>φαινυτοΐνης </a:t>
            </a:r>
            <a:r>
              <a:rPr lang="el-GR" dirty="0"/>
              <a:t>με τις </a:t>
            </a:r>
            <a:r>
              <a:rPr lang="el-GR" dirty="0" err="1"/>
              <a:t>λευκωματίνες</a:t>
            </a:r>
            <a:r>
              <a:rPr lang="el-GR" dirty="0"/>
              <a:t> μειώνεται σε ασθενείς με νεφρική ανεπάρκεια. Σ αυτές τις περιπτώσεις απαιτείται η μέτρηση μόνο της ελεύθερης μορφής του φαρμάκου με ειδικές εργαστηριακές τεχνικές.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196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">
  <a:themeElements>
    <a:clrScheme name="Προσαρμοσμένο 17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</Template>
  <TotalTime>233</TotalTime>
  <Words>2685</Words>
  <Application>Microsoft Office PowerPoint</Application>
  <PresentationFormat>On-screen Show (4:3)</PresentationFormat>
  <Paragraphs>301</Paragraphs>
  <Slides>48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Cambria Math</vt:lpstr>
      <vt:lpstr>Courier New</vt:lpstr>
      <vt:lpstr>Times New Roman</vt:lpstr>
      <vt:lpstr>Wingdings</vt:lpstr>
      <vt:lpstr>OC_template</vt:lpstr>
      <vt:lpstr>Φαρμακοκινητική</vt:lpstr>
      <vt:lpstr>Κατανομή του φαρμάκου</vt:lpstr>
      <vt:lpstr>Παράγοντες που επηρεάζουν  τη κατανομή των φαρμάκων 1/3</vt:lpstr>
      <vt:lpstr>Παράγοντες που επηρεάζουν  τη κατανομή των φαρμάκων 2/3</vt:lpstr>
      <vt:lpstr>Παράγοντες που επηρεάζουν  τη κατανομή των φαρμάκων 3/3</vt:lpstr>
      <vt:lpstr>Πρωτεϊνική σύνδεση 1/7</vt:lpstr>
      <vt:lpstr>Πρωτεϊνική σύνδεση 2/7</vt:lpstr>
      <vt:lpstr>Πρωτεϊνική σύνδεση 3/7</vt:lpstr>
      <vt:lpstr>Πρωτεϊνική σύνδεση 4/7</vt:lpstr>
      <vt:lpstr>Πρωτεϊνική σύνδεση 5/7</vt:lpstr>
      <vt:lpstr>Πρωτεϊνική σύνδεση 6/7</vt:lpstr>
      <vt:lpstr>Πρωτεϊνική σύνδεση 7/7</vt:lpstr>
      <vt:lpstr>Πρωτεΐνες του πλάσματος Αλβουμίνη 1/6</vt:lpstr>
      <vt:lpstr>Πρωτεΐνες του πλάσματος Αλβουμίνη 2/6</vt:lpstr>
      <vt:lpstr>Πρωτεΐνες του πλάσματος Αλβουμίνη 3/6</vt:lpstr>
      <vt:lpstr>Πρωτεΐνες του πλάσματος Αλβουμίνη 4/6</vt:lpstr>
      <vt:lpstr>Πρωτεΐνες του πλάσματος Αλβουμίνη 5/6</vt:lpstr>
      <vt:lpstr>Πρωτεΐνες του πλάσματος Αλβουμίνη 6/6</vt:lpstr>
      <vt:lpstr>Πρωτεΐνες του πλάσματος α1 – όξινη γλυκοπρωτεΐνη 1/2</vt:lpstr>
      <vt:lpstr>Πρωτεΐνες του πλάσματος α1 – όξινη γλυκοπρωτεΐνη 2/2</vt:lpstr>
      <vt:lpstr>Πρωτεΐνες του πλάσματος Λιποπρωτεΐνες 1/3</vt:lpstr>
      <vt:lpstr>Πρωτεΐνες του πλάσματος Λιποπρωτεΐνες 2/3</vt:lpstr>
      <vt:lpstr>Πρωτεΐνες του πλάσματος Λιποπρωτεΐνες 3/3</vt:lpstr>
      <vt:lpstr>Κορεσμός των θέσεων σύνδεσης 1/4</vt:lpstr>
      <vt:lpstr>Κορεσμός των θέσεων σύνδεσης 2/4</vt:lpstr>
      <vt:lpstr>Κορεσμός των θέσεων σύνδεσης 3/4</vt:lpstr>
      <vt:lpstr>Κορεσμός των θέσεων σύνδεσης 4/4</vt:lpstr>
      <vt:lpstr>Φαρμακοκινητικά μοντέλα -  Διαμερισματική ανάλυση 1/6</vt:lpstr>
      <vt:lpstr>Φαρμακοκινητικά μοντέλα -  Διαμερισματική ανάλυση 2/6</vt:lpstr>
      <vt:lpstr>Φαρμακοκινητικά μοντέλα -  Διαμερισματική ανάλυση 3/6</vt:lpstr>
      <vt:lpstr>Φαρμακοκινητικά μοντέλα -  Διαμερισματική ανάλυση 4/6</vt:lpstr>
      <vt:lpstr>Φαρμακοκινητικά μοντέλα -  Διαμερισματική ανάλυση 5/6</vt:lpstr>
      <vt:lpstr>Φαρμακοκινητικά μοντέλα -  Διαμερισματική ανάλυση 6/6</vt:lpstr>
      <vt:lpstr>Φαινομενικός όγκος Κατανομής (Vd) 1/9</vt:lpstr>
      <vt:lpstr>Φαινομενικός όγκος Κατανομής (Vd) 2/9</vt:lpstr>
      <vt:lpstr>Φαινομενικός όγκος Κατανομής (Vd) 3/9</vt:lpstr>
      <vt:lpstr>Φαινομενικός όγκος Κατανομής (Vd) 4/9</vt:lpstr>
      <vt:lpstr>Φαινομενικός όγκος Κατανομής (Vd) 5/9</vt:lpstr>
      <vt:lpstr>Φαινομενικός όγκος Κατανομής (Vd) 6/9</vt:lpstr>
      <vt:lpstr>Φαινομενικός όγκος Κατανομής (Vd) 7/9</vt:lpstr>
      <vt:lpstr>Φαινομενικός όγκος Κατανομής (Vd) 8/9</vt:lpstr>
      <vt:lpstr>Φαινομενικός όγκος Κατανομής (Vd) 9/9</vt:lpstr>
      <vt:lpstr>Τέλος Ενότητας</vt:lpstr>
      <vt:lpstr>Σημειώματα</vt:lpstr>
      <vt:lpstr>Σημείωμα Αναφοράς</vt:lpstr>
      <vt:lpstr>Σημείωμα Αδειοδότησης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Φαρμακοκινητική</dc:title>
  <dc:creator>fkaram2</dc:creator>
  <cp:lastModifiedBy>George Karikas</cp:lastModifiedBy>
  <cp:revision>17</cp:revision>
  <dcterms:created xsi:type="dcterms:W3CDTF">2014-10-23T08:19:28Z</dcterms:created>
  <dcterms:modified xsi:type="dcterms:W3CDTF">2015-01-14T17:22:23Z</dcterms:modified>
</cp:coreProperties>
</file>