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8"/>
  </p:notesMasterIdLst>
  <p:handoutMasterIdLst>
    <p:handoutMasterId r:id="rId39"/>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57" r:id="rId31"/>
    <p:sldId id="262" r:id="rId32"/>
    <p:sldId id="264" r:id="rId33"/>
    <p:sldId id="294" r:id="rId34"/>
    <p:sldId id="295" r:id="rId35"/>
    <p:sldId id="296" r:id="rId36"/>
    <p:sldId id="297" r:id="rId37"/>
  </p:sldIdLst>
  <p:sldSz cx="9144000" cy="6858000" type="screen4x3"/>
  <p:notesSz cx="7104063" cy="10234613"/>
  <p:custDataLst>
    <p:tags r:id="rId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707" autoAdjust="0"/>
  </p:normalViewPr>
  <p:slideViewPr>
    <p:cSldViewPr>
      <p:cViewPr varScale="1">
        <p:scale>
          <a:sx n="81" d="100"/>
          <a:sy n="81" d="100"/>
        </p:scale>
        <p:origin x="-84"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28325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851231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217378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857245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842989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043237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628767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2220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857540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35567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722544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Οικονομοτεχνική Ανάλυση και Διαχείριση</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a:t>
            </a:r>
            <a:r>
              <a:rPr lang="el-GR" sz="2800" b="1" dirty="0"/>
              <a:t>6</a:t>
            </a:r>
            <a:r>
              <a:rPr lang="el-GR" sz="2800" dirty="0" smtClean="0"/>
              <a:t>:</a:t>
            </a:r>
            <a:r>
              <a:rPr lang="en-US" sz="2800" dirty="0" smtClean="0"/>
              <a:t> </a:t>
            </a:r>
            <a:r>
              <a:rPr lang="el-GR" sz="2800" dirty="0"/>
              <a:t>Βελτιστοποίηση </a:t>
            </a:r>
            <a:r>
              <a:rPr lang="el-GR" sz="2800" dirty="0" smtClean="0"/>
              <a:t>δικτυακών </a:t>
            </a:r>
            <a:r>
              <a:rPr lang="el-GR" sz="2800" dirty="0"/>
              <a:t>έ</a:t>
            </a:r>
            <a:r>
              <a:rPr lang="el-GR" sz="2800" dirty="0" smtClean="0"/>
              <a:t>ργων</a:t>
            </a:r>
          </a:p>
          <a:p>
            <a:pPr>
              <a:spcBef>
                <a:spcPts val="0"/>
              </a:spcBef>
              <a:spcAft>
                <a:spcPts val="1200"/>
              </a:spcAft>
            </a:pPr>
            <a:r>
              <a:rPr lang="el-GR" sz="2400" dirty="0" smtClean="0"/>
              <a:t>Βασίλης Μούσας</a:t>
            </a:r>
            <a:endParaRPr lang="el-GR" sz="2400" dirty="0"/>
          </a:p>
          <a:p>
            <a:pPr>
              <a:spcBef>
                <a:spcPts val="0"/>
              </a:spcBef>
            </a:pPr>
            <a:r>
              <a:rPr lang="el-GR" sz="2400" dirty="0"/>
              <a:t>Τμήμα </a:t>
            </a:r>
            <a:r>
              <a:rPr lang="el-GR" sz="2400" dirty="0" smtClean="0"/>
              <a:t>Πολιτικών Μηχανικών ΤΕ και Μηχανικών Τοπογραφίας και Γεωπληροφορικής ΤΕ</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Συστήματα </a:t>
            </a:r>
            <a:r>
              <a:rPr lang="el-GR" dirty="0" smtClean="0"/>
              <a:t>ουρών </a:t>
            </a:r>
            <a:r>
              <a:rPr lang="el-GR" dirty="0"/>
              <a:t>α</a:t>
            </a:r>
            <a:r>
              <a:rPr lang="el-GR" dirty="0" smtClean="0"/>
              <a:t>ναμονής</a:t>
            </a:r>
            <a:r>
              <a:rPr lang="en-US" dirty="0" smtClean="0"/>
              <a:t> </a:t>
            </a:r>
            <a:r>
              <a:rPr lang="en-US" sz="3200" b="0" dirty="0" smtClean="0"/>
              <a:t>(1/2)</a:t>
            </a:r>
            <a:endParaRPr lang="el-GR" sz="3200" b="0" dirty="0"/>
          </a:p>
        </p:txBody>
      </p:sp>
      <p:sp>
        <p:nvSpPr>
          <p:cNvPr id="3" name="Θέση περιεχομένου 2"/>
          <p:cNvSpPr>
            <a:spLocks noGrp="1"/>
          </p:cNvSpPr>
          <p:nvPr>
            <p:ph idx="1"/>
          </p:nvPr>
        </p:nvSpPr>
        <p:spPr>
          <a:xfrm>
            <a:off x="457200" y="1196752"/>
            <a:ext cx="8229600" cy="3744416"/>
          </a:xfrm>
        </p:spPr>
        <p:txBody>
          <a:bodyPr/>
          <a:lstStyle/>
          <a:p>
            <a:r>
              <a:rPr lang="el-GR" dirty="0"/>
              <a:t>Η μελέτη και η βελτιστοποίηση των ουρών αναμονής έχει μεγάλο πεδίο εφαρμογών σε καθημερινά προβλήματα. Συχνά αλλάζουμε μέσο μεταφοράς γιατί η αναμονή στο ένα είναι μικρότερη από το άλλο, ή, επιλέγουμε την ώρα που το πολυκατάστημα έχει λιγότερη ουρά στα ταμεία, ή, αλλάζουμε τράπεζα για ταχύτερη εξυπηρέτηση</a:t>
            </a:r>
            <a:r>
              <a:rPr lang="el-GR" dirty="0" smtClean="0"/>
              <a:t>.</a:t>
            </a:r>
            <a:endParaRPr lang="en-US" dirty="0" smtClean="0"/>
          </a:p>
          <a:p>
            <a:r>
              <a:rPr lang="el-GR" dirty="0"/>
              <a:t>Σε κάθε σύστημα ουράς αναμονής υπάρχουν «πελάτες» που προσέρχονται για εξυπηρέτηση, και μονάδες ή σταθμοί «εξυπηρέτησης» που τους διεκπεραιώνουν.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533" y="4946826"/>
            <a:ext cx="4266667" cy="1409524"/>
          </a:xfrm>
          <a:prstGeom prst="rect">
            <a:avLst/>
          </a:prstGeom>
        </p:spPr>
      </p:pic>
    </p:spTree>
    <p:extLst>
      <p:ext uri="{BB962C8B-B14F-4D97-AF65-F5344CB8AC3E}">
        <p14:creationId xmlns:p14="http://schemas.microsoft.com/office/powerpoint/2010/main" val="118888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Συστήματα </a:t>
            </a:r>
            <a:r>
              <a:rPr lang="el-GR" dirty="0" smtClean="0"/>
              <a:t>ουρών </a:t>
            </a:r>
            <a:r>
              <a:rPr lang="el-GR" dirty="0"/>
              <a:t>α</a:t>
            </a:r>
            <a:r>
              <a:rPr lang="el-GR" dirty="0" smtClean="0"/>
              <a:t>ναμονής</a:t>
            </a:r>
            <a:r>
              <a:rPr lang="en-US" dirty="0" smtClean="0"/>
              <a:t> </a:t>
            </a:r>
            <a:r>
              <a:rPr lang="en-US" sz="3200" b="0" dirty="0" smtClean="0"/>
              <a:t>(2/2)</a:t>
            </a:r>
            <a:endParaRPr lang="el-GR" dirty="0"/>
          </a:p>
        </p:txBody>
      </p:sp>
      <p:sp>
        <p:nvSpPr>
          <p:cNvPr id="3" name="Θέση περιεχομένου 2"/>
          <p:cNvSpPr>
            <a:spLocks noGrp="1"/>
          </p:cNvSpPr>
          <p:nvPr>
            <p:ph idx="1"/>
          </p:nvPr>
        </p:nvSpPr>
        <p:spPr/>
        <p:txBody>
          <a:bodyPr/>
          <a:lstStyle/>
          <a:p>
            <a:r>
              <a:rPr lang="el-GR" dirty="0"/>
              <a:t>Χαρακτηριστικά παραδείγματα «πελάτη»-«εξυπηρέτησης» έχουμε στις τράπεζες (πελάτες-ταμείο), στις εθνικές οδούς (αυτοκίνητα-διόδια), στα δικαστήρια (υποθέσεις-δίκες), στα νοσοκομεία (ασθενείς-χειρουργεία), στα συνεργεία (μηχανές με βλάβη-επισκευές), στα αεροδρόμια (αεροσκάφη-απογειώσεις), στη βιομηχανία, τα εργοτάξια, και σχεδόν σε κάθε ανθρώπινη δραστηριότητα όπου διεκπεραιώνονται πρόσωπα, αντικείμενα ή συμβάντα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147664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Αφίξεις – Κατανομή </a:t>
            </a:r>
            <a:r>
              <a:rPr lang="en-US" dirty="0"/>
              <a:t>Poisson</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Οι αφίξεις σε ένα σύστημα ουράς είναι οι «πελάτες» που προσέρχονται για εξυπηρέτηση. Τα χαρακτηριστικά των αφίξεων είναι</a:t>
            </a:r>
            <a:r>
              <a:rPr lang="el-GR" dirty="0" smtClean="0"/>
              <a:t>:</a:t>
            </a:r>
            <a:endParaRPr lang="el-GR" dirty="0"/>
          </a:p>
          <a:p>
            <a:pPr marL="457200" lvl="0" indent="-457200">
              <a:buFont typeface="+mj-lt"/>
              <a:buAutoNum type="arabicPeriod"/>
            </a:pPr>
            <a:r>
              <a:rPr lang="el-GR" b="1" dirty="0"/>
              <a:t>Το Μέγεθος του Πληθυσμού</a:t>
            </a:r>
            <a:r>
              <a:rPr lang="el-GR" dirty="0"/>
              <a:t>. Ο πληθυσμός των πελατών θεωρείται είτε άπειρος, ή πεπερασμένος. Στα πιο πολλά προβλήματα ο πληθυσμός του συστήματος είναι </a:t>
            </a:r>
            <a:r>
              <a:rPr lang="el-GR" b="1" dirty="0"/>
              <a:t>άπειρος</a:t>
            </a:r>
            <a:r>
              <a:rPr lang="el-GR" dirty="0" smtClean="0"/>
              <a:t>.</a:t>
            </a:r>
            <a:endParaRPr lang="el-GR" dirty="0"/>
          </a:p>
          <a:p>
            <a:pPr marL="457200" indent="-457200">
              <a:buFont typeface="+mj-lt"/>
              <a:buAutoNum type="arabicPeriod"/>
            </a:pPr>
            <a:r>
              <a:rPr lang="el-GR" b="1" dirty="0"/>
              <a:t>Η Κατανομή των Αφίξεων</a:t>
            </a:r>
            <a:r>
              <a:rPr lang="el-GR" dirty="0"/>
              <a:t>. Οι πελάτες φτάνουν στο σύστημα είτα με γνωστή </a:t>
            </a:r>
            <a:r>
              <a:rPr lang="el-GR" b="1" dirty="0"/>
              <a:t>σταθερή συχνότητα</a:t>
            </a:r>
            <a:r>
              <a:rPr lang="el-GR" dirty="0"/>
              <a:t>, ή σε τυχαίους χρόνους. Στη περίπτωση των τυχαίων αφίξεων μετράμε το </a:t>
            </a:r>
            <a:r>
              <a:rPr lang="el-GR" b="1" dirty="0"/>
              <a:t>μέσο αριθμό αφίξεων </a:t>
            </a:r>
            <a:r>
              <a:rPr lang="el-GR" b="1" i="1" dirty="0"/>
              <a:t>λ</a:t>
            </a:r>
            <a:r>
              <a:rPr lang="el-GR" dirty="0"/>
              <a:t> στη μονάδα του χρόνου και τις προσεγγίζουμε με τη στατιστική </a:t>
            </a:r>
            <a:r>
              <a:rPr lang="el-GR" b="1" dirty="0"/>
              <a:t>κατανομή</a:t>
            </a:r>
            <a:r>
              <a:rPr lang="el-GR" dirty="0"/>
              <a:t> </a:t>
            </a:r>
            <a:r>
              <a:rPr lang="en-US" b="1" dirty="0"/>
              <a:t>Poisson</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278010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Εξυπηρέτηση – Εκθετική </a:t>
            </a:r>
            <a:r>
              <a:rPr lang="el-GR" dirty="0" smtClean="0"/>
              <a:t>κατανομή</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a:t>Οι πελάτες εξυπηρετούνται μέσα σε κάποιο χρονικό διάστημα από τις μονάδες εξυπηρέτησης. Τα χαρακτηριστικά του συστήματος εξυπηρέτησης είναι</a:t>
            </a:r>
            <a:r>
              <a:rPr lang="el-GR" dirty="0" smtClean="0"/>
              <a:t>:</a:t>
            </a:r>
            <a:endParaRPr lang="en-US" dirty="0" smtClean="0"/>
          </a:p>
          <a:p>
            <a:pPr marL="457200" lvl="0" indent="-457200">
              <a:buFont typeface="+mj-lt"/>
              <a:buAutoNum type="arabicPeriod"/>
            </a:pPr>
            <a:r>
              <a:rPr lang="el-GR" b="1" dirty="0"/>
              <a:t>Ο Χρόνος Εξυπηρέτησης</a:t>
            </a:r>
            <a:r>
              <a:rPr lang="el-GR" dirty="0"/>
              <a:t>. Ο χρόνος εξυπηρέτησης μπορεί είτε να είναι </a:t>
            </a:r>
            <a:r>
              <a:rPr lang="el-GR" b="1" dirty="0"/>
              <a:t>σταθερός</a:t>
            </a:r>
            <a:r>
              <a:rPr lang="el-GR" dirty="0"/>
              <a:t>, οπότε η εξυπηρέτηση γίνεται με σταθερή συχνότητα, ή όπως συμβαίνει συνήθως, να έχει τυχαίες διακυμάνσεις οπότε μετράμε το </a:t>
            </a:r>
            <a:r>
              <a:rPr lang="el-GR" b="1" dirty="0"/>
              <a:t>μέσο αριθμό πελατών</a:t>
            </a:r>
            <a:r>
              <a:rPr lang="el-GR" dirty="0"/>
              <a:t> </a:t>
            </a:r>
            <a:r>
              <a:rPr lang="el-GR" b="1" i="1" dirty="0"/>
              <a:t>μ</a:t>
            </a:r>
            <a:r>
              <a:rPr lang="el-GR" dirty="0"/>
              <a:t> που εξυπηρετούνται στη μονάδα του χρόνου και προσεγγίζουμε το χρόνο εξυπηρέτησης με την </a:t>
            </a:r>
            <a:r>
              <a:rPr lang="el-GR" b="1" dirty="0"/>
              <a:t>εκθετική κατανομή</a:t>
            </a:r>
            <a:r>
              <a:rPr lang="el-GR" b="1" dirty="0" smtClean="0"/>
              <a:t>.</a:t>
            </a:r>
            <a:endParaRPr lang="el-GR" dirty="0"/>
          </a:p>
          <a:p>
            <a:pPr marL="457200" lvl="0" indent="-457200">
              <a:buFont typeface="+mj-lt"/>
              <a:buAutoNum type="arabicPeriod"/>
            </a:pPr>
            <a:r>
              <a:rPr lang="el-GR" b="1" dirty="0"/>
              <a:t>Οι Μονάδες Εξυπηρέτησης</a:t>
            </a:r>
            <a:r>
              <a:rPr lang="el-GR" dirty="0"/>
              <a:t>. Μπορεί να υπάρχει: Α) </a:t>
            </a:r>
            <a:r>
              <a:rPr lang="el-GR" b="1" dirty="0"/>
              <a:t>μια μόνο μονάδα</a:t>
            </a:r>
            <a:r>
              <a:rPr lang="el-GR" dirty="0"/>
              <a:t> εξυπηρέτησης, οπότε οι πελάτες εξυπηρετούνται σειριακά, Β) </a:t>
            </a:r>
            <a:r>
              <a:rPr lang="el-GR" b="1" dirty="0"/>
              <a:t>πολλές παράλληλες μονάδες</a:t>
            </a:r>
            <a:r>
              <a:rPr lang="el-GR" dirty="0"/>
              <a:t> εξυπηρέτησης οπότε ο πελάτης εξυπηρετείται από τη πρώτη διαθέσιμη, Γ) </a:t>
            </a:r>
            <a:r>
              <a:rPr lang="el-GR" b="1" dirty="0"/>
              <a:t>πολλές διαδοχικές μονάδες</a:t>
            </a:r>
            <a:r>
              <a:rPr lang="el-GR" dirty="0"/>
              <a:t> εξυπηρέτησης οπότε ο πελάτης προσέρχεται διαδοχικά σε κάθε στάδιο.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603898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Σειρές ε</a:t>
            </a:r>
            <a:r>
              <a:rPr lang="el-GR" dirty="0" smtClean="0"/>
              <a:t>ξυπηρέτησης</a:t>
            </a:r>
            <a:r>
              <a:rPr lang="en-US" dirty="0" smtClean="0"/>
              <a:t> </a:t>
            </a:r>
            <a:r>
              <a:rPr lang="en-US" sz="3200" b="0" dirty="0" smtClean="0"/>
              <a:t>(1/2)</a:t>
            </a:r>
            <a:endParaRPr lang="el-GR" sz="3200" b="0" dirty="0"/>
          </a:p>
        </p:txBody>
      </p:sp>
      <p:sp>
        <p:nvSpPr>
          <p:cNvPr id="3" name="Θέση περιεχομένου 2"/>
          <p:cNvSpPr>
            <a:spLocks noGrp="1"/>
          </p:cNvSpPr>
          <p:nvPr>
            <p:ph idx="1"/>
          </p:nvPr>
        </p:nvSpPr>
        <p:spPr/>
        <p:txBody>
          <a:bodyPr/>
          <a:lstStyle/>
          <a:p>
            <a:pPr marL="0" indent="0">
              <a:buNone/>
            </a:pPr>
            <a:r>
              <a:rPr lang="el-GR" dirty="0"/>
              <a:t>Η σειρά με την οποία εξυπηρετούνται οι πελάτες που περιμένουν σε μια ουρά είναι ένα από επιπλέον χαρακτηριστικό της </a:t>
            </a:r>
            <a:r>
              <a:rPr lang="el-GR" dirty="0" smtClean="0"/>
              <a:t>ουρά </a:t>
            </a:r>
            <a:r>
              <a:rPr lang="el-GR" dirty="0"/>
              <a:t>αναμονής. Συνήθως συναντάμε τις παρακάτω μορφές</a:t>
            </a:r>
            <a:r>
              <a:rPr lang="el-GR" dirty="0" smtClean="0"/>
              <a:t>:</a:t>
            </a:r>
            <a:endParaRPr lang="en-US" dirty="0" smtClean="0"/>
          </a:p>
          <a:p>
            <a:pPr lvl="0"/>
            <a:r>
              <a:rPr lang="en-US" b="1" dirty="0"/>
              <a:t>FIFO</a:t>
            </a:r>
            <a:r>
              <a:rPr lang="el-GR" dirty="0"/>
              <a:t> (</a:t>
            </a:r>
            <a:r>
              <a:rPr lang="en-US" dirty="0"/>
              <a:t>First In First Out</a:t>
            </a:r>
            <a:r>
              <a:rPr lang="el-GR" dirty="0"/>
              <a:t>): Σύμφωνα με τη σειρά προσέλευσης. Σειρές τύπου </a:t>
            </a:r>
            <a:r>
              <a:rPr lang="en-US" dirty="0"/>
              <a:t>FIFO</a:t>
            </a:r>
            <a:r>
              <a:rPr lang="el-GR" dirty="0"/>
              <a:t> συναντάμε στα διόδια της εθνικής οδού και στα ταμεία των τραπεζών</a:t>
            </a:r>
            <a:r>
              <a:rPr lang="el-GR" dirty="0" smtClean="0"/>
              <a:t>.</a:t>
            </a:r>
            <a:endParaRPr lang="el-GR" dirty="0"/>
          </a:p>
          <a:p>
            <a:pPr lvl="0"/>
            <a:r>
              <a:rPr lang="en-US" b="1" dirty="0"/>
              <a:t>LIFO</a:t>
            </a:r>
            <a:r>
              <a:rPr lang="el-GR" dirty="0"/>
              <a:t> (</a:t>
            </a:r>
            <a:r>
              <a:rPr lang="en-US" dirty="0"/>
              <a:t>Last In First Out</a:t>
            </a:r>
            <a:r>
              <a:rPr lang="el-GR" dirty="0"/>
              <a:t>): Αντίθετα από τη σειρά προσέλευσης. Σειρές τύπου </a:t>
            </a:r>
            <a:r>
              <a:rPr lang="en-US" dirty="0"/>
              <a:t>LIFO </a:t>
            </a:r>
            <a:r>
              <a:rPr lang="el-GR" dirty="0"/>
              <a:t>συναντάμε στα </a:t>
            </a:r>
            <a:r>
              <a:rPr lang="en-US" dirty="0"/>
              <a:t>Ferry</a:t>
            </a:r>
            <a:r>
              <a:rPr lang="el-GR" dirty="0"/>
              <a:t>-</a:t>
            </a:r>
            <a:r>
              <a:rPr lang="en-US" dirty="0"/>
              <a:t>boat </a:t>
            </a:r>
            <a:r>
              <a:rPr lang="el-GR" dirty="0"/>
              <a:t>με μια είσοδο/έξοδο.</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097575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Σειρές </a:t>
            </a:r>
            <a:r>
              <a:rPr lang="el-GR" dirty="0" smtClean="0"/>
              <a:t>εξυπηρέτησης</a:t>
            </a:r>
            <a:r>
              <a:rPr lang="en-US" dirty="0" smtClean="0"/>
              <a:t> </a:t>
            </a:r>
            <a:r>
              <a:rPr lang="en-US" sz="3200" b="0" dirty="0" smtClean="0"/>
              <a:t>(2/2)</a:t>
            </a:r>
            <a:endParaRPr lang="el-GR" dirty="0"/>
          </a:p>
        </p:txBody>
      </p:sp>
      <p:sp>
        <p:nvSpPr>
          <p:cNvPr id="3" name="Θέση περιεχομένου 2"/>
          <p:cNvSpPr>
            <a:spLocks noGrp="1"/>
          </p:cNvSpPr>
          <p:nvPr>
            <p:ph idx="1"/>
          </p:nvPr>
        </p:nvSpPr>
        <p:spPr/>
        <p:txBody>
          <a:bodyPr/>
          <a:lstStyle/>
          <a:p>
            <a:pPr lvl="0"/>
            <a:r>
              <a:rPr lang="el-GR" b="1" dirty="0"/>
              <a:t>Τυχαία Σειρά</a:t>
            </a:r>
            <a:r>
              <a:rPr lang="el-GR" dirty="0"/>
              <a:t>: Με τυχαία επιλογή. Συχνά στις γραμμές παραγωγής πολλά στάδια (π.χ. ποιοτικού ελέγχου) προωθούν τα προϊόντα τυχαία ανεξάρτητα με τη σειρά προσέλευσης</a:t>
            </a:r>
            <a:r>
              <a:rPr lang="el-GR" dirty="0" smtClean="0"/>
              <a:t>.</a:t>
            </a:r>
            <a:endParaRPr lang="el-GR" dirty="0"/>
          </a:p>
          <a:p>
            <a:pPr lvl="0"/>
            <a:r>
              <a:rPr lang="el-GR" b="1" dirty="0"/>
              <a:t>Σειρά Προτεραιότητας</a:t>
            </a:r>
            <a:r>
              <a:rPr lang="el-GR" dirty="0"/>
              <a:t>: Ανάλογα με τη προτεραιότητα που φέρουν. Τέτοιες σειρές συναντάμε στη διεκπεραίωση αλληλογραφίας (απλό, συστημένο, αεροπορικώς, επείγον, </a:t>
            </a:r>
            <a:r>
              <a:rPr lang="en-US" dirty="0"/>
              <a:t>courier</a:t>
            </a:r>
            <a:r>
              <a:rPr lang="el-GR" dirty="0"/>
              <a:t>, κλπ.) και στα δίκτυα Η/Υ.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877768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Βασικά </a:t>
            </a:r>
            <a:r>
              <a:rPr lang="el-GR" dirty="0" smtClean="0"/>
              <a:t>μοντέλα </a:t>
            </a:r>
            <a:r>
              <a:rPr lang="el-GR" dirty="0"/>
              <a:t>ο</a:t>
            </a:r>
            <a:r>
              <a:rPr lang="el-GR" dirty="0" smtClean="0"/>
              <a:t>υρών </a:t>
            </a:r>
            <a:r>
              <a:rPr lang="el-GR" dirty="0"/>
              <a:t>α</a:t>
            </a:r>
            <a:r>
              <a:rPr lang="el-GR" dirty="0" smtClean="0"/>
              <a:t>ναμονής </a:t>
            </a:r>
            <a:r>
              <a:rPr lang="el-GR" dirty="0"/>
              <a:t>(Μ/Μ/1 &amp; Μ/Μ/s</a:t>
            </a:r>
            <a:r>
              <a:rPr lang="el-GR" dirty="0" smtClean="0"/>
              <a:t>)</a:t>
            </a:r>
            <a:r>
              <a:rPr lang="en-US" dirty="0" smtClean="0"/>
              <a:t> </a:t>
            </a:r>
            <a:r>
              <a:rPr lang="en-US" sz="3600" b="0" dirty="0" smtClean="0"/>
              <a:t>(1/2)</a:t>
            </a:r>
            <a:endParaRPr lang="el-GR" sz="3600" b="0" dirty="0"/>
          </a:p>
        </p:txBody>
      </p:sp>
      <p:sp>
        <p:nvSpPr>
          <p:cNvPr id="3" name="Θέση περιεχομένου 2"/>
          <p:cNvSpPr>
            <a:spLocks noGrp="1"/>
          </p:cNvSpPr>
          <p:nvPr>
            <p:ph idx="1"/>
          </p:nvPr>
        </p:nvSpPr>
        <p:spPr/>
        <p:txBody>
          <a:bodyPr/>
          <a:lstStyle/>
          <a:p>
            <a:r>
              <a:rPr lang="el-GR" dirty="0"/>
              <a:t>Το βασικό μοντέλο που συναντάμε σε προβλήματα ουρών αναμονής είναι το </a:t>
            </a:r>
            <a:r>
              <a:rPr lang="el-GR" b="1" dirty="0"/>
              <a:t>Μ/Μ/1</a:t>
            </a:r>
            <a:r>
              <a:rPr lang="el-GR" dirty="0"/>
              <a:t>. Ο συμβολισμός αυτός σημαίνει: Αφίξεις με κατανομή </a:t>
            </a:r>
            <a:r>
              <a:rPr lang="en-US" dirty="0"/>
              <a:t>Poisson</a:t>
            </a:r>
            <a:r>
              <a:rPr lang="el-GR" dirty="0"/>
              <a:t> (το 1</a:t>
            </a:r>
            <a:r>
              <a:rPr lang="el-GR" baseline="30000" dirty="0"/>
              <a:t>ο</a:t>
            </a:r>
            <a:r>
              <a:rPr lang="el-GR" dirty="0"/>
              <a:t> Μ), Χρόνο Εξυπηρέτησης με Εκθετική κατανομή (το 2</a:t>
            </a:r>
            <a:r>
              <a:rPr lang="el-GR" baseline="30000" dirty="0"/>
              <a:t>ο</a:t>
            </a:r>
            <a:r>
              <a:rPr lang="el-GR" dirty="0"/>
              <a:t> Μ) και μία μονάδα εξυπηρέτησης (το 1). Αν το σύστημα διαθέτει </a:t>
            </a:r>
            <a:r>
              <a:rPr lang="el-GR" dirty="0" smtClean="0"/>
              <a:t>περισσότερες </a:t>
            </a:r>
            <a:r>
              <a:rPr lang="el-GR" dirty="0"/>
              <a:t>μονάδες εξυπηρέτησης (</a:t>
            </a:r>
            <a:r>
              <a:rPr lang="en-US" b="1" dirty="0"/>
              <a:t>s</a:t>
            </a:r>
            <a:r>
              <a:rPr lang="el-GR" dirty="0"/>
              <a:t>) τότε το μοντέλο συμβολίζεται σαν </a:t>
            </a:r>
            <a:r>
              <a:rPr lang="el-GR" b="1" dirty="0"/>
              <a:t>Μ/Μ/</a:t>
            </a:r>
            <a:r>
              <a:rPr lang="en-US" b="1" dirty="0"/>
              <a:t>s</a:t>
            </a:r>
            <a:r>
              <a:rPr lang="el-GR" dirty="0"/>
              <a:t>. Τέλος η σειρά εξυπηρέτησης στα παραπάνω μοντέλα είναι της μορφής </a:t>
            </a:r>
            <a:r>
              <a:rPr lang="en-US" dirty="0"/>
              <a:t>FIFO</a:t>
            </a:r>
            <a:r>
              <a:rPr lang="el-GR" dirty="0"/>
              <a:t>.</a:t>
            </a:r>
          </a:p>
          <a:p>
            <a:r>
              <a:rPr lang="el-GR" dirty="0"/>
              <a:t>Κάθε μοντέλο Μ/Μ/1 και Μ/Μ/</a:t>
            </a:r>
            <a:r>
              <a:rPr lang="en-US" dirty="0"/>
              <a:t>s</a:t>
            </a:r>
            <a:r>
              <a:rPr lang="el-GR" dirty="0"/>
              <a:t> συνοδεύεται και από δυο παραμέτρους τη </a:t>
            </a:r>
            <a:r>
              <a:rPr lang="el-GR" b="1" i="1" dirty="0"/>
              <a:t>λ</a:t>
            </a:r>
            <a:r>
              <a:rPr lang="el-GR" dirty="0"/>
              <a:t> (Μ.Ο. αφίξεων) και τη </a:t>
            </a:r>
            <a:r>
              <a:rPr lang="el-GR" b="1" i="1" dirty="0"/>
              <a:t>μ</a:t>
            </a:r>
            <a:r>
              <a:rPr lang="el-GR" dirty="0"/>
              <a:t> (Μ.Ο. εξυπηρετήσεων), με το περιορισμό </a:t>
            </a:r>
            <a:r>
              <a:rPr lang="el-GR" b="1" i="1" dirty="0"/>
              <a:t>μ </a:t>
            </a:r>
            <a:r>
              <a:rPr lang="el-GR" dirty="0"/>
              <a:t>&gt; </a:t>
            </a:r>
            <a:r>
              <a:rPr lang="el-GR" b="1" i="1" dirty="0"/>
              <a:t>λ</a:t>
            </a:r>
            <a:r>
              <a:rPr lang="el-GR" dirty="0"/>
              <a:t>  ή  </a:t>
            </a:r>
            <a:r>
              <a:rPr lang="en-US" b="1" dirty="0"/>
              <a:t>s</a:t>
            </a:r>
            <a:r>
              <a:rPr lang="el-GR" b="1" i="1" dirty="0"/>
              <a:t>μ </a:t>
            </a:r>
            <a:r>
              <a:rPr lang="el-GR" dirty="0"/>
              <a:t>&gt; </a:t>
            </a:r>
            <a:r>
              <a:rPr lang="el-GR" b="1" i="1" dirty="0"/>
              <a:t>λ </a:t>
            </a:r>
            <a:r>
              <a:rPr lang="el-GR" dirty="0"/>
              <a:t> αντίστοιχα, ώστε η ουρά να λειτουργεί.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860920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Βασικά </a:t>
            </a:r>
            <a:r>
              <a:rPr lang="el-GR" dirty="0" smtClean="0"/>
              <a:t>μοντέλα </a:t>
            </a:r>
            <a:r>
              <a:rPr lang="el-GR" dirty="0"/>
              <a:t>ο</a:t>
            </a:r>
            <a:r>
              <a:rPr lang="el-GR" dirty="0" smtClean="0"/>
              <a:t>υρών </a:t>
            </a:r>
            <a:r>
              <a:rPr lang="el-GR" dirty="0"/>
              <a:t>α</a:t>
            </a:r>
            <a:r>
              <a:rPr lang="el-GR" dirty="0" smtClean="0"/>
              <a:t>ναμονής </a:t>
            </a:r>
            <a:r>
              <a:rPr lang="el-GR" dirty="0"/>
              <a:t>(Μ/Μ/1 &amp; Μ/Μ/s)</a:t>
            </a:r>
            <a:r>
              <a:rPr lang="en-US" dirty="0"/>
              <a:t> </a:t>
            </a:r>
            <a:r>
              <a:rPr lang="en-US" sz="3600" b="0" dirty="0" smtClean="0"/>
              <a:t>(2/2)</a:t>
            </a:r>
            <a:endParaRPr lang="el-GR" dirty="0"/>
          </a:p>
        </p:txBody>
      </p:sp>
      <p:sp>
        <p:nvSpPr>
          <p:cNvPr id="3" name="Θέση περιεχομένου 2"/>
          <p:cNvSpPr>
            <a:spLocks noGrp="1"/>
          </p:cNvSpPr>
          <p:nvPr>
            <p:ph idx="1"/>
          </p:nvPr>
        </p:nvSpPr>
        <p:spPr/>
        <p:txBody>
          <a:bodyPr/>
          <a:lstStyle/>
          <a:p>
            <a:r>
              <a:rPr lang="el-GR" dirty="0"/>
              <a:t>Από τους τύπους των κατανομών (Poisson και Εκθετικής) και από την θεωρία πιθανοτήτων προκύπτει ένα σύνολο μαθηματικών σχέσεων που περιγράφουν τη συμπεριφορά του συστήματος. Τα μεγέθη αυτά υπολογίζονται από τις παραμέτρους λ &amp; μ,  και είναι: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10556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Χαρακτηριστικά μεγέθη ουρών αναμονής </a:t>
            </a:r>
            <a:r>
              <a:rPr lang="el-GR" sz="3600" b="0" dirty="0" smtClean="0"/>
              <a:t>(1/3)</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ext uri="{D42A27DB-BD31-4B8C-83A1-F6EECF244321}">
                    <p14:modId xmlns:p14="http://schemas.microsoft.com/office/powerpoint/2010/main" val="2039114119"/>
                  </p:ext>
                </p:extLst>
              </p:nvPr>
            </p:nvGraphicFramePr>
            <p:xfrm>
              <a:off x="179512" y="1340768"/>
              <a:ext cx="8640961" cy="4572000"/>
            </p:xfrm>
            <a:graphic>
              <a:graphicData uri="http://schemas.openxmlformats.org/drawingml/2006/table">
                <a:tbl>
                  <a:tblPr firstRow="1" firstCol="1" lastRow="1" lastCol="1" bandRow="1" bandCol="1">
                    <a:tableStyleId>{5940675A-B579-460E-94D1-54222C63F5DA}</a:tableStyleId>
                  </a:tblPr>
                  <a:tblGrid>
                    <a:gridCol w="3456384"/>
                    <a:gridCol w="2035631"/>
                    <a:gridCol w="3148946"/>
                  </a:tblGrid>
                  <a:tr h="0">
                    <a:tc>
                      <a:txBody>
                        <a:bodyPr/>
                        <a:lstStyle/>
                        <a:p>
                          <a:pPr algn="ctr">
                            <a:spcAft>
                              <a:spcPts val="0"/>
                            </a:spcAft>
                          </a:pPr>
                          <a:r>
                            <a:rPr lang="el-GR" sz="2000" dirty="0">
                              <a:effectLst/>
                            </a:rPr>
                            <a:t>Χαρακτηριστικό </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Μ/Μ/1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Μ/Μ/</a:t>
                          </a:r>
                          <a:r>
                            <a:rPr lang="en-US" sz="2000" dirty="0">
                              <a:effectLst/>
                            </a:rPr>
                            <a:t>s</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l">
                            <a:spcAft>
                              <a:spcPts val="0"/>
                            </a:spcAft>
                          </a:pPr>
                          <a:r>
                            <a:rPr lang="el-GR" sz="2000" dirty="0">
                              <a:effectLst/>
                            </a:rPr>
                            <a:t>Η πιθανότητα το σύστημα να βρίσκεται σε χρήση (από 1 </a:t>
                          </a:r>
                          <a:r>
                            <a:rPr lang="el-GR" sz="2000" dirty="0" smtClean="0">
                              <a:effectLst/>
                            </a:rPr>
                            <a:t>τουλάχιστον</a:t>
                          </a:r>
                          <a:r>
                            <a:rPr lang="en-US" sz="2000" baseline="0" dirty="0" smtClean="0">
                              <a:effectLst/>
                            </a:rPr>
                            <a:t> </a:t>
                          </a:r>
                          <a:r>
                            <a:rPr lang="el-GR" sz="2000" dirty="0" smtClean="0">
                              <a:effectLst/>
                            </a:rPr>
                            <a:t>πελάτη</a:t>
                          </a:r>
                          <a:r>
                            <a:rPr lang="el-GR" sz="2000" dirty="0">
                              <a:effectLst/>
                            </a:rPr>
                            <a:t>). «Συντελεστής αξιοποίησης του συστήματος» </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smtClean="0">
                              <a:effectLst/>
                            </a:rPr>
                            <a:t> </a:t>
                          </a:r>
                          <a14:m>
                            <m:oMath xmlns:m="http://schemas.openxmlformats.org/officeDocument/2006/math">
                              <m:r>
                                <a:rPr lang="el-GR" sz="2000" b="0" i="1" smtClean="0">
                                  <a:effectLst/>
                                  <a:latin typeface="Cambria Math" panose="02040503050406030204" pitchFamily="18" charset="0"/>
                                </a:rPr>
                                <m:t>𝜌</m:t>
                              </m:r>
                              <m:r>
                                <a:rPr lang="el-GR" sz="2000" b="0" i="1" smtClean="0">
                                  <a:effectLst/>
                                  <a:latin typeface="Cambria Math" panose="02040503050406030204" pitchFamily="18" charset="0"/>
                                </a:rPr>
                                <m:t>=</m:t>
                              </m:r>
                              <m:f>
                                <m:fPr>
                                  <m:ctrlPr>
                                    <a:rPr lang="el-GR" sz="2000" b="0" i="1" smtClean="0">
                                      <a:effectLst/>
                                      <a:latin typeface="Cambria Math"/>
                                    </a:rPr>
                                  </m:ctrlPr>
                                </m:fPr>
                                <m:num>
                                  <m:r>
                                    <a:rPr lang="el-GR" sz="2000" b="0" i="1" smtClean="0">
                                      <a:effectLst/>
                                      <a:latin typeface="Cambria Math" panose="02040503050406030204" pitchFamily="18" charset="0"/>
                                    </a:rPr>
                                    <m:t>𝜆</m:t>
                                  </m:r>
                                </m:num>
                                <m:den>
                                  <m:r>
                                    <a:rPr lang="el-GR" sz="2000" b="0" i="1" smtClean="0">
                                      <a:effectLst/>
                                      <a:latin typeface="Cambria Math" panose="02040503050406030204" pitchFamily="18" charset="0"/>
                                    </a:rPr>
                                    <m:t>𝜇</m:t>
                                  </m:r>
                                </m:den>
                              </m:f>
                            </m:oMath>
                          </a14:m>
                          <a:endParaRPr lang="el-GR" sz="20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effectLst/>
                            </a:rPr>
                            <a:t> </a:t>
                          </a:r>
                          <a14:m>
                            <m:oMath xmlns:m="http://schemas.openxmlformats.org/officeDocument/2006/math">
                              <m:r>
                                <a:rPr lang="el-GR" sz="2000" b="0" i="1" smtClean="0">
                                  <a:effectLst/>
                                  <a:latin typeface="Cambria Math" panose="02040503050406030204" pitchFamily="18" charset="0"/>
                                </a:rPr>
                                <m:t>𝜌</m:t>
                              </m:r>
                              <m:r>
                                <a:rPr lang="el-GR" sz="2000" b="0" i="1" smtClean="0">
                                  <a:effectLst/>
                                  <a:latin typeface="Cambria Math" panose="02040503050406030204" pitchFamily="18" charset="0"/>
                                </a:rPr>
                                <m:t>=</m:t>
                              </m:r>
                              <m:f>
                                <m:fPr>
                                  <m:ctrlPr>
                                    <a:rPr lang="el-GR" sz="2000" b="0" i="1" smtClean="0">
                                      <a:effectLst/>
                                      <a:latin typeface="Cambria Math"/>
                                    </a:rPr>
                                  </m:ctrlPr>
                                </m:fPr>
                                <m:num>
                                  <m:r>
                                    <a:rPr lang="el-GR" sz="2000" b="0" i="1" smtClean="0">
                                      <a:effectLst/>
                                      <a:latin typeface="Cambria Math" panose="02040503050406030204" pitchFamily="18" charset="0"/>
                                    </a:rPr>
                                    <m:t>𝜆</m:t>
                                  </m:r>
                                </m:num>
                                <m:den>
                                  <m:r>
                                    <a:rPr lang="en-US" sz="2000" b="0" i="1" smtClean="0">
                                      <a:effectLst/>
                                      <a:latin typeface="Cambria Math" panose="02040503050406030204" pitchFamily="18" charset="0"/>
                                    </a:rPr>
                                    <m:t>𝑠</m:t>
                                  </m:r>
                                  <m:r>
                                    <a:rPr lang="en-US" sz="2000" b="0" i="1" smtClean="0">
                                      <a:effectLst/>
                                      <a:latin typeface="Cambria Math" panose="02040503050406030204" pitchFamily="18" charset="0"/>
                                      <a:ea typeface="Cambria Math" panose="02040503050406030204" pitchFamily="18" charset="0"/>
                                    </a:rPr>
                                    <m:t>∙</m:t>
                                  </m:r>
                                  <m:r>
                                    <a:rPr lang="el-GR" sz="2000" b="0" i="1" smtClean="0">
                                      <a:effectLst/>
                                      <a:latin typeface="Cambria Math" panose="02040503050406030204" pitchFamily="18" charset="0"/>
                                    </a:rPr>
                                    <m:t>𝜇</m:t>
                                  </m:r>
                                </m:den>
                              </m:f>
                            </m:oMath>
                          </a14:m>
                          <a:endParaRPr lang="el-GR" sz="2000" dirty="0">
                            <a:effectLst/>
                            <a:latin typeface="Courier New" panose="02070309020205020404" pitchFamily="49" charset="0"/>
                            <a:ea typeface="Times New Roman" panose="02020603050405020304" pitchFamily="18" charset="0"/>
                          </a:endParaRPr>
                        </a:p>
                        <a:p>
                          <a:pPr algn="ctr">
                            <a:spcAft>
                              <a:spcPts val="0"/>
                            </a:spcAft>
                          </a:pPr>
                          <a:r>
                            <a:rPr lang="el-GR"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nchor="ctr"/>
                    </a:tc>
                  </a:tr>
                  <a:tr h="0">
                    <a:tc>
                      <a:txBody>
                        <a:bodyPr/>
                        <a:lstStyle/>
                        <a:p>
                          <a:pPr algn="l">
                            <a:spcAft>
                              <a:spcPts val="0"/>
                            </a:spcAft>
                          </a:pPr>
                          <a:r>
                            <a:rPr lang="el-GR" sz="2000" dirty="0">
                              <a:effectLst/>
                            </a:rPr>
                            <a:t> </a:t>
                          </a:r>
                        </a:p>
                        <a:p>
                          <a:pPr algn="l">
                            <a:spcAft>
                              <a:spcPts val="0"/>
                            </a:spcAft>
                          </a:pPr>
                          <a:r>
                            <a:rPr lang="el-GR" sz="2000" dirty="0">
                              <a:effectLst/>
                            </a:rPr>
                            <a:t>Η πιθανότητα η μονάδα εξυπηρέτησης μην είναι σε χρήση (να μην υπάρχει πελάτης στο σύστημα)</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14:m>
                            <m:oMath xmlns:m="http://schemas.openxmlformats.org/officeDocument/2006/math">
                              <m:sSub>
                                <m:sSubPr>
                                  <m:ctrlPr>
                                    <a:rPr lang="el-GR" sz="2000" i="1" smtClean="0">
                                      <a:effectLst/>
                                      <a:latin typeface="Cambria Math"/>
                                    </a:rPr>
                                  </m:ctrlPr>
                                </m:sSubPr>
                                <m:e>
                                  <m:r>
                                    <m:rPr>
                                      <m:sty m:val="p"/>
                                    </m:rPr>
                                    <a:rPr lang="el-GR" sz="2000" b="0" i="0" smtClean="0">
                                      <a:effectLst/>
                                      <a:latin typeface="Cambria Math" panose="02040503050406030204" pitchFamily="18" charset="0"/>
                                    </a:rPr>
                                    <m:t>Ρ</m:t>
                                  </m:r>
                                </m:e>
                                <m:sub>
                                  <m:d>
                                    <m:dPr>
                                      <m:ctrlPr>
                                        <a:rPr lang="el-GR" sz="2000" i="1" smtClean="0">
                                          <a:effectLst/>
                                          <a:latin typeface="Cambria Math"/>
                                        </a:rPr>
                                      </m:ctrlPr>
                                    </m:dPr>
                                    <m:e>
                                      <m:r>
                                        <a:rPr lang="el-GR" sz="2000" b="0" i="1" smtClean="0">
                                          <a:effectLst/>
                                          <a:latin typeface="Cambria Math" panose="02040503050406030204" pitchFamily="18" charset="0"/>
                                        </a:rPr>
                                        <m:t>0</m:t>
                                      </m:r>
                                    </m:e>
                                  </m:d>
                                </m:sub>
                              </m:sSub>
                              <m:r>
                                <a:rPr lang="el-GR" sz="2000" b="0" i="1" smtClean="0">
                                  <a:effectLst/>
                                  <a:latin typeface="Cambria Math" panose="02040503050406030204" pitchFamily="18" charset="0"/>
                                </a:rPr>
                                <m:t>==1−</m:t>
                              </m:r>
                              <m:f>
                                <m:fPr>
                                  <m:ctrlPr>
                                    <a:rPr lang="el-GR" sz="2000" b="0" i="1" smtClean="0">
                                      <a:effectLst/>
                                      <a:latin typeface="Cambria Math"/>
                                    </a:rPr>
                                  </m:ctrlPr>
                                </m:fPr>
                                <m:num>
                                  <m:r>
                                    <a:rPr lang="el-GR" sz="2000" b="0" i="1" smtClean="0">
                                      <a:effectLst/>
                                      <a:latin typeface="Cambria Math" panose="02040503050406030204" pitchFamily="18" charset="0"/>
                                    </a:rPr>
                                    <m:t>𝜆</m:t>
                                  </m:r>
                                </m:num>
                                <m:den>
                                  <m:r>
                                    <a:rPr lang="el-GR" sz="2000" b="0" i="1" smtClean="0">
                                      <a:effectLst/>
                                      <a:latin typeface="Cambria Math" panose="02040503050406030204" pitchFamily="18" charset="0"/>
                                    </a:rPr>
                                    <m:t>𝜇</m:t>
                                  </m:r>
                                </m:den>
                              </m:f>
                              <m:r>
                                <a:rPr lang="el-GR" sz="2000" b="0" i="1" smtClean="0">
                                  <a:effectLst/>
                                  <a:latin typeface="Cambria Math" panose="02040503050406030204" pitchFamily="18" charset="0"/>
                                </a:rPr>
                                <m:t>=1−</m:t>
                              </m:r>
                              <m:r>
                                <a:rPr lang="el-GR" sz="2000" b="0" i="1" smtClean="0">
                                  <a:effectLst/>
                                  <a:latin typeface="Cambria Math" panose="02040503050406030204" pitchFamily="18" charset="0"/>
                                </a:rPr>
                                <m:t>𝜌</m:t>
                              </m:r>
                            </m:oMath>
                          </a14:m>
                          <a:r>
                            <a:rPr lang="el-GR"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14:m>
                            <m:oMath xmlns:m="http://schemas.openxmlformats.org/officeDocument/2006/math">
                              <m:sSub>
                                <m:sSubPr>
                                  <m:ctrlPr>
                                    <a:rPr lang="el-GR" sz="2000" i="1" smtClean="0">
                                      <a:effectLst/>
                                      <a:latin typeface="Cambria Math"/>
                                    </a:rPr>
                                  </m:ctrlPr>
                                </m:sSubPr>
                                <m:e>
                                  <m:r>
                                    <m:rPr>
                                      <m:sty m:val="p"/>
                                    </m:rPr>
                                    <a:rPr lang="el-GR" sz="2000" b="0" i="0" smtClean="0">
                                      <a:effectLst/>
                                      <a:latin typeface="Cambria Math" panose="02040503050406030204" pitchFamily="18" charset="0"/>
                                    </a:rPr>
                                    <m:t>Ρ</m:t>
                                  </m:r>
                                </m:e>
                                <m:sub>
                                  <m:d>
                                    <m:dPr>
                                      <m:ctrlPr>
                                        <a:rPr lang="el-GR" sz="2000" i="1" smtClean="0">
                                          <a:effectLst/>
                                          <a:latin typeface="Cambria Math"/>
                                        </a:rPr>
                                      </m:ctrlPr>
                                    </m:dPr>
                                    <m:e>
                                      <m:r>
                                        <a:rPr lang="el-GR" sz="2000" b="0" i="1" smtClean="0">
                                          <a:effectLst/>
                                          <a:latin typeface="Cambria Math" panose="02040503050406030204" pitchFamily="18" charset="0"/>
                                        </a:rPr>
                                        <m:t>0</m:t>
                                      </m:r>
                                    </m:e>
                                  </m:d>
                                </m:sub>
                              </m:sSub>
                              <m:r>
                                <a:rPr lang="el-GR" sz="2000" b="0" i="1" smtClean="0">
                                  <a:effectLst/>
                                  <a:latin typeface="Cambria Math" panose="02040503050406030204" pitchFamily="18" charset="0"/>
                                </a:rPr>
                                <m:t>=</m:t>
                              </m:r>
                              <m:f>
                                <m:fPr>
                                  <m:ctrlPr>
                                    <a:rPr lang="el-GR" sz="2000" b="0" i="1" smtClean="0">
                                      <a:effectLst/>
                                      <a:latin typeface="Cambria Math"/>
                                    </a:rPr>
                                  </m:ctrlPr>
                                </m:fPr>
                                <m:num>
                                  <m:r>
                                    <a:rPr lang="el-GR" sz="2000" b="0" i="1" smtClean="0">
                                      <a:effectLst/>
                                      <a:latin typeface="Cambria Math" panose="02040503050406030204" pitchFamily="18" charset="0"/>
                                    </a:rPr>
                                    <m:t>1</m:t>
                                  </m:r>
                                </m:num>
                                <m:den>
                                  <m:nary>
                                    <m:naryPr>
                                      <m:chr m:val="∑"/>
                                      <m:ctrlPr>
                                        <a:rPr lang="el-GR" sz="2000" b="0" i="1" smtClean="0">
                                          <a:effectLst/>
                                          <a:latin typeface="Cambria Math"/>
                                        </a:rPr>
                                      </m:ctrlPr>
                                    </m:naryPr>
                                    <m:sub>
                                      <m:r>
                                        <m:rPr>
                                          <m:brk m:alnAt="23"/>
                                        </m:rPr>
                                        <a:rPr lang="en-US" sz="2000" b="0" i="1" smtClean="0">
                                          <a:effectLst/>
                                          <a:latin typeface="Cambria Math"/>
                                        </a:rPr>
                                        <m:t>𝑛</m:t>
                                      </m:r>
                                      <m:r>
                                        <a:rPr lang="en-US" sz="2000" b="0" i="1" smtClean="0">
                                          <a:effectLst/>
                                          <a:latin typeface="Cambria Math"/>
                                        </a:rPr>
                                        <m:t>=0</m:t>
                                      </m:r>
                                    </m:sub>
                                    <m:sup>
                                      <m:r>
                                        <a:rPr lang="en-US" sz="2000" b="0" i="1" smtClean="0">
                                          <a:effectLst/>
                                          <a:latin typeface="Cambria Math"/>
                                        </a:rPr>
                                        <m:t>𝑠</m:t>
                                      </m:r>
                                      <m:r>
                                        <a:rPr lang="en-US" sz="2000" b="0" i="1" smtClean="0">
                                          <a:effectLst/>
                                          <a:latin typeface="Cambria Math"/>
                                        </a:rPr>
                                        <m:t>−1</m:t>
                                      </m:r>
                                    </m:sup>
                                    <m:e>
                                      <m:f>
                                        <m:fPr>
                                          <m:ctrlPr>
                                            <a:rPr lang="en-US" sz="2000" b="0" i="1" smtClean="0">
                                              <a:effectLst/>
                                              <a:latin typeface="Cambria Math"/>
                                            </a:rPr>
                                          </m:ctrlPr>
                                        </m:fPr>
                                        <m:num>
                                          <m:sSup>
                                            <m:sSupPr>
                                              <m:ctrlPr>
                                                <a:rPr lang="en-US" sz="2000" b="0" i="1" smtClean="0">
                                                  <a:effectLst/>
                                                  <a:latin typeface="Cambria Math"/>
                                                </a:rPr>
                                              </m:ctrlPr>
                                            </m:sSupPr>
                                            <m:e>
                                              <m:d>
                                                <m:dPr>
                                                  <m:ctrlPr>
                                                    <a:rPr lang="en-US" sz="2000" b="0" i="1" smtClean="0">
                                                      <a:effectLst/>
                                                      <a:latin typeface="Cambria Math"/>
                                                    </a:rPr>
                                                  </m:ctrlPr>
                                                </m:dPr>
                                                <m:e>
                                                  <m:r>
                                                    <a:rPr lang="el-GR" sz="2000" b="0" i="1" smtClean="0">
                                                      <a:effectLst/>
                                                      <a:latin typeface="Cambria Math" panose="02040503050406030204" pitchFamily="18" charset="0"/>
                                                    </a:rPr>
                                                    <m:t>𝜆</m:t>
                                                  </m:r>
                                                  <m:r>
                                                    <a:rPr lang="el-GR" sz="2000" b="0" i="1" smtClean="0">
                                                      <a:effectLst/>
                                                      <a:latin typeface="Cambria Math" panose="02040503050406030204" pitchFamily="18" charset="0"/>
                                                    </a:rPr>
                                                    <m:t>/</m:t>
                                                  </m:r>
                                                  <m:r>
                                                    <a:rPr lang="el-GR" sz="2000" b="0" i="1" smtClean="0">
                                                      <a:effectLst/>
                                                      <a:latin typeface="Cambria Math" panose="02040503050406030204" pitchFamily="18" charset="0"/>
                                                    </a:rPr>
                                                    <m:t>𝜇</m:t>
                                                  </m:r>
                                                </m:e>
                                              </m:d>
                                            </m:e>
                                            <m:sup>
                                              <m:r>
                                                <a:rPr lang="en-US" sz="2000" b="0" i="1" smtClean="0">
                                                  <a:effectLst/>
                                                  <a:latin typeface="Cambria Math" panose="02040503050406030204" pitchFamily="18" charset="0"/>
                                                </a:rPr>
                                                <m:t>𝑛</m:t>
                                              </m:r>
                                            </m:sup>
                                          </m:sSup>
                                        </m:num>
                                        <m:den>
                                          <m:r>
                                            <a:rPr lang="en-US" sz="2000" b="0" i="1" smtClean="0">
                                              <a:effectLst/>
                                              <a:latin typeface="Cambria Math" panose="02040503050406030204" pitchFamily="18" charset="0"/>
                                            </a:rPr>
                                            <m:t>𝑛</m:t>
                                          </m:r>
                                          <m:r>
                                            <a:rPr lang="en-US" sz="2000" b="0" i="1" smtClean="0">
                                              <a:effectLst/>
                                              <a:latin typeface="Cambria Math" panose="02040503050406030204" pitchFamily="18" charset="0"/>
                                            </a:rPr>
                                            <m:t>!</m:t>
                                          </m:r>
                                        </m:den>
                                      </m:f>
                                    </m:e>
                                  </m:nary>
                                  <m:r>
                                    <a:rPr lang="en-US" sz="2000" b="0" i="1" smtClean="0">
                                      <a:effectLst/>
                                      <a:latin typeface="Cambria Math" panose="02040503050406030204" pitchFamily="18" charset="0"/>
                                    </a:rPr>
                                    <m:t>+</m:t>
                                  </m:r>
                                  <m:f>
                                    <m:fPr>
                                      <m:ctrlPr>
                                        <a:rPr lang="en-US" sz="2000" b="0" i="1" smtClean="0">
                                          <a:effectLst/>
                                          <a:latin typeface="Cambria Math"/>
                                        </a:rPr>
                                      </m:ctrlPr>
                                    </m:fPr>
                                    <m:num>
                                      <m:sSup>
                                        <m:sSupPr>
                                          <m:ctrlPr>
                                            <a:rPr lang="en-US" sz="2000" b="0" i="1" smtClean="0">
                                              <a:effectLst/>
                                              <a:latin typeface="Cambria Math"/>
                                            </a:rPr>
                                          </m:ctrlPr>
                                        </m:sSupPr>
                                        <m:e>
                                          <m:d>
                                            <m:dPr>
                                              <m:ctrlPr>
                                                <a:rPr lang="en-US" sz="2000" b="0" i="1" smtClean="0">
                                                  <a:effectLst/>
                                                  <a:latin typeface="Cambria Math"/>
                                                </a:rPr>
                                              </m:ctrlPr>
                                            </m:dPr>
                                            <m:e>
                                              <m:r>
                                                <a:rPr lang="el-GR" sz="2000" b="0" i="1" smtClean="0">
                                                  <a:effectLst/>
                                                  <a:latin typeface="Cambria Math" panose="02040503050406030204" pitchFamily="18" charset="0"/>
                                                </a:rPr>
                                                <m:t>𝜆</m:t>
                                              </m:r>
                                              <m:r>
                                                <a:rPr lang="el-GR" sz="2000" b="0" i="1" smtClean="0">
                                                  <a:effectLst/>
                                                  <a:latin typeface="Cambria Math" panose="02040503050406030204" pitchFamily="18" charset="0"/>
                                                </a:rPr>
                                                <m:t>/</m:t>
                                              </m:r>
                                              <m:r>
                                                <a:rPr lang="el-GR" sz="2000" b="0" i="1" smtClean="0">
                                                  <a:effectLst/>
                                                  <a:latin typeface="Cambria Math" panose="02040503050406030204" pitchFamily="18" charset="0"/>
                                                </a:rPr>
                                                <m:t>𝜇</m:t>
                                              </m:r>
                                            </m:e>
                                          </m:d>
                                        </m:e>
                                        <m:sup>
                                          <m:r>
                                            <a:rPr lang="en-US" sz="2000" b="0" i="1" smtClean="0">
                                              <a:effectLst/>
                                              <a:latin typeface="Cambria Math" panose="02040503050406030204" pitchFamily="18" charset="0"/>
                                            </a:rPr>
                                            <m:t>𝑠</m:t>
                                          </m:r>
                                        </m:sup>
                                      </m:sSup>
                                    </m:num>
                                    <m:den>
                                      <m:r>
                                        <a:rPr lang="en-US" sz="2000" b="0" i="1" smtClean="0">
                                          <a:effectLst/>
                                          <a:latin typeface="Cambria Math" panose="02040503050406030204" pitchFamily="18" charset="0"/>
                                        </a:rPr>
                                        <m:t>𝑠</m:t>
                                      </m:r>
                                      <m:r>
                                        <a:rPr lang="en-US" sz="2000" b="0" i="1" smtClean="0">
                                          <a:effectLst/>
                                          <a:latin typeface="Cambria Math" panose="02040503050406030204" pitchFamily="18" charset="0"/>
                                        </a:rPr>
                                        <m:t>!</m:t>
                                      </m:r>
                                    </m:den>
                                  </m:f>
                                  <m:r>
                                    <a:rPr lang="en-US" sz="2000" b="0" i="1" smtClean="0">
                                      <a:effectLst/>
                                      <a:latin typeface="Cambria Math" panose="02040503050406030204" pitchFamily="18" charset="0"/>
                                      <a:ea typeface="Cambria Math" panose="02040503050406030204" pitchFamily="18" charset="0"/>
                                    </a:rPr>
                                    <m:t>∙</m:t>
                                  </m:r>
                                  <m:f>
                                    <m:fPr>
                                      <m:ctrlPr>
                                        <a:rPr lang="en-US" sz="2000" b="0" i="1" smtClean="0">
                                          <a:effectLst/>
                                          <a:latin typeface="Cambria Math"/>
                                          <a:ea typeface="Cambria Math" panose="02040503050406030204" pitchFamily="18" charset="0"/>
                                        </a:rPr>
                                      </m:ctrlPr>
                                    </m:fPr>
                                    <m:num>
                                      <m:r>
                                        <a:rPr lang="en-US" sz="2000" b="0" i="1" smtClean="0">
                                          <a:effectLst/>
                                          <a:latin typeface="Cambria Math" panose="02040503050406030204" pitchFamily="18" charset="0"/>
                                          <a:ea typeface="Cambria Math" panose="02040503050406030204" pitchFamily="18" charset="0"/>
                                        </a:rPr>
                                        <m:t>𝑠</m:t>
                                      </m:r>
                                      <m:r>
                                        <a:rPr lang="el-GR" sz="2000" b="0" i="1" smtClean="0">
                                          <a:effectLst/>
                                          <a:latin typeface="Cambria Math" panose="02040503050406030204" pitchFamily="18" charset="0"/>
                                          <a:ea typeface="Cambria Math" panose="02040503050406030204" pitchFamily="18" charset="0"/>
                                        </a:rPr>
                                        <m:t>𝜇</m:t>
                                      </m:r>
                                    </m:num>
                                    <m:den>
                                      <m:r>
                                        <a:rPr lang="en-US" sz="2000" b="0" i="1" smtClean="0">
                                          <a:effectLst/>
                                          <a:latin typeface="Cambria Math" panose="02040503050406030204" pitchFamily="18" charset="0"/>
                                          <a:ea typeface="Cambria Math" panose="02040503050406030204" pitchFamily="18" charset="0"/>
                                        </a:rPr>
                                        <m:t>𝑠</m:t>
                                      </m:r>
                                      <m:r>
                                        <a:rPr lang="el-GR" sz="2000" b="0" i="1" smtClean="0">
                                          <a:effectLst/>
                                          <a:latin typeface="Cambria Math" panose="02040503050406030204" pitchFamily="18" charset="0"/>
                                          <a:ea typeface="Cambria Math" panose="02040503050406030204" pitchFamily="18" charset="0"/>
                                        </a:rPr>
                                        <m:t>𝜇</m:t>
                                      </m:r>
                                      <m:r>
                                        <a:rPr lang="el-GR" sz="2000" b="0" i="1" smtClean="0">
                                          <a:effectLst/>
                                          <a:latin typeface="Cambria Math" panose="02040503050406030204" pitchFamily="18" charset="0"/>
                                          <a:ea typeface="Cambria Math" panose="02040503050406030204" pitchFamily="18" charset="0"/>
                                        </a:rPr>
                                        <m:t>−</m:t>
                                      </m:r>
                                      <m:r>
                                        <a:rPr lang="el-GR" sz="2000" b="0" i="1" smtClean="0">
                                          <a:effectLst/>
                                          <a:latin typeface="Cambria Math" panose="02040503050406030204" pitchFamily="18" charset="0"/>
                                          <a:ea typeface="Cambria Math" panose="02040503050406030204" pitchFamily="18" charset="0"/>
                                        </a:rPr>
                                        <m:t>𝜆</m:t>
                                      </m:r>
                                    </m:den>
                                  </m:f>
                                </m:den>
                              </m:f>
                            </m:oMath>
                          </a14:m>
                          <a:r>
                            <a:rPr lang="el-GR"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nchor="ctr"/>
                    </a:tc>
                  </a:tr>
                  <a:tr h="0">
                    <a:tc>
                      <a:txBody>
                        <a:bodyPr/>
                        <a:lstStyle/>
                        <a:p>
                          <a:pPr algn="l">
                            <a:spcAft>
                              <a:spcPts val="0"/>
                            </a:spcAft>
                          </a:pPr>
                          <a:r>
                            <a:rPr lang="el-GR" sz="2000" dirty="0">
                              <a:effectLst/>
                            </a:rPr>
                            <a:t> </a:t>
                          </a:r>
                        </a:p>
                        <a:p>
                          <a:pPr algn="l">
                            <a:spcAft>
                              <a:spcPts val="0"/>
                            </a:spcAft>
                          </a:pPr>
                          <a:r>
                            <a:rPr lang="el-GR" sz="2000" dirty="0">
                              <a:effectLst/>
                            </a:rPr>
                            <a:t>Η πιθανότητα να υπάρχουν πάνω από Κ πελάτες στο σύστημα</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smtClean="0">
                              <a:effectLst/>
                            </a:rPr>
                            <a:t> </a:t>
                          </a:r>
                          <a14:m>
                            <m:oMath xmlns:m="http://schemas.openxmlformats.org/officeDocument/2006/math">
                              <m:sSub>
                                <m:sSubPr>
                                  <m:ctrlPr>
                                    <a:rPr lang="el-GR" sz="2000" i="1" smtClean="0">
                                      <a:effectLst/>
                                      <a:latin typeface="Cambria Math"/>
                                    </a:rPr>
                                  </m:ctrlPr>
                                </m:sSubPr>
                                <m:e>
                                  <m:r>
                                    <m:rPr>
                                      <m:sty m:val="p"/>
                                    </m:rPr>
                                    <a:rPr lang="el-GR" sz="2000" b="0" i="0" smtClean="0">
                                      <a:effectLst/>
                                      <a:latin typeface="Cambria Math" panose="02040503050406030204" pitchFamily="18" charset="0"/>
                                    </a:rPr>
                                    <m:t>Ρ</m:t>
                                  </m:r>
                                </m:e>
                                <m:sub>
                                  <m:d>
                                    <m:dPr>
                                      <m:ctrlPr>
                                        <a:rPr lang="el-GR" sz="2000" i="1" smtClean="0">
                                          <a:effectLst/>
                                          <a:latin typeface="Cambria Math"/>
                                        </a:rPr>
                                      </m:ctrlPr>
                                    </m:dPr>
                                    <m:e>
                                      <m:r>
                                        <m:rPr>
                                          <m:sty m:val="p"/>
                                        </m:rPr>
                                        <a:rPr lang="el-GR" sz="2000" b="0" i="0" smtClean="0">
                                          <a:effectLst/>
                                          <a:latin typeface="Cambria Math" panose="02040503050406030204" pitchFamily="18" charset="0"/>
                                        </a:rPr>
                                        <m:t>Ν</m:t>
                                      </m:r>
                                      <m:r>
                                        <a:rPr lang="el-GR" sz="2000" b="0" i="0" smtClean="0">
                                          <a:effectLst/>
                                          <a:latin typeface="Cambria Math" panose="02040503050406030204" pitchFamily="18" charset="0"/>
                                        </a:rPr>
                                        <m:t>&gt;</m:t>
                                      </m:r>
                                      <m:r>
                                        <m:rPr>
                                          <m:sty m:val="p"/>
                                        </m:rPr>
                                        <a:rPr lang="el-GR" sz="2000" b="0" i="0" smtClean="0">
                                          <a:effectLst/>
                                          <a:latin typeface="Cambria Math" panose="02040503050406030204" pitchFamily="18" charset="0"/>
                                        </a:rPr>
                                        <m:t>Κ</m:t>
                                      </m:r>
                                    </m:e>
                                  </m:d>
                                </m:sub>
                              </m:sSub>
                              <m:r>
                                <a:rPr lang="el-GR" sz="2000" b="0" i="1" smtClean="0">
                                  <a:effectLst/>
                                  <a:latin typeface="Cambria Math" panose="02040503050406030204" pitchFamily="18" charset="0"/>
                                </a:rPr>
                                <m:t>=</m:t>
                              </m:r>
                              <m:sSup>
                                <m:sSupPr>
                                  <m:ctrlPr>
                                    <a:rPr lang="el-GR" sz="2000" b="0" i="1" smtClean="0">
                                      <a:effectLst/>
                                      <a:latin typeface="Cambria Math"/>
                                    </a:rPr>
                                  </m:ctrlPr>
                                </m:sSupPr>
                                <m:e>
                                  <m:d>
                                    <m:dPr>
                                      <m:ctrlPr>
                                        <a:rPr lang="el-GR" sz="2000" b="0" i="1" smtClean="0">
                                          <a:effectLst/>
                                          <a:latin typeface="Cambria Math"/>
                                        </a:rPr>
                                      </m:ctrlPr>
                                    </m:dPr>
                                    <m:e>
                                      <m:f>
                                        <m:fPr>
                                          <m:ctrlPr>
                                            <a:rPr lang="el-GR" sz="2000" b="0" i="1" smtClean="0">
                                              <a:effectLst/>
                                              <a:latin typeface="Cambria Math"/>
                                            </a:rPr>
                                          </m:ctrlPr>
                                        </m:fPr>
                                        <m:num>
                                          <m:r>
                                            <a:rPr lang="el-GR" sz="2000" b="0" i="1" smtClean="0">
                                              <a:effectLst/>
                                              <a:latin typeface="Cambria Math" panose="02040503050406030204" pitchFamily="18" charset="0"/>
                                            </a:rPr>
                                            <m:t>𝜆</m:t>
                                          </m:r>
                                        </m:num>
                                        <m:den>
                                          <m:r>
                                            <a:rPr lang="el-GR" sz="2000" b="0" i="1" smtClean="0">
                                              <a:effectLst/>
                                              <a:latin typeface="Cambria Math" panose="02040503050406030204" pitchFamily="18" charset="0"/>
                                            </a:rPr>
                                            <m:t>𝜇</m:t>
                                          </m:r>
                                        </m:den>
                                      </m:f>
                                    </m:e>
                                  </m:d>
                                </m:e>
                                <m:sup>
                                  <m:r>
                                    <m:rPr>
                                      <m:sty m:val="p"/>
                                    </m:rPr>
                                    <a:rPr lang="el-GR" sz="2000" b="0" i="0" smtClean="0">
                                      <a:effectLst/>
                                      <a:latin typeface="Cambria Math" panose="02040503050406030204" pitchFamily="18" charset="0"/>
                                    </a:rPr>
                                    <m:t>Κ</m:t>
                                  </m:r>
                                  <m:r>
                                    <a:rPr lang="el-GR" sz="2000" b="0" i="0" smtClean="0">
                                      <a:effectLst/>
                                      <a:latin typeface="Cambria Math" panose="02040503050406030204" pitchFamily="18" charset="0"/>
                                    </a:rPr>
                                    <m:t>+1</m:t>
                                  </m:r>
                                </m:sup>
                              </m:sSup>
                            </m:oMath>
                          </a14:m>
                          <a:endParaRPr lang="el-GR" sz="20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l-GR" sz="2000" dirty="0" smtClean="0">
                              <a:effectLst/>
                            </a:rPr>
                            <a:t> </a:t>
                          </a:r>
                          <a14:m>
                            <m:oMath xmlns:m="http://schemas.openxmlformats.org/officeDocument/2006/math">
                              <m:sSub>
                                <m:sSubPr>
                                  <m:ctrlPr>
                                    <a:rPr lang="el-GR" sz="2000" i="1" smtClean="0">
                                      <a:effectLst/>
                                      <a:latin typeface="Cambria Math"/>
                                    </a:rPr>
                                  </m:ctrlPr>
                                </m:sSubPr>
                                <m:e>
                                  <m:r>
                                    <m:rPr>
                                      <m:sty m:val="p"/>
                                    </m:rPr>
                                    <a:rPr lang="el-GR" sz="2000" b="0" i="0" smtClean="0">
                                      <a:effectLst/>
                                      <a:latin typeface="Cambria Math" panose="02040503050406030204" pitchFamily="18" charset="0"/>
                                    </a:rPr>
                                    <m:t>Ρ</m:t>
                                  </m:r>
                                </m:e>
                                <m:sub>
                                  <m:d>
                                    <m:dPr>
                                      <m:ctrlPr>
                                        <a:rPr lang="el-GR" sz="2000" i="1" smtClean="0">
                                          <a:effectLst/>
                                          <a:latin typeface="Cambria Math"/>
                                        </a:rPr>
                                      </m:ctrlPr>
                                    </m:dPr>
                                    <m:e>
                                      <m:r>
                                        <m:rPr>
                                          <m:sty m:val="p"/>
                                        </m:rPr>
                                        <a:rPr lang="el-GR" sz="2000" b="0" i="0" smtClean="0">
                                          <a:effectLst/>
                                          <a:latin typeface="Cambria Math" panose="02040503050406030204" pitchFamily="18" charset="0"/>
                                        </a:rPr>
                                        <m:t>Ν</m:t>
                                      </m:r>
                                      <m:r>
                                        <a:rPr lang="el-GR" sz="2000" b="0" i="0" smtClean="0">
                                          <a:effectLst/>
                                          <a:latin typeface="Cambria Math" panose="02040503050406030204" pitchFamily="18" charset="0"/>
                                        </a:rPr>
                                        <m:t>&gt;</m:t>
                                      </m:r>
                                      <m:r>
                                        <m:rPr>
                                          <m:sty m:val="p"/>
                                        </m:rPr>
                                        <a:rPr lang="el-GR" sz="2000" b="0" i="0" smtClean="0">
                                          <a:effectLst/>
                                          <a:latin typeface="Cambria Math" panose="02040503050406030204" pitchFamily="18" charset="0"/>
                                        </a:rPr>
                                        <m:t>Κ</m:t>
                                      </m:r>
                                    </m:e>
                                  </m:d>
                                </m:sub>
                              </m:sSub>
                              <m:r>
                                <a:rPr lang="el-GR" sz="2000" b="0" i="1" smtClean="0">
                                  <a:effectLst/>
                                  <a:latin typeface="Cambria Math" panose="02040503050406030204" pitchFamily="18" charset="0"/>
                                </a:rPr>
                                <m:t>=</m:t>
                              </m:r>
                              <m:sSup>
                                <m:sSupPr>
                                  <m:ctrlPr>
                                    <a:rPr lang="el-GR" sz="2000" b="0" i="1" smtClean="0">
                                      <a:effectLst/>
                                      <a:latin typeface="Cambria Math"/>
                                    </a:rPr>
                                  </m:ctrlPr>
                                </m:sSupPr>
                                <m:e>
                                  <m:d>
                                    <m:dPr>
                                      <m:ctrlPr>
                                        <a:rPr lang="el-GR" sz="2000" b="0" i="1" smtClean="0">
                                          <a:effectLst/>
                                          <a:latin typeface="Cambria Math"/>
                                        </a:rPr>
                                      </m:ctrlPr>
                                    </m:dPr>
                                    <m:e>
                                      <m:f>
                                        <m:fPr>
                                          <m:ctrlPr>
                                            <a:rPr lang="el-GR" sz="2000" b="0" i="1" smtClean="0">
                                              <a:effectLst/>
                                              <a:latin typeface="Cambria Math"/>
                                            </a:rPr>
                                          </m:ctrlPr>
                                        </m:fPr>
                                        <m:num>
                                          <m:r>
                                            <a:rPr lang="el-GR" sz="2000" b="0" i="1" smtClean="0">
                                              <a:effectLst/>
                                              <a:latin typeface="Cambria Math" panose="02040503050406030204" pitchFamily="18" charset="0"/>
                                            </a:rPr>
                                            <m:t>𝜆</m:t>
                                          </m:r>
                                        </m:num>
                                        <m:den>
                                          <m:r>
                                            <a:rPr lang="en-US" sz="2000" b="0" i="1" smtClean="0">
                                              <a:effectLst/>
                                              <a:latin typeface="Cambria Math" panose="02040503050406030204" pitchFamily="18" charset="0"/>
                                            </a:rPr>
                                            <m:t>𝑠</m:t>
                                          </m:r>
                                          <m:r>
                                            <a:rPr lang="en-US" sz="2000" b="0" i="1" smtClean="0">
                                              <a:effectLst/>
                                              <a:latin typeface="Cambria Math" panose="02040503050406030204" pitchFamily="18" charset="0"/>
                                              <a:ea typeface="Cambria Math" panose="02040503050406030204" pitchFamily="18" charset="0"/>
                                            </a:rPr>
                                            <m:t>∙</m:t>
                                          </m:r>
                                          <m:r>
                                            <a:rPr lang="el-GR" sz="2000" b="0" i="1" smtClean="0">
                                              <a:effectLst/>
                                              <a:latin typeface="Cambria Math" panose="02040503050406030204" pitchFamily="18" charset="0"/>
                                            </a:rPr>
                                            <m:t>𝜇</m:t>
                                          </m:r>
                                        </m:den>
                                      </m:f>
                                    </m:e>
                                  </m:d>
                                </m:e>
                                <m:sup>
                                  <m:r>
                                    <m:rPr>
                                      <m:sty m:val="p"/>
                                    </m:rPr>
                                    <a:rPr lang="el-GR" sz="2000" b="0" i="0" smtClean="0">
                                      <a:effectLst/>
                                      <a:latin typeface="Cambria Math" panose="02040503050406030204" pitchFamily="18" charset="0"/>
                                    </a:rPr>
                                    <m:t>Κ</m:t>
                                  </m:r>
                                  <m:r>
                                    <a:rPr lang="el-GR" sz="2000" b="0" i="0" smtClean="0">
                                      <a:effectLst/>
                                      <a:latin typeface="Cambria Math" panose="02040503050406030204" pitchFamily="18" charset="0"/>
                                    </a:rPr>
                                    <m:t>+1</m:t>
                                  </m:r>
                                </m:sup>
                              </m:sSup>
                            </m:oMath>
                          </a14:m>
                          <a:endParaRPr lang="el-GR" sz="2000" dirty="0">
                            <a:effectLst/>
                            <a:latin typeface="Courier New" panose="02070309020205020404" pitchFamily="49" charset="0"/>
                            <a:ea typeface="Times New Roman" panose="02020603050405020304" pitchFamily="18" charset="0"/>
                          </a:endParaRPr>
                        </a:p>
                      </a:txBody>
                      <a:tcPr marL="68580" marR="68580" marT="0" marB="0" anchor="ctr"/>
                    </a:tc>
                  </a:tr>
                </a:tbl>
              </a:graphicData>
            </a:graphic>
          </p:graphicFrame>
        </mc:Choice>
        <mc:Fallback xmlns="">
          <p:graphicFrame>
            <p:nvGraphicFramePr>
              <p:cNvPr id="5" name="Πίνακας 4"/>
              <p:cNvGraphicFramePr>
                <a:graphicFrameLocks noGrp="1"/>
              </p:cNvGraphicFramePr>
              <p:nvPr>
                <p:extLst>
                  <p:ext uri="{D42A27DB-BD31-4B8C-83A1-F6EECF244321}">
                    <p14:modId xmlns:p14="http://schemas.microsoft.com/office/powerpoint/2010/main" val="2039114119"/>
                  </p:ext>
                </p:extLst>
              </p:nvPr>
            </p:nvGraphicFramePr>
            <p:xfrm>
              <a:off x="179512" y="1340768"/>
              <a:ext cx="8640961" cy="4572000"/>
            </p:xfrm>
            <a:graphic>
              <a:graphicData uri="http://schemas.openxmlformats.org/drawingml/2006/table">
                <a:tbl>
                  <a:tblPr firstRow="1" firstCol="1" lastRow="1" lastCol="1" bandRow="1" bandCol="1">
                    <a:tableStyleId>{5940675A-B579-460E-94D1-54222C63F5DA}</a:tableStyleId>
                  </a:tblPr>
                  <a:tblGrid>
                    <a:gridCol w="3456384"/>
                    <a:gridCol w="2035631"/>
                    <a:gridCol w="3148946"/>
                  </a:tblGrid>
                  <a:tr h="304800">
                    <a:tc>
                      <a:txBody>
                        <a:bodyPr/>
                        <a:lstStyle/>
                        <a:p>
                          <a:pPr algn="ctr">
                            <a:spcAft>
                              <a:spcPts val="0"/>
                            </a:spcAft>
                          </a:pPr>
                          <a:r>
                            <a:rPr lang="el-GR" sz="2000" dirty="0">
                              <a:effectLst/>
                            </a:rPr>
                            <a:t>Χαρακτηριστικό </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a:effectLst/>
                            </a:rPr>
                            <a:t>Μ/Μ/1</a:t>
                          </a:r>
                          <a:endParaRPr lang="el-GR" sz="20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Μ/Μ/</a:t>
                          </a:r>
                          <a:r>
                            <a:rPr lang="en-US" sz="2000" dirty="0">
                              <a:effectLst/>
                            </a:rPr>
                            <a:t>s</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1524000">
                    <a:tc>
                      <a:txBody>
                        <a:bodyPr/>
                        <a:lstStyle/>
                        <a:p>
                          <a:pPr algn="l">
                            <a:spcAft>
                              <a:spcPts val="0"/>
                            </a:spcAft>
                          </a:pPr>
                          <a:r>
                            <a:rPr lang="el-GR" sz="2000" dirty="0">
                              <a:effectLst/>
                            </a:rPr>
                            <a:t>Η πιθανότητα το σύστημα να βρίσκεται σε χρήση (από 1 </a:t>
                          </a:r>
                          <a:r>
                            <a:rPr lang="el-GR" sz="2000" dirty="0" smtClean="0">
                              <a:effectLst/>
                            </a:rPr>
                            <a:t>τουλάχιστον</a:t>
                          </a:r>
                          <a:r>
                            <a:rPr lang="en-US" sz="2000" baseline="0" dirty="0" smtClean="0">
                              <a:effectLst/>
                            </a:rPr>
                            <a:t> </a:t>
                          </a:r>
                          <a:r>
                            <a:rPr lang="el-GR" sz="2000" dirty="0" smtClean="0">
                              <a:effectLst/>
                            </a:rPr>
                            <a:t>πελάτη</a:t>
                          </a:r>
                          <a:r>
                            <a:rPr lang="el-GR" sz="2000" dirty="0">
                              <a:effectLst/>
                            </a:rPr>
                            <a:t>). «Συντελεστής αξιοποίησης του συστήματος» </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endParaRPr lang="el-GR"/>
                        </a:p>
                      </a:txBody>
                      <a:tcPr marL="68580" marR="68580" marT="0" marB="0" anchor="ctr">
                        <a:blipFill rotWithShape="0">
                          <a:blip r:embed="rId2"/>
                          <a:stretch>
                            <a:fillRect l="-170060" t="-25600" r="-155689" b="-189600"/>
                          </a:stretch>
                        </a:blipFill>
                      </a:tcPr>
                    </a:tc>
                    <a:tc>
                      <a:txBody>
                        <a:bodyPr/>
                        <a:lstStyle/>
                        <a:p>
                          <a:endParaRPr lang="el-GR"/>
                        </a:p>
                      </a:txBody>
                      <a:tcPr marL="68580" marR="68580" marT="0" marB="0" anchor="ctr">
                        <a:blipFill rotWithShape="0">
                          <a:blip r:embed="rId2"/>
                          <a:stretch>
                            <a:fillRect l="-174468" t="-25600" r="-580" b="-189600"/>
                          </a:stretch>
                        </a:blipFill>
                      </a:tcPr>
                    </a:tc>
                  </a:tr>
                  <a:tr h="1524000">
                    <a:tc>
                      <a:txBody>
                        <a:bodyPr/>
                        <a:lstStyle/>
                        <a:p>
                          <a:pPr algn="l">
                            <a:spcAft>
                              <a:spcPts val="0"/>
                            </a:spcAft>
                          </a:pPr>
                          <a:r>
                            <a:rPr lang="el-GR" sz="2000" dirty="0">
                              <a:effectLst/>
                            </a:rPr>
                            <a:t> </a:t>
                          </a:r>
                        </a:p>
                        <a:p>
                          <a:pPr algn="l">
                            <a:spcAft>
                              <a:spcPts val="0"/>
                            </a:spcAft>
                          </a:pPr>
                          <a:r>
                            <a:rPr lang="el-GR" sz="2000" dirty="0">
                              <a:effectLst/>
                            </a:rPr>
                            <a:t>Η πιθανότητα η μονάδα εξυπηρέτησης μην είναι σε χρήση (να μην υπάρχει πελάτης στο σύστημα)</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endParaRPr lang="el-GR"/>
                        </a:p>
                      </a:txBody>
                      <a:tcPr marL="68580" marR="68580" marT="0" marB="0" anchor="ctr">
                        <a:blipFill rotWithShape="0">
                          <a:blip r:embed="rId2"/>
                          <a:stretch>
                            <a:fillRect l="-170060" t="-125100" r="-155689" b="-88845"/>
                          </a:stretch>
                        </a:blipFill>
                      </a:tcPr>
                    </a:tc>
                    <a:tc>
                      <a:txBody>
                        <a:bodyPr/>
                        <a:lstStyle/>
                        <a:p>
                          <a:endParaRPr lang="el-GR"/>
                        </a:p>
                      </a:txBody>
                      <a:tcPr marL="68580" marR="68580" marT="0" marB="0" anchor="ctr">
                        <a:blipFill rotWithShape="0">
                          <a:blip r:embed="rId2"/>
                          <a:stretch>
                            <a:fillRect l="-174468" t="-125100" r="-580" b="-88845"/>
                          </a:stretch>
                        </a:blipFill>
                      </a:tcPr>
                    </a:tc>
                  </a:tr>
                  <a:tr h="1219200">
                    <a:tc>
                      <a:txBody>
                        <a:bodyPr/>
                        <a:lstStyle/>
                        <a:p>
                          <a:pPr algn="l">
                            <a:spcAft>
                              <a:spcPts val="0"/>
                            </a:spcAft>
                          </a:pPr>
                          <a:r>
                            <a:rPr lang="el-GR" sz="2000" dirty="0">
                              <a:effectLst/>
                            </a:rPr>
                            <a:t> </a:t>
                          </a:r>
                        </a:p>
                        <a:p>
                          <a:pPr algn="l">
                            <a:spcAft>
                              <a:spcPts val="0"/>
                            </a:spcAft>
                          </a:pPr>
                          <a:r>
                            <a:rPr lang="el-GR" sz="2000" dirty="0">
                              <a:effectLst/>
                            </a:rPr>
                            <a:t>Η πιθανότητα να υπάρχουν πάνω από Κ πελάτες στο σύστημα</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endParaRPr lang="el-GR"/>
                        </a:p>
                      </a:txBody>
                      <a:tcPr marL="68580" marR="68580" marT="0" marB="0" anchor="ctr">
                        <a:blipFill rotWithShape="0">
                          <a:blip r:embed="rId2"/>
                          <a:stretch>
                            <a:fillRect l="-170060" t="-282500" r="-155689" b="-11500"/>
                          </a:stretch>
                        </a:blipFill>
                      </a:tcPr>
                    </a:tc>
                    <a:tc>
                      <a:txBody>
                        <a:bodyPr/>
                        <a:lstStyle/>
                        <a:p>
                          <a:endParaRPr lang="el-GR"/>
                        </a:p>
                      </a:txBody>
                      <a:tcPr marL="68580" marR="68580" marT="0" marB="0" anchor="ctr">
                        <a:blipFill rotWithShape="0">
                          <a:blip r:embed="rId2"/>
                          <a:stretch>
                            <a:fillRect l="-174468" t="-282500" r="-580" b="-11500"/>
                          </a:stretch>
                        </a:blipFill>
                      </a:tcPr>
                    </a:tc>
                  </a:tr>
                </a:tbl>
              </a:graphicData>
            </a:graphic>
          </p:graphicFrame>
        </mc:Fallback>
      </mc:AlternateContent>
    </p:spTree>
    <p:extLst>
      <p:ext uri="{BB962C8B-B14F-4D97-AF65-F5344CB8AC3E}">
        <p14:creationId xmlns:p14="http://schemas.microsoft.com/office/powerpoint/2010/main" val="1021669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Χαρακτηριστικά μεγέθη ουρών αναμονής </a:t>
            </a:r>
            <a:r>
              <a:rPr lang="el-GR" sz="3600" b="0" dirty="0" smtClean="0"/>
              <a:t>(</a:t>
            </a:r>
            <a:r>
              <a:rPr lang="en-US" sz="3600" b="0" dirty="0" smtClean="0"/>
              <a:t>2</a:t>
            </a:r>
            <a:r>
              <a:rPr lang="el-GR" sz="3600" b="0" dirty="0" smtClean="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ext uri="{D42A27DB-BD31-4B8C-83A1-F6EECF244321}">
                    <p14:modId xmlns:p14="http://schemas.microsoft.com/office/powerpoint/2010/main" val="1843019020"/>
                  </p:ext>
                </p:extLst>
              </p:nvPr>
            </p:nvGraphicFramePr>
            <p:xfrm>
              <a:off x="179512" y="1484784"/>
              <a:ext cx="8712968" cy="3978384"/>
            </p:xfrm>
            <a:graphic>
              <a:graphicData uri="http://schemas.openxmlformats.org/drawingml/2006/table">
                <a:tbl>
                  <a:tblPr firstRow="1" firstCol="1" lastRow="1" lastCol="1" bandRow="1" bandCol="1">
                    <a:tableStyleId>{5940675A-B579-460E-94D1-54222C63F5DA}</a:tableStyleId>
                  </a:tblPr>
                  <a:tblGrid>
                    <a:gridCol w="3649021"/>
                    <a:gridCol w="1936215"/>
                    <a:gridCol w="3127732"/>
                  </a:tblGrid>
                  <a:tr h="1296144">
                    <a:tc>
                      <a:txBody>
                        <a:bodyPr/>
                        <a:lstStyle/>
                        <a:p>
                          <a:pPr algn="l">
                            <a:spcAft>
                              <a:spcPts val="0"/>
                            </a:spcAft>
                          </a:pPr>
                          <a:r>
                            <a:rPr lang="el-GR" sz="2200" dirty="0" smtClean="0">
                              <a:effectLst/>
                            </a:rPr>
                            <a:t>Μέσος </a:t>
                          </a:r>
                          <a:r>
                            <a:rPr lang="el-GR" sz="2200" dirty="0">
                              <a:effectLst/>
                            </a:rPr>
                            <a:t>χρόνος </a:t>
                          </a:r>
                          <a:r>
                            <a:rPr lang="el-GR" sz="2200" b="1" dirty="0">
                              <a:effectLst/>
                            </a:rPr>
                            <a:t>αναμονής </a:t>
                          </a:r>
                          <a:r>
                            <a:rPr lang="el-GR" sz="2200" dirty="0">
                              <a:effectLst/>
                            </a:rPr>
                            <a:t>κάθε πελάτη </a:t>
                          </a:r>
                          <a:r>
                            <a:rPr lang="el-GR" sz="2200" b="1" dirty="0">
                              <a:effectLst/>
                            </a:rPr>
                            <a:t>στην ουρά αναμονής</a:t>
                          </a:r>
                          <a:endParaRPr lang="el-GR" sz="2200" b="1"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14:m>
                            <m:oMath xmlns:m="http://schemas.openxmlformats.org/officeDocument/2006/math">
                              <m:sSub>
                                <m:sSubPr>
                                  <m:ctrlPr>
                                    <a:rPr lang="el-GR" sz="2200" i="1" smtClean="0">
                                      <a:effectLst/>
                                      <a:latin typeface="Cambria Math"/>
                                    </a:rPr>
                                  </m:ctrlPr>
                                </m:sSubPr>
                                <m:e>
                                  <m:r>
                                    <a:rPr lang="en-US" sz="2200" b="0" i="1" smtClean="0">
                                      <a:effectLst/>
                                      <a:latin typeface="Cambria Math" panose="02040503050406030204" pitchFamily="18" charset="0"/>
                                    </a:rPr>
                                    <m:t>𝑊</m:t>
                                  </m:r>
                                </m:e>
                                <m:sub>
                                  <m:r>
                                    <a:rPr lang="en-US" sz="2200" b="0" i="1" smtClean="0">
                                      <a:effectLst/>
                                      <a:latin typeface="Cambria Math" panose="02040503050406030204" pitchFamily="18" charset="0"/>
                                    </a:rPr>
                                    <m:t>𝑞</m:t>
                                  </m:r>
                                </m:sub>
                              </m:sSub>
                              <m:r>
                                <a:rPr lang="en-US" sz="2200" b="0" i="1" smtClean="0">
                                  <a:effectLst/>
                                  <a:latin typeface="Cambria Math" panose="02040503050406030204" pitchFamily="18" charset="0"/>
                                </a:rPr>
                                <m:t>=</m:t>
                              </m:r>
                              <m:f>
                                <m:fPr>
                                  <m:ctrlPr>
                                    <a:rPr lang="en-US" sz="2200" b="0" i="1" smtClean="0">
                                      <a:effectLst/>
                                      <a:latin typeface="Cambria Math"/>
                                    </a:rPr>
                                  </m:ctrlPr>
                                </m:fPr>
                                <m:num>
                                  <m:r>
                                    <a:rPr lang="el-GR" sz="2200" b="0" i="1" smtClean="0">
                                      <a:effectLst/>
                                      <a:latin typeface="Cambria Math" panose="02040503050406030204" pitchFamily="18" charset="0"/>
                                    </a:rPr>
                                    <m:t>𝜆</m:t>
                                  </m:r>
                                </m:num>
                                <m:den>
                                  <m:r>
                                    <a:rPr lang="el-GR" sz="2200" b="0" i="1" smtClean="0">
                                      <a:effectLst/>
                                      <a:latin typeface="Cambria Math" panose="02040503050406030204" pitchFamily="18" charset="0"/>
                                    </a:rPr>
                                    <m:t>𝜇</m:t>
                                  </m:r>
                                  <m:r>
                                    <a:rPr lang="el-GR" sz="2200" b="0" i="1" smtClean="0">
                                      <a:effectLst/>
                                      <a:latin typeface="Cambria Math" panose="02040503050406030204" pitchFamily="18" charset="0"/>
                                      <a:ea typeface="Cambria Math" panose="02040503050406030204" pitchFamily="18" charset="0"/>
                                    </a:rPr>
                                    <m:t>∙(</m:t>
                                  </m:r>
                                  <m:r>
                                    <a:rPr lang="el-GR" sz="2200" b="0" i="1" smtClean="0">
                                      <a:effectLst/>
                                      <a:latin typeface="Cambria Math" panose="02040503050406030204" pitchFamily="18" charset="0"/>
                                      <a:ea typeface="Cambria Math" panose="02040503050406030204" pitchFamily="18" charset="0"/>
                                    </a:rPr>
                                    <m:t>𝜇</m:t>
                                  </m:r>
                                  <m:r>
                                    <a:rPr lang="el-GR" sz="2200" b="0" i="1" smtClean="0">
                                      <a:effectLst/>
                                      <a:latin typeface="Cambria Math" panose="02040503050406030204" pitchFamily="18" charset="0"/>
                                      <a:ea typeface="Cambria Math" panose="02040503050406030204" pitchFamily="18" charset="0"/>
                                    </a:rPr>
                                    <m:t>−</m:t>
                                  </m:r>
                                  <m:r>
                                    <a:rPr lang="el-GR" sz="2200" b="0" i="1" smtClean="0">
                                      <a:effectLst/>
                                      <a:latin typeface="Cambria Math" panose="02040503050406030204" pitchFamily="18" charset="0"/>
                                      <a:ea typeface="Cambria Math" panose="02040503050406030204" pitchFamily="18" charset="0"/>
                                    </a:rPr>
                                    <m:t>𝜆</m:t>
                                  </m:r>
                                  <m:r>
                                    <a:rPr lang="el-GR" sz="2200" b="0" i="1" smtClean="0">
                                      <a:effectLst/>
                                      <a:latin typeface="Cambria Math" panose="02040503050406030204" pitchFamily="18" charset="0"/>
                                      <a:ea typeface="Cambria Math" panose="02040503050406030204" pitchFamily="18" charset="0"/>
                                    </a:rPr>
                                    <m:t>)</m:t>
                                  </m:r>
                                </m:den>
                              </m:f>
                            </m:oMath>
                          </a14:m>
                          <a:r>
                            <a:rPr lang="el-GR" sz="2200" dirty="0">
                              <a:effectLst/>
                            </a:rPr>
                            <a:t> </a:t>
                          </a:r>
                          <a:endParaRPr lang="el-GR" sz="22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14:m>
                            <m:oMath xmlns:m="http://schemas.openxmlformats.org/officeDocument/2006/math">
                              <m:sSub>
                                <m:sSubPr>
                                  <m:ctrlPr>
                                    <a:rPr lang="el-GR" sz="2200" i="1" smtClean="0">
                                      <a:effectLst/>
                                      <a:latin typeface="Cambria Math"/>
                                    </a:rPr>
                                  </m:ctrlPr>
                                </m:sSubPr>
                                <m:e>
                                  <m:r>
                                    <a:rPr lang="en-US" sz="2200" b="0" i="1" smtClean="0">
                                      <a:effectLst/>
                                      <a:latin typeface="Cambria Math" panose="02040503050406030204" pitchFamily="18" charset="0"/>
                                    </a:rPr>
                                    <m:t>𝑊</m:t>
                                  </m:r>
                                </m:e>
                                <m:sub>
                                  <m:r>
                                    <a:rPr lang="en-US" sz="2200" b="0" i="1" smtClean="0">
                                      <a:effectLst/>
                                      <a:latin typeface="Cambria Math" panose="02040503050406030204" pitchFamily="18" charset="0"/>
                                    </a:rPr>
                                    <m:t>𝑞</m:t>
                                  </m:r>
                                </m:sub>
                              </m:sSub>
                              <m:r>
                                <a:rPr lang="en-US" sz="2200" b="0" i="1" smtClean="0">
                                  <a:effectLst/>
                                  <a:latin typeface="Cambria Math" panose="02040503050406030204" pitchFamily="18" charset="0"/>
                                </a:rPr>
                                <m:t>=</m:t>
                              </m:r>
                              <m:f>
                                <m:fPr>
                                  <m:ctrlPr>
                                    <a:rPr lang="en-US" sz="2200" b="0" i="1" smtClean="0">
                                      <a:effectLst/>
                                      <a:latin typeface="Cambria Math"/>
                                    </a:rPr>
                                  </m:ctrlPr>
                                </m:fPr>
                                <m:num>
                                  <m:sSub>
                                    <m:sSubPr>
                                      <m:ctrlPr>
                                        <a:rPr lang="en-US" sz="2200" b="0" i="1" smtClean="0">
                                          <a:effectLst/>
                                          <a:latin typeface="Cambria Math"/>
                                        </a:rPr>
                                      </m:ctrlPr>
                                    </m:sSubPr>
                                    <m:e>
                                      <m:r>
                                        <a:rPr lang="en-US" sz="2200" b="0" i="1" smtClean="0">
                                          <a:effectLst/>
                                          <a:latin typeface="Cambria Math" panose="02040503050406030204" pitchFamily="18" charset="0"/>
                                        </a:rPr>
                                        <m:t>𝑃</m:t>
                                      </m:r>
                                    </m:e>
                                    <m:sub>
                                      <m:r>
                                        <a:rPr lang="en-US" sz="2200" b="0" i="1" smtClean="0">
                                          <a:effectLst/>
                                          <a:latin typeface="Cambria Math" panose="02040503050406030204" pitchFamily="18" charset="0"/>
                                        </a:rPr>
                                        <m:t>(0)</m:t>
                                      </m:r>
                                    </m:sub>
                                  </m:sSub>
                                  <m:sSup>
                                    <m:sSupPr>
                                      <m:ctrlPr>
                                        <a:rPr lang="en-US" sz="2200" b="0" i="1" smtClean="0">
                                          <a:effectLst/>
                                          <a:latin typeface="Cambria Math"/>
                                        </a:rPr>
                                      </m:ctrlPr>
                                    </m:sSupPr>
                                    <m:e>
                                      <m:d>
                                        <m:dPr>
                                          <m:ctrlPr>
                                            <a:rPr lang="en-US" sz="2200" b="0" i="1" smtClean="0">
                                              <a:effectLst/>
                                              <a:latin typeface="Cambria Math"/>
                                            </a:rPr>
                                          </m:ctrlPr>
                                        </m:dPr>
                                        <m:e>
                                          <m:r>
                                            <a:rPr lang="el-GR" sz="2200" b="0" i="1" smtClean="0">
                                              <a:effectLst/>
                                              <a:latin typeface="Cambria Math" panose="02040503050406030204" pitchFamily="18" charset="0"/>
                                            </a:rPr>
                                            <m:t>𝜆</m:t>
                                          </m:r>
                                          <m:r>
                                            <a:rPr lang="el-GR" sz="2200" b="0" i="1" smtClean="0">
                                              <a:effectLst/>
                                              <a:latin typeface="Cambria Math" panose="02040503050406030204" pitchFamily="18" charset="0"/>
                                            </a:rPr>
                                            <m:t>/</m:t>
                                          </m:r>
                                          <m:r>
                                            <a:rPr lang="el-GR" sz="2200" b="0" i="1" smtClean="0">
                                              <a:effectLst/>
                                              <a:latin typeface="Cambria Math" panose="02040503050406030204" pitchFamily="18" charset="0"/>
                                            </a:rPr>
                                            <m:t>𝜇</m:t>
                                          </m:r>
                                        </m:e>
                                      </m:d>
                                    </m:e>
                                    <m:sup>
                                      <m:r>
                                        <a:rPr lang="en-US" sz="2200" b="0" i="1" smtClean="0">
                                          <a:effectLst/>
                                          <a:latin typeface="Cambria Math" panose="02040503050406030204" pitchFamily="18" charset="0"/>
                                        </a:rPr>
                                        <m:t>𝑠</m:t>
                                      </m:r>
                                    </m:sup>
                                  </m:sSup>
                                  <m:r>
                                    <a:rPr lang="en-US" sz="2200" b="0" i="1" smtClean="0">
                                      <a:effectLst/>
                                      <a:latin typeface="Cambria Math" panose="02040503050406030204" pitchFamily="18" charset="0"/>
                                      <a:ea typeface="Cambria Math" panose="02040503050406030204" pitchFamily="18" charset="0"/>
                                    </a:rPr>
                                    <m:t>∙</m:t>
                                  </m:r>
                                  <m:r>
                                    <a:rPr lang="el-GR" sz="2200" b="0" i="1" smtClean="0">
                                      <a:effectLst/>
                                      <a:latin typeface="Cambria Math" panose="02040503050406030204" pitchFamily="18" charset="0"/>
                                      <a:ea typeface="Cambria Math" panose="02040503050406030204" pitchFamily="18" charset="0"/>
                                    </a:rPr>
                                    <m:t>𝜌</m:t>
                                  </m:r>
                                </m:num>
                                <m:den>
                                  <m:r>
                                    <a:rPr lang="en-US" sz="2200" b="0" i="1" smtClean="0">
                                      <a:effectLst/>
                                      <a:latin typeface="Cambria Math" panose="02040503050406030204" pitchFamily="18" charset="0"/>
                                    </a:rPr>
                                    <m:t>𝑠</m:t>
                                  </m:r>
                                  <m:r>
                                    <a:rPr lang="en-US" sz="2200" b="0" i="1" smtClean="0">
                                      <a:effectLst/>
                                      <a:latin typeface="Cambria Math" panose="02040503050406030204" pitchFamily="18" charset="0"/>
                                    </a:rPr>
                                    <m:t>!∙</m:t>
                                  </m:r>
                                  <m:sSup>
                                    <m:sSupPr>
                                      <m:ctrlPr>
                                        <a:rPr lang="en-US" sz="2200" b="0" i="1" smtClean="0">
                                          <a:effectLst/>
                                          <a:latin typeface="Cambria Math"/>
                                          <a:ea typeface="Cambria Math" panose="02040503050406030204" pitchFamily="18" charset="0"/>
                                        </a:rPr>
                                      </m:ctrlPr>
                                    </m:sSupPr>
                                    <m:e>
                                      <m:d>
                                        <m:dPr>
                                          <m:ctrlPr>
                                            <a:rPr lang="en-US" sz="2200" b="0" i="1" smtClean="0">
                                              <a:effectLst/>
                                              <a:latin typeface="Cambria Math"/>
                                              <a:ea typeface="Cambria Math" panose="02040503050406030204" pitchFamily="18" charset="0"/>
                                            </a:rPr>
                                          </m:ctrlPr>
                                        </m:dPr>
                                        <m:e>
                                          <m:r>
                                            <a:rPr lang="en-US" sz="2200" b="0" i="1" smtClean="0">
                                              <a:effectLst/>
                                              <a:latin typeface="Cambria Math" panose="02040503050406030204" pitchFamily="18" charset="0"/>
                                              <a:ea typeface="Cambria Math" panose="02040503050406030204" pitchFamily="18" charset="0"/>
                                            </a:rPr>
                                            <m:t>1−</m:t>
                                          </m:r>
                                          <m:r>
                                            <a:rPr lang="el-GR" sz="2200" b="0" i="1" smtClean="0">
                                              <a:effectLst/>
                                              <a:latin typeface="Cambria Math" panose="02040503050406030204" pitchFamily="18" charset="0"/>
                                              <a:ea typeface="Cambria Math" panose="02040503050406030204" pitchFamily="18" charset="0"/>
                                            </a:rPr>
                                            <m:t>𝜌</m:t>
                                          </m:r>
                                        </m:e>
                                      </m:d>
                                    </m:e>
                                    <m:sup>
                                      <m:r>
                                        <a:rPr lang="el-GR" sz="2200" b="0" i="1" smtClean="0">
                                          <a:effectLst/>
                                          <a:latin typeface="Cambria Math" panose="02040503050406030204" pitchFamily="18" charset="0"/>
                                          <a:ea typeface="Cambria Math" panose="02040503050406030204" pitchFamily="18" charset="0"/>
                                        </a:rPr>
                                        <m:t>2</m:t>
                                      </m:r>
                                    </m:sup>
                                  </m:sSup>
                                  <m:r>
                                    <a:rPr lang="en-US" sz="2200" b="0" i="1" smtClean="0">
                                      <a:effectLst/>
                                      <a:latin typeface="Cambria Math" panose="02040503050406030204" pitchFamily="18" charset="0"/>
                                      <a:ea typeface="Cambria Math" panose="02040503050406030204" pitchFamily="18" charset="0"/>
                                    </a:rPr>
                                    <m:t>∙</m:t>
                                  </m:r>
                                  <m:r>
                                    <a:rPr lang="el-GR" sz="2200" b="0" i="1" smtClean="0">
                                      <a:effectLst/>
                                      <a:latin typeface="Cambria Math" panose="02040503050406030204" pitchFamily="18" charset="0"/>
                                      <a:ea typeface="Cambria Math" panose="02040503050406030204" pitchFamily="18" charset="0"/>
                                    </a:rPr>
                                    <m:t>𝜆</m:t>
                                  </m:r>
                                </m:den>
                              </m:f>
                            </m:oMath>
                          </a14:m>
                          <a:r>
                            <a:rPr lang="el-GR" sz="2200" dirty="0">
                              <a:effectLst/>
                            </a:rPr>
                            <a:t> </a:t>
                          </a:r>
                          <a:endParaRPr lang="el-GR" sz="2200" dirty="0">
                            <a:effectLst/>
                            <a:latin typeface="Courier New" panose="02070309020205020404" pitchFamily="49" charset="0"/>
                            <a:ea typeface="Times New Roman" panose="02020603050405020304" pitchFamily="18" charset="0"/>
                          </a:endParaRPr>
                        </a:p>
                      </a:txBody>
                      <a:tcPr marL="68580" marR="68580" marT="0" marB="0" anchor="ctr"/>
                    </a:tc>
                  </a:tr>
                  <a:tr h="0">
                    <a:tc>
                      <a:txBody>
                        <a:bodyPr/>
                        <a:lstStyle/>
                        <a:p>
                          <a:pPr algn="l">
                            <a:spcAft>
                              <a:spcPts val="0"/>
                            </a:spcAft>
                          </a:pPr>
                          <a:r>
                            <a:rPr lang="el-GR" sz="2200" dirty="0" smtClean="0">
                              <a:effectLst/>
                            </a:rPr>
                            <a:t>Μέσος </a:t>
                          </a:r>
                          <a:r>
                            <a:rPr lang="el-GR" sz="2200" dirty="0">
                              <a:effectLst/>
                            </a:rPr>
                            <a:t>αριθμός πελατών </a:t>
                          </a:r>
                          <a:r>
                            <a:rPr lang="el-GR" sz="2200" b="1" dirty="0" smtClean="0">
                              <a:effectLst/>
                            </a:rPr>
                            <a:t>στην </a:t>
                          </a:r>
                          <a:r>
                            <a:rPr lang="el-GR" sz="2200" b="1" dirty="0">
                              <a:effectLst/>
                            </a:rPr>
                            <a:t>ουρά</a:t>
                          </a:r>
                          <a:r>
                            <a:rPr lang="el-GR" sz="2200" dirty="0">
                              <a:effectLst/>
                            </a:rPr>
                            <a:t> </a:t>
                          </a:r>
                          <a:r>
                            <a:rPr lang="el-GR" sz="2200" dirty="0" smtClean="0">
                              <a:effectLst/>
                            </a:rPr>
                            <a:t>αναμονής</a:t>
                          </a:r>
                          <a:endParaRPr lang="el-GR" sz="2200" dirty="0">
                            <a:effectLst/>
                          </a:endParaRPr>
                        </a:p>
                      </a:txBody>
                      <a:tcPr marL="68580" marR="68580" marT="0" marB="0"/>
                    </a:tc>
                    <a:tc>
                      <a:txBody>
                        <a:bodyPr/>
                        <a:lstStyle/>
                        <a:p>
                          <a:pPr algn="ctr">
                            <a:spcAft>
                              <a:spcPts val="0"/>
                            </a:spcAft>
                          </a:pPr>
                          <a14:m>
                            <m:oMath xmlns:m="http://schemas.openxmlformats.org/officeDocument/2006/math">
                              <m:sSub>
                                <m:sSubPr>
                                  <m:ctrlPr>
                                    <a:rPr lang="el-GR" sz="2200" i="1" smtClean="0">
                                      <a:effectLst/>
                                      <a:latin typeface="Cambria Math"/>
                                    </a:rPr>
                                  </m:ctrlPr>
                                </m:sSubPr>
                                <m:e>
                                  <m:r>
                                    <m:rPr>
                                      <m:sty m:val="p"/>
                                    </m:rPr>
                                    <a:rPr lang="en-US" sz="2200" b="0" i="0" smtClean="0">
                                      <a:effectLst/>
                                      <a:latin typeface="Cambria Math" panose="02040503050406030204" pitchFamily="18" charset="0"/>
                                    </a:rPr>
                                    <m:t>L</m:t>
                                  </m:r>
                                </m:e>
                                <m:sub>
                                  <m:r>
                                    <a:rPr lang="en-US" sz="2200" b="0" i="1" smtClean="0">
                                      <a:effectLst/>
                                      <a:latin typeface="Cambria Math" panose="02040503050406030204" pitchFamily="18" charset="0"/>
                                    </a:rPr>
                                    <m:t>𝑞</m:t>
                                  </m:r>
                                </m:sub>
                              </m:sSub>
                              <m:r>
                                <a:rPr lang="en-US" sz="2200" b="0" i="1" smtClean="0">
                                  <a:effectLst/>
                                  <a:latin typeface="Cambria Math" panose="02040503050406030204" pitchFamily="18" charset="0"/>
                                </a:rPr>
                                <m:t>=</m:t>
                              </m:r>
                              <m:f>
                                <m:fPr>
                                  <m:ctrlPr>
                                    <a:rPr lang="en-US" sz="2200" b="0" i="1" smtClean="0">
                                      <a:effectLst/>
                                      <a:latin typeface="Cambria Math"/>
                                    </a:rPr>
                                  </m:ctrlPr>
                                </m:fPr>
                                <m:num>
                                  <m:sSup>
                                    <m:sSupPr>
                                      <m:ctrlPr>
                                        <a:rPr lang="en-US" sz="2200" b="0" i="1" smtClean="0">
                                          <a:effectLst/>
                                          <a:latin typeface="Cambria Math"/>
                                        </a:rPr>
                                      </m:ctrlPr>
                                    </m:sSupPr>
                                    <m:e>
                                      <m:r>
                                        <a:rPr lang="el-GR" sz="2200" b="0" i="1" smtClean="0">
                                          <a:effectLst/>
                                          <a:latin typeface="Cambria Math" panose="02040503050406030204" pitchFamily="18" charset="0"/>
                                        </a:rPr>
                                        <m:t>𝜆</m:t>
                                      </m:r>
                                    </m:e>
                                    <m:sup>
                                      <m:r>
                                        <a:rPr lang="el-GR" sz="2200" b="0" i="1" smtClean="0">
                                          <a:effectLst/>
                                          <a:latin typeface="Cambria Math" panose="02040503050406030204" pitchFamily="18" charset="0"/>
                                        </a:rPr>
                                        <m:t>2</m:t>
                                      </m:r>
                                    </m:sup>
                                  </m:sSup>
                                </m:num>
                                <m:den>
                                  <m:r>
                                    <a:rPr lang="el-GR" sz="2200" b="0" i="1" smtClean="0">
                                      <a:effectLst/>
                                      <a:latin typeface="Cambria Math" panose="02040503050406030204" pitchFamily="18" charset="0"/>
                                    </a:rPr>
                                    <m:t>𝜇</m:t>
                                  </m:r>
                                  <m:r>
                                    <a:rPr lang="el-GR" sz="2200" b="0" i="1" smtClean="0">
                                      <a:effectLst/>
                                      <a:latin typeface="Cambria Math" panose="02040503050406030204" pitchFamily="18" charset="0"/>
                                      <a:ea typeface="Cambria Math" panose="02040503050406030204" pitchFamily="18" charset="0"/>
                                    </a:rPr>
                                    <m:t>∙(</m:t>
                                  </m:r>
                                  <m:r>
                                    <a:rPr lang="el-GR" sz="2200" b="0" i="1" smtClean="0">
                                      <a:effectLst/>
                                      <a:latin typeface="Cambria Math" panose="02040503050406030204" pitchFamily="18" charset="0"/>
                                      <a:ea typeface="Cambria Math" panose="02040503050406030204" pitchFamily="18" charset="0"/>
                                    </a:rPr>
                                    <m:t>𝜇</m:t>
                                  </m:r>
                                  <m:r>
                                    <a:rPr lang="el-GR" sz="2200" b="0" i="1" smtClean="0">
                                      <a:effectLst/>
                                      <a:latin typeface="Cambria Math" panose="02040503050406030204" pitchFamily="18" charset="0"/>
                                      <a:ea typeface="Cambria Math" panose="02040503050406030204" pitchFamily="18" charset="0"/>
                                    </a:rPr>
                                    <m:t>−</m:t>
                                  </m:r>
                                  <m:r>
                                    <a:rPr lang="el-GR" sz="2200" b="0" i="1" smtClean="0">
                                      <a:effectLst/>
                                      <a:latin typeface="Cambria Math" panose="02040503050406030204" pitchFamily="18" charset="0"/>
                                      <a:ea typeface="Cambria Math" panose="02040503050406030204" pitchFamily="18" charset="0"/>
                                    </a:rPr>
                                    <m:t>𝜆</m:t>
                                  </m:r>
                                  <m:r>
                                    <a:rPr lang="el-GR" sz="2200" b="0" i="1" smtClean="0">
                                      <a:effectLst/>
                                      <a:latin typeface="Cambria Math" panose="02040503050406030204" pitchFamily="18" charset="0"/>
                                      <a:ea typeface="Cambria Math" panose="02040503050406030204" pitchFamily="18" charset="0"/>
                                    </a:rPr>
                                    <m:t>)</m:t>
                                  </m:r>
                                </m:den>
                              </m:f>
                            </m:oMath>
                          </a14:m>
                          <a:r>
                            <a:rPr lang="el-GR" sz="2200" dirty="0">
                              <a:effectLst/>
                            </a:rPr>
                            <a:t> </a:t>
                          </a:r>
                          <a:endParaRPr lang="el-GR" sz="22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14:m>
                            <m:oMath xmlns:m="http://schemas.openxmlformats.org/officeDocument/2006/math">
                              <m:sSub>
                                <m:sSubPr>
                                  <m:ctrlPr>
                                    <a:rPr lang="el-GR" sz="2200" i="1" smtClean="0">
                                      <a:effectLst/>
                                      <a:latin typeface="Cambria Math"/>
                                    </a:rPr>
                                  </m:ctrlPr>
                                </m:sSubPr>
                                <m:e>
                                  <m:r>
                                    <m:rPr>
                                      <m:sty m:val="p"/>
                                    </m:rPr>
                                    <a:rPr lang="en-US" sz="2200" b="0" i="0" smtClean="0">
                                      <a:effectLst/>
                                      <a:latin typeface="Cambria Math" panose="02040503050406030204" pitchFamily="18" charset="0"/>
                                    </a:rPr>
                                    <m:t>L</m:t>
                                  </m:r>
                                </m:e>
                                <m:sub>
                                  <m:r>
                                    <a:rPr lang="en-US" sz="2200" b="0" i="1" smtClean="0">
                                      <a:effectLst/>
                                      <a:latin typeface="Cambria Math" panose="02040503050406030204" pitchFamily="18" charset="0"/>
                                    </a:rPr>
                                    <m:t>𝑞</m:t>
                                  </m:r>
                                </m:sub>
                              </m:sSub>
                              <m:r>
                                <a:rPr lang="en-US" sz="2200" b="0" i="1" smtClean="0">
                                  <a:effectLst/>
                                  <a:latin typeface="Cambria Math" panose="02040503050406030204" pitchFamily="18" charset="0"/>
                                </a:rPr>
                                <m:t>=</m:t>
                              </m:r>
                              <m:r>
                                <a:rPr lang="el-GR" sz="2200" b="0" i="1" smtClean="0">
                                  <a:effectLst/>
                                  <a:latin typeface="Cambria Math" panose="02040503050406030204" pitchFamily="18" charset="0"/>
                                </a:rPr>
                                <m:t>𝜆</m:t>
                              </m:r>
                              <m:r>
                                <a:rPr lang="el-GR" sz="2200" b="0" i="1" smtClean="0">
                                  <a:effectLst/>
                                  <a:latin typeface="Cambria Math" panose="02040503050406030204" pitchFamily="18" charset="0"/>
                                  <a:ea typeface="Cambria Math" panose="02040503050406030204" pitchFamily="18" charset="0"/>
                                </a:rPr>
                                <m:t>∙</m:t>
                              </m:r>
                              <m:sSub>
                                <m:sSubPr>
                                  <m:ctrlPr>
                                    <a:rPr lang="el-GR" sz="2200" b="0" i="1" smtClean="0">
                                      <a:effectLst/>
                                      <a:latin typeface="Cambria Math"/>
                                      <a:ea typeface="Cambria Math" panose="02040503050406030204" pitchFamily="18" charset="0"/>
                                    </a:rPr>
                                  </m:ctrlPr>
                                </m:sSubPr>
                                <m:e>
                                  <m:r>
                                    <a:rPr lang="en-US" sz="2200" b="0" i="1" smtClean="0">
                                      <a:effectLst/>
                                      <a:latin typeface="Cambria Math" panose="02040503050406030204" pitchFamily="18" charset="0"/>
                                      <a:ea typeface="Cambria Math" panose="02040503050406030204" pitchFamily="18" charset="0"/>
                                    </a:rPr>
                                    <m:t>𝑊</m:t>
                                  </m:r>
                                </m:e>
                                <m:sub>
                                  <m:r>
                                    <a:rPr lang="en-US" sz="2200" b="0" i="1" smtClean="0">
                                      <a:effectLst/>
                                      <a:latin typeface="Cambria Math" panose="02040503050406030204" pitchFamily="18" charset="0"/>
                                      <a:ea typeface="Cambria Math" panose="02040503050406030204" pitchFamily="18" charset="0"/>
                                    </a:rPr>
                                    <m:t>𝑞</m:t>
                                  </m:r>
                                </m:sub>
                              </m:sSub>
                            </m:oMath>
                          </a14:m>
                          <a:r>
                            <a:rPr lang="el-GR" sz="2200" dirty="0">
                              <a:effectLst/>
                            </a:rPr>
                            <a:t> </a:t>
                          </a:r>
                          <a:endParaRPr lang="el-GR" sz="2200" dirty="0">
                            <a:effectLst/>
                            <a:latin typeface="Courier New" panose="02070309020205020404" pitchFamily="49" charset="0"/>
                            <a:ea typeface="Times New Roman" panose="02020603050405020304" pitchFamily="18" charset="0"/>
                          </a:endParaRPr>
                        </a:p>
                      </a:txBody>
                      <a:tcPr marL="68580" marR="68580" marT="0" marB="0" anchor="ctr"/>
                    </a:tc>
                  </a:tr>
                  <a:tr h="0">
                    <a:tc>
                      <a:txBody>
                        <a:bodyPr/>
                        <a:lstStyle/>
                        <a:p>
                          <a:pPr algn="l">
                            <a:spcAft>
                              <a:spcPts val="0"/>
                            </a:spcAft>
                          </a:pPr>
                          <a:r>
                            <a:rPr lang="el-GR" sz="2200" dirty="0" smtClean="0">
                              <a:effectLst/>
                            </a:rPr>
                            <a:t>Μέσος </a:t>
                          </a:r>
                          <a:r>
                            <a:rPr lang="el-GR" sz="2200" dirty="0">
                              <a:effectLst/>
                            </a:rPr>
                            <a:t>χρόνος </a:t>
                          </a:r>
                          <a:r>
                            <a:rPr lang="el-GR" sz="2200" b="1" dirty="0">
                              <a:effectLst/>
                            </a:rPr>
                            <a:t>αναμονής &amp;  εξυπηρέτησης</a:t>
                          </a:r>
                          <a:r>
                            <a:rPr lang="el-GR" sz="2200" dirty="0">
                              <a:effectLst/>
                            </a:rPr>
                            <a:t> κάθε πελάτη </a:t>
                          </a:r>
                          <a:r>
                            <a:rPr lang="el-GR" sz="2200" b="1" dirty="0">
                              <a:effectLst/>
                            </a:rPr>
                            <a:t>στο σύστημα</a:t>
                          </a:r>
                          <a:endParaRPr lang="el-GR" sz="2200" b="1"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14:m>
                            <m:oMath xmlns:m="http://schemas.openxmlformats.org/officeDocument/2006/math">
                              <m:r>
                                <a:rPr lang="en-US" sz="2200" b="0" i="1" smtClean="0">
                                  <a:effectLst/>
                                  <a:latin typeface="Cambria Math" panose="02040503050406030204" pitchFamily="18" charset="0"/>
                                </a:rPr>
                                <m:t>𝑊</m:t>
                              </m:r>
                              <m:r>
                                <a:rPr lang="en-US" sz="2200" b="0" i="1" smtClean="0">
                                  <a:effectLst/>
                                  <a:latin typeface="Cambria Math" panose="02040503050406030204" pitchFamily="18" charset="0"/>
                                </a:rPr>
                                <m:t>=</m:t>
                              </m:r>
                              <m:f>
                                <m:fPr>
                                  <m:ctrlPr>
                                    <a:rPr lang="en-US" sz="2200" b="0" i="1" smtClean="0">
                                      <a:effectLst/>
                                      <a:latin typeface="Cambria Math"/>
                                    </a:rPr>
                                  </m:ctrlPr>
                                </m:fPr>
                                <m:num>
                                  <m:r>
                                    <a:rPr lang="en-US" sz="2200" b="0" i="1" smtClean="0">
                                      <a:effectLst/>
                                      <a:latin typeface="Cambria Math" panose="02040503050406030204" pitchFamily="18" charset="0"/>
                                    </a:rPr>
                                    <m:t>1</m:t>
                                  </m:r>
                                </m:num>
                                <m:den>
                                  <m:r>
                                    <a:rPr lang="el-GR" sz="2200" b="0" i="1" smtClean="0">
                                      <a:effectLst/>
                                      <a:latin typeface="Cambria Math" panose="02040503050406030204" pitchFamily="18" charset="0"/>
                                    </a:rPr>
                                    <m:t>𝜇</m:t>
                                  </m:r>
                                  <m:r>
                                    <a:rPr lang="el-GR" sz="2200" b="0" i="1" smtClean="0">
                                      <a:effectLst/>
                                      <a:latin typeface="Cambria Math" panose="02040503050406030204" pitchFamily="18" charset="0"/>
                                    </a:rPr>
                                    <m:t>−</m:t>
                                  </m:r>
                                  <m:r>
                                    <a:rPr lang="el-GR" sz="2200" b="0" i="1" smtClean="0">
                                      <a:effectLst/>
                                      <a:latin typeface="Cambria Math" panose="02040503050406030204" pitchFamily="18" charset="0"/>
                                    </a:rPr>
                                    <m:t>𝜆</m:t>
                                  </m:r>
                                </m:den>
                              </m:f>
                            </m:oMath>
                          </a14:m>
                          <a:r>
                            <a:rPr lang="el-GR" sz="2200" dirty="0">
                              <a:effectLst/>
                            </a:rPr>
                            <a:t> </a:t>
                          </a:r>
                          <a:endParaRPr lang="el-GR" sz="22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14:m>
                            <m:oMath xmlns:m="http://schemas.openxmlformats.org/officeDocument/2006/math">
                              <m:r>
                                <a:rPr lang="en-US" sz="2200" b="0" i="1" smtClean="0">
                                  <a:effectLst/>
                                  <a:latin typeface="Cambria Math" panose="02040503050406030204" pitchFamily="18" charset="0"/>
                                </a:rPr>
                                <m:t>𝑊</m:t>
                              </m:r>
                              <m:r>
                                <a:rPr lang="en-US" sz="2200" b="0" i="1" smtClean="0">
                                  <a:effectLst/>
                                  <a:latin typeface="Cambria Math" panose="02040503050406030204" pitchFamily="18" charset="0"/>
                                </a:rPr>
                                <m:t>=</m:t>
                              </m:r>
                              <m:sSub>
                                <m:sSubPr>
                                  <m:ctrlPr>
                                    <a:rPr lang="en-US" sz="2200" b="0" i="1" smtClean="0">
                                      <a:effectLst/>
                                      <a:latin typeface="Cambria Math"/>
                                    </a:rPr>
                                  </m:ctrlPr>
                                </m:sSubPr>
                                <m:e>
                                  <m:r>
                                    <a:rPr lang="en-US" sz="2200" b="0" i="1" smtClean="0">
                                      <a:effectLst/>
                                      <a:latin typeface="Cambria Math" panose="02040503050406030204" pitchFamily="18" charset="0"/>
                                    </a:rPr>
                                    <m:t>𝑊</m:t>
                                  </m:r>
                                </m:e>
                                <m:sub>
                                  <m:r>
                                    <a:rPr lang="en-US" sz="2200" b="0" i="1" smtClean="0">
                                      <a:effectLst/>
                                      <a:latin typeface="Cambria Math" panose="02040503050406030204" pitchFamily="18" charset="0"/>
                                    </a:rPr>
                                    <m:t>𝑞</m:t>
                                  </m:r>
                                </m:sub>
                              </m:sSub>
                              <m:r>
                                <a:rPr lang="en-US" sz="2200" b="0" i="1" smtClean="0">
                                  <a:effectLst/>
                                  <a:latin typeface="Cambria Math" panose="02040503050406030204" pitchFamily="18" charset="0"/>
                                </a:rPr>
                                <m:t>+</m:t>
                              </m:r>
                              <m:f>
                                <m:fPr>
                                  <m:ctrlPr>
                                    <a:rPr lang="en-US" sz="2200" b="0" i="1" smtClean="0">
                                      <a:effectLst/>
                                      <a:latin typeface="Cambria Math"/>
                                    </a:rPr>
                                  </m:ctrlPr>
                                </m:fPr>
                                <m:num>
                                  <m:r>
                                    <a:rPr lang="en-US" sz="2200" b="0" i="1" smtClean="0">
                                      <a:effectLst/>
                                      <a:latin typeface="Cambria Math" panose="02040503050406030204" pitchFamily="18" charset="0"/>
                                    </a:rPr>
                                    <m:t>1</m:t>
                                  </m:r>
                                </m:num>
                                <m:den>
                                  <m:r>
                                    <a:rPr lang="el-GR" sz="2200" b="0" i="1" smtClean="0">
                                      <a:effectLst/>
                                      <a:latin typeface="Cambria Math" panose="02040503050406030204" pitchFamily="18" charset="0"/>
                                    </a:rPr>
                                    <m:t>𝜇</m:t>
                                  </m:r>
                                </m:den>
                              </m:f>
                            </m:oMath>
                          </a14:m>
                          <a:r>
                            <a:rPr lang="el-GR" sz="2200" dirty="0">
                              <a:effectLst/>
                            </a:rPr>
                            <a:t> </a:t>
                          </a:r>
                          <a:endParaRPr lang="el-GR" sz="2200" dirty="0">
                            <a:effectLst/>
                            <a:latin typeface="Courier New" panose="02070309020205020404" pitchFamily="49" charset="0"/>
                            <a:ea typeface="Times New Roman" panose="02020603050405020304" pitchFamily="18" charset="0"/>
                          </a:endParaRPr>
                        </a:p>
                      </a:txBody>
                      <a:tcPr marL="68580" marR="68580" marT="0" marB="0" anchor="ctr"/>
                    </a:tc>
                  </a:tr>
                  <a:tr h="0">
                    <a:tc>
                      <a:txBody>
                        <a:bodyPr/>
                        <a:lstStyle/>
                        <a:p>
                          <a:pPr algn="l">
                            <a:spcAft>
                              <a:spcPts val="0"/>
                            </a:spcAft>
                          </a:pPr>
                          <a:r>
                            <a:rPr lang="el-GR" sz="2200" dirty="0" smtClean="0">
                              <a:effectLst/>
                            </a:rPr>
                            <a:t>Μέσος </a:t>
                          </a:r>
                          <a:r>
                            <a:rPr lang="el-GR" sz="2200" dirty="0">
                              <a:effectLst/>
                            </a:rPr>
                            <a:t>αριθμός πελατών που αναμένουν &amp; </a:t>
                          </a:r>
                          <a:r>
                            <a:rPr lang="el-GR" sz="2200" dirty="0" smtClean="0">
                              <a:effectLst/>
                            </a:rPr>
                            <a:t>εξυπηρετούνται </a:t>
                          </a:r>
                          <a:r>
                            <a:rPr lang="el-GR" sz="2200" b="1" dirty="0">
                              <a:effectLst/>
                            </a:rPr>
                            <a:t>στο σύστημα</a:t>
                          </a:r>
                          <a:endParaRPr lang="el-GR" sz="2200" b="1"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14:m>
                            <m:oMath xmlns:m="http://schemas.openxmlformats.org/officeDocument/2006/math">
                              <m:r>
                                <a:rPr lang="en-US" sz="2200" b="0" i="1" smtClean="0">
                                  <a:effectLst/>
                                  <a:latin typeface="Cambria Math" panose="02040503050406030204" pitchFamily="18" charset="0"/>
                                </a:rPr>
                                <m:t>𝐿</m:t>
                              </m:r>
                              <m:r>
                                <a:rPr lang="en-US" sz="2200" b="0" i="1" smtClean="0">
                                  <a:effectLst/>
                                  <a:latin typeface="Cambria Math" panose="02040503050406030204" pitchFamily="18" charset="0"/>
                                </a:rPr>
                                <m:t>=</m:t>
                              </m:r>
                              <m:f>
                                <m:fPr>
                                  <m:ctrlPr>
                                    <a:rPr lang="en-US" sz="2200" b="0" i="1" smtClean="0">
                                      <a:effectLst/>
                                      <a:latin typeface="Cambria Math"/>
                                    </a:rPr>
                                  </m:ctrlPr>
                                </m:fPr>
                                <m:num>
                                  <m:r>
                                    <a:rPr lang="el-GR" sz="2200" b="0" i="1" smtClean="0">
                                      <a:effectLst/>
                                      <a:latin typeface="Cambria Math" panose="02040503050406030204" pitchFamily="18" charset="0"/>
                                    </a:rPr>
                                    <m:t>𝜆</m:t>
                                  </m:r>
                                </m:num>
                                <m:den>
                                  <m:r>
                                    <a:rPr lang="el-GR" sz="2200" b="0" i="1" smtClean="0">
                                      <a:effectLst/>
                                      <a:latin typeface="Cambria Math" panose="02040503050406030204" pitchFamily="18" charset="0"/>
                                    </a:rPr>
                                    <m:t>𝜇</m:t>
                                  </m:r>
                                  <m:r>
                                    <a:rPr lang="el-GR" sz="2200" b="0" i="1" smtClean="0">
                                      <a:effectLst/>
                                      <a:latin typeface="Cambria Math" panose="02040503050406030204" pitchFamily="18" charset="0"/>
                                    </a:rPr>
                                    <m:t>−</m:t>
                                  </m:r>
                                  <m:r>
                                    <a:rPr lang="el-GR" sz="2200" b="0" i="1" smtClean="0">
                                      <a:effectLst/>
                                      <a:latin typeface="Cambria Math" panose="02040503050406030204" pitchFamily="18" charset="0"/>
                                    </a:rPr>
                                    <m:t>𝜆</m:t>
                                  </m:r>
                                </m:den>
                              </m:f>
                            </m:oMath>
                          </a14:m>
                          <a:r>
                            <a:rPr lang="el-GR" sz="2200" dirty="0">
                              <a:effectLst/>
                            </a:rPr>
                            <a:t> </a:t>
                          </a:r>
                          <a:endParaRPr lang="el-GR" sz="22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14:m>
                            <m:oMath xmlns:m="http://schemas.openxmlformats.org/officeDocument/2006/math">
                              <m:r>
                                <a:rPr lang="en-US" sz="2200" b="0" i="1" smtClean="0">
                                  <a:effectLst/>
                                  <a:latin typeface="Cambria Math" panose="02040503050406030204" pitchFamily="18" charset="0"/>
                                </a:rPr>
                                <m:t>𝐿</m:t>
                              </m:r>
                              <m:r>
                                <a:rPr lang="en-US" sz="2200" b="0" i="1" smtClean="0">
                                  <a:effectLst/>
                                  <a:latin typeface="Cambria Math" panose="02040503050406030204" pitchFamily="18" charset="0"/>
                                </a:rPr>
                                <m:t>=</m:t>
                              </m:r>
                              <m:sSub>
                                <m:sSubPr>
                                  <m:ctrlPr>
                                    <a:rPr lang="en-US" sz="2200" b="0" i="1" smtClean="0">
                                      <a:effectLst/>
                                      <a:latin typeface="Cambria Math"/>
                                    </a:rPr>
                                  </m:ctrlPr>
                                </m:sSubPr>
                                <m:e>
                                  <m:r>
                                    <a:rPr lang="en-US" sz="2200" b="0" i="1" smtClean="0">
                                      <a:effectLst/>
                                      <a:latin typeface="Cambria Math" panose="02040503050406030204" pitchFamily="18" charset="0"/>
                                    </a:rPr>
                                    <m:t>𝐿</m:t>
                                  </m:r>
                                </m:e>
                                <m:sub>
                                  <m:r>
                                    <a:rPr lang="en-US" sz="2200" b="0" i="1" smtClean="0">
                                      <a:effectLst/>
                                      <a:latin typeface="Cambria Math" panose="02040503050406030204" pitchFamily="18" charset="0"/>
                                    </a:rPr>
                                    <m:t>𝑞</m:t>
                                  </m:r>
                                </m:sub>
                              </m:sSub>
                              <m:r>
                                <a:rPr lang="en-US" sz="2200" b="0" i="1" smtClean="0">
                                  <a:effectLst/>
                                  <a:latin typeface="Cambria Math" panose="02040503050406030204" pitchFamily="18" charset="0"/>
                                </a:rPr>
                                <m:t>+</m:t>
                              </m:r>
                              <m:f>
                                <m:fPr>
                                  <m:ctrlPr>
                                    <a:rPr lang="en-US" sz="2200" b="0" i="1" smtClean="0">
                                      <a:effectLst/>
                                      <a:latin typeface="Cambria Math"/>
                                    </a:rPr>
                                  </m:ctrlPr>
                                </m:fPr>
                                <m:num>
                                  <m:r>
                                    <a:rPr lang="el-GR" sz="2200" b="0" i="1" smtClean="0">
                                      <a:effectLst/>
                                      <a:latin typeface="Cambria Math" panose="02040503050406030204" pitchFamily="18" charset="0"/>
                                    </a:rPr>
                                    <m:t>𝜆</m:t>
                                  </m:r>
                                </m:num>
                                <m:den>
                                  <m:r>
                                    <a:rPr lang="el-GR" sz="2200" b="0" i="1" smtClean="0">
                                      <a:effectLst/>
                                      <a:latin typeface="Cambria Math" panose="02040503050406030204" pitchFamily="18" charset="0"/>
                                    </a:rPr>
                                    <m:t>𝜇</m:t>
                                  </m:r>
                                </m:den>
                              </m:f>
                            </m:oMath>
                          </a14:m>
                          <a:r>
                            <a:rPr lang="el-GR" sz="2200" dirty="0">
                              <a:effectLst/>
                            </a:rPr>
                            <a:t> </a:t>
                          </a:r>
                          <a:endParaRPr lang="el-GR" sz="2200" dirty="0">
                            <a:effectLst/>
                            <a:latin typeface="Courier New" panose="02070309020205020404" pitchFamily="49" charset="0"/>
                            <a:ea typeface="Times New Roman" panose="02020603050405020304" pitchFamily="18" charset="0"/>
                          </a:endParaRPr>
                        </a:p>
                      </a:txBody>
                      <a:tcPr marL="68580" marR="68580" marT="0" marB="0" anchor="ctr"/>
                    </a:tc>
                  </a:tr>
                </a:tbl>
              </a:graphicData>
            </a:graphic>
          </p:graphicFrame>
        </mc:Choice>
        <mc:Fallback xmlns="">
          <p:graphicFrame>
            <p:nvGraphicFramePr>
              <p:cNvPr id="5" name="Πίνακας 4"/>
              <p:cNvGraphicFramePr>
                <a:graphicFrameLocks noGrp="1"/>
              </p:cNvGraphicFramePr>
              <p:nvPr>
                <p:extLst>
                  <p:ext uri="{D42A27DB-BD31-4B8C-83A1-F6EECF244321}">
                    <p14:modId xmlns:p14="http://schemas.microsoft.com/office/powerpoint/2010/main" val="1843019020"/>
                  </p:ext>
                </p:extLst>
              </p:nvPr>
            </p:nvGraphicFramePr>
            <p:xfrm>
              <a:off x="179512" y="1484784"/>
              <a:ext cx="8712968" cy="3978384"/>
            </p:xfrm>
            <a:graphic>
              <a:graphicData uri="http://schemas.openxmlformats.org/drawingml/2006/table">
                <a:tbl>
                  <a:tblPr firstRow="1" firstCol="1" lastRow="1" lastCol="1" bandRow="1" bandCol="1">
                    <a:tableStyleId>{5940675A-B579-460E-94D1-54222C63F5DA}</a:tableStyleId>
                  </a:tblPr>
                  <a:tblGrid>
                    <a:gridCol w="3649021"/>
                    <a:gridCol w="1936215"/>
                    <a:gridCol w="3127732"/>
                  </a:tblGrid>
                  <a:tr h="1296144">
                    <a:tc>
                      <a:txBody>
                        <a:bodyPr/>
                        <a:lstStyle/>
                        <a:p>
                          <a:pPr algn="l">
                            <a:spcAft>
                              <a:spcPts val="0"/>
                            </a:spcAft>
                          </a:pPr>
                          <a:r>
                            <a:rPr lang="el-GR" sz="2200" dirty="0" smtClean="0">
                              <a:effectLst/>
                            </a:rPr>
                            <a:t>Μέσος </a:t>
                          </a:r>
                          <a:r>
                            <a:rPr lang="el-GR" sz="2200" dirty="0">
                              <a:effectLst/>
                            </a:rPr>
                            <a:t>χρόνος </a:t>
                          </a:r>
                          <a:r>
                            <a:rPr lang="el-GR" sz="2200" b="1" dirty="0">
                              <a:effectLst/>
                            </a:rPr>
                            <a:t>αναμονής </a:t>
                          </a:r>
                          <a:r>
                            <a:rPr lang="el-GR" sz="2200" dirty="0">
                              <a:effectLst/>
                            </a:rPr>
                            <a:t>κάθε πελάτη </a:t>
                          </a:r>
                          <a:r>
                            <a:rPr lang="el-GR" sz="2200" b="1" dirty="0">
                              <a:effectLst/>
                            </a:rPr>
                            <a:t>στην ουρά αναμονής</a:t>
                          </a:r>
                          <a:endParaRPr lang="el-GR" sz="2200" b="1" dirty="0">
                            <a:effectLst/>
                            <a:latin typeface="Courier New" panose="02070309020205020404" pitchFamily="49" charset="0"/>
                            <a:ea typeface="Times New Roman" panose="02020603050405020304" pitchFamily="18" charset="0"/>
                          </a:endParaRPr>
                        </a:p>
                      </a:txBody>
                      <a:tcPr marL="68580" marR="68580" marT="0" marB="0"/>
                    </a:tc>
                    <a:tc>
                      <a:txBody>
                        <a:bodyPr/>
                        <a:lstStyle/>
                        <a:p>
                          <a:endParaRPr lang="el-GR"/>
                        </a:p>
                      </a:txBody>
                      <a:tcPr marL="68580" marR="68580" marT="0" marB="0" anchor="ctr">
                        <a:blipFill rotWithShape="0">
                          <a:blip r:embed="rId2"/>
                          <a:stretch>
                            <a:fillRect l="-188679" t="-6573" r="-161950" b="-218779"/>
                          </a:stretch>
                        </a:blipFill>
                      </a:tcPr>
                    </a:tc>
                    <a:tc>
                      <a:txBody>
                        <a:bodyPr/>
                        <a:lstStyle/>
                        <a:p>
                          <a:endParaRPr lang="el-GR"/>
                        </a:p>
                      </a:txBody>
                      <a:tcPr marL="68580" marR="68580" marT="0" marB="0" anchor="ctr">
                        <a:blipFill rotWithShape="0">
                          <a:blip r:embed="rId2"/>
                          <a:stretch>
                            <a:fillRect l="-178947" t="-6573" r="-390" b="-218779"/>
                          </a:stretch>
                        </a:blipFill>
                      </a:tcPr>
                    </a:tc>
                  </a:tr>
                  <a:tr h="670560">
                    <a:tc>
                      <a:txBody>
                        <a:bodyPr/>
                        <a:lstStyle/>
                        <a:p>
                          <a:pPr algn="l">
                            <a:spcAft>
                              <a:spcPts val="0"/>
                            </a:spcAft>
                          </a:pPr>
                          <a:r>
                            <a:rPr lang="el-GR" sz="2200" dirty="0" smtClean="0">
                              <a:effectLst/>
                            </a:rPr>
                            <a:t>Μέσος </a:t>
                          </a:r>
                          <a:r>
                            <a:rPr lang="el-GR" sz="2200" dirty="0">
                              <a:effectLst/>
                            </a:rPr>
                            <a:t>αριθμός πελατών </a:t>
                          </a:r>
                          <a:r>
                            <a:rPr lang="el-GR" sz="2200" b="1" dirty="0" smtClean="0">
                              <a:effectLst/>
                            </a:rPr>
                            <a:t>στην </a:t>
                          </a:r>
                          <a:r>
                            <a:rPr lang="el-GR" sz="2200" b="1" dirty="0">
                              <a:effectLst/>
                            </a:rPr>
                            <a:t>ουρά</a:t>
                          </a:r>
                          <a:r>
                            <a:rPr lang="el-GR" sz="2200" dirty="0">
                              <a:effectLst/>
                            </a:rPr>
                            <a:t> </a:t>
                          </a:r>
                          <a:r>
                            <a:rPr lang="el-GR" sz="2200" dirty="0" smtClean="0">
                              <a:effectLst/>
                            </a:rPr>
                            <a:t>αναμονής</a:t>
                          </a:r>
                          <a:endParaRPr lang="el-GR" sz="2200" dirty="0">
                            <a:effectLst/>
                          </a:endParaRPr>
                        </a:p>
                      </a:txBody>
                      <a:tcPr marL="68580" marR="68580" marT="0" marB="0"/>
                    </a:tc>
                    <a:tc>
                      <a:txBody>
                        <a:bodyPr/>
                        <a:lstStyle/>
                        <a:p>
                          <a:endParaRPr lang="el-GR"/>
                        </a:p>
                      </a:txBody>
                      <a:tcPr marL="68580" marR="68580" marT="0" marB="0">
                        <a:blipFill rotWithShape="0">
                          <a:blip r:embed="rId2"/>
                          <a:stretch>
                            <a:fillRect l="-188679" t="-206364" r="-161950" b="-323636"/>
                          </a:stretch>
                        </a:blipFill>
                      </a:tcPr>
                    </a:tc>
                    <a:tc>
                      <a:txBody>
                        <a:bodyPr/>
                        <a:lstStyle/>
                        <a:p>
                          <a:endParaRPr lang="el-GR"/>
                        </a:p>
                      </a:txBody>
                      <a:tcPr marL="68580" marR="68580" marT="0" marB="0" anchor="ctr">
                        <a:blipFill rotWithShape="0">
                          <a:blip r:embed="rId2"/>
                          <a:stretch>
                            <a:fillRect l="-178947" t="-206364" r="-390" b="-323636"/>
                          </a:stretch>
                        </a:blipFill>
                      </a:tcPr>
                    </a:tc>
                  </a:tr>
                  <a:tr h="1005840">
                    <a:tc>
                      <a:txBody>
                        <a:bodyPr/>
                        <a:lstStyle/>
                        <a:p>
                          <a:pPr algn="l">
                            <a:spcAft>
                              <a:spcPts val="0"/>
                            </a:spcAft>
                          </a:pPr>
                          <a:r>
                            <a:rPr lang="el-GR" sz="2200" dirty="0" smtClean="0">
                              <a:effectLst/>
                            </a:rPr>
                            <a:t>Μέσος </a:t>
                          </a:r>
                          <a:r>
                            <a:rPr lang="el-GR" sz="2200" dirty="0">
                              <a:effectLst/>
                            </a:rPr>
                            <a:t>χρόνος </a:t>
                          </a:r>
                          <a:r>
                            <a:rPr lang="el-GR" sz="2200" b="1" dirty="0">
                              <a:effectLst/>
                            </a:rPr>
                            <a:t>αναμονής &amp;  εξυπηρέτησης</a:t>
                          </a:r>
                          <a:r>
                            <a:rPr lang="el-GR" sz="2200" dirty="0">
                              <a:effectLst/>
                            </a:rPr>
                            <a:t> κάθε πελάτη </a:t>
                          </a:r>
                          <a:r>
                            <a:rPr lang="el-GR" sz="2200" b="1" dirty="0">
                              <a:effectLst/>
                            </a:rPr>
                            <a:t>στο σύστημα</a:t>
                          </a:r>
                          <a:endParaRPr lang="el-GR" sz="2200" b="1" dirty="0">
                            <a:effectLst/>
                            <a:latin typeface="Courier New" panose="02070309020205020404" pitchFamily="49" charset="0"/>
                            <a:ea typeface="Times New Roman" panose="02020603050405020304" pitchFamily="18" charset="0"/>
                          </a:endParaRPr>
                        </a:p>
                      </a:txBody>
                      <a:tcPr marL="68580" marR="68580" marT="0" marB="0"/>
                    </a:tc>
                    <a:tc>
                      <a:txBody>
                        <a:bodyPr/>
                        <a:lstStyle/>
                        <a:p>
                          <a:endParaRPr lang="el-GR"/>
                        </a:p>
                      </a:txBody>
                      <a:tcPr marL="68580" marR="68580" marT="0" marB="0" anchor="ctr">
                        <a:blipFill rotWithShape="0">
                          <a:blip r:embed="rId2"/>
                          <a:stretch>
                            <a:fillRect l="-188679" t="-203012" r="-161950" b="-114458"/>
                          </a:stretch>
                        </a:blipFill>
                      </a:tcPr>
                    </a:tc>
                    <a:tc>
                      <a:txBody>
                        <a:bodyPr/>
                        <a:lstStyle/>
                        <a:p>
                          <a:endParaRPr lang="el-GR"/>
                        </a:p>
                      </a:txBody>
                      <a:tcPr marL="68580" marR="68580" marT="0" marB="0" anchor="ctr">
                        <a:blipFill rotWithShape="0">
                          <a:blip r:embed="rId2"/>
                          <a:stretch>
                            <a:fillRect l="-178947" t="-203012" r="-390" b="-114458"/>
                          </a:stretch>
                        </a:blipFill>
                      </a:tcPr>
                    </a:tc>
                  </a:tr>
                  <a:tr h="1005840">
                    <a:tc>
                      <a:txBody>
                        <a:bodyPr/>
                        <a:lstStyle/>
                        <a:p>
                          <a:pPr algn="l">
                            <a:spcAft>
                              <a:spcPts val="0"/>
                            </a:spcAft>
                          </a:pPr>
                          <a:r>
                            <a:rPr lang="el-GR" sz="2200" dirty="0" smtClean="0">
                              <a:effectLst/>
                            </a:rPr>
                            <a:t>Μέσος </a:t>
                          </a:r>
                          <a:r>
                            <a:rPr lang="el-GR" sz="2200" dirty="0">
                              <a:effectLst/>
                            </a:rPr>
                            <a:t>αριθμός πελατών που αναμένουν &amp; </a:t>
                          </a:r>
                          <a:r>
                            <a:rPr lang="el-GR" sz="2200" dirty="0" smtClean="0">
                              <a:effectLst/>
                            </a:rPr>
                            <a:t>εξυπηρετούνται </a:t>
                          </a:r>
                          <a:r>
                            <a:rPr lang="el-GR" sz="2200" b="1" dirty="0">
                              <a:effectLst/>
                            </a:rPr>
                            <a:t>στο σύστημα</a:t>
                          </a:r>
                          <a:endParaRPr lang="el-GR" sz="2200" b="1" dirty="0">
                            <a:effectLst/>
                            <a:latin typeface="Courier New" panose="02070309020205020404" pitchFamily="49" charset="0"/>
                            <a:ea typeface="Times New Roman" panose="02020603050405020304" pitchFamily="18" charset="0"/>
                          </a:endParaRPr>
                        </a:p>
                      </a:txBody>
                      <a:tcPr marL="68580" marR="68580" marT="0" marB="0"/>
                    </a:tc>
                    <a:tc>
                      <a:txBody>
                        <a:bodyPr/>
                        <a:lstStyle/>
                        <a:p>
                          <a:endParaRPr lang="el-GR"/>
                        </a:p>
                      </a:txBody>
                      <a:tcPr marL="68580" marR="68580" marT="0" marB="0" anchor="ctr">
                        <a:blipFill rotWithShape="0">
                          <a:blip r:embed="rId2"/>
                          <a:stretch>
                            <a:fillRect l="-188679" t="-304848" r="-161950" b="-15152"/>
                          </a:stretch>
                        </a:blipFill>
                      </a:tcPr>
                    </a:tc>
                    <a:tc>
                      <a:txBody>
                        <a:bodyPr/>
                        <a:lstStyle/>
                        <a:p>
                          <a:endParaRPr lang="el-GR"/>
                        </a:p>
                      </a:txBody>
                      <a:tcPr marL="68580" marR="68580" marT="0" marB="0" anchor="ctr">
                        <a:blipFill rotWithShape="0">
                          <a:blip r:embed="rId2"/>
                          <a:stretch>
                            <a:fillRect l="-178947" t="-304848" r="-390" b="-15152"/>
                          </a:stretch>
                        </a:blipFill>
                      </a:tcPr>
                    </a:tc>
                  </a:tr>
                </a:tbl>
              </a:graphicData>
            </a:graphic>
          </p:graphicFrame>
        </mc:Fallback>
      </mc:AlternateContent>
    </p:spTree>
    <p:extLst>
      <p:ext uri="{BB962C8B-B14F-4D97-AF65-F5344CB8AC3E}">
        <p14:creationId xmlns:p14="http://schemas.microsoft.com/office/powerpoint/2010/main" val="55288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a:t>
            </a:r>
            <a:r>
              <a:rPr lang="el-GR" dirty="0" smtClean="0"/>
              <a:t>δικτυακά </a:t>
            </a:r>
            <a:r>
              <a:rPr lang="el-GR" dirty="0"/>
              <a:t>έ</a:t>
            </a:r>
            <a:r>
              <a:rPr lang="el-GR" dirty="0" smtClean="0"/>
              <a:t>ργα </a:t>
            </a:r>
            <a:r>
              <a:rPr lang="el-GR" dirty="0"/>
              <a:t>ειδικότητας </a:t>
            </a:r>
            <a:r>
              <a:rPr lang="el-GR" dirty="0" smtClean="0"/>
              <a:t>μηχανικού</a:t>
            </a:r>
            <a:endParaRPr lang="el-GR" dirty="0"/>
          </a:p>
        </p:txBody>
      </p:sp>
      <p:sp>
        <p:nvSpPr>
          <p:cNvPr id="3" name="Θέση περιεχομένου 2"/>
          <p:cNvSpPr>
            <a:spLocks noGrp="1"/>
          </p:cNvSpPr>
          <p:nvPr>
            <p:ph idx="1"/>
          </p:nvPr>
        </p:nvSpPr>
        <p:spPr>
          <a:xfrm>
            <a:off x="328700" y="1206259"/>
            <a:ext cx="8507288" cy="3230853"/>
          </a:xfrm>
        </p:spPr>
        <p:txBody>
          <a:bodyPr/>
          <a:lstStyle/>
          <a:p>
            <a:r>
              <a:rPr lang="el-GR" dirty="0"/>
              <a:t>Πολλές κατηγορίες προβλημάτων της επιστήμης του μηχανικού απεικονίζονται (ή μοντελοποιούνται) με τη μορφή </a:t>
            </a:r>
            <a:r>
              <a:rPr lang="el-GR" b="1" dirty="0"/>
              <a:t>δικτύων</a:t>
            </a:r>
            <a:r>
              <a:rPr lang="el-GR" dirty="0"/>
              <a:t> (υδραυλικά δίκτυα, οδικά δίκτυα, δίκτυα υπολογιστών, κλπ</a:t>
            </a:r>
            <a:r>
              <a:rPr lang="el-GR" dirty="0" smtClean="0"/>
              <a:t>.).</a:t>
            </a:r>
            <a:endParaRPr lang="el-GR" dirty="0"/>
          </a:p>
          <a:p>
            <a:r>
              <a:rPr lang="el-GR" dirty="0"/>
              <a:t>Ένα δίκτυο αποτελείται από </a:t>
            </a:r>
            <a:r>
              <a:rPr lang="el-GR" b="1" dirty="0"/>
              <a:t>κόμβους</a:t>
            </a:r>
            <a:r>
              <a:rPr lang="el-GR" dirty="0"/>
              <a:t> και από </a:t>
            </a:r>
            <a:r>
              <a:rPr lang="el-GR" b="1" dirty="0"/>
              <a:t>κλάδους</a:t>
            </a:r>
            <a:r>
              <a:rPr lang="el-GR" dirty="0"/>
              <a:t>. Οι κλάδοι ενώνουν όλους τους κόμβους και σε κάθε κόμβο μπορεί να καταλήγουν ένας ή περισσότεροι κλάδοι. Ανάλογα με το πρόβλημα που αντιμετωπίζουμε, οι κλάδοι αντιπροσωπεύουν απόσταση, ροή/παροχή, χρόνο, κόστος, κ.λ.π.</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pic>
        <p:nvPicPr>
          <p:cNvPr id="1026" name="Picture 2" descr="NetNodes0"/>
          <p:cNvPicPr>
            <a:picLocks noChangeAspect="1" noChangeArrowheads="1"/>
          </p:cNvPicPr>
          <p:nvPr/>
        </p:nvPicPr>
        <p:blipFill>
          <a:blip r:embed="rId2">
            <a:extLst>
              <a:ext uri="{28A0092B-C50C-407E-A947-70E740481C1C}">
                <a14:useLocalDpi xmlns:a14="http://schemas.microsoft.com/office/drawing/2010/main" val="0"/>
              </a:ext>
            </a:extLst>
          </a:blip>
          <a:srcRect b="575"/>
          <a:stretch>
            <a:fillRect/>
          </a:stretch>
        </p:blipFill>
        <p:spPr bwMode="auto">
          <a:xfrm>
            <a:off x="3353619" y="4777606"/>
            <a:ext cx="24574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374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Χαρακτηριστικά μεγέθη ουρών αναμονής </a:t>
            </a:r>
            <a:r>
              <a:rPr lang="el-GR" sz="3600" b="0" dirty="0" smtClean="0"/>
              <a:t>(3/3)</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48566" y="1412776"/>
                <a:ext cx="8229600" cy="3528392"/>
              </a:xfrm>
            </p:spPr>
            <p:txBody>
              <a:bodyPr/>
              <a:lstStyle/>
              <a:p>
                <a:pPr marL="0" indent="0">
                  <a:buNone/>
                </a:pPr>
                <a:r>
                  <a:rPr lang="el-GR" dirty="0" smtClean="0"/>
                  <a:t>Όπως φαίνεται και από τον πίνακα, τα τέσσερα βασικά μεγέθη (</a:t>
                </a:r>
                <a:r>
                  <a:rPr lang="el-GR" dirty="0"/>
                  <a:t>Wq , Lq , W &amp; L) συνδέονται μεταξύ τους με σταθερές μαθηματικές σχέσεις και συγκεκριμένα τις</a:t>
                </a:r>
                <a:r>
                  <a:rPr lang="el-GR" dirty="0" smtClean="0"/>
                  <a:t>:</a:t>
                </a:r>
              </a:p>
              <a:p>
                <a:pPr marL="0" indent="0" algn="ctr">
                  <a:buNone/>
                </a:pP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l-GR" b="0" i="1" smtClean="0">
                        <a:latin typeface="Cambria Math" panose="02040503050406030204" pitchFamily="18" charset="0"/>
                      </a:rPr>
                      <m:t>𝜆</m:t>
                    </m:r>
                    <m:r>
                      <a:rPr lang="el-GR"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𝑊</m:t>
                    </m:r>
                  </m:oMath>
                </a14:m>
                <a:r>
                  <a:rPr lang="en-US" dirty="0" smtClean="0"/>
                  <a:t>,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𝑞</m:t>
                        </m:r>
                      </m:sub>
                    </m:sSub>
                    <m:r>
                      <a:rPr lang="el-GR" b="0" i="1" smtClean="0">
                        <a:latin typeface="Cambria Math" panose="02040503050406030204" pitchFamily="18" charset="0"/>
                      </a:rPr>
                      <m:t>=</m:t>
                    </m:r>
                    <m:r>
                      <a:rPr lang="el-GR" b="0" i="1" smtClean="0">
                        <a:latin typeface="Cambria Math" panose="02040503050406030204" pitchFamily="18" charset="0"/>
                      </a:rPr>
                      <m:t>𝜆</m:t>
                    </m:r>
                    <m:r>
                      <a:rPr lang="el-GR" b="0" i="1" smtClean="0">
                        <a:latin typeface="Cambria Math" panose="02040503050406030204" pitchFamily="18" charset="0"/>
                        <a:ea typeface="Cambria Math" panose="02040503050406030204" pitchFamily="18" charset="0"/>
                      </a:rPr>
                      <m:t>∙</m:t>
                    </m:r>
                    <m:sSub>
                      <m:sSubPr>
                        <m:ctrlPr>
                          <a:rPr lang="el-GR"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𝑊</m:t>
                        </m:r>
                      </m:e>
                      <m:sub>
                        <m:r>
                          <a:rPr lang="en-US" b="0" i="1" smtClean="0">
                            <a:latin typeface="Cambria Math" panose="02040503050406030204" pitchFamily="18" charset="0"/>
                            <a:ea typeface="Cambria Math" panose="02040503050406030204" pitchFamily="18" charset="0"/>
                          </a:rPr>
                          <m:t>𝑞</m:t>
                        </m:r>
                      </m:sub>
                    </m:sSub>
                  </m:oMath>
                </a14:m>
                <a:r>
                  <a:rPr lang="en-US" dirty="0" smtClean="0"/>
                  <a:t>,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𝑞</m:t>
                        </m:r>
                      </m:sub>
                    </m:sSub>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d>
                      <m:dPr>
                        <m:ctrlPr>
                          <a:rPr lang="en-US" b="0" i="1" smtClean="0">
                            <a:latin typeface="Cambria Math"/>
                          </a:rPr>
                        </m:ctrlPr>
                      </m:dPr>
                      <m:e>
                        <m:r>
                          <a:rPr lang="en-US" b="0" i="1" smtClean="0">
                            <a:latin typeface="Cambria Math" panose="02040503050406030204" pitchFamily="18" charset="0"/>
                          </a:rPr>
                          <m:t>1/</m:t>
                        </m:r>
                        <m:r>
                          <a:rPr lang="el-GR" b="0" i="1" smtClean="0">
                            <a:latin typeface="Cambria Math" panose="02040503050406030204" pitchFamily="18" charset="0"/>
                          </a:rPr>
                          <m:t>𝜇</m:t>
                        </m:r>
                      </m:e>
                    </m:d>
                  </m:oMath>
                </a14:m>
                <a:endParaRPr lang="el-GR" dirty="0" smtClean="0"/>
              </a:p>
              <a:p>
                <a:pPr marL="0" indent="0">
                  <a:buNone/>
                </a:pPr>
                <a:r>
                  <a:rPr lang="el-GR" dirty="0"/>
                  <a:t>Κατά συνέπεια, όταν γνωρίζουμε το ένα από τα μεγέθη, εύκολα υπολογίζουμε τα υπόλοιπα.</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48566" y="1412776"/>
                <a:ext cx="8229600" cy="3528392"/>
              </a:xfrm>
              <a:blipFill rotWithShape="0">
                <a:blip r:embed="rId2"/>
                <a:stretch>
                  <a:fillRect l="-1185" t="-1382" r="-370"/>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179814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Ελαχιστοποίηση </a:t>
            </a:r>
            <a:r>
              <a:rPr lang="el-GR" dirty="0" smtClean="0"/>
              <a:t>κόστους </a:t>
            </a:r>
            <a:r>
              <a:rPr lang="el-GR" dirty="0"/>
              <a:t>σε σ</a:t>
            </a:r>
            <a:r>
              <a:rPr lang="el-GR" dirty="0" smtClean="0"/>
              <a:t>υστήματα </a:t>
            </a:r>
            <a:r>
              <a:rPr lang="el-GR" dirty="0"/>
              <a:t>ο</a:t>
            </a:r>
            <a:r>
              <a:rPr lang="el-GR" dirty="0" smtClean="0"/>
              <a:t>υρών </a:t>
            </a:r>
            <a:r>
              <a:rPr lang="el-GR" dirty="0"/>
              <a:t>α</a:t>
            </a:r>
            <a:r>
              <a:rPr lang="el-GR" dirty="0" smtClean="0"/>
              <a:t>ναμονής </a:t>
            </a:r>
            <a:r>
              <a:rPr lang="el-GR" sz="3600" b="0" dirty="0" smtClean="0"/>
              <a:t>(1/</a:t>
            </a:r>
            <a:r>
              <a:rPr lang="el-GR" sz="3600" b="0" dirty="0"/>
              <a:t>8</a:t>
            </a:r>
            <a:r>
              <a:rPr lang="el-GR" sz="3600" b="0" dirty="0" smtClean="0"/>
              <a:t>)</a:t>
            </a:r>
            <a:endParaRPr lang="el-GR" sz="3600" b="0"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820000"/>
                </a:solidFill>
              </a:rPr>
              <a:t>Υπολογισμός οικονομικότερης λειτουργίας</a:t>
            </a:r>
          </a:p>
          <a:p>
            <a:r>
              <a:rPr lang="el-GR" dirty="0"/>
              <a:t>Ένας από τους λόγους μελέτη των ουρών αναμονής είναι η βελτίωσή του από πλευράς κόστους ή χρόνου που πάλι μεταφράζεται σε κόστος (δυσαρεστημένος πελάτης, ανεκμετάλλευτα μηχανήματα, κλπ</a:t>
            </a:r>
            <a:r>
              <a:rPr lang="el-GR" dirty="0" smtClean="0"/>
              <a:t>.)</a:t>
            </a:r>
          </a:p>
          <a:p>
            <a:r>
              <a:rPr lang="el-GR" dirty="0"/>
              <a:t>Το συνολικό κόστος λειτουργίας (</a:t>
            </a:r>
            <a:r>
              <a:rPr lang="el-GR" i="1" dirty="0"/>
              <a:t>ΣΚΛ</a:t>
            </a:r>
            <a:r>
              <a:rPr lang="el-GR" dirty="0"/>
              <a:t>) ανά χρονική μονάδα ορίζεται σαν το άθροισμα του κόστους αναμονής (</a:t>
            </a:r>
            <a:r>
              <a:rPr lang="el-GR" i="1" dirty="0"/>
              <a:t>ΚΑ</a:t>
            </a:r>
            <a:r>
              <a:rPr lang="el-GR" dirty="0"/>
              <a:t>) και του κόστους εξυπηρέτησης (</a:t>
            </a:r>
            <a:r>
              <a:rPr lang="el-GR" i="1" dirty="0"/>
              <a:t>ΚΕ</a:t>
            </a:r>
            <a:r>
              <a:rPr lang="el-GR" dirty="0"/>
              <a:t>).</a:t>
            </a:r>
          </a:p>
          <a:p>
            <a:pPr marL="0" indent="0" algn="ctr">
              <a:buNone/>
            </a:pPr>
            <a:r>
              <a:rPr lang="el-GR" dirty="0"/>
              <a:t>ΣΚΛ = ΚΑ + ΚΕ</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205626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Ελαχιστοποίηση κόστους σε συστήματα ουρών </a:t>
            </a:r>
            <a:r>
              <a:rPr lang="el-GR" dirty="0" smtClean="0"/>
              <a:t>αναμονής </a:t>
            </a:r>
            <a:r>
              <a:rPr lang="el-GR" sz="3600" b="0" dirty="0" smtClean="0"/>
              <a:t>(2/8)</a:t>
            </a:r>
            <a:endParaRPr lang="el-GR" dirty="0"/>
          </a:p>
        </p:txBody>
      </p:sp>
      <p:sp>
        <p:nvSpPr>
          <p:cNvPr id="3" name="Θέση περιεχομένου 2"/>
          <p:cNvSpPr>
            <a:spLocks noGrp="1"/>
          </p:cNvSpPr>
          <p:nvPr>
            <p:ph idx="1"/>
          </p:nvPr>
        </p:nvSpPr>
        <p:spPr/>
        <p:txBody>
          <a:bodyPr/>
          <a:lstStyle/>
          <a:p>
            <a:r>
              <a:rPr lang="el-GR" dirty="0"/>
              <a:t>Το κόστος αναμονής </a:t>
            </a:r>
            <a:r>
              <a:rPr lang="el-GR" i="1" dirty="0"/>
              <a:t>ΚΑ</a:t>
            </a:r>
            <a:r>
              <a:rPr lang="el-GR" dirty="0"/>
              <a:t> είναι συνάρτηση του ρυθμού αφίξεων </a:t>
            </a:r>
            <a:r>
              <a:rPr lang="el-GR" i="1" dirty="0"/>
              <a:t>λ</a:t>
            </a:r>
            <a:r>
              <a:rPr lang="el-GR" dirty="0"/>
              <a:t> και του χρόνου αναμονής στην ουρά </a:t>
            </a:r>
            <a:r>
              <a:rPr lang="en-US" i="1" dirty="0"/>
              <a:t>W</a:t>
            </a:r>
            <a:r>
              <a:rPr lang="en-US" i="1" baseline="-25000" dirty="0"/>
              <a:t>q</a:t>
            </a:r>
            <a:r>
              <a:rPr lang="el-GR" dirty="0"/>
              <a:t>. Αν το κόστος αναμονής ανά πελάτη και ανά χρονική μονάδα είναι </a:t>
            </a:r>
            <a:r>
              <a:rPr lang="el-GR" i="1" dirty="0"/>
              <a:t>Κ</a:t>
            </a:r>
            <a:r>
              <a:rPr lang="en-US" i="1" baseline="-25000" dirty="0"/>
              <a:t>W</a:t>
            </a:r>
            <a:r>
              <a:rPr lang="el-GR" dirty="0"/>
              <a:t>, τότε το συνολικό κόστος αναμονής </a:t>
            </a:r>
            <a:r>
              <a:rPr lang="el-GR" i="1" dirty="0"/>
              <a:t>ΚΑ</a:t>
            </a:r>
            <a:r>
              <a:rPr lang="el-GR" dirty="0"/>
              <a:t> είναι:</a:t>
            </a:r>
          </a:p>
          <a:p>
            <a:pPr marL="0" indent="0" algn="ctr">
              <a:buNone/>
            </a:pPr>
            <a:r>
              <a:rPr lang="el-GR" i="1" dirty="0"/>
              <a:t>ΚΑ </a:t>
            </a:r>
            <a:r>
              <a:rPr lang="el-GR" dirty="0"/>
              <a:t>= </a:t>
            </a:r>
            <a:r>
              <a:rPr lang="el-GR" i="1" dirty="0" smtClean="0"/>
              <a:t>λ</a:t>
            </a:r>
            <a:r>
              <a:rPr lang="el-GR" dirty="0">
                <a:latin typeface="Calibri" panose="020F0502020204030204" pitchFamily="34" charset="0"/>
              </a:rPr>
              <a:t>∙</a:t>
            </a:r>
            <a:r>
              <a:rPr lang="pl-PL" i="1" dirty="0" smtClean="0"/>
              <a:t>W</a:t>
            </a:r>
            <a:r>
              <a:rPr lang="pl-PL" i="1" baseline="-25000" dirty="0" smtClean="0"/>
              <a:t>q</a:t>
            </a:r>
            <a:r>
              <a:rPr lang="el-GR" dirty="0">
                <a:latin typeface="Calibri" panose="020F0502020204030204" pitchFamily="34" charset="0"/>
              </a:rPr>
              <a:t>∙</a:t>
            </a:r>
            <a:r>
              <a:rPr lang="pl-PL" i="1" dirty="0" smtClean="0"/>
              <a:t>K</a:t>
            </a:r>
            <a:r>
              <a:rPr lang="pl-PL" i="1" baseline="-25000" dirty="0" smtClean="0"/>
              <a:t>W</a:t>
            </a:r>
            <a:endParaRPr lang="el-GR" dirty="0"/>
          </a:p>
          <a:p>
            <a:r>
              <a:rPr lang="el-GR" dirty="0"/>
              <a:t>Το κόστος λειτουργίας της ουράς ΚΕ εξαρτάται από τα έξοδα λειτουργίας (μισθοί, καύσιμα, κλπ.) κάθε μονάδας επεξεργασίας ανά χρονική μονάδα και από τον αριθμό των μονάδων επεξεργασίας.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333698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Ελαχιστοποίηση κόστους σε συστήματα ουρών </a:t>
            </a:r>
            <a:r>
              <a:rPr lang="el-GR" dirty="0" smtClean="0"/>
              <a:t>αναμονής </a:t>
            </a:r>
            <a:r>
              <a:rPr lang="el-GR" sz="3600" b="0" dirty="0" smtClean="0"/>
              <a:t>(3/8)</a:t>
            </a:r>
            <a:endParaRPr lang="el-GR" dirty="0"/>
          </a:p>
        </p:txBody>
      </p:sp>
      <p:sp>
        <p:nvSpPr>
          <p:cNvPr id="3" name="Θέση περιεχομένου 2"/>
          <p:cNvSpPr>
            <a:spLocks noGrp="1"/>
          </p:cNvSpPr>
          <p:nvPr>
            <p:ph idx="1"/>
          </p:nvPr>
        </p:nvSpPr>
        <p:spPr>
          <a:xfrm>
            <a:off x="492606" y="2204864"/>
            <a:ext cx="8229600" cy="2088232"/>
          </a:xfrm>
        </p:spPr>
        <p:txBody>
          <a:bodyPr/>
          <a:lstStyle/>
          <a:p>
            <a:pPr marL="0" indent="0" algn="ctr">
              <a:buNone/>
            </a:pPr>
            <a:r>
              <a:rPr lang="el-GR" b="1" dirty="0" smtClean="0">
                <a:solidFill>
                  <a:srgbClr val="820000"/>
                </a:solidFill>
              </a:rPr>
              <a:t>Υπολογισμός βέλτιστου αριθμού θέσεων εργασίας</a:t>
            </a:r>
          </a:p>
          <a:p>
            <a:pPr marL="0" indent="0" algn="ctr">
              <a:buNone/>
            </a:pPr>
            <a:r>
              <a:rPr lang="el-GR" dirty="0" smtClean="0"/>
              <a:t>(</a:t>
            </a:r>
            <a:r>
              <a:rPr lang="el-GR" dirty="0"/>
              <a:t>Θα δούμε αναλυτικά τον τρόπο υπολογισμού με τη βοήθεια του παρακάτω παραδείγματος)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55087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Ελαχιστοποίηση κόστους σε συστήματα ουρών </a:t>
            </a:r>
            <a:r>
              <a:rPr lang="el-GR" dirty="0" smtClean="0"/>
              <a:t>αναμονής </a:t>
            </a:r>
            <a:r>
              <a:rPr lang="el-GR" sz="3600" b="0" dirty="0" smtClean="0"/>
              <a:t>(4/8)</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820000"/>
                </a:solidFill>
              </a:rPr>
              <a:t>Παράδειγμα</a:t>
            </a:r>
          </a:p>
          <a:p>
            <a:pPr marL="0" indent="0">
              <a:buNone/>
            </a:pPr>
            <a:r>
              <a:rPr lang="el-GR" dirty="0"/>
              <a:t>Σε ένα εργοτάξιο πραγματοποιείται εκφόρτωση φορτηγών με σάκους τσιμέντου. Έχει υπολογιστεί ότι 2 εργάτες ξεφορτώνουν 1 φορτηγό σε μια ώρα και αν αυξηθούν οι εργάτες μειώνεται ανάλογα και ο χρόνος εκφόρτωσης (π.χ. 4 εργάτες σε ½ ώρα, κλπ.). Στο εργοτάξιο φτάνουν φορτηγά με ρυθμό 3 οχήματα την ώρα. Το κόστος μιας εργατοώρας είναι 10€ και το ωριαίο κόστος αναμονής ενός φορτηγού είναι 50 €. Να υπολογιστούν τα παρακάτω:</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00123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Ελαχιστοποίηση κόστους σε συστήματα ουρών </a:t>
            </a:r>
            <a:r>
              <a:rPr lang="el-GR" dirty="0" smtClean="0"/>
              <a:t>αναμονής </a:t>
            </a:r>
            <a:r>
              <a:rPr lang="el-GR" sz="3600" b="0" dirty="0" smtClean="0"/>
              <a:t>(5/8)</a:t>
            </a:r>
            <a:endParaRPr lang="el-GR" dirty="0"/>
          </a:p>
        </p:txBody>
      </p:sp>
      <p:sp>
        <p:nvSpPr>
          <p:cNvPr id="3" name="Θέση περιεχομένου 2"/>
          <p:cNvSpPr>
            <a:spLocks noGrp="1"/>
          </p:cNvSpPr>
          <p:nvPr>
            <p:ph idx="1"/>
          </p:nvPr>
        </p:nvSpPr>
        <p:spPr/>
        <p:txBody>
          <a:bodyPr/>
          <a:lstStyle/>
          <a:p>
            <a:pPr marL="457200" indent="-457200">
              <a:buFont typeface="+mj-lt"/>
              <a:buAutoNum type="alphaUcPeriod"/>
            </a:pPr>
            <a:r>
              <a:rPr lang="el-GR" dirty="0" smtClean="0"/>
              <a:t>Ο </a:t>
            </a:r>
            <a:r>
              <a:rPr lang="el-GR" dirty="0"/>
              <a:t>ελάχιστος απαιτούμενος αριθμός εργατών</a:t>
            </a:r>
          </a:p>
          <a:p>
            <a:pPr marL="457200" indent="-457200">
              <a:buFont typeface="+mj-lt"/>
              <a:buAutoNum type="alphaUcPeriod"/>
            </a:pPr>
            <a:r>
              <a:rPr lang="el-GR" dirty="0" smtClean="0"/>
              <a:t>Αν </a:t>
            </a:r>
            <a:r>
              <a:rPr lang="el-GR" dirty="0"/>
              <a:t>το εργοτάξιο χρησιμοποιήσει 12 εργάτες ποια θα είναι τα χαρακτηριστικά αναμονής και εξυπηρέτησης του συστήματος, και, ποιο θα είναι το ωριαίο κόστος λειτουργίας;</a:t>
            </a:r>
          </a:p>
          <a:p>
            <a:pPr marL="457200" indent="-457200">
              <a:buFont typeface="+mj-lt"/>
              <a:buAutoNum type="alphaUcPeriod"/>
            </a:pPr>
            <a:r>
              <a:rPr lang="el-GR" dirty="0" smtClean="0"/>
              <a:t>Ποιος </a:t>
            </a:r>
            <a:r>
              <a:rPr lang="el-GR" dirty="0"/>
              <a:t>είναι ο βέλτιστος αριθμός εργατών για οικονομικότερη λειτουργία;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414329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Ελαχιστοποίηση κόστους σε συστήματα ουρών </a:t>
            </a:r>
            <a:r>
              <a:rPr lang="el-GR" dirty="0" smtClean="0"/>
              <a:t>αναμονής </a:t>
            </a:r>
            <a:r>
              <a:rPr lang="el-GR" sz="3600" b="0" dirty="0" smtClean="0"/>
              <a:t>(6/8)</a:t>
            </a:r>
            <a:endParaRPr lang="el-GR" dirty="0"/>
          </a:p>
        </p:txBody>
      </p:sp>
      <p:sp>
        <p:nvSpPr>
          <p:cNvPr id="3" name="Θέση περιεχομένου 2"/>
          <p:cNvSpPr>
            <a:spLocks noGrp="1"/>
          </p:cNvSpPr>
          <p:nvPr>
            <p:ph idx="1"/>
          </p:nvPr>
        </p:nvSpPr>
        <p:spPr>
          <a:xfrm>
            <a:off x="474499" y="1124744"/>
            <a:ext cx="8229600" cy="2232248"/>
          </a:xfrm>
        </p:spPr>
        <p:txBody>
          <a:bodyPr/>
          <a:lstStyle/>
          <a:p>
            <a:pPr marL="0" indent="0" algn="ctr">
              <a:buNone/>
            </a:pPr>
            <a:r>
              <a:rPr lang="el-GR" b="1" dirty="0">
                <a:solidFill>
                  <a:srgbClr val="820000"/>
                </a:solidFill>
              </a:rPr>
              <a:t>Λύση</a:t>
            </a:r>
            <a:r>
              <a:rPr lang="el-GR" b="1" dirty="0" smtClean="0">
                <a:solidFill>
                  <a:srgbClr val="820000"/>
                </a:solidFill>
              </a:rPr>
              <a:t>:</a:t>
            </a:r>
          </a:p>
          <a:p>
            <a:pPr marL="457200" indent="-457200">
              <a:buFont typeface="+mj-lt"/>
              <a:buAutoNum type="alphaUcPeriod"/>
            </a:pPr>
            <a:r>
              <a:rPr lang="el-GR" dirty="0" smtClean="0"/>
              <a:t>Έχουμε </a:t>
            </a:r>
            <a:r>
              <a:rPr lang="el-GR" dirty="0"/>
              <a:t>ένα σύστημα Μ/Μ/1 με λ = 3. Η βασική συνθήκη σε ένα τέτοιο σύστημα είναι: μ &gt; λ.</a:t>
            </a:r>
          </a:p>
          <a:p>
            <a:pPr marL="0" indent="0">
              <a:buNone/>
            </a:pPr>
            <a:r>
              <a:rPr lang="el-GR" dirty="0"/>
              <a:t>Συμπληρώνουμε λοιπόν τον παρακάτω πίνακα για να βρούμε τον μικρότερο αριθμό εργατών που ικανοποιεί τη συνθήκη.</a:t>
            </a:r>
          </a:p>
          <a:p>
            <a:pPr marL="0" indent="0">
              <a:buNone/>
            </a:pPr>
            <a:endParaRPr lang="el-GR"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316079089"/>
              </p:ext>
            </p:extLst>
          </p:nvPr>
        </p:nvGraphicFramePr>
        <p:xfrm>
          <a:off x="1071250" y="3371576"/>
          <a:ext cx="7036097" cy="2743200"/>
        </p:xfrm>
        <a:graphic>
          <a:graphicData uri="http://schemas.openxmlformats.org/drawingml/2006/table">
            <a:tbl>
              <a:tblPr firstRow="1" firstCol="1" lastRow="1" lastCol="1" bandRow="1" bandCol="1">
                <a:tableStyleId>{5940675A-B579-460E-94D1-54222C63F5DA}</a:tableStyleId>
              </a:tblPr>
              <a:tblGrid>
                <a:gridCol w="1749945"/>
                <a:gridCol w="2909888"/>
                <a:gridCol w="2376264"/>
              </a:tblGrid>
              <a:tr h="0">
                <a:tc>
                  <a:txBody>
                    <a:bodyPr/>
                    <a:lstStyle/>
                    <a:p>
                      <a:pPr algn="ctr">
                        <a:spcAft>
                          <a:spcPts val="0"/>
                        </a:spcAft>
                      </a:pPr>
                      <a:r>
                        <a:rPr lang="el-GR" sz="2000" dirty="0">
                          <a:effectLst/>
                        </a:rPr>
                        <a:t>Αριθμός</a:t>
                      </a:r>
                    </a:p>
                    <a:p>
                      <a:pPr algn="ctr">
                        <a:spcAft>
                          <a:spcPts val="0"/>
                        </a:spcAft>
                      </a:pPr>
                      <a:r>
                        <a:rPr lang="el-GR" sz="2000" dirty="0">
                          <a:effectLst/>
                        </a:rPr>
                        <a:t>εργατών</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Χρόνος εκφόρτωσης </a:t>
                      </a:r>
                    </a:p>
                    <a:p>
                      <a:pPr algn="ctr">
                        <a:spcAft>
                          <a:spcPts val="0"/>
                        </a:spcAft>
                      </a:pPr>
                      <a:r>
                        <a:rPr lang="el-GR" sz="2000" dirty="0">
                          <a:effectLst/>
                        </a:rPr>
                        <a:t>1 φορτηγού</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μ  </a:t>
                      </a:r>
                    </a:p>
                    <a:p>
                      <a:pPr algn="ctr">
                        <a:spcAft>
                          <a:spcPts val="0"/>
                        </a:spcAft>
                      </a:pPr>
                      <a:r>
                        <a:rPr lang="el-GR" sz="2000" dirty="0">
                          <a:effectLst/>
                        </a:rPr>
                        <a:t>(φορτηγά/ώρα)</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0.5</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1.5</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½</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2.5</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 (= λ)</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3.5</a:t>
                      </a:r>
                      <a:endParaRPr lang="el-GR" sz="20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
        <p:nvSpPr>
          <p:cNvPr id="6" name="Ορθογώνιο 5"/>
          <p:cNvSpPr/>
          <p:nvPr/>
        </p:nvSpPr>
        <p:spPr>
          <a:xfrm>
            <a:off x="1724876" y="6140906"/>
            <a:ext cx="5904656" cy="430887"/>
          </a:xfrm>
          <a:prstGeom prst="rect">
            <a:avLst/>
          </a:prstGeom>
        </p:spPr>
        <p:txBody>
          <a:bodyPr wrap="square">
            <a:spAutoFit/>
          </a:bodyPr>
          <a:lstStyle/>
          <a:p>
            <a:r>
              <a:rPr lang="el-GR" sz="2200" dirty="0">
                <a:latin typeface="+mn-lt"/>
              </a:rPr>
              <a:t>Ο ελάχιστος αριθμός εργατών ώστε μ &gt; λ  είναι: 7.</a:t>
            </a:r>
          </a:p>
        </p:txBody>
      </p:sp>
    </p:spTree>
    <p:extLst>
      <p:ext uri="{BB962C8B-B14F-4D97-AF65-F5344CB8AC3E}">
        <p14:creationId xmlns:p14="http://schemas.microsoft.com/office/powerpoint/2010/main" val="420297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Ελαχιστοποίηση κόστους σε συστήματα ουρών </a:t>
            </a:r>
            <a:r>
              <a:rPr lang="el-GR" dirty="0" smtClean="0"/>
              <a:t>αναμονής </a:t>
            </a:r>
            <a:r>
              <a:rPr lang="el-GR" sz="3600" b="0" dirty="0" smtClean="0"/>
              <a:t>(7/8)</a:t>
            </a:r>
            <a:endParaRPr lang="el-GR" dirty="0"/>
          </a:p>
        </p:txBody>
      </p:sp>
      <p:sp>
        <p:nvSpPr>
          <p:cNvPr id="3" name="Θέση περιεχομένου 2"/>
          <p:cNvSpPr>
            <a:spLocks noGrp="1"/>
          </p:cNvSpPr>
          <p:nvPr>
            <p:ph idx="1"/>
          </p:nvPr>
        </p:nvSpPr>
        <p:spPr>
          <a:xfrm>
            <a:off x="457200" y="1196752"/>
            <a:ext cx="8229600" cy="2088232"/>
          </a:xfrm>
        </p:spPr>
        <p:txBody>
          <a:bodyPr/>
          <a:lstStyle/>
          <a:p>
            <a:pPr marL="457200" indent="-457200">
              <a:buFont typeface="+mj-lt"/>
              <a:buAutoNum type="alphaUcPeriod" startAt="2"/>
            </a:pPr>
            <a:r>
              <a:rPr lang="el-GR" dirty="0" smtClean="0"/>
              <a:t>Αν </a:t>
            </a:r>
            <a:r>
              <a:rPr lang="el-GR" dirty="0"/>
              <a:t>ο αριθμός των εργατών είναι 12 τότε προκύπτει ότι το μ = </a:t>
            </a:r>
            <a:r>
              <a:rPr lang="el-GR" dirty="0" smtClean="0"/>
              <a:t>6.</a:t>
            </a:r>
          </a:p>
          <a:p>
            <a:pPr marL="0" indent="0">
              <a:buNone/>
            </a:pPr>
            <a:r>
              <a:rPr lang="el-GR" dirty="0" smtClean="0"/>
              <a:t>Από </a:t>
            </a:r>
            <a:r>
              <a:rPr lang="el-GR" dirty="0"/>
              <a:t>το πίνακα με τα χαρακτηριστικά μεγέθη των ουρών τύπου Μ/Μ/1 προκύπτουν οι παρακάτω τιμές: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666242679"/>
              </p:ext>
            </p:extLst>
          </p:nvPr>
        </p:nvGraphicFramePr>
        <p:xfrm>
          <a:off x="827584" y="2852936"/>
          <a:ext cx="7427168" cy="1676400"/>
        </p:xfrm>
        <a:graphic>
          <a:graphicData uri="http://schemas.openxmlformats.org/drawingml/2006/table">
            <a:tbl>
              <a:tblPr firstRow="1" firstCol="1" lastRow="1" lastCol="1" bandRow="1" bandCol="1">
                <a:tableStyleId>{5940675A-B579-460E-94D1-54222C63F5DA}</a:tableStyleId>
              </a:tblPr>
              <a:tblGrid>
                <a:gridCol w="5078478"/>
                <a:gridCol w="2348690"/>
              </a:tblGrid>
              <a:tr h="0">
                <a:tc>
                  <a:txBody>
                    <a:bodyPr/>
                    <a:lstStyle/>
                    <a:p>
                      <a:pPr>
                        <a:spcAft>
                          <a:spcPts val="0"/>
                        </a:spcAft>
                      </a:pPr>
                      <a:r>
                        <a:rPr lang="el-GR" sz="2200" dirty="0">
                          <a:effectLst/>
                        </a:rPr>
                        <a:t> </a:t>
                      </a:r>
                      <a:endParaRPr lang="el-GR" sz="22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200" dirty="0">
                          <a:effectLst/>
                        </a:rPr>
                        <a:t>λ = 3, μ = 6</a:t>
                      </a:r>
                      <a:endParaRPr lang="el-GR" sz="22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just">
                        <a:spcAft>
                          <a:spcPts val="0"/>
                        </a:spcAft>
                      </a:pPr>
                      <a:r>
                        <a:rPr lang="el-GR" sz="2200" dirty="0">
                          <a:effectLst/>
                        </a:rPr>
                        <a:t>Χρόνος αναμονής φορτηγών  </a:t>
                      </a:r>
                      <a:r>
                        <a:rPr lang="en-US" sz="2200" dirty="0">
                          <a:effectLst/>
                        </a:rPr>
                        <a:t>W</a:t>
                      </a:r>
                      <a:r>
                        <a:rPr lang="en-US" sz="2200" baseline="-25000" dirty="0">
                          <a:effectLst/>
                        </a:rPr>
                        <a:t>q</a:t>
                      </a:r>
                      <a:endParaRPr lang="el-GR" sz="22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200" dirty="0">
                          <a:effectLst/>
                        </a:rPr>
                        <a:t>1/6 </a:t>
                      </a:r>
                      <a:r>
                        <a:rPr lang="el-GR" sz="2200" dirty="0">
                          <a:effectLst/>
                        </a:rPr>
                        <a:t>ώρας = </a:t>
                      </a:r>
                      <a:r>
                        <a:rPr lang="en-US" sz="2200" dirty="0">
                          <a:effectLst/>
                        </a:rPr>
                        <a:t>10</a:t>
                      </a:r>
                      <a:r>
                        <a:rPr lang="el-GR" sz="2200" dirty="0">
                          <a:effectLst/>
                        </a:rPr>
                        <a:t>'</a:t>
                      </a:r>
                      <a:endParaRPr lang="el-GR" sz="22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just">
                        <a:spcAft>
                          <a:spcPts val="0"/>
                        </a:spcAft>
                      </a:pPr>
                      <a:r>
                        <a:rPr lang="el-GR" sz="2200" dirty="0">
                          <a:effectLst/>
                        </a:rPr>
                        <a:t>Πελάτες (φορτηγά) σε αναμονή  </a:t>
                      </a:r>
                      <a:r>
                        <a:rPr lang="en-US" sz="2200" dirty="0">
                          <a:effectLst/>
                        </a:rPr>
                        <a:t>L</a:t>
                      </a:r>
                      <a:r>
                        <a:rPr lang="en-US" sz="2200" baseline="-25000" dirty="0">
                          <a:effectLst/>
                        </a:rPr>
                        <a:t>q</a:t>
                      </a:r>
                      <a:endParaRPr lang="el-GR" sz="22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200" dirty="0">
                          <a:effectLst/>
                        </a:rPr>
                        <a:t> 0.5 φορτηγά</a:t>
                      </a:r>
                      <a:endParaRPr lang="el-GR" sz="22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just">
                        <a:spcAft>
                          <a:spcPts val="0"/>
                        </a:spcAft>
                      </a:pPr>
                      <a:r>
                        <a:rPr lang="el-GR" sz="2200" dirty="0">
                          <a:effectLst/>
                        </a:rPr>
                        <a:t>Συνολικός χρόνος στο εργοτάξιο  </a:t>
                      </a:r>
                      <a:r>
                        <a:rPr lang="en-US" sz="2200" dirty="0">
                          <a:effectLst/>
                        </a:rPr>
                        <a:t>W</a:t>
                      </a:r>
                      <a:endParaRPr lang="el-GR" sz="22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200" dirty="0">
                          <a:effectLst/>
                        </a:rPr>
                        <a:t>1/3 ώρας = 20'</a:t>
                      </a:r>
                      <a:endParaRPr lang="el-GR" sz="22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just">
                        <a:spcAft>
                          <a:spcPts val="0"/>
                        </a:spcAft>
                      </a:pPr>
                      <a:r>
                        <a:rPr lang="el-GR" sz="2200" dirty="0">
                          <a:effectLst/>
                        </a:rPr>
                        <a:t>Συνολικά φορτηγά στο εργοτάξιο  </a:t>
                      </a:r>
                      <a:r>
                        <a:rPr lang="en-US" sz="2200" dirty="0">
                          <a:effectLst/>
                        </a:rPr>
                        <a:t>L</a:t>
                      </a:r>
                      <a:endParaRPr lang="el-GR" sz="22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200" dirty="0">
                          <a:effectLst/>
                        </a:rPr>
                        <a:t> 1 φορτηγό</a:t>
                      </a:r>
                      <a:endParaRPr lang="el-GR" sz="22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
        <p:nvSpPr>
          <p:cNvPr id="7" name="Ορθογώνιο 6"/>
          <p:cNvSpPr/>
          <p:nvPr/>
        </p:nvSpPr>
        <p:spPr>
          <a:xfrm>
            <a:off x="179512" y="4653136"/>
            <a:ext cx="8856984" cy="1938992"/>
          </a:xfrm>
          <a:prstGeom prst="rect">
            <a:avLst/>
          </a:prstGeom>
        </p:spPr>
        <p:txBody>
          <a:bodyPr wrap="square">
            <a:spAutoFit/>
          </a:bodyPr>
          <a:lstStyle/>
          <a:p>
            <a:pPr marL="457200" algn="just">
              <a:spcAft>
                <a:spcPts val="0"/>
              </a:spcAft>
            </a:pPr>
            <a:r>
              <a:rPr lang="el-GR" sz="2400" dirty="0" smtClean="0">
                <a:latin typeface="+mn-lt"/>
                <a:ea typeface="MS Mincho" panose="02020609040205080304" pitchFamily="49" charset="-128"/>
                <a:cs typeface="Times New Roman" panose="02020603050405020304" pitchFamily="18" charset="0"/>
              </a:rPr>
              <a:t>Το </a:t>
            </a:r>
            <a:r>
              <a:rPr lang="el-GR" sz="2400" dirty="0">
                <a:latin typeface="+mn-lt"/>
                <a:ea typeface="MS Mincho" panose="02020609040205080304" pitchFamily="49" charset="-128"/>
                <a:cs typeface="Times New Roman" panose="02020603050405020304" pitchFamily="18" charset="0"/>
              </a:rPr>
              <a:t>ωριαίο συνολικό κόστος λειτουργίας δίνεται από το τύπο:</a:t>
            </a:r>
            <a:endParaRPr lang="el-GR" sz="2400" dirty="0">
              <a:latin typeface="+mn-lt"/>
              <a:ea typeface="Times New Roman" panose="02020603050405020304" pitchFamily="18" charset="0"/>
            </a:endParaRPr>
          </a:p>
          <a:p>
            <a:pPr marL="457200" algn="ctr">
              <a:spcAft>
                <a:spcPts val="0"/>
              </a:spcAft>
            </a:pPr>
            <a:r>
              <a:rPr lang="el-GR" sz="2400" i="1" dirty="0">
                <a:latin typeface="+mn-lt"/>
                <a:ea typeface="MS Mincho" panose="02020609040205080304" pitchFamily="49" charset="-128"/>
                <a:cs typeface="Times New Roman" panose="02020603050405020304" pitchFamily="18" charset="0"/>
              </a:rPr>
              <a:t>ΣΚΛ</a:t>
            </a:r>
            <a:r>
              <a:rPr lang="el-GR" sz="2400" dirty="0">
                <a:latin typeface="+mn-lt"/>
                <a:ea typeface="MS Mincho" panose="02020609040205080304" pitchFamily="49" charset="-128"/>
                <a:cs typeface="Times New Roman" panose="02020603050405020304" pitchFamily="18" charset="0"/>
              </a:rPr>
              <a:t>  = </a:t>
            </a:r>
            <a:r>
              <a:rPr lang="el-GR" sz="2400" i="1" dirty="0">
                <a:latin typeface="+mn-lt"/>
                <a:ea typeface="MS Mincho" panose="02020609040205080304" pitchFamily="49" charset="-128"/>
                <a:cs typeface="Times New Roman" panose="02020603050405020304" pitchFamily="18" charset="0"/>
              </a:rPr>
              <a:t>ΚΑ </a:t>
            </a:r>
            <a:r>
              <a:rPr lang="el-GR" sz="2400" dirty="0">
                <a:latin typeface="+mn-lt"/>
                <a:ea typeface="MS Mincho" panose="02020609040205080304" pitchFamily="49" charset="-128"/>
                <a:cs typeface="Times New Roman" panose="02020603050405020304" pitchFamily="18" charset="0"/>
              </a:rPr>
              <a:t>+ </a:t>
            </a:r>
            <a:r>
              <a:rPr lang="el-GR" sz="2400" i="1" dirty="0">
                <a:latin typeface="+mn-lt"/>
                <a:ea typeface="MS Mincho" panose="02020609040205080304" pitchFamily="49" charset="-128"/>
                <a:cs typeface="Times New Roman" panose="02020603050405020304" pitchFamily="18" charset="0"/>
              </a:rPr>
              <a:t>ΚΕ</a:t>
            </a:r>
            <a:r>
              <a:rPr lang="el-GR" sz="2400" dirty="0">
                <a:latin typeface="+mn-lt"/>
                <a:ea typeface="MS Mincho" panose="02020609040205080304" pitchFamily="49" charset="-128"/>
                <a:cs typeface="Times New Roman" panose="02020603050405020304" pitchFamily="18" charset="0"/>
              </a:rPr>
              <a:t>   =  </a:t>
            </a:r>
            <a:r>
              <a:rPr lang="el-GR" sz="2400" i="1" dirty="0">
                <a:latin typeface="+mn-lt"/>
                <a:ea typeface="MS Mincho" panose="02020609040205080304" pitchFamily="49" charset="-128"/>
                <a:cs typeface="Times New Roman" panose="02020603050405020304" pitchFamily="18" charset="0"/>
              </a:rPr>
              <a:t>λ </a:t>
            </a:r>
            <a:r>
              <a:rPr lang="el-GR" sz="2400" dirty="0">
                <a:latin typeface="+mn-lt"/>
                <a:ea typeface="MS Mincho" panose="02020609040205080304" pitchFamily="49" charset="-128"/>
                <a:cs typeface="Times New Roman" panose="02020603050405020304" pitchFamily="18" charset="0"/>
              </a:rPr>
              <a:t>· </a:t>
            </a:r>
            <a:r>
              <a:rPr lang="pl-PL" sz="2400" i="1" dirty="0">
                <a:latin typeface="+mn-lt"/>
                <a:ea typeface="MS Mincho" panose="02020609040205080304" pitchFamily="49" charset="-128"/>
                <a:cs typeface="Times New Roman" panose="02020603050405020304" pitchFamily="18" charset="0"/>
              </a:rPr>
              <a:t>W</a:t>
            </a:r>
            <a:r>
              <a:rPr lang="pl-PL" sz="2400" i="1" baseline="-25000" dirty="0">
                <a:latin typeface="+mn-lt"/>
                <a:ea typeface="MS Mincho" panose="02020609040205080304" pitchFamily="49" charset="-128"/>
                <a:cs typeface="Times New Roman" panose="02020603050405020304" pitchFamily="18" charset="0"/>
              </a:rPr>
              <a:t>q </a:t>
            </a:r>
            <a:r>
              <a:rPr lang="el-GR" sz="2400" dirty="0">
                <a:latin typeface="+mn-lt"/>
                <a:ea typeface="MS Mincho" panose="02020609040205080304" pitchFamily="49" charset="-128"/>
                <a:cs typeface="Times New Roman" panose="02020603050405020304" pitchFamily="18" charset="0"/>
              </a:rPr>
              <a:t>· </a:t>
            </a:r>
            <a:r>
              <a:rPr lang="pl-PL" sz="2400" i="1" dirty="0">
                <a:latin typeface="+mn-lt"/>
                <a:ea typeface="MS Mincho" panose="02020609040205080304" pitchFamily="49" charset="-128"/>
                <a:cs typeface="Times New Roman" panose="02020603050405020304" pitchFamily="18" charset="0"/>
              </a:rPr>
              <a:t>K</a:t>
            </a:r>
            <a:r>
              <a:rPr lang="pl-PL" sz="2400" i="1" baseline="-25000" dirty="0">
                <a:latin typeface="+mn-lt"/>
                <a:ea typeface="MS Mincho" panose="02020609040205080304" pitchFamily="49" charset="-128"/>
                <a:cs typeface="Times New Roman" panose="02020603050405020304" pitchFamily="18" charset="0"/>
              </a:rPr>
              <a:t>W</a:t>
            </a:r>
            <a:r>
              <a:rPr lang="el-GR" sz="2400" dirty="0">
                <a:latin typeface="+mn-lt"/>
                <a:ea typeface="MS Mincho" panose="02020609040205080304" pitchFamily="49" charset="-128"/>
                <a:cs typeface="Times New Roman" panose="02020603050405020304" pitchFamily="18" charset="0"/>
              </a:rPr>
              <a:t> + </a:t>
            </a:r>
            <a:r>
              <a:rPr lang="el-GR" sz="2400" i="1" dirty="0">
                <a:latin typeface="+mn-lt"/>
                <a:ea typeface="MS Mincho" panose="02020609040205080304" pitchFamily="49" charset="-128"/>
                <a:cs typeface="Times New Roman" panose="02020603050405020304" pitchFamily="18" charset="0"/>
              </a:rPr>
              <a:t>Ν</a:t>
            </a:r>
            <a:r>
              <a:rPr lang="el-GR" sz="2400" baseline="-25000" dirty="0">
                <a:latin typeface="+mn-lt"/>
                <a:ea typeface="MS Mincho" panose="02020609040205080304" pitchFamily="49" charset="-128"/>
                <a:cs typeface="Times New Roman" panose="02020603050405020304" pitchFamily="18" charset="0"/>
              </a:rPr>
              <a:t>εργ </a:t>
            </a:r>
            <a:r>
              <a:rPr lang="el-GR" sz="2400" dirty="0">
                <a:latin typeface="+mn-lt"/>
                <a:ea typeface="MS Mincho" panose="02020609040205080304" pitchFamily="49" charset="-128"/>
                <a:cs typeface="Times New Roman" panose="02020603050405020304" pitchFamily="18" charset="0"/>
              </a:rPr>
              <a:t>· </a:t>
            </a:r>
            <a:r>
              <a:rPr lang="el-GR" sz="2400" i="1" dirty="0" smtClean="0">
                <a:latin typeface="+mn-lt"/>
                <a:ea typeface="MS Mincho" panose="02020609040205080304" pitchFamily="49" charset="-128"/>
                <a:cs typeface="Times New Roman" panose="02020603050405020304" pitchFamily="18" charset="0"/>
              </a:rPr>
              <a:t>Κ</a:t>
            </a:r>
            <a:r>
              <a:rPr lang="el-GR" sz="2400" baseline="-25000" dirty="0" smtClean="0">
                <a:latin typeface="+mn-lt"/>
                <a:ea typeface="MS Mincho" panose="02020609040205080304" pitchFamily="49" charset="-128"/>
                <a:cs typeface="Times New Roman" panose="02020603050405020304" pitchFamily="18" charset="0"/>
              </a:rPr>
              <a:t>εργ/ωρας</a:t>
            </a:r>
          </a:p>
          <a:p>
            <a:r>
              <a:rPr lang="el-GR" sz="2400" dirty="0">
                <a:latin typeface="+mn-lt"/>
              </a:rPr>
              <a:t>Οπότε το ωριαίο συνολικό κόστος λειτουργίας με 12 εργάτες θα είναι:</a:t>
            </a:r>
          </a:p>
          <a:p>
            <a:pPr algn="ctr"/>
            <a:r>
              <a:rPr lang="el-GR" sz="2400" i="1" dirty="0">
                <a:latin typeface="+mn-lt"/>
              </a:rPr>
              <a:t>ΣΚΛ</a:t>
            </a:r>
            <a:r>
              <a:rPr lang="el-GR" sz="2400" dirty="0">
                <a:latin typeface="+mn-lt"/>
              </a:rPr>
              <a:t> = 3 · 1/6 · 50€ + 12 · 10€ = 145</a:t>
            </a:r>
            <a:r>
              <a:rPr lang="el-GR" sz="2400" dirty="0" smtClean="0">
                <a:latin typeface="+mn-lt"/>
              </a:rPr>
              <a:t>€</a:t>
            </a:r>
            <a:endParaRPr lang="el-GR" sz="2400" dirty="0">
              <a:latin typeface="+mn-lt"/>
            </a:endParaRPr>
          </a:p>
        </p:txBody>
      </p:sp>
    </p:spTree>
    <p:extLst>
      <p:ext uri="{BB962C8B-B14F-4D97-AF65-F5344CB8AC3E}">
        <p14:creationId xmlns:p14="http://schemas.microsoft.com/office/powerpoint/2010/main" val="3155004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Ελαχιστοποίηση κόστους σε συστήματα ουρών </a:t>
            </a:r>
            <a:r>
              <a:rPr lang="el-GR" dirty="0" smtClean="0"/>
              <a:t>αναμονής </a:t>
            </a:r>
            <a:r>
              <a:rPr lang="el-GR" sz="3600" b="0" dirty="0" smtClean="0"/>
              <a:t>(8/8)</a:t>
            </a:r>
            <a:endParaRPr lang="el-GR" dirty="0"/>
          </a:p>
        </p:txBody>
      </p:sp>
      <p:sp>
        <p:nvSpPr>
          <p:cNvPr id="3" name="Θέση περιεχομένου 2"/>
          <p:cNvSpPr>
            <a:spLocks noGrp="1"/>
          </p:cNvSpPr>
          <p:nvPr>
            <p:ph idx="1"/>
          </p:nvPr>
        </p:nvSpPr>
        <p:spPr>
          <a:xfrm>
            <a:off x="457200" y="1196752"/>
            <a:ext cx="8229600" cy="1872208"/>
          </a:xfrm>
        </p:spPr>
        <p:txBody>
          <a:bodyPr>
            <a:normAutofit fontScale="92500"/>
          </a:bodyPr>
          <a:lstStyle/>
          <a:p>
            <a:pPr marL="457200" indent="-457200">
              <a:buFont typeface="+mj-lt"/>
              <a:buAutoNum type="alphaUcPeriod" startAt="3"/>
            </a:pPr>
            <a:r>
              <a:rPr lang="el-GR" dirty="0" smtClean="0"/>
              <a:t>Για </a:t>
            </a:r>
            <a:r>
              <a:rPr lang="el-GR" dirty="0"/>
              <a:t>να υπολογίσουμε το οικονομικότερο σενάριο εξετάζουμε όλες τις δυνατές περιπτώσεις από τον ελάχιστο αριθμό εργατών (7) και επάνω, επαναλαμβάνουμε τους υπολογισμούς του ερωτήματος Β, και, επιλέγουμε αυτήν με το ελάχιστο ΣΚΛ. Στον επόμενο πίνακα φαίνονται αναλυτικά τα αποτελέσματα των υπολογισμών: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868149537"/>
              </p:ext>
            </p:extLst>
          </p:nvPr>
        </p:nvGraphicFramePr>
        <p:xfrm>
          <a:off x="1259632" y="3068960"/>
          <a:ext cx="6912766" cy="2438400"/>
        </p:xfrm>
        <a:graphic>
          <a:graphicData uri="http://schemas.openxmlformats.org/drawingml/2006/table">
            <a:tbl>
              <a:tblPr firstRow="1" firstCol="1" lastRow="1" lastCol="1" bandRow="1" bandCol="1">
                <a:tableStyleId>{5940675A-B579-460E-94D1-54222C63F5DA}</a:tableStyleId>
              </a:tblPr>
              <a:tblGrid>
                <a:gridCol w="2011652"/>
                <a:gridCol w="801003"/>
                <a:gridCol w="1075319"/>
                <a:gridCol w="1075319"/>
                <a:gridCol w="874154"/>
                <a:gridCol w="1075319"/>
              </a:tblGrid>
              <a:tr h="0">
                <a:tc>
                  <a:txBody>
                    <a:bodyPr/>
                    <a:lstStyle/>
                    <a:p>
                      <a:pPr algn="ctr">
                        <a:spcAft>
                          <a:spcPts val="0"/>
                        </a:spcAft>
                      </a:pPr>
                      <a:r>
                        <a:rPr lang="el-GR" sz="2000" dirty="0">
                          <a:effectLst/>
                        </a:rPr>
                        <a:t>Αρ. Εργατών</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μ</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W</a:t>
                      </a:r>
                      <a:r>
                        <a:rPr lang="en-US" sz="2000" baseline="-25000" dirty="0">
                          <a:effectLst/>
                        </a:rPr>
                        <a:t>q</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KA</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KE</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ΣΚΛ</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1.714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257.1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70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327.1</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8</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0.75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112.5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80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192.5</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9</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0.444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66.7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90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156.7</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10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100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145</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11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0.218</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32.7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142.7</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12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0.166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120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145</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13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6.5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0.131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19.8</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130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149.8</a:t>
                      </a:r>
                      <a:endParaRPr lang="el-GR" sz="20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
        <p:nvSpPr>
          <p:cNvPr id="6" name="Ορθογώνιο 5"/>
          <p:cNvSpPr/>
          <p:nvPr/>
        </p:nvSpPr>
        <p:spPr>
          <a:xfrm>
            <a:off x="1259632" y="5586909"/>
            <a:ext cx="7200800" cy="769441"/>
          </a:xfrm>
          <a:prstGeom prst="rect">
            <a:avLst/>
          </a:prstGeom>
        </p:spPr>
        <p:txBody>
          <a:bodyPr wrap="square">
            <a:spAutoFit/>
          </a:bodyPr>
          <a:lstStyle/>
          <a:p>
            <a:r>
              <a:rPr lang="el-GR" sz="2200" dirty="0">
                <a:latin typeface="+mn-lt"/>
              </a:rPr>
              <a:t>Η ελάχιστη τιμή του ωριαίου συνολικού κόστους λειτουργίας (ΣΚΛ) επιτυγχάνεται όταν έχουμε 11 εργάτες.</a:t>
            </a:r>
          </a:p>
        </p:txBody>
      </p:sp>
    </p:spTree>
    <p:extLst>
      <p:ext uri="{BB962C8B-B14F-4D97-AF65-F5344CB8AC3E}">
        <p14:creationId xmlns:p14="http://schemas.microsoft.com/office/powerpoint/2010/main" val="2223529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Προβλήματα </a:t>
            </a:r>
            <a:r>
              <a:rPr lang="el-GR" dirty="0" smtClean="0"/>
              <a:t>δικτυωτής </a:t>
            </a:r>
            <a:r>
              <a:rPr lang="el-GR" dirty="0"/>
              <a:t>α</a:t>
            </a:r>
            <a:r>
              <a:rPr lang="el-GR" dirty="0" smtClean="0"/>
              <a:t>νάλυσης</a:t>
            </a:r>
            <a:endParaRPr lang="el-GR" dirty="0"/>
          </a:p>
        </p:txBody>
      </p:sp>
      <p:sp>
        <p:nvSpPr>
          <p:cNvPr id="3" name="Θέση περιεχομένου 2"/>
          <p:cNvSpPr>
            <a:spLocks noGrp="1"/>
          </p:cNvSpPr>
          <p:nvPr>
            <p:ph idx="1"/>
          </p:nvPr>
        </p:nvSpPr>
        <p:spPr>
          <a:xfrm>
            <a:off x="457200" y="1025352"/>
            <a:ext cx="8229600" cy="5400600"/>
          </a:xfrm>
        </p:spPr>
        <p:txBody>
          <a:bodyPr>
            <a:normAutofit fontScale="92500" lnSpcReduction="10000"/>
          </a:bodyPr>
          <a:lstStyle/>
          <a:p>
            <a:pPr marL="0" indent="0">
              <a:buNone/>
            </a:pPr>
            <a:r>
              <a:rPr lang="el-GR" dirty="0"/>
              <a:t>Οι τρεις (3) κυριότερες κατηγορίες προβλημάτων βελτιστοποίησης που λύνονται με μοντέλα δικτυωτής ανάλυσης είναι</a:t>
            </a:r>
            <a:r>
              <a:rPr lang="el-GR" dirty="0" smtClean="0"/>
              <a:t>:</a:t>
            </a:r>
            <a:endParaRPr lang="el-GR" dirty="0"/>
          </a:p>
          <a:p>
            <a:pPr marL="457200" indent="-457200">
              <a:buFont typeface="+mj-lt"/>
              <a:buAutoNum type="arabicPeriod"/>
            </a:pPr>
            <a:r>
              <a:rPr lang="el-GR" dirty="0" smtClean="0"/>
              <a:t>Η </a:t>
            </a:r>
            <a:r>
              <a:rPr lang="el-GR" dirty="0"/>
              <a:t>ελαχιστοποίηση της διαδρομής μεταξύ δύο (2) κόμβων. Π.χ.: Όταν στο οδικό δίκτυο μιας πόλης πρέπει να βρεθεί ο συντομότερος δρόμος μεταξύ δύο σημείων, με γνώμονα την απόσταση ή το κόστος ή το χρόνο ή κάποιο άλλο κριτήριο</a:t>
            </a:r>
            <a:r>
              <a:rPr lang="el-GR" dirty="0" smtClean="0"/>
              <a:t>.</a:t>
            </a:r>
            <a:endParaRPr lang="el-GR" dirty="0"/>
          </a:p>
          <a:p>
            <a:pPr marL="457200" indent="-457200">
              <a:buFont typeface="+mj-lt"/>
              <a:buAutoNum type="arabicPeriod"/>
            </a:pPr>
            <a:r>
              <a:rPr lang="el-GR" dirty="0" smtClean="0"/>
              <a:t>Η </a:t>
            </a:r>
            <a:r>
              <a:rPr lang="el-GR" dirty="0"/>
              <a:t>ελαχιστοποίηση της κάλυψης όλων των κόμβων, δηλ., η διασύνδεση όλων των κόμβων του δικτύου με όσο το δυνατόν λιγότερους και οικονομικότερους κλάδους. Π.χ.: Όταν σε ένα οικισμό πρέπει να γίνει η ύδρευση όλων των κατοικιών με το ελάχιστο κόστος σωληνώσεων και εκσκαφών. </a:t>
            </a:r>
          </a:p>
          <a:p>
            <a:pPr marL="457200" indent="-457200">
              <a:buFont typeface="+mj-lt"/>
              <a:buAutoNum type="arabicPeriod"/>
            </a:pPr>
            <a:r>
              <a:rPr lang="el-GR" dirty="0" smtClean="0"/>
              <a:t>Η </a:t>
            </a:r>
            <a:r>
              <a:rPr lang="el-GR" dirty="0"/>
              <a:t>μεγιστοποίηση της ροής μεταξύ δύο (2) κόμβων. Π.χ.: Όταν πρέπει να πετύχουμε τη μέγιστη (ή ταχύτερη) μεταφορά υλικών σε ένα τόπο, εκμεταλλευόμενοι όλες τις διαθέσιμες οδούς πρόσβασης ή μέσα μεταφοράς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918745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Βασίλης Μούσας 2014. Βασίλης Μούσας. </a:t>
            </a:r>
            <a:r>
              <a:rPr lang="el-GR" sz="2000" dirty="0"/>
              <a:t>«Οικονομοτεχνική Ανάλυση και Διαχείριση. </a:t>
            </a:r>
            <a:r>
              <a:rPr lang="el-GR" sz="2000" dirty="0" smtClean="0"/>
              <a:t>Ενότητα 6</a:t>
            </a:r>
            <a:r>
              <a:rPr lang="en-US" sz="2000" dirty="0" smtClean="0"/>
              <a:t>:</a:t>
            </a:r>
            <a:r>
              <a:rPr lang="el-GR" sz="2000" dirty="0"/>
              <a:t> Βελτιστοποίηση </a:t>
            </a:r>
            <a:r>
              <a:rPr lang="el-GR" sz="2000" dirty="0" smtClean="0"/>
              <a:t>δικτυακών </a:t>
            </a:r>
            <a:r>
              <a:rPr lang="el-GR" sz="2000" dirty="0"/>
              <a:t>έ</a:t>
            </a:r>
            <a:r>
              <a:rPr lang="el-GR" sz="2000" dirty="0" smtClean="0"/>
              <a:t>ργων</a:t>
            </a:r>
            <a:r>
              <a:rPr lang="el-GR" sz="2000" dirty="0"/>
              <a:t>».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549498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8411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1038441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313767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Βέλτιστη </a:t>
            </a:r>
            <a:r>
              <a:rPr lang="el-GR" dirty="0" smtClean="0"/>
              <a:t>κάλυψη </a:t>
            </a:r>
            <a:r>
              <a:rPr lang="el-GR" dirty="0"/>
              <a:t>με το </a:t>
            </a:r>
            <a:r>
              <a:rPr lang="el-GR" dirty="0" smtClean="0"/>
              <a:t>ελάχιστο </a:t>
            </a:r>
            <a:r>
              <a:rPr lang="el-GR" dirty="0"/>
              <a:t>κ</a:t>
            </a:r>
            <a:r>
              <a:rPr lang="el-GR" dirty="0" smtClean="0"/>
              <a:t>όστος </a:t>
            </a:r>
            <a:r>
              <a:rPr lang="el-GR" sz="3600" b="0" dirty="0" smtClean="0"/>
              <a:t>(1/2)</a:t>
            </a:r>
            <a:endParaRPr lang="el-GR" sz="3600" b="0" dirty="0"/>
          </a:p>
        </p:txBody>
      </p:sp>
      <p:sp>
        <p:nvSpPr>
          <p:cNvPr id="3" name="Θέση περιεχομένου 2"/>
          <p:cNvSpPr>
            <a:spLocks noGrp="1"/>
          </p:cNvSpPr>
          <p:nvPr>
            <p:ph idx="1"/>
          </p:nvPr>
        </p:nvSpPr>
        <p:spPr/>
        <p:txBody>
          <a:bodyPr/>
          <a:lstStyle/>
          <a:p>
            <a:r>
              <a:rPr lang="el-GR" dirty="0"/>
              <a:t>Τα προβλήματα ελαχιστοποίησης της κάλυψης όλων των κόμβων ενός δικτύου συναντώνται πολύ συχνά σε εργασίες υποδομής. Για παράδειγμα όταν σε ένα οικισμό πρέπει να εγκατασταθεί δίκτυο ύδρευσης σε όλες τις κατοικίες, ποια διαδρομή θα χρειαστεί το ελάχιστο κόστος σωληνώσεων και εκσκαφών; Όταν σε μια αγροτική περιοχή σχεδιάζεται η οδική σύνδεση απομονωμένων αγροικιών, ποια είναι η συντομότερη ή οικονομικότερη διαδρομή που μπορεί να χαραχτεί; Τα ίδια ερωτήματα τίθενται και στη σχεδίαση δικτύων ηλεκτροδότησης, τηλεφωνικών δικτύων, δικτύων Η/Υ, και άλλων δικτύων μεταφοράς και διανομής.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831059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Βέλτιστη κ</a:t>
            </a:r>
            <a:r>
              <a:rPr lang="el-GR" dirty="0" smtClean="0"/>
              <a:t>άλυψη </a:t>
            </a:r>
            <a:r>
              <a:rPr lang="el-GR" dirty="0"/>
              <a:t>με το </a:t>
            </a:r>
            <a:r>
              <a:rPr lang="el-GR" dirty="0" smtClean="0"/>
              <a:t>ελάχιστο </a:t>
            </a:r>
            <a:r>
              <a:rPr lang="el-GR" dirty="0"/>
              <a:t>κ</a:t>
            </a:r>
            <a:r>
              <a:rPr lang="el-GR" dirty="0" smtClean="0"/>
              <a:t>όστος </a:t>
            </a:r>
            <a:r>
              <a:rPr lang="el-GR" sz="3600" b="0" dirty="0" smtClean="0"/>
              <a:t>(2/2)</a:t>
            </a:r>
            <a:endParaRPr lang="el-GR" dirty="0"/>
          </a:p>
        </p:txBody>
      </p:sp>
      <p:sp>
        <p:nvSpPr>
          <p:cNvPr id="3" name="Θέση περιεχομένου 2"/>
          <p:cNvSpPr>
            <a:spLocks noGrp="1"/>
          </p:cNvSpPr>
          <p:nvPr>
            <p:ph idx="1"/>
          </p:nvPr>
        </p:nvSpPr>
        <p:spPr/>
        <p:txBody>
          <a:bodyPr>
            <a:normAutofit lnSpcReduction="10000"/>
          </a:bodyPr>
          <a:lstStyle/>
          <a:p>
            <a:r>
              <a:rPr lang="el-GR" dirty="0"/>
              <a:t>Και σε αυτά τα προβλήματα, ανάλογα πάντα με το ζητούμενο, οι κλάδοι αντιπροσωπεύουν τις αντίστοιχες μονάδες «κόστους» μετάβασης από τον κάθε κόμβο στους άλλους. Π.χ.: για ελάχιστη απόσταση, οι κλάδοι θα είναι χιλιομετρικές αποστάσεις, για ελάχιστο χρόνο, οι κλάδοι θα είναι απαιτούμενοι χρόνοι, για ελάχιστο κόστος, οι κλάδοι θα είναι χρηματικά ποσά, κ.λ.π</a:t>
            </a:r>
            <a:r>
              <a:rPr lang="el-GR" dirty="0" smtClean="0"/>
              <a:t>.</a:t>
            </a:r>
          </a:p>
          <a:p>
            <a:r>
              <a:rPr lang="el-GR" dirty="0"/>
              <a:t>Η μέθοδος επίλυσης είναι σχετικά απλή. Πρώτα διατάσσουμε όλους τους κλάδους του δικτύου κατά αύξουσα σειρά «κόστους» (αν 2 κλάδοι είναι ίσοι δεν έχει σημασία η σειρά), και στη συνέχεια επιλέγουμε με τη σειρά από τον μικρότερο προς το μεγαλύτερο όσους κλάδους δεν δημιουργούν κλειστό βρόγχο (δηλ. δεν επιστρέφουν σε κόμβο που έχει ήδη συνδεθεί</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4115418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a:t>
            </a:r>
            <a:r>
              <a:rPr lang="el-GR" dirty="0" smtClean="0"/>
              <a:t>πρόβλημα </a:t>
            </a:r>
            <a:r>
              <a:rPr lang="el-GR" dirty="0"/>
              <a:t>β</a:t>
            </a:r>
            <a:r>
              <a:rPr lang="el-GR" dirty="0" smtClean="0"/>
              <a:t>έλτιστης </a:t>
            </a:r>
            <a:r>
              <a:rPr lang="el-GR" dirty="0"/>
              <a:t>κ</a:t>
            </a:r>
            <a:r>
              <a:rPr lang="el-GR" dirty="0" smtClean="0"/>
              <a:t>άλυψης</a:t>
            </a:r>
            <a:endParaRPr lang="el-GR" dirty="0"/>
          </a:p>
        </p:txBody>
      </p:sp>
      <p:sp>
        <p:nvSpPr>
          <p:cNvPr id="3" name="Θέση περιεχομένου 2"/>
          <p:cNvSpPr>
            <a:spLocks noGrp="1"/>
          </p:cNvSpPr>
          <p:nvPr>
            <p:ph idx="1"/>
          </p:nvPr>
        </p:nvSpPr>
        <p:spPr>
          <a:xfrm>
            <a:off x="457200" y="1196752"/>
            <a:ext cx="8229600" cy="2520280"/>
          </a:xfrm>
        </p:spPr>
        <p:txBody>
          <a:bodyPr/>
          <a:lstStyle/>
          <a:p>
            <a:r>
              <a:rPr lang="el-GR" dirty="0"/>
              <a:t>Μια ομάδα εξοχικών κατοικιών πρόκειται να υδροδοτηθεί. Οι απαιτούμενες εργασίες και υλικά με βάση την απόσταση και το έδαφος έχουν υπολογιστεί σε χιλιάδες € και δίνονται στο παρακάτω σχήμα όπου, κάθε κλάδος αντιπροσωπεύει το κόστος σύνδεσης δυο κόμβων (κατοικιών). Ποια είναι η οικονομικότερη κάλυψη υδροδότησης όλων των κατοικιών;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2050" name="Picture 2" descr="NetNodes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2" y="3888432"/>
            <a:ext cx="30765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408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Επίλυση του </a:t>
            </a:r>
            <a:r>
              <a:rPr lang="el-GR" dirty="0" smtClean="0"/>
              <a:t>προβλήματος </a:t>
            </a:r>
            <a:r>
              <a:rPr lang="el-GR" sz="3200" b="0" dirty="0"/>
              <a:t>(</a:t>
            </a:r>
            <a:r>
              <a:rPr lang="el-GR" sz="3200" b="0" dirty="0" smtClean="0"/>
              <a:t>1/</a:t>
            </a:r>
            <a:r>
              <a:rPr lang="en-US" sz="3200" b="0" dirty="0" smtClean="0"/>
              <a:t>3</a:t>
            </a:r>
            <a:r>
              <a:rPr lang="el-GR" sz="3200" b="0" dirty="0" smtClean="0"/>
              <a:t>)</a:t>
            </a:r>
            <a:endParaRPr lang="el-GR" sz="3200" b="0" dirty="0"/>
          </a:p>
        </p:txBody>
      </p:sp>
      <p:sp>
        <p:nvSpPr>
          <p:cNvPr id="3" name="Θέση περιεχομένου 2"/>
          <p:cNvSpPr>
            <a:spLocks noGrp="1"/>
          </p:cNvSpPr>
          <p:nvPr>
            <p:ph idx="1"/>
          </p:nvPr>
        </p:nvSpPr>
        <p:spPr>
          <a:xfrm>
            <a:off x="323528" y="953925"/>
            <a:ext cx="8686800" cy="432048"/>
          </a:xfrm>
        </p:spPr>
        <p:txBody>
          <a:bodyPr>
            <a:normAutofit/>
          </a:bodyPr>
          <a:lstStyle/>
          <a:p>
            <a:pPr marL="0" indent="0">
              <a:buNone/>
            </a:pPr>
            <a:r>
              <a:rPr lang="el-GR" sz="2200" dirty="0"/>
              <a:t>Ζητείται να βρεθεί η ελάχιστη κάλυψη όλων των κόμβων του </a:t>
            </a:r>
            <a:r>
              <a:rPr lang="el-GR" sz="2200" dirty="0" smtClean="0"/>
              <a:t>δικτύου</a:t>
            </a:r>
            <a:r>
              <a:rPr lang="el-GR" sz="2200" dirty="0"/>
              <a:t>. </a:t>
            </a:r>
            <a:endParaRPr lang="el-GR" sz="2200" dirty="0" smtClean="0"/>
          </a:p>
        </p:txBody>
      </p:sp>
      <p:sp>
        <p:nvSpPr>
          <p:cNvPr id="4" name="Θέση αριθμού διαφάνειας 3"/>
          <p:cNvSpPr>
            <a:spLocks noGrp="1"/>
          </p:cNvSpPr>
          <p:nvPr>
            <p:ph type="sldNum" sz="quarter" idx="12"/>
          </p:nvPr>
        </p:nvSpPr>
        <p:spPr>
          <a:xfrm>
            <a:off x="6995949" y="6464769"/>
            <a:ext cx="2133600" cy="365125"/>
          </a:xfrm>
        </p:spPr>
        <p:txBody>
          <a:bodyPr/>
          <a:lstStyle/>
          <a:p>
            <a:pPr>
              <a:defRPr/>
            </a:pPr>
            <a:fld id="{7E55E3B3-0445-4CFC-BED8-763D4409E61F}" type="slidenum">
              <a:rPr lang="el-GR" smtClean="0"/>
              <a:pPr>
                <a:defRPr/>
              </a:pPr>
              <a:t>6</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591737051"/>
              </p:ext>
            </p:extLst>
          </p:nvPr>
        </p:nvGraphicFramePr>
        <p:xfrm>
          <a:off x="434747" y="1785450"/>
          <a:ext cx="8262397" cy="4876800"/>
        </p:xfrm>
        <a:graphic>
          <a:graphicData uri="http://schemas.openxmlformats.org/drawingml/2006/table">
            <a:tbl>
              <a:tblPr firstRow="1" firstCol="1" lastRow="1" lastCol="1" bandRow="1" bandCol="1">
                <a:tableStyleId>{5940675A-B579-460E-94D1-54222C63F5DA}</a:tableStyleId>
              </a:tblPr>
              <a:tblGrid>
                <a:gridCol w="982446"/>
                <a:gridCol w="1726118"/>
                <a:gridCol w="1977653"/>
                <a:gridCol w="3576180"/>
              </a:tblGrid>
              <a:tr h="0">
                <a:tc>
                  <a:txBody>
                    <a:bodyPr/>
                    <a:lstStyle/>
                    <a:p>
                      <a:pPr algn="ctr">
                        <a:spcAft>
                          <a:spcPts val="0"/>
                        </a:spcAft>
                      </a:pPr>
                      <a:r>
                        <a:rPr lang="el-GR" sz="2000" dirty="0">
                          <a:effectLst/>
                        </a:rPr>
                        <a:t>α/α</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Κλάδος</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«Κόστος»</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ΕΠΙΛΟΓΗ</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Ναι</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Ναι</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Ναι</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Όχι – κλείνει βρόγχο</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Όχι – κλείνει βρόγχο</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(6,7)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Ναι</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Ναι</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8</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Όχι – κλείνει βρόγχο</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9</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(6,8)</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8</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Ναι</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10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8</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Ναι</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11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9</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Όχι – κλείνει βρόγχο</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12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Όχι – κλείνει βρόγχο</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13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(7,8)</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Όχι – κλείνει βρόγχο</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14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(5,8)</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Όχι – κλείνει βρόγχο</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15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Όχι – κλείνει βρόγχο</a:t>
                      </a:r>
                      <a:endParaRPr lang="el-GR" sz="20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
        <p:nvSpPr>
          <p:cNvPr id="6" name="Ορθογώνιο 5"/>
          <p:cNvSpPr/>
          <p:nvPr/>
        </p:nvSpPr>
        <p:spPr>
          <a:xfrm>
            <a:off x="3563888" y="1314545"/>
            <a:ext cx="1755224" cy="430887"/>
          </a:xfrm>
          <a:prstGeom prst="rect">
            <a:avLst/>
          </a:prstGeom>
        </p:spPr>
        <p:txBody>
          <a:bodyPr wrap="none">
            <a:spAutoFit/>
          </a:bodyPr>
          <a:lstStyle/>
          <a:p>
            <a:pPr marL="0" indent="0" algn="ctr">
              <a:buNone/>
            </a:pPr>
            <a:r>
              <a:rPr lang="el-GR" sz="2200" b="1" dirty="0">
                <a:solidFill>
                  <a:srgbClr val="820000"/>
                </a:solidFill>
                <a:latin typeface="+mn-lt"/>
              </a:rPr>
              <a:t>Αρχικό Βήμα </a:t>
            </a:r>
          </a:p>
        </p:txBody>
      </p:sp>
    </p:spTree>
    <p:extLst>
      <p:ext uri="{BB962C8B-B14F-4D97-AF65-F5344CB8AC3E}">
        <p14:creationId xmlns:p14="http://schemas.microsoft.com/office/powerpoint/2010/main" val="79504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Επίλυση του </a:t>
            </a:r>
            <a:r>
              <a:rPr lang="el-GR" dirty="0" smtClean="0"/>
              <a:t>προβλήματος </a:t>
            </a:r>
            <a:r>
              <a:rPr lang="el-GR" sz="3200" b="0" dirty="0" smtClean="0"/>
              <a:t>(2/</a:t>
            </a:r>
            <a:r>
              <a:rPr lang="en-US" sz="3200" b="0" dirty="0" smtClean="0"/>
              <a:t>3</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820000"/>
                </a:solidFill>
              </a:rPr>
              <a:t>Βήματα Επιλογής </a:t>
            </a:r>
          </a:p>
          <a:p>
            <a:pPr marL="457200" lvl="0" indent="-457200">
              <a:buFont typeface="+mj-lt"/>
              <a:buAutoNum type="arabicPeriod"/>
            </a:pPr>
            <a:r>
              <a:rPr lang="el-GR" dirty="0"/>
              <a:t>Επιλέγουμε τον 1</a:t>
            </a:r>
            <a:r>
              <a:rPr lang="el-GR" baseline="30000" dirty="0"/>
              <a:t>ο</a:t>
            </a:r>
            <a:r>
              <a:rPr lang="el-GR" dirty="0"/>
              <a:t>, 2</a:t>
            </a:r>
            <a:r>
              <a:rPr lang="el-GR" baseline="30000" dirty="0"/>
              <a:t>ο</a:t>
            </a:r>
            <a:r>
              <a:rPr lang="el-GR" dirty="0"/>
              <a:t> &amp; 3</a:t>
            </a:r>
            <a:r>
              <a:rPr lang="el-GR" baseline="30000" dirty="0"/>
              <a:t>ο</a:t>
            </a:r>
            <a:r>
              <a:rPr lang="el-GR" dirty="0"/>
              <a:t> κατά σειρά κλάδο (3,4), (4,6) &amp; (1,3).</a:t>
            </a:r>
          </a:p>
          <a:p>
            <a:pPr marL="457200" lvl="0" indent="-457200">
              <a:buFont typeface="+mj-lt"/>
              <a:buAutoNum type="arabicPeriod"/>
            </a:pPr>
            <a:r>
              <a:rPr lang="el-GR" dirty="0"/>
              <a:t>Δεν επιλέγουμε τον 4</a:t>
            </a:r>
            <a:r>
              <a:rPr lang="el-GR" baseline="30000" dirty="0"/>
              <a:t>ο</a:t>
            </a:r>
            <a:r>
              <a:rPr lang="el-GR" dirty="0"/>
              <a:t> &amp; 5</a:t>
            </a:r>
            <a:r>
              <a:rPr lang="el-GR" baseline="30000" dirty="0"/>
              <a:t>ο</a:t>
            </a:r>
            <a:r>
              <a:rPr lang="el-GR" dirty="0"/>
              <a:t> κλάδο (1,4) &amp; (3,6) γιατί κλείνουν βρόγχο.</a:t>
            </a:r>
          </a:p>
          <a:p>
            <a:pPr marL="457200" lvl="0" indent="-457200">
              <a:buFont typeface="+mj-lt"/>
              <a:buAutoNum type="arabicPeriod"/>
            </a:pPr>
            <a:r>
              <a:rPr lang="el-GR" dirty="0"/>
              <a:t>Επιλέγουμε τον 6</a:t>
            </a:r>
            <a:r>
              <a:rPr lang="el-GR" baseline="30000" dirty="0"/>
              <a:t>ο</a:t>
            </a:r>
            <a:r>
              <a:rPr lang="el-GR" dirty="0"/>
              <a:t> &amp; 7</a:t>
            </a:r>
            <a:r>
              <a:rPr lang="el-GR" baseline="30000" dirty="0"/>
              <a:t>ο</a:t>
            </a:r>
            <a:r>
              <a:rPr lang="el-GR" dirty="0"/>
              <a:t> κατά σειρά κλάδο (6,7) &amp; (2,3).</a:t>
            </a:r>
          </a:p>
          <a:p>
            <a:pPr marL="457200" lvl="0" indent="-457200">
              <a:buFont typeface="+mj-lt"/>
              <a:buAutoNum type="arabicPeriod"/>
            </a:pPr>
            <a:r>
              <a:rPr lang="el-GR" dirty="0"/>
              <a:t>Δεν επιλέγουμε τον 8</a:t>
            </a:r>
            <a:r>
              <a:rPr lang="el-GR" baseline="30000" dirty="0"/>
              <a:t>ο</a:t>
            </a:r>
            <a:r>
              <a:rPr lang="el-GR" dirty="0"/>
              <a:t> κλάδο (4,7) γιατί κλείνει βρόγχο.</a:t>
            </a:r>
          </a:p>
          <a:p>
            <a:pPr marL="457200" lvl="0" indent="-457200">
              <a:buFont typeface="+mj-lt"/>
              <a:buAutoNum type="arabicPeriod"/>
            </a:pPr>
            <a:r>
              <a:rPr lang="el-GR" dirty="0"/>
              <a:t>Επιλέγουμε τον 9</a:t>
            </a:r>
            <a:r>
              <a:rPr lang="el-GR" baseline="30000" dirty="0"/>
              <a:t>ο</a:t>
            </a:r>
            <a:r>
              <a:rPr lang="el-GR" dirty="0"/>
              <a:t> &amp; 10</a:t>
            </a:r>
            <a:r>
              <a:rPr lang="el-GR" baseline="30000" dirty="0"/>
              <a:t>ο</a:t>
            </a:r>
            <a:r>
              <a:rPr lang="el-GR" dirty="0"/>
              <a:t> κατά σειρά κλάδο (6,8) &amp; (3,5).</a:t>
            </a:r>
          </a:p>
          <a:p>
            <a:pPr marL="457200" lvl="0" indent="-457200">
              <a:buFont typeface="+mj-lt"/>
              <a:buAutoNum type="arabicPeriod"/>
            </a:pPr>
            <a:r>
              <a:rPr lang="el-GR" dirty="0"/>
              <a:t>Δεν επιλέγουμε τους υπόλοιπους κλάδους γιατί κλείνουν βρόγχο.</a:t>
            </a:r>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623624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Επίλυση του </a:t>
            </a:r>
            <a:r>
              <a:rPr lang="el-GR" dirty="0" smtClean="0"/>
              <a:t>προβλήματος </a:t>
            </a:r>
            <a:r>
              <a:rPr lang="el-GR" sz="3200" b="0" dirty="0" smtClean="0"/>
              <a:t>(3/</a:t>
            </a:r>
            <a:r>
              <a:rPr lang="en-US" sz="3200" b="0" dirty="0" smtClean="0"/>
              <a:t>3</a:t>
            </a:r>
            <a:r>
              <a:rPr lang="el-GR" sz="3200" b="0" dirty="0" smtClean="0"/>
              <a:t>)</a:t>
            </a:r>
            <a:endParaRPr lang="el-GR" dirty="0"/>
          </a:p>
        </p:txBody>
      </p:sp>
      <p:sp>
        <p:nvSpPr>
          <p:cNvPr id="3" name="Θέση περιεχομένου 2"/>
          <p:cNvSpPr>
            <a:spLocks noGrp="1"/>
          </p:cNvSpPr>
          <p:nvPr>
            <p:ph idx="1"/>
          </p:nvPr>
        </p:nvSpPr>
        <p:spPr>
          <a:xfrm>
            <a:off x="457200" y="1196752"/>
            <a:ext cx="8229600" cy="1152128"/>
          </a:xfrm>
        </p:spPr>
        <p:txBody>
          <a:bodyPr/>
          <a:lstStyle/>
          <a:p>
            <a:r>
              <a:rPr lang="el-GR" dirty="0"/>
              <a:t>Το τελικό δίκτυο ύδρευσης, με την οικονομικότερη κάλυψη όλων των κατοικιών (43 χιλιάδες €), είναι το </a:t>
            </a:r>
            <a:r>
              <a:rPr lang="el-GR" dirty="0" smtClean="0"/>
              <a:t>παρακάτω</a:t>
            </a:r>
            <a:r>
              <a:rPr lang="en-US"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4098" name="Picture 2" descr="NetNodes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636912"/>
            <a:ext cx="26289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2882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b074e063cb8adccb7cc2b2cd66b77f7c65c68c43"/>
</p:tagLst>
</file>

<file path=ppt/theme/theme1.xml><?xml version="1.0" encoding="utf-8"?>
<a:theme xmlns:a="http://schemas.openxmlformats.org/drawingml/2006/main" name="OC_template_updated">
  <a:themeElements>
    <a:clrScheme name="Προσαρμοσμένο 1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TotalTime>
  <Words>3139</Words>
  <Application>Microsoft Office PowerPoint</Application>
  <PresentationFormat>Προβολή στην οθόνη (4:3)</PresentationFormat>
  <Paragraphs>362</Paragraphs>
  <Slides>35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35</vt:i4>
      </vt:variant>
    </vt:vector>
  </HeadingPairs>
  <TitlesOfParts>
    <vt:vector size="37" baseType="lpstr">
      <vt:lpstr>OC_template_updated</vt:lpstr>
      <vt:lpstr>1_OC_template_updated</vt:lpstr>
      <vt:lpstr>Οικονομοτεχνική Ανάλυση και Διαχείριση</vt:lpstr>
      <vt:lpstr>Τα δικτυακά έργα ειδικότητας μηχανικού</vt:lpstr>
      <vt:lpstr>Προβλήματα δικτυωτής ανάλυσης</vt:lpstr>
      <vt:lpstr>Βέλτιστη κάλυψη με το ελάχιστο κόστος (1/2)</vt:lpstr>
      <vt:lpstr>Βέλτιστη κάλυψη με το ελάχιστο κόστος (2/2)</vt:lpstr>
      <vt:lpstr>Το πρόβλημα βέλτιστης κάλυψης</vt:lpstr>
      <vt:lpstr>Επίλυση του προβλήματος (1/3)</vt:lpstr>
      <vt:lpstr>Επίλυση του προβλήματος (2/3)</vt:lpstr>
      <vt:lpstr>Επίλυση του προβλήματος (3/3)</vt:lpstr>
      <vt:lpstr>Συστήματα ουρών αναμονής (1/2)</vt:lpstr>
      <vt:lpstr>Συστήματα ουρών αναμονής (2/2)</vt:lpstr>
      <vt:lpstr>Αφίξεις – Κατανομή Poisson</vt:lpstr>
      <vt:lpstr>Εξυπηρέτηση – Εκθετική κατανομή</vt:lpstr>
      <vt:lpstr>Σειρές εξυπηρέτησης (1/2)</vt:lpstr>
      <vt:lpstr>Σειρές εξυπηρέτησης (2/2)</vt:lpstr>
      <vt:lpstr>Βασικά μοντέλα ουρών αναμονής (Μ/Μ/1 &amp; Μ/Μ/s) (1/2)</vt:lpstr>
      <vt:lpstr>Βασικά μοντέλα ουρών αναμονής (Μ/Μ/1 &amp; Μ/Μ/s) (2/2)</vt:lpstr>
      <vt:lpstr>Χαρακτηριστικά μεγέθη ουρών αναμονής (1/3)</vt:lpstr>
      <vt:lpstr>Χαρακτηριστικά μεγέθη ουρών αναμονής (2/3)</vt:lpstr>
      <vt:lpstr>Χαρακτηριστικά μεγέθη ουρών αναμονής (3/3)</vt:lpstr>
      <vt:lpstr>Ελαχιστοποίηση κόστους σε συστήματα ουρών αναμονής (1/8)</vt:lpstr>
      <vt:lpstr>Ελαχιστοποίηση κόστους σε συστήματα ουρών αναμονής (2/8)</vt:lpstr>
      <vt:lpstr>Ελαχιστοποίηση κόστους σε συστήματα ουρών αναμονής (3/8)</vt:lpstr>
      <vt:lpstr>Ελαχιστοποίηση κόστους σε συστήματα ουρών αναμονής (4/8)</vt:lpstr>
      <vt:lpstr>Ελαχιστοποίηση κόστους σε συστήματα ουρών αναμονής (5/8)</vt:lpstr>
      <vt:lpstr>Ελαχιστοποίηση κόστους σε συστήματα ουρών αναμονής (6/8)</vt:lpstr>
      <vt:lpstr>Ελαχιστοποίηση κόστους σε συστήματα ουρών αναμονής (7/8)</vt:lpstr>
      <vt:lpstr>Ελαχιστοποίηση κόστους σε συστήματα ουρών αναμονής (8/8)</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57</cp:revision>
  <dcterms:created xsi:type="dcterms:W3CDTF">2013-03-04T13:35:19Z</dcterms:created>
  <dcterms:modified xsi:type="dcterms:W3CDTF">2015-04-16T10:10:40Z</dcterms:modified>
</cp:coreProperties>
</file>