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708" r:id="rId2"/>
    <p:sldMasterId id="2147483719" r:id="rId3"/>
  </p:sldMasterIdLst>
  <p:notesMasterIdLst>
    <p:notesMasterId r:id="rId127"/>
  </p:notesMasterIdLst>
  <p:handoutMasterIdLst>
    <p:handoutMasterId r:id="rId128"/>
  </p:handoutMasterIdLst>
  <p:sldIdLst>
    <p:sldId id="382" r:id="rId4"/>
    <p:sldId id="270" r:id="rId5"/>
    <p:sldId id="271" r:id="rId6"/>
    <p:sldId id="272" r:id="rId7"/>
    <p:sldId id="273" r:id="rId8"/>
    <p:sldId id="390"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 id="300" r:id="rId35"/>
    <p:sldId id="301" r:id="rId36"/>
    <p:sldId id="302" r:id="rId37"/>
    <p:sldId id="303" r:id="rId38"/>
    <p:sldId id="304" r:id="rId39"/>
    <p:sldId id="305" r:id="rId40"/>
    <p:sldId id="306" r:id="rId41"/>
    <p:sldId id="307" r:id="rId42"/>
    <p:sldId id="308" r:id="rId43"/>
    <p:sldId id="309" r:id="rId44"/>
    <p:sldId id="310" r:id="rId45"/>
    <p:sldId id="311" r:id="rId46"/>
    <p:sldId id="312" r:id="rId47"/>
    <p:sldId id="313" r:id="rId48"/>
    <p:sldId id="314" r:id="rId49"/>
    <p:sldId id="315" r:id="rId50"/>
    <p:sldId id="316" r:id="rId51"/>
    <p:sldId id="317" r:id="rId52"/>
    <p:sldId id="318" r:id="rId53"/>
    <p:sldId id="319" r:id="rId54"/>
    <p:sldId id="320" r:id="rId55"/>
    <p:sldId id="321" r:id="rId56"/>
    <p:sldId id="322" r:id="rId57"/>
    <p:sldId id="323" r:id="rId58"/>
    <p:sldId id="324" r:id="rId59"/>
    <p:sldId id="325" r:id="rId60"/>
    <p:sldId id="326" r:id="rId61"/>
    <p:sldId id="391" r:id="rId62"/>
    <p:sldId id="327" r:id="rId63"/>
    <p:sldId id="392" r:id="rId64"/>
    <p:sldId id="328" r:id="rId65"/>
    <p:sldId id="329" r:id="rId66"/>
    <p:sldId id="330" r:id="rId67"/>
    <p:sldId id="331" r:id="rId68"/>
    <p:sldId id="332" r:id="rId69"/>
    <p:sldId id="333" r:id="rId70"/>
    <p:sldId id="334" r:id="rId71"/>
    <p:sldId id="335" r:id="rId72"/>
    <p:sldId id="336" r:id="rId73"/>
    <p:sldId id="337" r:id="rId74"/>
    <p:sldId id="338" r:id="rId75"/>
    <p:sldId id="339" r:id="rId76"/>
    <p:sldId id="340" r:id="rId77"/>
    <p:sldId id="341" r:id="rId78"/>
    <p:sldId id="342" r:id="rId79"/>
    <p:sldId id="343" r:id="rId80"/>
    <p:sldId id="344" r:id="rId81"/>
    <p:sldId id="345" r:id="rId82"/>
    <p:sldId id="346" r:id="rId83"/>
    <p:sldId id="347" r:id="rId84"/>
    <p:sldId id="348" r:id="rId85"/>
    <p:sldId id="349" r:id="rId86"/>
    <p:sldId id="350" r:id="rId87"/>
    <p:sldId id="351" r:id="rId88"/>
    <p:sldId id="352" r:id="rId89"/>
    <p:sldId id="353" r:id="rId90"/>
    <p:sldId id="354" r:id="rId91"/>
    <p:sldId id="355" r:id="rId92"/>
    <p:sldId id="356" r:id="rId93"/>
    <p:sldId id="357" r:id="rId94"/>
    <p:sldId id="358" r:id="rId95"/>
    <p:sldId id="359" r:id="rId96"/>
    <p:sldId id="360" r:id="rId97"/>
    <p:sldId id="361" r:id="rId98"/>
    <p:sldId id="362" r:id="rId99"/>
    <p:sldId id="363" r:id="rId100"/>
    <p:sldId id="364" r:id="rId101"/>
    <p:sldId id="365" r:id="rId102"/>
    <p:sldId id="366" r:id="rId103"/>
    <p:sldId id="367" r:id="rId104"/>
    <p:sldId id="368" r:id="rId105"/>
    <p:sldId id="369" r:id="rId106"/>
    <p:sldId id="370" r:id="rId107"/>
    <p:sldId id="371" r:id="rId108"/>
    <p:sldId id="372" r:id="rId109"/>
    <p:sldId id="373" r:id="rId110"/>
    <p:sldId id="374" r:id="rId111"/>
    <p:sldId id="375" r:id="rId112"/>
    <p:sldId id="376" r:id="rId113"/>
    <p:sldId id="377" r:id="rId114"/>
    <p:sldId id="378" r:id="rId115"/>
    <p:sldId id="379" r:id="rId116"/>
    <p:sldId id="380" r:id="rId117"/>
    <p:sldId id="381" r:id="rId118"/>
    <p:sldId id="383" r:id="rId119"/>
    <p:sldId id="384" r:id="rId120"/>
    <p:sldId id="385" r:id="rId121"/>
    <p:sldId id="393" r:id="rId122"/>
    <p:sldId id="394" r:id="rId123"/>
    <p:sldId id="387" r:id="rId124"/>
    <p:sldId id="388" r:id="rId125"/>
    <p:sldId id="389" r:id="rId126"/>
  </p:sldIdLst>
  <p:sldSz cx="9144000" cy="6858000" type="screen4x3"/>
  <p:notesSz cx="7104063" cy="10234613"/>
  <p:custDataLst>
    <p:tags r:id="rId129"/>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075075"/>
    <a:srgbClr val="820000"/>
    <a:srgbClr val="06405D"/>
    <a:srgbClr val="063852"/>
    <a:srgbClr val="004A82"/>
    <a:srgbClr val="333399"/>
    <a:srgbClr val="4545C3"/>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85" autoAdjust="0"/>
    <p:restoredTop sz="94660"/>
  </p:normalViewPr>
  <p:slideViewPr>
    <p:cSldViewPr>
      <p:cViewPr varScale="1">
        <p:scale>
          <a:sx n="111" d="100"/>
          <a:sy n="111" d="100"/>
        </p:scale>
        <p:origin x="-1764"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796"/>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handoutMaster" Target="handoutMasters/handout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tags" Target="tags/tag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presProps" Target="pres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theme" Target="theme/theme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3434E8-FEC0-4900-A679-5EA29ED658C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l-GR"/>
        </a:p>
      </dgm:t>
    </dgm:pt>
    <dgm:pt modelId="{2FE0FC89-EC31-4BA0-B91D-2E15A0A06EEA}">
      <dgm:prSet phldrT="[Κείμενο]" custT="1"/>
      <dgm:spPr/>
      <dgm:t>
        <a:bodyPr/>
        <a:lstStyle/>
        <a:p>
          <a:r>
            <a:rPr lang="el-GR" sz="1700" b="1" dirty="0" smtClean="0"/>
            <a:t>ΟΔΟΝΤΙΑΤΡΙΚΑ ΚΕΡΙΑ</a:t>
          </a:r>
          <a:endParaRPr lang="el-GR" sz="1700" b="1" dirty="0"/>
        </a:p>
      </dgm:t>
    </dgm:pt>
    <dgm:pt modelId="{E5CAC901-DD30-47A0-B306-1E3B6937F061}" type="parTrans" cxnId="{87E93131-F67B-4C4E-8695-C304DA5F15EB}">
      <dgm:prSet/>
      <dgm:spPr/>
      <dgm:t>
        <a:bodyPr/>
        <a:lstStyle/>
        <a:p>
          <a:endParaRPr lang="el-GR" sz="1600" b="1"/>
        </a:p>
      </dgm:t>
    </dgm:pt>
    <dgm:pt modelId="{1427A1EA-6BDF-46E2-B31D-245A9AA8F432}" type="sibTrans" cxnId="{87E93131-F67B-4C4E-8695-C304DA5F15EB}">
      <dgm:prSet/>
      <dgm:spPr/>
      <dgm:t>
        <a:bodyPr/>
        <a:lstStyle/>
        <a:p>
          <a:endParaRPr lang="el-GR" sz="1600" b="1"/>
        </a:p>
      </dgm:t>
    </dgm:pt>
    <dgm:pt modelId="{227D2AA6-9A28-4586-9B2E-401969A52CED}">
      <dgm:prSet phldrT="[Κείμενο]" custT="1"/>
      <dgm:spPr/>
      <dgm:t>
        <a:bodyPr/>
        <a:lstStyle/>
        <a:p>
          <a:r>
            <a:rPr lang="el-GR" sz="1700" b="1" dirty="0" smtClean="0"/>
            <a:t>Ομοιωμάτων </a:t>
          </a:r>
          <a:endParaRPr lang="el-GR" sz="1700" b="1" dirty="0"/>
        </a:p>
      </dgm:t>
    </dgm:pt>
    <dgm:pt modelId="{8C7BAAE6-5AC2-4880-B620-F34B5F216DF7}" type="parTrans" cxnId="{1EA96E18-37CE-4E70-9E26-7A6280B1DAE0}">
      <dgm:prSet custT="1"/>
      <dgm:spPr/>
      <dgm:t>
        <a:bodyPr/>
        <a:lstStyle/>
        <a:p>
          <a:endParaRPr lang="el-GR" sz="1600" b="1" dirty="0"/>
        </a:p>
      </dgm:t>
    </dgm:pt>
    <dgm:pt modelId="{CECAE26E-E690-4AEC-8770-0548BFD12931}" type="sibTrans" cxnId="{1EA96E18-37CE-4E70-9E26-7A6280B1DAE0}">
      <dgm:prSet/>
      <dgm:spPr/>
      <dgm:t>
        <a:bodyPr/>
        <a:lstStyle/>
        <a:p>
          <a:endParaRPr lang="el-GR" sz="1600" b="1"/>
        </a:p>
      </dgm:t>
    </dgm:pt>
    <dgm:pt modelId="{98BD1209-4AFA-4696-A8ED-F113FC425D4A}">
      <dgm:prSet phldrT="[Κείμενο]" custT="1"/>
      <dgm:spPr/>
      <dgm:t>
        <a:bodyPr/>
        <a:lstStyle/>
        <a:p>
          <a:r>
            <a:rPr lang="el-GR" sz="1600" b="1" dirty="0" smtClean="0"/>
            <a:t>Εγκιβωτισμού </a:t>
          </a:r>
          <a:endParaRPr lang="el-GR" sz="1600" b="1" dirty="0"/>
        </a:p>
      </dgm:t>
    </dgm:pt>
    <dgm:pt modelId="{E5F644B3-D7E2-44A4-90CB-F0FDDBA0F8DB}" type="parTrans" cxnId="{8DBB5CD9-BC29-4EF5-A4DE-EF20E207E09E}">
      <dgm:prSet custT="1"/>
      <dgm:spPr/>
      <dgm:t>
        <a:bodyPr/>
        <a:lstStyle/>
        <a:p>
          <a:endParaRPr lang="el-GR" sz="1600" b="1" dirty="0"/>
        </a:p>
      </dgm:t>
    </dgm:pt>
    <dgm:pt modelId="{9B93A735-0DB5-49E6-BCAC-9D1E6621C5FC}" type="sibTrans" cxnId="{8DBB5CD9-BC29-4EF5-A4DE-EF20E207E09E}">
      <dgm:prSet/>
      <dgm:spPr/>
      <dgm:t>
        <a:bodyPr/>
        <a:lstStyle/>
        <a:p>
          <a:endParaRPr lang="el-GR" sz="1600" b="1"/>
        </a:p>
      </dgm:t>
    </dgm:pt>
    <dgm:pt modelId="{641D8A9C-2757-4AC4-896C-224399462800}">
      <dgm:prSet phldrT="[Κείμενο]" custT="1"/>
      <dgm:spPr/>
      <dgm:t>
        <a:bodyPr/>
        <a:lstStyle/>
        <a:p>
          <a:r>
            <a:rPr lang="el-GR" sz="1600" b="1" dirty="0" smtClean="0"/>
            <a:t>Συγκολλητικά </a:t>
          </a:r>
          <a:endParaRPr lang="el-GR" sz="1600" b="1" dirty="0"/>
        </a:p>
      </dgm:t>
    </dgm:pt>
    <dgm:pt modelId="{9026802E-3F29-4D8B-ACF3-A83CE66EE691}" type="parTrans" cxnId="{94068938-4B6E-479E-A243-0C52AA6AE3DF}">
      <dgm:prSet custT="1"/>
      <dgm:spPr/>
      <dgm:t>
        <a:bodyPr/>
        <a:lstStyle/>
        <a:p>
          <a:endParaRPr lang="el-GR" sz="1600" b="1" dirty="0"/>
        </a:p>
      </dgm:t>
    </dgm:pt>
    <dgm:pt modelId="{5B33EE92-AE0B-4792-A675-CAA398206C25}" type="sibTrans" cxnId="{94068938-4B6E-479E-A243-0C52AA6AE3DF}">
      <dgm:prSet/>
      <dgm:spPr/>
      <dgm:t>
        <a:bodyPr/>
        <a:lstStyle/>
        <a:p>
          <a:endParaRPr lang="el-GR" sz="1600" b="1"/>
        </a:p>
      </dgm:t>
    </dgm:pt>
    <dgm:pt modelId="{13E51640-741C-4666-9FEC-CCB7E2612AC8}">
      <dgm:prSet phldrT="[Κείμενο]" custT="1"/>
      <dgm:spPr/>
      <dgm:t>
        <a:bodyPr/>
        <a:lstStyle/>
        <a:p>
          <a:r>
            <a:rPr lang="el-GR" sz="1700" b="1" dirty="0" smtClean="0"/>
            <a:t>Αποτυπώσεων</a:t>
          </a:r>
        </a:p>
      </dgm:t>
    </dgm:pt>
    <dgm:pt modelId="{B0F45643-299C-414B-AA69-B71D502AC6AB}" type="parTrans" cxnId="{460C9FE2-2C8C-476D-AB48-AF2AAAE594E0}">
      <dgm:prSet custT="1"/>
      <dgm:spPr/>
      <dgm:t>
        <a:bodyPr/>
        <a:lstStyle/>
        <a:p>
          <a:endParaRPr lang="el-GR" sz="1600" b="1" dirty="0"/>
        </a:p>
      </dgm:t>
    </dgm:pt>
    <dgm:pt modelId="{FB3D74AF-106E-4405-811C-7A5E4CE4F09F}" type="sibTrans" cxnId="{460C9FE2-2C8C-476D-AB48-AF2AAAE594E0}">
      <dgm:prSet/>
      <dgm:spPr/>
      <dgm:t>
        <a:bodyPr/>
        <a:lstStyle/>
        <a:p>
          <a:endParaRPr lang="el-GR" sz="1600" b="1"/>
        </a:p>
      </dgm:t>
    </dgm:pt>
    <dgm:pt modelId="{2F59C06B-58C4-45AA-B83F-6CA973843DBF}">
      <dgm:prSet phldrT="[Κείμενο]" custT="1"/>
      <dgm:spPr/>
      <dgm:t>
        <a:bodyPr/>
        <a:lstStyle/>
        <a:p>
          <a:r>
            <a:rPr lang="el-GR" sz="1700" b="1" dirty="0" smtClean="0"/>
            <a:t>Διαφόρων εργασιών</a:t>
          </a:r>
          <a:endParaRPr lang="el-GR" sz="1700" b="1" dirty="0"/>
        </a:p>
      </dgm:t>
    </dgm:pt>
    <dgm:pt modelId="{0B555F2D-2D74-4A90-ADB8-97855B8D74B8}" type="parTrans" cxnId="{19492FB3-558C-4180-AE39-A0C70C811E11}">
      <dgm:prSet custT="1"/>
      <dgm:spPr/>
      <dgm:t>
        <a:bodyPr/>
        <a:lstStyle/>
        <a:p>
          <a:endParaRPr lang="el-GR" sz="1600" b="1" dirty="0"/>
        </a:p>
      </dgm:t>
    </dgm:pt>
    <dgm:pt modelId="{67E398BF-D4B7-4D4A-B930-C23F52AB10C4}" type="sibTrans" cxnId="{19492FB3-558C-4180-AE39-A0C70C811E11}">
      <dgm:prSet/>
      <dgm:spPr/>
      <dgm:t>
        <a:bodyPr/>
        <a:lstStyle/>
        <a:p>
          <a:endParaRPr lang="el-GR" sz="1600" b="1"/>
        </a:p>
      </dgm:t>
    </dgm:pt>
    <dgm:pt modelId="{ADD2B93E-8D2B-4398-8C28-126B69E20B98}">
      <dgm:prSet phldrT="[Κείμενο]" custT="1"/>
      <dgm:spPr/>
      <dgm:t>
        <a:bodyPr/>
        <a:lstStyle/>
        <a:p>
          <a:r>
            <a:rPr lang="el-GR" sz="1600" b="1" dirty="0" smtClean="0"/>
            <a:t>Τύπος ΙΙΙ</a:t>
          </a:r>
        </a:p>
      </dgm:t>
    </dgm:pt>
    <dgm:pt modelId="{593613AF-5921-443A-B9E5-E203036414F2}" type="parTrans" cxnId="{EB51ADFB-D791-489A-B48A-0D6C5BDC5341}">
      <dgm:prSet custT="1"/>
      <dgm:spPr/>
      <dgm:t>
        <a:bodyPr/>
        <a:lstStyle/>
        <a:p>
          <a:endParaRPr lang="el-GR" sz="1600" b="1" dirty="0"/>
        </a:p>
      </dgm:t>
    </dgm:pt>
    <dgm:pt modelId="{D9025CB7-C77A-4F2A-B203-03B8A73EFC9D}" type="sibTrans" cxnId="{EB51ADFB-D791-489A-B48A-0D6C5BDC5341}">
      <dgm:prSet/>
      <dgm:spPr/>
      <dgm:t>
        <a:bodyPr/>
        <a:lstStyle/>
        <a:p>
          <a:endParaRPr lang="el-GR" sz="1600" b="1"/>
        </a:p>
      </dgm:t>
    </dgm:pt>
    <dgm:pt modelId="{904C6C95-FEC0-4C85-9AB9-39064AC48A13}">
      <dgm:prSet phldrT="[Κείμενο]" custT="1"/>
      <dgm:spPr/>
      <dgm:t>
        <a:bodyPr/>
        <a:lstStyle/>
        <a:p>
          <a:r>
            <a:rPr lang="el-GR" sz="1600" b="1" dirty="0" smtClean="0"/>
            <a:t>Τύπος ΙΙ</a:t>
          </a:r>
        </a:p>
      </dgm:t>
    </dgm:pt>
    <dgm:pt modelId="{D42EDB07-BAA5-48FB-8EFC-4C540489280D}" type="parTrans" cxnId="{A617EC27-A318-4D52-9A60-D316A6318B20}">
      <dgm:prSet custT="1"/>
      <dgm:spPr/>
      <dgm:t>
        <a:bodyPr/>
        <a:lstStyle/>
        <a:p>
          <a:endParaRPr lang="el-GR" sz="1600" b="1" dirty="0"/>
        </a:p>
      </dgm:t>
    </dgm:pt>
    <dgm:pt modelId="{29960EE4-3559-4456-8432-11B4E748BAB0}" type="sibTrans" cxnId="{A617EC27-A318-4D52-9A60-D316A6318B20}">
      <dgm:prSet/>
      <dgm:spPr/>
      <dgm:t>
        <a:bodyPr/>
        <a:lstStyle/>
        <a:p>
          <a:endParaRPr lang="el-GR" sz="1600" b="1"/>
        </a:p>
      </dgm:t>
    </dgm:pt>
    <dgm:pt modelId="{D9EB6D46-3858-4096-BD6C-E83592559C8C}">
      <dgm:prSet phldrT="[Κείμενο]" custT="1"/>
      <dgm:spPr/>
      <dgm:t>
        <a:bodyPr/>
        <a:lstStyle/>
        <a:p>
          <a:r>
            <a:rPr lang="el-GR" sz="1600" b="1" dirty="0" smtClean="0"/>
            <a:t>Ρητινών </a:t>
          </a:r>
        </a:p>
      </dgm:t>
    </dgm:pt>
    <dgm:pt modelId="{9D4030AE-1442-44FF-8645-F5F2E861EF9D}" type="parTrans" cxnId="{A6C0B341-96FA-4F68-9A0C-7383CFA315A8}">
      <dgm:prSet custT="1"/>
      <dgm:spPr/>
      <dgm:t>
        <a:bodyPr/>
        <a:lstStyle/>
        <a:p>
          <a:endParaRPr lang="el-GR" sz="1600" b="1" dirty="0"/>
        </a:p>
      </dgm:t>
    </dgm:pt>
    <dgm:pt modelId="{5AB685DA-1113-41F7-A946-36D7F769700B}" type="sibTrans" cxnId="{A6C0B341-96FA-4F68-9A0C-7383CFA315A8}">
      <dgm:prSet/>
      <dgm:spPr/>
      <dgm:t>
        <a:bodyPr/>
        <a:lstStyle/>
        <a:p>
          <a:endParaRPr lang="el-GR" sz="1600" b="1"/>
        </a:p>
      </dgm:t>
    </dgm:pt>
    <dgm:pt modelId="{CCC48B35-A149-437D-AAE5-8C52A8932039}">
      <dgm:prSet phldrT="[Κείμενο]" custT="1"/>
      <dgm:spPr/>
      <dgm:t>
        <a:bodyPr/>
        <a:lstStyle/>
        <a:p>
          <a:r>
            <a:rPr lang="el-GR" sz="1600" b="1" dirty="0" smtClean="0"/>
            <a:t>Χύτευσης </a:t>
          </a:r>
        </a:p>
      </dgm:t>
    </dgm:pt>
    <dgm:pt modelId="{4EE69E9E-A619-413B-9B2A-0552E1464ADF}" type="parTrans" cxnId="{8ABFEFBB-48D1-4D3D-91D1-4730ECB2A3C5}">
      <dgm:prSet custT="1"/>
      <dgm:spPr/>
      <dgm:t>
        <a:bodyPr/>
        <a:lstStyle/>
        <a:p>
          <a:endParaRPr lang="el-GR" sz="1600" b="1" dirty="0"/>
        </a:p>
      </dgm:t>
    </dgm:pt>
    <dgm:pt modelId="{9CE05146-F3CE-457E-8613-5F7A21B7B99E}" type="sibTrans" cxnId="{8ABFEFBB-48D1-4D3D-91D1-4730ECB2A3C5}">
      <dgm:prSet/>
      <dgm:spPr/>
      <dgm:t>
        <a:bodyPr/>
        <a:lstStyle/>
        <a:p>
          <a:endParaRPr lang="el-GR" sz="1600" b="1"/>
        </a:p>
      </dgm:t>
    </dgm:pt>
    <dgm:pt modelId="{44B658B7-1634-4893-9494-8D13FCFAEADA}">
      <dgm:prSet phldrT="[Κείμενο]" custT="1"/>
      <dgm:spPr/>
      <dgm:t>
        <a:bodyPr/>
        <a:lstStyle/>
        <a:p>
          <a:r>
            <a:rPr lang="el-GR" sz="1600" b="1" dirty="0" smtClean="0"/>
            <a:t>Ποικίλων εφαρμογών</a:t>
          </a:r>
          <a:endParaRPr lang="el-GR" sz="1600" b="1" dirty="0"/>
        </a:p>
      </dgm:t>
    </dgm:pt>
    <dgm:pt modelId="{C8578FB1-BF3A-4097-8DE6-6BC4923DEB05}" type="parTrans" cxnId="{03F9900D-8CF8-4949-A447-54B7F3D0F608}">
      <dgm:prSet custT="1"/>
      <dgm:spPr/>
      <dgm:t>
        <a:bodyPr/>
        <a:lstStyle/>
        <a:p>
          <a:endParaRPr lang="el-GR" sz="1600" b="1" dirty="0"/>
        </a:p>
      </dgm:t>
    </dgm:pt>
    <dgm:pt modelId="{B74431D9-A19B-4BB2-AD61-D75CE9BD94F5}" type="sibTrans" cxnId="{03F9900D-8CF8-4949-A447-54B7F3D0F608}">
      <dgm:prSet/>
      <dgm:spPr/>
      <dgm:t>
        <a:bodyPr/>
        <a:lstStyle/>
        <a:p>
          <a:endParaRPr lang="el-GR" sz="1600" b="1"/>
        </a:p>
      </dgm:t>
    </dgm:pt>
    <dgm:pt modelId="{B7AE4698-AC8C-431A-8120-8C9E3B4E290E}">
      <dgm:prSet phldrT="[Κείμενο]" custT="1"/>
      <dgm:spPr/>
      <dgm:t>
        <a:bodyPr/>
        <a:lstStyle/>
        <a:p>
          <a:r>
            <a:rPr lang="el-GR" sz="1600" b="1" dirty="0" smtClean="0"/>
            <a:t>Επικαλυπτικά (</a:t>
          </a:r>
          <a:r>
            <a:rPr lang="en-US" sz="1600" b="1" dirty="0" smtClean="0"/>
            <a:t>Blockout)</a:t>
          </a:r>
          <a:r>
            <a:rPr lang="el-GR" sz="1600" b="1" dirty="0" smtClean="0"/>
            <a:t> </a:t>
          </a:r>
          <a:endParaRPr lang="el-GR" sz="1600" b="1" dirty="0"/>
        </a:p>
      </dgm:t>
    </dgm:pt>
    <dgm:pt modelId="{A6AF4549-112A-4443-A2AD-E643EE9D6BFA}" type="parTrans" cxnId="{5B8C99D7-AE93-4035-8964-06B8F20C33D8}">
      <dgm:prSet custT="1"/>
      <dgm:spPr/>
      <dgm:t>
        <a:bodyPr/>
        <a:lstStyle/>
        <a:p>
          <a:endParaRPr lang="el-GR" sz="1600" b="1" dirty="0"/>
        </a:p>
      </dgm:t>
    </dgm:pt>
    <dgm:pt modelId="{CEDC9575-BF42-4370-825F-5FAA87BBB532}" type="sibTrans" cxnId="{5B8C99D7-AE93-4035-8964-06B8F20C33D8}">
      <dgm:prSet/>
      <dgm:spPr/>
      <dgm:t>
        <a:bodyPr/>
        <a:lstStyle/>
        <a:p>
          <a:endParaRPr lang="el-GR" sz="1600" b="1"/>
        </a:p>
      </dgm:t>
    </dgm:pt>
    <dgm:pt modelId="{DC4B1920-309D-416B-9205-E31910D62953}">
      <dgm:prSet phldrT="[Κείμενο]" custT="1"/>
      <dgm:spPr/>
      <dgm:t>
        <a:bodyPr/>
        <a:lstStyle/>
        <a:p>
          <a:r>
            <a:rPr lang="el-GR" sz="1600" b="1" dirty="0" smtClean="0"/>
            <a:t>Διορθωτικά </a:t>
          </a:r>
          <a:endParaRPr lang="el-GR" sz="1600" b="1" dirty="0"/>
        </a:p>
      </dgm:t>
    </dgm:pt>
    <dgm:pt modelId="{066A0C0E-17B5-4A09-BDB7-CDBA0919DF30}" type="sibTrans" cxnId="{ED7C3A99-EDDC-4B6C-B1F7-340C9149FF32}">
      <dgm:prSet/>
      <dgm:spPr/>
      <dgm:t>
        <a:bodyPr/>
        <a:lstStyle/>
        <a:p>
          <a:endParaRPr lang="el-GR" sz="1600" b="1"/>
        </a:p>
      </dgm:t>
    </dgm:pt>
    <dgm:pt modelId="{67E6D750-7C7C-42FB-8A29-FD7E2F1AF1E1}" type="parTrans" cxnId="{ED7C3A99-EDDC-4B6C-B1F7-340C9149FF32}">
      <dgm:prSet custT="1"/>
      <dgm:spPr/>
      <dgm:t>
        <a:bodyPr/>
        <a:lstStyle/>
        <a:p>
          <a:endParaRPr lang="el-GR" sz="1600" b="1" dirty="0"/>
        </a:p>
      </dgm:t>
    </dgm:pt>
    <dgm:pt modelId="{07D68D25-FD5D-46B7-8E34-2BFDF039864F}">
      <dgm:prSet phldrT="[Κείμενο]" custT="1"/>
      <dgm:spPr/>
      <dgm:t>
        <a:bodyPr/>
        <a:lstStyle/>
        <a:p>
          <a:r>
            <a:rPr lang="el-GR" sz="1600" b="1" dirty="0" smtClean="0"/>
            <a:t>Καταγραφών </a:t>
          </a:r>
          <a:endParaRPr lang="el-GR" sz="1600" b="1" dirty="0"/>
        </a:p>
      </dgm:t>
    </dgm:pt>
    <dgm:pt modelId="{39863EFB-88CA-44BF-8121-6E5313793A6B}" type="parTrans" cxnId="{03200EB5-6430-40F3-98FD-AB30CC4490C9}">
      <dgm:prSet custT="1"/>
      <dgm:spPr/>
      <dgm:t>
        <a:bodyPr/>
        <a:lstStyle/>
        <a:p>
          <a:endParaRPr lang="el-GR" sz="1600" b="1" dirty="0"/>
        </a:p>
      </dgm:t>
    </dgm:pt>
    <dgm:pt modelId="{69E2324D-73C8-43E3-BD54-F180926D35FB}" type="sibTrans" cxnId="{03200EB5-6430-40F3-98FD-AB30CC4490C9}">
      <dgm:prSet/>
      <dgm:spPr/>
      <dgm:t>
        <a:bodyPr/>
        <a:lstStyle/>
        <a:p>
          <a:endParaRPr lang="el-GR" sz="1600" b="1"/>
        </a:p>
      </dgm:t>
    </dgm:pt>
    <dgm:pt modelId="{5AB6BF37-25CA-4B12-A123-8088279B0EE4}">
      <dgm:prSet phldrT="[Κείμενο]" custT="1"/>
      <dgm:spPr/>
      <dgm:t>
        <a:bodyPr/>
        <a:lstStyle/>
        <a:p>
          <a:r>
            <a:rPr lang="el-GR" sz="1600" b="1" dirty="0" smtClean="0"/>
            <a:t>Ένθετων </a:t>
          </a:r>
        </a:p>
      </dgm:t>
    </dgm:pt>
    <dgm:pt modelId="{5607FF3F-A315-4C2C-8C89-1DA33C8952E1}" type="parTrans" cxnId="{17B521A5-211E-4DAF-9832-7DA61AA80DE3}">
      <dgm:prSet custT="1"/>
      <dgm:spPr/>
      <dgm:t>
        <a:bodyPr/>
        <a:lstStyle/>
        <a:p>
          <a:endParaRPr lang="el-GR" sz="1600" b="1" dirty="0"/>
        </a:p>
      </dgm:t>
    </dgm:pt>
    <dgm:pt modelId="{C752B1C8-4229-4FAF-BF90-123F15F3D05E}" type="sibTrans" cxnId="{17B521A5-211E-4DAF-9832-7DA61AA80DE3}">
      <dgm:prSet/>
      <dgm:spPr/>
      <dgm:t>
        <a:bodyPr/>
        <a:lstStyle/>
        <a:p>
          <a:endParaRPr lang="el-GR" sz="1600" b="1"/>
        </a:p>
      </dgm:t>
    </dgm:pt>
    <dgm:pt modelId="{F708E925-9A49-4A67-B51F-47DE373E3E4F}">
      <dgm:prSet phldrT="[Κείμενο]" custT="1"/>
      <dgm:spPr/>
      <dgm:t>
        <a:bodyPr/>
        <a:lstStyle/>
        <a:p>
          <a:r>
            <a:rPr lang="el-GR" sz="1600" b="1" dirty="0" smtClean="0"/>
            <a:t>Τύπος Ι</a:t>
          </a:r>
        </a:p>
      </dgm:t>
    </dgm:pt>
    <dgm:pt modelId="{B3BA3C2D-F4C8-4BD8-B265-CDCE858C2666}" type="parTrans" cxnId="{60EBA46D-6204-42D1-B24C-82EE0C1316C4}">
      <dgm:prSet custT="1"/>
      <dgm:spPr/>
      <dgm:t>
        <a:bodyPr/>
        <a:lstStyle/>
        <a:p>
          <a:endParaRPr lang="el-GR" sz="1600" b="1" dirty="0"/>
        </a:p>
      </dgm:t>
    </dgm:pt>
    <dgm:pt modelId="{46C2CF5C-EFB5-44A5-9278-4CA1C30F5038}" type="sibTrans" cxnId="{60EBA46D-6204-42D1-B24C-82EE0C1316C4}">
      <dgm:prSet/>
      <dgm:spPr/>
      <dgm:t>
        <a:bodyPr/>
        <a:lstStyle/>
        <a:p>
          <a:endParaRPr lang="el-GR" sz="1600" b="1"/>
        </a:p>
      </dgm:t>
    </dgm:pt>
    <dgm:pt modelId="{3686E797-0A4F-42E0-BCFA-3DFBBE468B58}">
      <dgm:prSet phldrT="[Κείμενο]" custT="1"/>
      <dgm:spPr/>
      <dgm:t>
        <a:bodyPr/>
        <a:lstStyle/>
        <a:p>
          <a:r>
            <a:rPr lang="el-GR" sz="1600" b="1" dirty="0" smtClean="0"/>
            <a:t>Βασικών πλακών</a:t>
          </a:r>
        </a:p>
      </dgm:t>
    </dgm:pt>
    <dgm:pt modelId="{5F344C69-C840-4603-A7FE-31712AC1BC7F}" type="parTrans" cxnId="{B54F228E-9BC1-4E69-BDB8-58F51246AD98}">
      <dgm:prSet custT="1"/>
      <dgm:spPr/>
      <dgm:t>
        <a:bodyPr/>
        <a:lstStyle/>
        <a:p>
          <a:endParaRPr lang="el-GR" sz="1600" b="1" dirty="0"/>
        </a:p>
      </dgm:t>
    </dgm:pt>
    <dgm:pt modelId="{539D7D82-3403-4B87-9777-C2AC88BC4286}" type="sibTrans" cxnId="{B54F228E-9BC1-4E69-BDB8-58F51246AD98}">
      <dgm:prSet/>
      <dgm:spPr/>
      <dgm:t>
        <a:bodyPr/>
        <a:lstStyle/>
        <a:p>
          <a:endParaRPr lang="el-GR" sz="1600" b="1"/>
        </a:p>
      </dgm:t>
    </dgm:pt>
    <dgm:pt modelId="{A6019000-6D96-4C0A-AF2D-BA743DB82D78}">
      <dgm:prSet phldrT="[Κείμενο]" custT="1"/>
      <dgm:spPr/>
      <dgm:t>
        <a:bodyPr/>
        <a:lstStyle/>
        <a:p>
          <a:r>
            <a:rPr lang="el-GR" sz="1600" b="1" dirty="0" smtClean="0"/>
            <a:t>Τύπος Ι</a:t>
          </a:r>
        </a:p>
      </dgm:t>
    </dgm:pt>
    <dgm:pt modelId="{03779617-6AF0-4E41-B328-EEA58842FD16}" type="parTrans" cxnId="{E58D0954-366D-4E61-862D-EC3629D70DE8}">
      <dgm:prSet custT="1"/>
      <dgm:spPr/>
      <dgm:t>
        <a:bodyPr/>
        <a:lstStyle/>
        <a:p>
          <a:endParaRPr lang="el-GR" sz="1600" b="1" dirty="0"/>
        </a:p>
      </dgm:t>
    </dgm:pt>
    <dgm:pt modelId="{999F64B1-03E6-4DB2-BEBA-AED923B33793}" type="sibTrans" cxnId="{E58D0954-366D-4E61-862D-EC3629D70DE8}">
      <dgm:prSet/>
      <dgm:spPr/>
      <dgm:t>
        <a:bodyPr/>
        <a:lstStyle/>
        <a:p>
          <a:endParaRPr lang="el-GR" sz="1600" b="1"/>
        </a:p>
      </dgm:t>
    </dgm:pt>
    <dgm:pt modelId="{2D8C1082-8C9F-47BF-887C-C7D7F139DC20}">
      <dgm:prSet phldrT="[Κείμενο]" custT="1"/>
      <dgm:spPr/>
      <dgm:t>
        <a:bodyPr/>
        <a:lstStyle/>
        <a:p>
          <a:r>
            <a:rPr lang="el-GR" sz="1600" b="1" dirty="0" smtClean="0"/>
            <a:t>Τύπος ΙΙ</a:t>
          </a:r>
        </a:p>
      </dgm:t>
    </dgm:pt>
    <dgm:pt modelId="{E1E6CB52-0F1A-4BEA-977A-FEFB2EAC9056}" type="parTrans" cxnId="{93911F50-004C-4970-8A7E-44C3699A3398}">
      <dgm:prSet custT="1"/>
      <dgm:spPr/>
      <dgm:t>
        <a:bodyPr/>
        <a:lstStyle/>
        <a:p>
          <a:endParaRPr lang="el-GR" sz="1600" b="1" dirty="0"/>
        </a:p>
      </dgm:t>
    </dgm:pt>
    <dgm:pt modelId="{4503BAB7-9A25-4AB7-87D8-765BF403DDD3}" type="sibTrans" cxnId="{93911F50-004C-4970-8A7E-44C3699A3398}">
      <dgm:prSet/>
      <dgm:spPr/>
      <dgm:t>
        <a:bodyPr/>
        <a:lstStyle/>
        <a:p>
          <a:endParaRPr lang="el-GR" sz="1600" b="1"/>
        </a:p>
      </dgm:t>
    </dgm:pt>
    <dgm:pt modelId="{A98A0F5C-987A-43C8-B693-8D31DCC9441B}" type="pres">
      <dgm:prSet presAssocID="{1E3434E8-FEC0-4900-A679-5EA29ED658C7}" presName="diagram" presStyleCnt="0">
        <dgm:presLayoutVars>
          <dgm:chPref val="1"/>
          <dgm:dir/>
          <dgm:animOne val="branch"/>
          <dgm:animLvl val="lvl"/>
          <dgm:resizeHandles val="exact"/>
        </dgm:presLayoutVars>
      </dgm:prSet>
      <dgm:spPr/>
      <dgm:t>
        <a:bodyPr/>
        <a:lstStyle/>
        <a:p>
          <a:endParaRPr lang="el-GR"/>
        </a:p>
      </dgm:t>
    </dgm:pt>
    <dgm:pt modelId="{49072EFD-4D2D-43A4-B1B2-86F11CACE3A0}" type="pres">
      <dgm:prSet presAssocID="{2FE0FC89-EC31-4BA0-B91D-2E15A0A06EEA}" presName="root1" presStyleCnt="0"/>
      <dgm:spPr/>
    </dgm:pt>
    <dgm:pt modelId="{8B1B1BA8-1D32-4BAD-B801-25C7EC64B40E}" type="pres">
      <dgm:prSet presAssocID="{2FE0FC89-EC31-4BA0-B91D-2E15A0A06EEA}" presName="LevelOneTextNode" presStyleLbl="node0" presStyleIdx="0" presStyleCnt="1" custScaleX="234381" custScaleY="134121" custLinFactX="-16084" custLinFactNeighborX="-100000" custLinFactNeighborY="-70444">
        <dgm:presLayoutVars>
          <dgm:chPref val="3"/>
        </dgm:presLayoutVars>
      </dgm:prSet>
      <dgm:spPr/>
      <dgm:t>
        <a:bodyPr/>
        <a:lstStyle/>
        <a:p>
          <a:endParaRPr lang="el-GR"/>
        </a:p>
      </dgm:t>
    </dgm:pt>
    <dgm:pt modelId="{43FE1063-EAF7-42A8-8FAF-CC271ECF1CDC}" type="pres">
      <dgm:prSet presAssocID="{2FE0FC89-EC31-4BA0-B91D-2E15A0A06EEA}" presName="level2hierChild" presStyleCnt="0"/>
      <dgm:spPr/>
    </dgm:pt>
    <dgm:pt modelId="{7E50E4A5-A2C9-44BF-9A71-B5696AB712D1}" type="pres">
      <dgm:prSet presAssocID="{8C7BAAE6-5AC2-4880-B620-F34B5F216DF7}" presName="conn2-1" presStyleLbl="parChTrans1D2" presStyleIdx="0" presStyleCnt="3"/>
      <dgm:spPr/>
      <dgm:t>
        <a:bodyPr/>
        <a:lstStyle/>
        <a:p>
          <a:endParaRPr lang="el-GR"/>
        </a:p>
      </dgm:t>
    </dgm:pt>
    <dgm:pt modelId="{BE67EE52-2463-4C36-89BB-C66D9979724A}" type="pres">
      <dgm:prSet presAssocID="{8C7BAAE6-5AC2-4880-B620-F34B5F216DF7}" presName="connTx" presStyleLbl="parChTrans1D2" presStyleIdx="0" presStyleCnt="3"/>
      <dgm:spPr/>
      <dgm:t>
        <a:bodyPr/>
        <a:lstStyle/>
        <a:p>
          <a:endParaRPr lang="el-GR"/>
        </a:p>
      </dgm:t>
    </dgm:pt>
    <dgm:pt modelId="{E3FEADA2-ECF1-4216-8D6C-4E91E491E9B3}" type="pres">
      <dgm:prSet presAssocID="{227D2AA6-9A28-4586-9B2E-401969A52CED}" presName="root2" presStyleCnt="0"/>
      <dgm:spPr/>
    </dgm:pt>
    <dgm:pt modelId="{E2D2A733-04FF-4B69-8312-2BE7B2EC73F5}" type="pres">
      <dgm:prSet presAssocID="{227D2AA6-9A28-4586-9B2E-401969A52CED}" presName="LevelTwoTextNode" presStyleLbl="node2" presStyleIdx="0" presStyleCnt="3" custScaleX="171670" custLinFactNeighborX="-75396" custLinFactNeighborY="-91378">
        <dgm:presLayoutVars>
          <dgm:chPref val="3"/>
        </dgm:presLayoutVars>
      </dgm:prSet>
      <dgm:spPr/>
      <dgm:t>
        <a:bodyPr/>
        <a:lstStyle/>
        <a:p>
          <a:endParaRPr lang="el-GR"/>
        </a:p>
      </dgm:t>
    </dgm:pt>
    <dgm:pt modelId="{4A50155D-6CFB-4DDE-9ADF-DB8025423C8D}" type="pres">
      <dgm:prSet presAssocID="{227D2AA6-9A28-4586-9B2E-401969A52CED}" presName="level3hierChild" presStyleCnt="0"/>
      <dgm:spPr/>
    </dgm:pt>
    <dgm:pt modelId="{E046905D-28C5-452F-84E5-F5F78BF719AB}" type="pres">
      <dgm:prSet presAssocID="{5607FF3F-A315-4C2C-8C89-1DA33C8952E1}" presName="conn2-1" presStyleLbl="parChTrans1D3" presStyleIdx="0" presStyleCnt="10"/>
      <dgm:spPr/>
      <dgm:t>
        <a:bodyPr/>
        <a:lstStyle/>
        <a:p>
          <a:endParaRPr lang="el-GR"/>
        </a:p>
      </dgm:t>
    </dgm:pt>
    <dgm:pt modelId="{69E31DA9-0ED2-4FE4-8B28-CB7DAE408C5E}" type="pres">
      <dgm:prSet presAssocID="{5607FF3F-A315-4C2C-8C89-1DA33C8952E1}" presName="connTx" presStyleLbl="parChTrans1D3" presStyleIdx="0" presStyleCnt="10"/>
      <dgm:spPr/>
      <dgm:t>
        <a:bodyPr/>
        <a:lstStyle/>
        <a:p>
          <a:endParaRPr lang="el-GR"/>
        </a:p>
      </dgm:t>
    </dgm:pt>
    <dgm:pt modelId="{9B8015C4-E768-4AF7-A5BC-8B49DEDB4B8F}" type="pres">
      <dgm:prSet presAssocID="{5AB6BF37-25CA-4B12-A123-8088279B0EE4}" presName="root2" presStyleCnt="0"/>
      <dgm:spPr/>
    </dgm:pt>
    <dgm:pt modelId="{358CA6BB-3C3E-4F24-8435-C9130961427E}" type="pres">
      <dgm:prSet presAssocID="{5AB6BF37-25CA-4B12-A123-8088279B0EE4}" presName="LevelTwoTextNode" presStyleLbl="node3" presStyleIdx="0" presStyleCnt="10" custScaleX="208241" custLinFactNeighborX="-13832" custLinFactNeighborY="-25041">
        <dgm:presLayoutVars>
          <dgm:chPref val="3"/>
        </dgm:presLayoutVars>
      </dgm:prSet>
      <dgm:spPr/>
      <dgm:t>
        <a:bodyPr/>
        <a:lstStyle/>
        <a:p>
          <a:endParaRPr lang="el-GR"/>
        </a:p>
      </dgm:t>
    </dgm:pt>
    <dgm:pt modelId="{7A58BAE2-62B1-4C6B-80FD-0F3B5C5BBA0B}" type="pres">
      <dgm:prSet presAssocID="{5AB6BF37-25CA-4B12-A123-8088279B0EE4}" presName="level3hierChild" presStyleCnt="0"/>
      <dgm:spPr/>
    </dgm:pt>
    <dgm:pt modelId="{A3DC95E1-42B7-459C-904B-908316AE26FD}" type="pres">
      <dgm:prSet presAssocID="{B3BA3C2D-F4C8-4BD8-B265-CDCE858C2666}" presName="conn2-1" presStyleLbl="parChTrans1D4" presStyleIdx="0" presStyleCnt="5"/>
      <dgm:spPr/>
      <dgm:t>
        <a:bodyPr/>
        <a:lstStyle/>
        <a:p>
          <a:endParaRPr lang="el-GR"/>
        </a:p>
      </dgm:t>
    </dgm:pt>
    <dgm:pt modelId="{0155CED6-EB3F-4A15-929C-1736BE17683A}" type="pres">
      <dgm:prSet presAssocID="{B3BA3C2D-F4C8-4BD8-B265-CDCE858C2666}" presName="connTx" presStyleLbl="parChTrans1D4" presStyleIdx="0" presStyleCnt="5"/>
      <dgm:spPr/>
      <dgm:t>
        <a:bodyPr/>
        <a:lstStyle/>
        <a:p>
          <a:endParaRPr lang="el-GR"/>
        </a:p>
      </dgm:t>
    </dgm:pt>
    <dgm:pt modelId="{685AF22C-8044-496B-9117-6EE10AA1E7EE}" type="pres">
      <dgm:prSet presAssocID="{F708E925-9A49-4A67-B51F-47DE373E3E4F}" presName="root2" presStyleCnt="0"/>
      <dgm:spPr/>
    </dgm:pt>
    <dgm:pt modelId="{9BCB0260-EBAE-4A60-84C2-98EC837239AF}" type="pres">
      <dgm:prSet presAssocID="{F708E925-9A49-4A67-B51F-47DE373E3E4F}" presName="LevelTwoTextNode" presStyleLbl="node4" presStyleIdx="0" presStyleCnt="5" custLinFactNeighborX="71922" custLinFactNeighborY="16107">
        <dgm:presLayoutVars>
          <dgm:chPref val="3"/>
        </dgm:presLayoutVars>
      </dgm:prSet>
      <dgm:spPr/>
      <dgm:t>
        <a:bodyPr/>
        <a:lstStyle/>
        <a:p>
          <a:endParaRPr lang="el-GR"/>
        </a:p>
      </dgm:t>
    </dgm:pt>
    <dgm:pt modelId="{7AA24304-0728-44C0-874D-60E870BF20B0}" type="pres">
      <dgm:prSet presAssocID="{F708E925-9A49-4A67-B51F-47DE373E3E4F}" presName="level3hierChild" presStyleCnt="0"/>
      <dgm:spPr/>
    </dgm:pt>
    <dgm:pt modelId="{DEB8922D-2028-4603-A17B-09ADAAEF5692}" type="pres">
      <dgm:prSet presAssocID="{D42EDB07-BAA5-48FB-8EFC-4C540489280D}" presName="conn2-1" presStyleLbl="parChTrans1D4" presStyleIdx="1" presStyleCnt="5"/>
      <dgm:spPr/>
      <dgm:t>
        <a:bodyPr/>
        <a:lstStyle/>
        <a:p>
          <a:endParaRPr lang="el-GR"/>
        </a:p>
      </dgm:t>
    </dgm:pt>
    <dgm:pt modelId="{10406A63-7E86-4B9C-A33A-0B5EC2C45055}" type="pres">
      <dgm:prSet presAssocID="{D42EDB07-BAA5-48FB-8EFC-4C540489280D}" presName="connTx" presStyleLbl="parChTrans1D4" presStyleIdx="1" presStyleCnt="5"/>
      <dgm:spPr/>
      <dgm:t>
        <a:bodyPr/>
        <a:lstStyle/>
        <a:p>
          <a:endParaRPr lang="el-GR"/>
        </a:p>
      </dgm:t>
    </dgm:pt>
    <dgm:pt modelId="{773E6FFF-6B16-4A99-8811-326542CDD049}" type="pres">
      <dgm:prSet presAssocID="{904C6C95-FEC0-4C85-9AB9-39064AC48A13}" presName="root2" presStyleCnt="0"/>
      <dgm:spPr/>
    </dgm:pt>
    <dgm:pt modelId="{F4970837-678D-45C1-8FA7-759340E13593}" type="pres">
      <dgm:prSet presAssocID="{904C6C95-FEC0-4C85-9AB9-39064AC48A13}" presName="LevelTwoTextNode" presStyleLbl="node4" presStyleIdx="1" presStyleCnt="5" custLinFactNeighborX="71922" custLinFactNeighborY="16107">
        <dgm:presLayoutVars>
          <dgm:chPref val="3"/>
        </dgm:presLayoutVars>
      </dgm:prSet>
      <dgm:spPr/>
      <dgm:t>
        <a:bodyPr/>
        <a:lstStyle/>
        <a:p>
          <a:endParaRPr lang="el-GR"/>
        </a:p>
      </dgm:t>
    </dgm:pt>
    <dgm:pt modelId="{90B65A5E-1C26-4B9F-9DC6-097BFDFF6BDD}" type="pres">
      <dgm:prSet presAssocID="{904C6C95-FEC0-4C85-9AB9-39064AC48A13}" presName="level3hierChild" presStyleCnt="0"/>
      <dgm:spPr/>
    </dgm:pt>
    <dgm:pt modelId="{9E05E877-0758-458A-84B6-8BD89E5334D4}" type="pres">
      <dgm:prSet presAssocID="{9D4030AE-1442-44FF-8645-F5F2E861EF9D}" presName="conn2-1" presStyleLbl="parChTrans1D3" presStyleIdx="1" presStyleCnt="10"/>
      <dgm:spPr/>
      <dgm:t>
        <a:bodyPr/>
        <a:lstStyle/>
        <a:p>
          <a:endParaRPr lang="el-GR"/>
        </a:p>
      </dgm:t>
    </dgm:pt>
    <dgm:pt modelId="{B6A91E8A-4187-4613-8881-C52C640C5175}" type="pres">
      <dgm:prSet presAssocID="{9D4030AE-1442-44FF-8645-F5F2E861EF9D}" presName="connTx" presStyleLbl="parChTrans1D3" presStyleIdx="1" presStyleCnt="10"/>
      <dgm:spPr/>
      <dgm:t>
        <a:bodyPr/>
        <a:lstStyle/>
        <a:p>
          <a:endParaRPr lang="el-GR"/>
        </a:p>
      </dgm:t>
    </dgm:pt>
    <dgm:pt modelId="{C6D1F691-2EC2-45A2-B16B-CBC2A47A53E5}" type="pres">
      <dgm:prSet presAssocID="{D9EB6D46-3858-4096-BD6C-E83592559C8C}" presName="root2" presStyleCnt="0"/>
      <dgm:spPr/>
    </dgm:pt>
    <dgm:pt modelId="{04CAA2E4-E82D-49FE-88AE-92744EAADA98}" type="pres">
      <dgm:prSet presAssocID="{D9EB6D46-3858-4096-BD6C-E83592559C8C}" presName="LevelTwoTextNode" presStyleLbl="node3" presStyleIdx="1" presStyleCnt="10" custScaleX="208241" custLinFactNeighborX="-13832" custLinFactNeighborY="-25041">
        <dgm:presLayoutVars>
          <dgm:chPref val="3"/>
        </dgm:presLayoutVars>
      </dgm:prSet>
      <dgm:spPr/>
      <dgm:t>
        <a:bodyPr/>
        <a:lstStyle/>
        <a:p>
          <a:endParaRPr lang="el-GR"/>
        </a:p>
      </dgm:t>
    </dgm:pt>
    <dgm:pt modelId="{2DBF7E22-B006-4110-A967-CA0A18835F5D}" type="pres">
      <dgm:prSet presAssocID="{D9EB6D46-3858-4096-BD6C-E83592559C8C}" presName="level3hierChild" presStyleCnt="0"/>
      <dgm:spPr/>
    </dgm:pt>
    <dgm:pt modelId="{5F0C8CC2-5C9C-4C46-8C57-AC416B376C4D}" type="pres">
      <dgm:prSet presAssocID="{4EE69E9E-A619-413B-9B2A-0552E1464ADF}" presName="conn2-1" presStyleLbl="parChTrans1D3" presStyleIdx="2" presStyleCnt="10"/>
      <dgm:spPr/>
      <dgm:t>
        <a:bodyPr/>
        <a:lstStyle/>
        <a:p>
          <a:endParaRPr lang="el-GR"/>
        </a:p>
      </dgm:t>
    </dgm:pt>
    <dgm:pt modelId="{08482017-2210-41C3-8B4A-476C5DC33FD9}" type="pres">
      <dgm:prSet presAssocID="{4EE69E9E-A619-413B-9B2A-0552E1464ADF}" presName="connTx" presStyleLbl="parChTrans1D3" presStyleIdx="2" presStyleCnt="10"/>
      <dgm:spPr/>
      <dgm:t>
        <a:bodyPr/>
        <a:lstStyle/>
        <a:p>
          <a:endParaRPr lang="el-GR"/>
        </a:p>
      </dgm:t>
    </dgm:pt>
    <dgm:pt modelId="{F784D94F-A3CC-4239-838D-B6E15DA1A16D}" type="pres">
      <dgm:prSet presAssocID="{CCC48B35-A149-437D-AAE5-8C52A8932039}" presName="root2" presStyleCnt="0"/>
      <dgm:spPr/>
    </dgm:pt>
    <dgm:pt modelId="{19DC8ED7-FA27-4DD4-8154-9716ECE26275}" type="pres">
      <dgm:prSet presAssocID="{CCC48B35-A149-437D-AAE5-8C52A8932039}" presName="LevelTwoTextNode" presStyleLbl="node3" presStyleIdx="2" presStyleCnt="10" custScaleX="208241" custLinFactNeighborX="-13832" custLinFactNeighborY="-25041">
        <dgm:presLayoutVars>
          <dgm:chPref val="3"/>
        </dgm:presLayoutVars>
      </dgm:prSet>
      <dgm:spPr/>
      <dgm:t>
        <a:bodyPr/>
        <a:lstStyle/>
        <a:p>
          <a:endParaRPr lang="el-GR"/>
        </a:p>
      </dgm:t>
    </dgm:pt>
    <dgm:pt modelId="{EDB0DF7E-C646-4AB3-849A-1897261FAF39}" type="pres">
      <dgm:prSet presAssocID="{CCC48B35-A149-437D-AAE5-8C52A8932039}" presName="level3hierChild" presStyleCnt="0"/>
      <dgm:spPr/>
    </dgm:pt>
    <dgm:pt modelId="{D781E6D4-02CF-43B8-917A-EF5D410F4021}" type="pres">
      <dgm:prSet presAssocID="{5F344C69-C840-4603-A7FE-31712AC1BC7F}" presName="conn2-1" presStyleLbl="parChTrans1D3" presStyleIdx="3" presStyleCnt="10"/>
      <dgm:spPr/>
      <dgm:t>
        <a:bodyPr/>
        <a:lstStyle/>
        <a:p>
          <a:endParaRPr lang="el-GR"/>
        </a:p>
      </dgm:t>
    </dgm:pt>
    <dgm:pt modelId="{6D0A0B45-81C4-4292-BB2D-D9E182E9DA14}" type="pres">
      <dgm:prSet presAssocID="{5F344C69-C840-4603-A7FE-31712AC1BC7F}" presName="connTx" presStyleLbl="parChTrans1D3" presStyleIdx="3" presStyleCnt="10"/>
      <dgm:spPr/>
      <dgm:t>
        <a:bodyPr/>
        <a:lstStyle/>
        <a:p>
          <a:endParaRPr lang="el-GR"/>
        </a:p>
      </dgm:t>
    </dgm:pt>
    <dgm:pt modelId="{18E01FF3-D817-4A39-8154-AE30E5CFDE8B}" type="pres">
      <dgm:prSet presAssocID="{3686E797-0A4F-42E0-BCFA-3DFBBE468B58}" presName="root2" presStyleCnt="0"/>
      <dgm:spPr/>
    </dgm:pt>
    <dgm:pt modelId="{942A659B-B90E-4E75-BF5B-C9CA18AC6D6F}" type="pres">
      <dgm:prSet presAssocID="{3686E797-0A4F-42E0-BCFA-3DFBBE468B58}" presName="LevelTwoTextNode" presStyleLbl="node3" presStyleIdx="3" presStyleCnt="10" custScaleX="208241" custLinFactNeighborX="-13832" custLinFactNeighborY="-25041">
        <dgm:presLayoutVars>
          <dgm:chPref val="3"/>
        </dgm:presLayoutVars>
      </dgm:prSet>
      <dgm:spPr/>
      <dgm:t>
        <a:bodyPr/>
        <a:lstStyle/>
        <a:p>
          <a:endParaRPr lang="el-GR"/>
        </a:p>
      </dgm:t>
    </dgm:pt>
    <dgm:pt modelId="{5B4CF5EA-46E2-46FC-9C1B-B6ECB13550B1}" type="pres">
      <dgm:prSet presAssocID="{3686E797-0A4F-42E0-BCFA-3DFBBE468B58}" presName="level3hierChild" presStyleCnt="0"/>
      <dgm:spPr/>
    </dgm:pt>
    <dgm:pt modelId="{218D38B6-4972-4134-BB35-F98FAFF7B301}" type="pres">
      <dgm:prSet presAssocID="{03779617-6AF0-4E41-B328-EEA58842FD16}" presName="conn2-1" presStyleLbl="parChTrans1D4" presStyleIdx="2" presStyleCnt="5"/>
      <dgm:spPr/>
      <dgm:t>
        <a:bodyPr/>
        <a:lstStyle/>
        <a:p>
          <a:endParaRPr lang="el-GR"/>
        </a:p>
      </dgm:t>
    </dgm:pt>
    <dgm:pt modelId="{EF1558AE-0E5D-49A3-9084-799DC73ABB03}" type="pres">
      <dgm:prSet presAssocID="{03779617-6AF0-4E41-B328-EEA58842FD16}" presName="connTx" presStyleLbl="parChTrans1D4" presStyleIdx="2" presStyleCnt="5"/>
      <dgm:spPr/>
      <dgm:t>
        <a:bodyPr/>
        <a:lstStyle/>
        <a:p>
          <a:endParaRPr lang="el-GR"/>
        </a:p>
      </dgm:t>
    </dgm:pt>
    <dgm:pt modelId="{613B7748-5B5B-4988-B080-A0846106CF62}" type="pres">
      <dgm:prSet presAssocID="{A6019000-6D96-4C0A-AF2D-BA743DB82D78}" presName="root2" presStyleCnt="0"/>
      <dgm:spPr/>
    </dgm:pt>
    <dgm:pt modelId="{3DDE44E8-5F50-4DF5-A540-5B0C1F04D8CD}" type="pres">
      <dgm:prSet presAssocID="{A6019000-6D96-4C0A-AF2D-BA743DB82D78}" presName="LevelTwoTextNode" presStyleLbl="node4" presStyleIdx="2" presStyleCnt="5" custLinFactNeighborX="71922" custLinFactNeighborY="-15487">
        <dgm:presLayoutVars>
          <dgm:chPref val="3"/>
        </dgm:presLayoutVars>
      </dgm:prSet>
      <dgm:spPr/>
      <dgm:t>
        <a:bodyPr/>
        <a:lstStyle/>
        <a:p>
          <a:endParaRPr lang="el-GR"/>
        </a:p>
      </dgm:t>
    </dgm:pt>
    <dgm:pt modelId="{E403570A-F34B-4045-85E0-7EB17C2E88EC}" type="pres">
      <dgm:prSet presAssocID="{A6019000-6D96-4C0A-AF2D-BA743DB82D78}" presName="level3hierChild" presStyleCnt="0"/>
      <dgm:spPr/>
    </dgm:pt>
    <dgm:pt modelId="{B22FEA09-EA25-4D6F-87F0-BE4A4D90A1EA}" type="pres">
      <dgm:prSet presAssocID="{E1E6CB52-0F1A-4BEA-977A-FEFB2EAC9056}" presName="conn2-1" presStyleLbl="parChTrans1D4" presStyleIdx="3" presStyleCnt="5"/>
      <dgm:spPr/>
      <dgm:t>
        <a:bodyPr/>
        <a:lstStyle/>
        <a:p>
          <a:endParaRPr lang="el-GR"/>
        </a:p>
      </dgm:t>
    </dgm:pt>
    <dgm:pt modelId="{6C539957-9C01-4512-8C03-B86C52672F2C}" type="pres">
      <dgm:prSet presAssocID="{E1E6CB52-0F1A-4BEA-977A-FEFB2EAC9056}" presName="connTx" presStyleLbl="parChTrans1D4" presStyleIdx="3" presStyleCnt="5"/>
      <dgm:spPr/>
      <dgm:t>
        <a:bodyPr/>
        <a:lstStyle/>
        <a:p>
          <a:endParaRPr lang="el-GR"/>
        </a:p>
      </dgm:t>
    </dgm:pt>
    <dgm:pt modelId="{1F54ED57-E706-4AD2-9E99-A0B05C326E30}" type="pres">
      <dgm:prSet presAssocID="{2D8C1082-8C9F-47BF-887C-C7D7F139DC20}" presName="root2" presStyleCnt="0"/>
      <dgm:spPr/>
    </dgm:pt>
    <dgm:pt modelId="{BCCD8DBF-6EC8-417D-ABAF-409A460044E7}" type="pres">
      <dgm:prSet presAssocID="{2D8C1082-8C9F-47BF-887C-C7D7F139DC20}" presName="LevelTwoTextNode" presStyleLbl="node4" presStyleIdx="3" presStyleCnt="5" custLinFactNeighborX="71922" custLinFactNeighborY="-15487">
        <dgm:presLayoutVars>
          <dgm:chPref val="3"/>
        </dgm:presLayoutVars>
      </dgm:prSet>
      <dgm:spPr/>
      <dgm:t>
        <a:bodyPr/>
        <a:lstStyle/>
        <a:p>
          <a:endParaRPr lang="el-GR"/>
        </a:p>
      </dgm:t>
    </dgm:pt>
    <dgm:pt modelId="{4CDFA0C6-7279-4F9F-8F95-87F2A362AFFC}" type="pres">
      <dgm:prSet presAssocID="{2D8C1082-8C9F-47BF-887C-C7D7F139DC20}" presName="level3hierChild" presStyleCnt="0"/>
      <dgm:spPr/>
    </dgm:pt>
    <dgm:pt modelId="{38B7414C-956C-4173-9C4E-58507039D791}" type="pres">
      <dgm:prSet presAssocID="{593613AF-5921-443A-B9E5-E203036414F2}" presName="conn2-1" presStyleLbl="parChTrans1D4" presStyleIdx="4" presStyleCnt="5"/>
      <dgm:spPr/>
      <dgm:t>
        <a:bodyPr/>
        <a:lstStyle/>
        <a:p>
          <a:endParaRPr lang="el-GR"/>
        </a:p>
      </dgm:t>
    </dgm:pt>
    <dgm:pt modelId="{B90BE8B7-0222-4BF1-8DCC-AB1F46EBA2A3}" type="pres">
      <dgm:prSet presAssocID="{593613AF-5921-443A-B9E5-E203036414F2}" presName="connTx" presStyleLbl="parChTrans1D4" presStyleIdx="4" presStyleCnt="5"/>
      <dgm:spPr/>
      <dgm:t>
        <a:bodyPr/>
        <a:lstStyle/>
        <a:p>
          <a:endParaRPr lang="el-GR"/>
        </a:p>
      </dgm:t>
    </dgm:pt>
    <dgm:pt modelId="{CC3922AB-8666-4523-8A0A-1076F4B0768C}" type="pres">
      <dgm:prSet presAssocID="{ADD2B93E-8D2B-4398-8C28-126B69E20B98}" presName="root2" presStyleCnt="0"/>
      <dgm:spPr/>
    </dgm:pt>
    <dgm:pt modelId="{4BAF3B01-DA64-4AB5-83EE-FC07BB75A8D7}" type="pres">
      <dgm:prSet presAssocID="{ADD2B93E-8D2B-4398-8C28-126B69E20B98}" presName="LevelTwoTextNode" presStyleLbl="node4" presStyleIdx="4" presStyleCnt="5" custLinFactNeighborX="71922" custLinFactNeighborY="-15487">
        <dgm:presLayoutVars>
          <dgm:chPref val="3"/>
        </dgm:presLayoutVars>
      </dgm:prSet>
      <dgm:spPr/>
      <dgm:t>
        <a:bodyPr/>
        <a:lstStyle/>
        <a:p>
          <a:endParaRPr lang="el-GR"/>
        </a:p>
      </dgm:t>
    </dgm:pt>
    <dgm:pt modelId="{909A1A71-0D5D-4E81-BEF2-8C4780648B13}" type="pres">
      <dgm:prSet presAssocID="{ADD2B93E-8D2B-4398-8C28-126B69E20B98}" presName="level3hierChild" presStyleCnt="0"/>
      <dgm:spPr/>
    </dgm:pt>
    <dgm:pt modelId="{6DE4A3CE-B44F-494E-89A2-6236CE946D1D}" type="pres">
      <dgm:prSet presAssocID="{0B555F2D-2D74-4A90-ADB8-97855B8D74B8}" presName="conn2-1" presStyleLbl="parChTrans1D2" presStyleIdx="1" presStyleCnt="3"/>
      <dgm:spPr/>
      <dgm:t>
        <a:bodyPr/>
        <a:lstStyle/>
        <a:p>
          <a:endParaRPr lang="el-GR"/>
        </a:p>
      </dgm:t>
    </dgm:pt>
    <dgm:pt modelId="{FB02CA02-5134-4901-B065-4FF12BBF703E}" type="pres">
      <dgm:prSet presAssocID="{0B555F2D-2D74-4A90-ADB8-97855B8D74B8}" presName="connTx" presStyleLbl="parChTrans1D2" presStyleIdx="1" presStyleCnt="3"/>
      <dgm:spPr/>
      <dgm:t>
        <a:bodyPr/>
        <a:lstStyle/>
        <a:p>
          <a:endParaRPr lang="el-GR"/>
        </a:p>
      </dgm:t>
    </dgm:pt>
    <dgm:pt modelId="{553A429F-194C-4E08-AA52-18E397FC5C19}" type="pres">
      <dgm:prSet presAssocID="{2F59C06B-58C4-45AA-B83F-6CA973843DBF}" presName="root2" presStyleCnt="0"/>
      <dgm:spPr/>
    </dgm:pt>
    <dgm:pt modelId="{4E54D411-F0B4-40CF-B85B-813E140B10D6}" type="pres">
      <dgm:prSet presAssocID="{2F59C06B-58C4-45AA-B83F-6CA973843DBF}" presName="LevelTwoTextNode" presStyleLbl="node2" presStyleIdx="1" presStyleCnt="3" custScaleX="171670" custScaleY="139012" custLinFactY="-25499" custLinFactNeighborX="-75396" custLinFactNeighborY="-100000">
        <dgm:presLayoutVars>
          <dgm:chPref val="3"/>
        </dgm:presLayoutVars>
      </dgm:prSet>
      <dgm:spPr/>
      <dgm:t>
        <a:bodyPr/>
        <a:lstStyle/>
        <a:p>
          <a:endParaRPr lang="el-GR"/>
        </a:p>
      </dgm:t>
    </dgm:pt>
    <dgm:pt modelId="{C432F0E3-D82C-4593-9E23-975AFC42DE5B}" type="pres">
      <dgm:prSet presAssocID="{2F59C06B-58C4-45AA-B83F-6CA973843DBF}" presName="level3hierChild" presStyleCnt="0"/>
      <dgm:spPr/>
    </dgm:pt>
    <dgm:pt modelId="{46858F6D-29B1-4141-AA65-12C5803B7885}" type="pres">
      <dgm:prSet presAssocID="{E5F644B3-D7E2-44A4-90CB-F0FDDBA0F8DB}" presName="conn2-1" presStyleLbl="parChTrans1D3" presStyleIdx="4" presStyleCnt="10"/>
      <dgm:spPr/>
      <dgm:t>
        <a:bodyPr/>
        <a:lstStyle/>
        <a:p>
          <a:endParaRPr lang="el-GR"/>
        </a:p>
      </dgm:t>
    </dgm:pt>
    <dgm:pt modelId="{02032D6F-1884-46FA-AF5E-4B47925A0CAC}" type="pres">
      <dgm:prSet presAssocID="{E5F644B3-D7E2-44A4-90CB-F0FDDBA0F8DB}" presName="connTx" presStyleLbl="parChTrans1D3" presStyleIdx="4" presStyleCnt="10"/>
      <dgm:spPr/>
      <dgm:t>
        <a:bodyPr/>
        <a:lstStyle/>
        <a:p>
          <a:endParaRPr lang="el-GR"/>
        </a:p>
      </dgm:t>
    </dgm:pt>
    <dgm:pt modelId="{879C47BD-6C81-4AC3-911E-B11252247E8E}" type="pres">
      <dgm:prSet presAssocID="{98BD1209-4AFA-4696-A8ED-F113FC425D4A}" presName="root2" presStyleCnt="0"/>
      <dgm:spPr/>
    </dgm:pt>
    <dgm:pt modelId="{B1391548-8C37-4077-B808-3432376938CC}" type="pres">
      <dgm:prSet presAssocID="{98BD1209-4AFA-4696-A8ED-F113FC425D4A}" presName="LevelTwoTextNode" presStyleLbl="node3" presStyleIdx="4" presStyleCnt="10" custScaleX="207087" custLinFactNeighborX="-13832" custLinFactNeighborY="-31616">
        <dgm:presLayoutVars>
          <dgm:chPref val="3"/>
        </dgm:presLayoutVars>
      </dgm:prSet>
      <dgm:spPr/>
      <dgm:t>
        <a:bodyPr/>
        <a:lstStyle/>
        <a:p>
          <a:endParaRPr lang="el-GR"/>
        </a:p>
      </dgm:t>
    </dgm:pt>
    <dgm:pt modelId="{792F3A0D-D90E-49BF-8783-F1C9A7D23721}" type="pres">
      <dgm:prSet presAssocID="{98BD1209-4AFA-4696-A8ED-F113FC425D4A}" presName="level3hierChild" presStyleCnt="0"/>
      <dgm:spPr/>
    </dgm:pt>
    <dgm:pt modelId="{11AE2B5E-402D-4DC9-BE03-CBA08E66CC14}" type="pres">
      <dgm:prSet presAssocID="{9026802E-3F29-4D8B-ACF3-A83CE66EE691}" presName="conn2-1" presStyleLbl="parChTrans1D3" presStyleIdx="5" presStyleCnt="10"/>
      <dgm:spPr/>
      <dgm:t>
        <a:bodyPr/>
        <a:lstStyle/>
        <a:p>
          <a:endParaRPr lang="el-GR"/>
        </a:p>
      </dgm:t>
    </dgm:pt>
    <dgm:pt modelId="{E4749D70-719C-4CC2-9D99-457980D2FDFA}" type="pres">
      <dgm:prSet presAssocID="{9026802E-3F29-4D8B-ACF3-A83CE66EE691}" presName="connTx" presStyleLbl="parChTrans1D3" presStyleIdx="5" presStyleCnt="10"/>
      <dgm:spPr/>
      <dgm:t>
        <a:bodyPr/>
        <a:lstStyle/>
        <a:p>
          <a:endParaRPr lang="el-GR"/>
        </a:p>
      </dgm:t>
    </dgm:pt>
    <dgm:pt modelId="{9D8591FB-53BD-4948-9C33-A07CFD96B54C}" type="pres">
      <dgm:prSet presAssocID="{641D8A9C-2757-4AC4-896C-224399462800}" presName="root2" presStyleCnt="0"/>
      <dgm:spPr/>
    </dgm:pt>
    <dgm:pt modelId="{8CB9618A-043F-4F48-88F3-CC4247B82F95}" type="pres">
      <dgm:prSet presAssocID="{641D8A9C-2757-4AC4-896C-224399462800}" presName="LevelTwoTextNode" presStyleLbl="node3" presStyleIdx="5" presStyleCnt="10" custScaleX="212475" custLinFactNeighborX="-13832" custLinFactNeighborY="-27194">
        <dgm:presLayoutVars>
          <dgm:chPref val="3"/>
        </dgm:presLayoutVars>
      </dgm:prSet>
      <dgm:spPr/>
      <dgm:t>
        <a:bodyPr/>
        <a:lstStyle/>
        <a:p>
          <a:endParaRPr lang="el-GR"/>
        </a:p>
      </dgm:t>
    </dgm:pt>
    <dgm:pt modelId="{D4B508D8-40F0-4012-827C-B86A6413E63D}" type="pres">
      <dgm:prSet presAssocID="{641D8A9C-2757-4AC4-896C-224399462800}" presName="level3hierChild" presStyleCnt="0"/>
      <dgm:spPr/>
    </dgm:pt>
    <dgm:pt modelId="{A72683C4-4809-41C3-BF0A-BB45DE695C19}" type="pres">
      <dgm:prSet presAssocID="{A6AF4549-112A-4443-A2AD-E643EE9D6BFA}" presName="conn2-1" presStyleLbl="parChTrans1D3" presStyleIdx="6" presStyleCnt="10"/>
      <dgm:spPr/>
      <dgm:t>
        <a:bodyPr/>
        <a:lstStyle/>
        <a:p>
          <a:endParaRPr lang="el-GR"/>
        </a:p>
      </dgm:t>
    </dgm:pt>
    <dgm:pt modelId="{BA6FE192-B262-427F-AC8B-1990141C007A}" type="pres">
      <dgm:prSet presAssocID="{A6AF4549-112A-4443-A2AD-E643EE9D6BFA}" presName="connTx" presStyleLbl="parChTrans1D3" presStyleIdx="6" presStyleCnt="10"/>
      <dgm:spPr/>
      <dgm:t>
        <a:bodyPr/>
        <a:lstStyle/>
        <a:p>
          <a:endParaRPr lang="el-GR"/>
        </a:p>
      </dgm:t>
    </dgm:pt>
    <dgm:pt modelId="{DF1FC0B8-8AC1-4531-A89E-6F774B7395CF}" type="pres">
      <dgm:prSet presAssocID="{B7AE4698-AC8C-431A-8120-8C9E3B4E290E}" presName="root2" presStyleCnt="0"/>
      <dgm:spPr/>
    </dgm:pt>
    <dgm:pt modelId="{98EB46AF-9FEE-4F19-8C9C-EAB4E1EC2111}" type="pres">
      <dgm:prSet presAssocID="{B7AE4698-AC8C-431A-8120-8C9E3B4E290E}" presName="LevelTwoTextNode" presStyleLbl="node3" presStyleIdx="6" presStyleCnt="10" custScaleX="214034" custLinFactNeighborX="-13832" custLinFactNeighborY="-27194">
        <dgm:presLayoutVars>
          <dgm:chPref val="3"/>
        </dgm:presLayoutVars>
      </dgm:prSet>
      <dgm:spPr/>
      <dgm:t>
        <a:bodyPr/>
        <a:lstStyle/>
        <a:p>
          <a:endParaRPr lang="el-GR"/>
        </a:p>
      </dgm:t>
    </dgm:pt>
    <dgm:pt modelId="{05EA8528-E991-46F1-8B67-60D0A812F9D7}" type="pres">
      <dgm:prSet presAssocID="{B7AE4698-AC8C-431A-8120-8C9E3B4E290E}" presName="level3hierChild" presStyleCnt="0"/>
      <dgm:spPr/>
    </dgm:pt>
    <dgm:pt modelId="{AD5D2C2F-F3CC-4E4D-B4BE-EC457388F907}" type="pres">
      <dgm:prSet presAssocID="{C8578FB1-BF3A-4097-8DE6-6BC4923DEB05}" presName="conn2-1" presStyleLbl="parChTrans1D3" presStyleIdx="7" presStyleCnt="10"/>
      <dgm:spPr/>
      <dgm:t>
        <a:bodyPr/>
        <a:lstStyle/>
        <a:p>
          <a:endParaRPr lang="el-GR"/>
        </a:p>
      </dgm:t>
    </dgm:pt>
    <dgm:pt modelId="{EAA40EBE-7E6B-4B52-9B1B-B7401E86E579}" type="pres">
      <dgm:prSet presAssocID="{C8578FB1-BF3A-4097-8DE6-6BC4923DEB05}" presName="connTx" presStyleLbl="parChTrans1D3" presStyleIdx="7" presStyleCnt="10"/>
      <dgm:spPr/>
      <dgm:t>
        <a:bodyPr/>
        <a:lstStyle/>
        <a:p>
          <a:endParaRPr lang="el-GR"/>
        </a:p>
      </dgm:t>
    </dgm:pt>
    <dgm:pt modelId="{617DAEF8-6F10-40DF-9BE9-952D15206FC3}" type="pres">
      <dgm:prSet presAssocID="{44B658B7-1634-4893-9494-8D13FCFAEADA}" presName="root2" presStyleCnt="0"/>
      <dgm:spPr/>
    </dgm:pt>
    <dgm:pt modelId="{0AE09012-4430-426C-ABD8-63098997A914}" type="pres">
      <dgm:prSet presAssocID="{44B658B7-1634-4893-9494-8D13FCFAEADA}" presName="LevelTwoTextNode" presStyleLbl="node3" presStyleIdx="7" presStyleCnt="10" custScaleX="214034" custLinFactNeighborX="-13832" custLinFactNeighborY="-27194">
        <dgm:presLayoutVars>
          <dgm:chPref val="3"/>
        </dgm:presLayoutVars>
      </dgm:prSet>
      <dgm:spPr/>
      <dgm:t>
        <a:bodyPr/>
        <a:lstStyle/>
        <a:p>
          <a:endParaRPr lang="el-GR"/>
        </a:p>
      </dgm:t>
    </dgm:pt>
    <dgm:pt modelId="{2730498B-B949-4053-B43B-68C8023FE8B8}" type="pres">
      <dgm:prSet presAssocID="{44B658B7-1634-4893-9494-8D13FCFAEADA}" presName="level3hierChild" presStyleCnt="0"/>
      <dgm:spPr/>
    </dgm:pt>
    <dgm:pt modelId="{CD19E007-5072-4DF8-B1FF-B2AB0DA59EC9}" type="pres">
      <dgm:prSet presAssocID="{B0F45643-299C-414B-AA69-B71D502AC6AB}" presName="conn2-1" presStyleLbl="parChTrans1D2" presStyleIdx="2" presStyleCnt="3"/>
      <dgm:spPr/>
      <dgm:t>
        <a:bodyPr/>
        <a:lstStyle/>
        <a:p>
          <a:endParaRPr lang="el-GR"/>
        </a:p>
      </dgm:t>
    </dgm:pt>
    <dgm:pt modelId="{92D860A7-1D05-4B20-A277-8D9C5FD41FFF}" type="pres">
      <dgm:prSet presAssocID="{B0F45643-299C-414B-AA69-B71D502AC6AB}" presName="connTx" presStyleLbl="parChTrans1D2" presStyleIdx="2" presStyleCnt="3"/>
      <dgm:spPr/>
      <dgm:t>
        <a:bodyPr/>
        <a:lstStyle/>
        <a:p>
          <a:endParaRPr lang="el-GR"/>
        </a:p>
      </dgm:t>
    </dgm:pt>
    <dgm:pt modelId="{51C6FD51-E016-4078-BB89-2E097D7597B7}" type="pres">
      <dgm:prSet presAssocID="{13E51640-741C-4666-9FEC-CCB7E2612AC8}" presName="root2" presStyleCnt="0"/>
      <dgm:spPr/>
    </dgm:pt>
    <dgm:pt modelId="{C8AD0641-1AA3-43DF-A046-D77D7D4D3FC8}" type="pres">
      <dgm:prSet presAssocID="{13E51640-741C-4666-9FEC-CCB7E2612AC8}" presName="LevelTwoTextNode" presStyleLbl="node2" presStyleIdx="2" presStyleCnt="3" custScaleX="171670" custLinFactNeighborX="-75396" custLinFactNeighborY="-91378">
        <dgm:presLayoutVars>
          <dgm:chPref val="3"/>
        </dgm:presLayoutVars>
      </dgm:prSet>
      <dgm:spPr/>
      <dgm:t>
        <a:bodyPr/>
        <a:lstStyle/>
        <a:p>
          <a:endParaRPr lang="el-GR"/>
        </a:p>
      </dgm:t>
    </dgm:pt>
    <dgm:pt modelId="{E9AB5F59-5451-4617-91A9-553DC3DB586E}" type="pres">
      <dgm:prSet presAssocID="{13E51640-741C-4666-9FEC-CCB7E2612AC8}" presName="level3hierChild" presStyleCnt="0"/>
      <dgm:spPr/>
    </dgm:pt>
    <dgm:pt modelId="{147A56A2-E59C-4C07-8110-03F991EAB456}" type="pres">
      <dgm:prSet presAssocID="{67E6D750-7C7C-42FB-8A29-FD7E2F1AF1E1}" presName="conn2-1" presStyleLbl="parChTrans1D3" presStyleIdx="8" presStyleCnt="10"/>
      <dgm:spPr/>
      <dgm:t>
        <a:bodyPr/>
        <a:lstStyle/>
        <a:p>
          <a:endParaRPr lang="el-GR"/>
        </a:p>
      </dgm:t>
    </dgm:pt>
    <dgm:pt modelId="{195C9614-375A-417F-8BF9-FBD075AAD009}" type="pres">
      <dgm:prSet presAssocID="{67E6D750-7C7C-42FB-8A29-FD7E2F1AF1E1}" presName="connTx" presStyleLbl="parChTrans1D3" presStyleIdx="8" presStyleCnt="10"/>
      <dgm:spPr/>
      <dgm:t>
        <a:bodyPr/>
        <a:lstStyle/>
        <a:p>
          <a:endParaRPr lang="el-GR"/>
        </a:p>
      </dgm:t>
    </dgm:pt>
    <dgm:pt modelId="{3B87ABB3-9519-4377-BD59-06689434BE1F}" type="pres">
      <dgm:prSet presAssocID="{DC4B1920-309D-416B-9205-E31910D62953}" presName="root2" presStyleCnt="0"/>
      <dgm:spPr/>
    </dgm:pt>
    <dgm:pt modelId="{E9C55451-270C-458B-B4AA-B4A2601C1D7F}" type="pres">
      <dgm:prSet presAssocID="{DC4B1920-309D-416B-9205-E31910D62953}" presName="LevelTwoTextNode" presStyleLbl="node3" presStyleIdx="8" presStyleCnt="10" custScaleX="219539" custLinFactNeighborX="-13832" custLinFactNeighborY="-22655">
        <dgm:presLayoutVars>
          <dgm:chPref val="3"/>
        </dgm:presLayoutVars>
      </dgm:prSet>
      <dgm:spPr/>
      <dgm:t>
        <a:bodyPr/>
        <a:lstStyle/>
        <a:p>
          <a:endParaRPr lang="el-GR"/>
        </a:p>
      </dgm:t>
    </dgm:pt>
    <dgm:pt modelId="{F8CAD976-6C77-475F-B753-FE2476185B21}" type="pres">
      <dgm:prSet presAssocID="{DC4B1920-309D-416B-9205-E31910D62953}" presName="level3hierChild" presStyleCnt="0"/>
      <dgm:spPr/>
    </dgm:pt>
    <dgm:pt modelId="{45810147-851D-47C7-AC6E-EC65D2A70E65}" type="pres">
      <dgm:prSet presAssocID="{39863EFB-88CA-44BF-8121-6E5313793A6B}" presName="conn2-1" presStyleLbl="parChTrans1D3" presStyleIdx="9" presStyleCnt="10"/>
      <dgm:spPr/>
      <dgm:t>
        <a:bodyPr/>
        <a:lstStyle/>
        <a:p>
          <a:endParaRPr lang="el-GR"/>
        </a:p>
      </dgm:t>
    </dgm:pt>
    <dgm:pt modelId="{AEDEE845-3615-4E07-A1A5-93F1A53F22F6}" type="pres">
      <dgm:prSet presAssocID="{39863EFB-88CA-44BF-8121-6E5313793A6B}" presName="connTx" presStyleLbl="parChTrans1D3" presStyleIdx="9" presStyleCnt="10"/>
      <dgm:spPr/>
      <dgm:t>
        <a:bodyPr/>
        <a:lstStyle/>
        <a:p>
          <a:endParaRPr lang="el-GR"/>
        </a:p>
      </dgm:t>
    </dgm:pt>
    <dgm:pt modelId="{FB2EEA5F-BC66-41BF-90F9-59FF70B7C80E}" type="pres">
      <dgm:prSet presAssocID="{07D68D25-FD5D-46B7-8E34-2BFDF039864F}" presName="root2" presStyleCnt="0"/>
      <dgm:spPr/>
    </dgm:pt>
    <dgm:pt modelId="{9B2D7436-CA7A-40F0-9DD5-16AE121E8AE6}" type="pres">
      <dgm:prSet presAssocID="{07D68D25-FD5D-46B7-8E34-2BFDF039864F}" presName="LevelTwoTextNode" presStyleLbl="node3" presStyleIdx="9" presStyleCnt="10" custScaleX="219539" custLinFactNeighborX="-13832" custLinFactNeighborY="-22655">
        <dgm:presLayoutVars>
          <dgm:chPref val="3"/>
        </dgm:presLayoutVars>
      </dgm:prSet>
      <dgm:spPr/>
      <dgm:t>
        <a:bodyPr/>
        <a:lstStyle/>
        <a:p>
          <a:endParaRPr lang="el-GR"/>
        </a:p>
      </dgm:t>
    </dgm:pt>
    <dgm:pt modelId="{00A4C9D7-4C61-4C9A-B3D8-88085E63A744}" type="pres">
      <dgm:prSet presAssocID="{07D68D25-FD5D-46B7-8E34-2BFDF039864F}" presName="level3hierChild" presStyleCnt="0"/>
      <dgm:spPr/>
    </dgm:pt>
  </dgm:ptLst>
  <dgm:cxnLst>
    <dgm:cxn modelId="{9C67F4FE-169A-4722-9ACC-794DD972BBE1}" type="presOf" srcId="{39863EFB-88CA-44BF-8121-6E5313793A6B}" destId="{AEDEE845-3615-4E07-A1A5-93F1A53F22F6}" srcOrd="1" destOrd="0" presId="urn:microsoft.com/office/officeart/2005/8/layout/hierarchy2"/>
    <dgm:cxn modelId="{17B521A5-211E-4DAF-9832-7DA61AA80DE3}" srcId="{227D2AA6-9A28-4586-9B2E-401969A52CED}" destId="{5AB6BF37-25CA-4B12-A123-8088279B0EE4}" srcOrd="0" destOrd="0" parTransId="{5607FF3F-A315-4C2C-8C89-1DA33C8952E1}" sibTransId="{C752B1C8-4229-4FAF-BF90-123F15F3D05E}"/>
    <dgm:cxn modelId="{B54F228E-9BC1-4E69-BDB8-58F51246AD98}" srcId="{227D2AA6-9A28-4586-9B2E-401969A52CED}" destId="{3686E797-0A4F-42E0-BCFA-3DFBBE468B58}" srcOrd="3" destOrd="0" parTransId="{5F344C69-C840-4603-A7FE-31712AC1BC7F}" sibTransId="{539D7D82-3403-4B87-9777-C2AC88BC4286}"/>
    <dgm:cxn modelId="{19492FB3-558C-4180-AE39-A0C70C811E11}" srcId="{2FE0FC89-EC31-4BA0-B91D-2E15A0A06EEA}" destId="{2F59C06B-58C4-45AA-B83F-6CA973843DBF}" srcOrd="1" destOrd="0" parTransId="{0B555F2D-2D74-4A90-ADB8-97855B8D74B8}" sibTransId="{67E398BF-D4B7-4D4A-B930-C23F52AB10C4}"/>
    <dgm:cxn modelId="{98E11A3D-88C7-4FBC-9A1F-36B0FA73B6BE}" type="presOf" srcId="{B0F45643-299C-414B-AA69-B71D502AC6AB}" destId="{92D860A7-1D05-4B20-A277-8D9C5FD41FFF}" srcOrd="1" destOrd="0" presId="urn:microsoft.com/office/officeart/2005/8/layout/hierarchy2"/>
    <dgm:cxn modelId="{966B7EEA-356C-4F72-B24F-E07C3F7D5BC4}" type="presOf" srcId="{5F344C69-C840-4603-A7FE-31712AC1BC7F}" destId="{6D0A0B45-81C4-4292-BB2D-D9E182E9DA14}" srcOrd="1" destOrd="0" presId="urn:microsoft.com/office/officeart/2005/8/layout/hierarchy2"/>
    <dgm:cxn modelId="{F5C50797-A74E-41D5-859C-15E22CF8B4E8}" type="presOf" srcId="{2FE0FC89-EC31-4BA0-B91D-2E15A0A06EEA}" destId="{8B1B1BA8-1D32-4BAD-B801-25C7EC64B40E}" srcOrd="0" destOrd="0" presId="urn:microsoft.com/office/officeart/2005/8/layout/hierarchy2"/>
    <dgm:cxn modelId="{EB51ADFB-D791-489A-B48A-0D6C5BDC5341}" srcId="{3686E797-0A4F-42E0-BCFA-3DFBBE468B58}" destId="{ADD2B93E-8D2B-4398-8C28-126B69E20B98}" srcOrd="2" destOrd="0" parTransId="{593613AF-5921-443A-B9E5-E203036414F2}" sibTransId="{D9025CB7-C77A-4F2A-B203-03B8A73EFC9D}"/>
    <dgm:cxn modelId="{A8CD7199-BAC6-4F4A-9E22-F6731FA5EF67}" type="presOf" srcId="{C8578FB1-BF3A-4097-8DE6-6BC4923DEB05}" destId="{AD5D2C2F-F3CC-4E4D-B4BE-EC457388F907}" srcOrd="0" destOrd="0" presId="urn:microsoft.com/office/officeart/2005/8/layout/hierarchy2"/>
    <dgm:cxn modelId="{EE4118C5-3FD0-40FB-A8E0-166BAE90295C}" type="presOf" srcId="{593613AF-5921-443A-B9E5-E203036414F2}" destId="{B90BE8B7-0222-4BF1-8DCC-AB1F46EBA2A3}" srcOrd="1" destOrd="0" presId="urn:microsoft.com/office/officeart/2005/8/layout/hierarchy2"/>
    <dgm:cxn modelId="{5B8C99D7-AE93-4035-8964-06B8F20C33D8}" srcId="{2F59C06B-58C4-45AA-B83F-6CA973843DBF}" destId="{B7AE4698-AC8C-431A-8120-8C9E3B4E290E}" srcOrd="2" destOrd="0" parTransId="{A6AF4549-112A-4443-A2AD-E643EE9D6BFA}" sibTransId="{CEDC9575-BF42-4370-825F-5FAA87BBB532}"/>
    <dgm:cxn modelId="{E58D0954-366D-4E61-862D-EC3629D70DE8}" srcId="{3686E797-0A4F-42E0-BCFA-3DFBBE468B58}" destId="{A6019000-6D96-4C0A-AF2D-BA743DB82D78}" srcOrd="0" destOrd="0" parTransId="{03779617-6AF0-4E41-B328-EEA58842FD16}" sibTransId="{999F64B1-03E6-4DB2-BEBA-AED923B33793}"/>
    <dgm:cxn modelId="{DA5D12FE-8E0A-4407-BE0C-7C56FBC316E3}" type="presOf" srcId="{8C7BAAE6-5AC2-4880-B620-F34B5F216DF7}" destId="{7E50E4A5-A2C9-44BF-9A71-B5696AB712D1}" srcOrd="0" destOrd="0" presId="urn:microsoft.com/office/officeart/2005/8/layout/hierarchy2"/>
    <dgm:cxn modelId="{61B254A3-8CFF-4A25-A4E0-B99CEC06EA71}" type="presOf" srcId="{98BD1209-4AFA-4696-A8ED-F113FC425D4A}" destId="{B1391548-8C37-4077-B808-3432376938CC}" srcOrd="0" destOrd="0" presId="urn:microsoft.com/office/officeart/2005/8/layout/hierarchy2"/>
    <dgm:cxn modelId="{CA9A75EC-46CF-4682-AAF0-E1B7F28B393E}" type="presOf" srcId="{E1E6CB52-0F1A-4BEA-977A-FEFB2EAC9056}" destId="{6C539957-9C01-4512-8C03-B86C52672F2C}" srcOrd="1" destOrd="0" presId="urn:microsoft.com/office/officeart/2005/8/layout/hierarchy2"/>
    <dgm:cxn modelId="{E7215FAF-DE9F-4128-9114-D8C738710F3D}" type="presOf" srcId="{4EE69E9E-A619-413B-9B2A-0552E1464ADF}" destId="{5F0C8CC2-5C9C-4C46-8C57-AC416B376C4D}" srcOrd="0" destOrd="0" presId="urn:microsoft.com/office/officeart/2005/8/layout/hierarchy2"/>
    <dgm:cxn modelId="{1566C22D-2173-42AB-AD26-DA2462ED6AD8}" type="presOf" srcId="{5607FF3F-A315-4C2C-8C89-1DA33C8952E1}" destId="{69E31DA9-0ED2-4FE4-8B28-CB7DAE408C5E}" srcOrd="1" destOrd="0" presId="urn:microsoft.com/office/officeart/2005/8/layout/hierarchy2"/>
    <dgm:cxn modelId="{58A0939F-D58F-4727-8890-058BED9EF708}" type="presOf" srcId="{9026802E-3F29-4D8B-ACF3-A83CE66EE691}" destId="{E4749D70-719C-4CC2-9D99-457980D2FDFA}" srcOrd="1" destOrd="0" presId="urn:microsoft.com/office/officeart/2005/8/layout/hierarchy2"/>
    <dgm:cxn modelId="{1EA96E18-37CE-4E70-9E26-7A6280B1DAE0}" srcId="{2FE0FC89-EC31-4BA0-B91D-2E15A0A06EEA}" destId="{227D2AA6-9A28-4586-9B2E-401969A52CED}" srcOrd="0" destOrd="0" parTransId="{8C7BAAE6-5AC2-4880-B620-F34B5F216DF7}" sibTransId="{CECAE26E-E690-4AEC-8770-0548BFD12931}"/>
    <dgm:cxn modelId="{16783270-66D6-4800-ADC0-91149140604A}" type="presOf" srcId="{DC4B1920-309D-416B-9205-E31910D62953}" destId="{E9C55451-270C-458B-B4AA-B4A2601C1D7F}" srcOrd="0" destOrd="0" presId="urn:microsoft.com/office/officeart/2005/8/layout/hierarchy2"/>
    <dgm:cxn modelId="{53727ABE-489B-4DED-B2CB-54DB5455E91E}" type="presOf" srcId="{1E3434E8-FEC0-4900-A679-5EA29ED658C7}" destId="{A98A0F5C-987A-43C8-B693-8D31DCC9441B}" srcOrd="0" destOrd="0" presId="urn:microsoft.com/office/officeart/2005/8/layout/hierarchy2"/>
    <dgm:cxn modelId="{8DBB5CD9-BC29-4EF5-A4DE-EF20E207E09E}" srcId="{2F59C06B-58C4-45AA-B83F-6CA973843DBF}" destId="{98BD1209-4AFA-4696-A8ED-F113FC425D4A}" srcOrd="0" destOrd="0" parTransId="{E5F644B3-D7E2-44A4-90CB-F0FDDBA0F8DB}" sibTransId="{9B93A735-0DB5-49E6-BCAC-9D1E6621C5FC}"/>
    <dgm:cxn modelId="{8FAAF354-342F-402E-AFE9-79ECA5961FD7}" type="presOf" srcId="{F708E925-9A49-4A67-B51F-47DE373E3E4F}" destId="{9BCB0260-EBAE-4A60-84C2-98EC837239AF}" srcOrd="0" destOrd="0" presId="urn:microsoft.com/office/officeart/2005/8/layout/hierarchy2"/>
    <dgm:cxn modelId="{ECB187E3-B3F7-47BD-A8F0-E1913D84ABEF}" type="presOf" srcId="{D42EDB07-BAA5-48FB-8EFC-4C540489280D}" destId="{DEB8922D-2028-4603-A17B-09ADAAEF5692}" srcOrd="0" destOrd="0" presId="urn:microsoft.com/office/officeart/2005/8/layout/hierarchy2"/>
    <dgm:cxn modelId="{65A39A24-937C-4089-9BF5-20965E53FD1A}" type="presOf" srcId="{D9EB6D46-3858-4096-BD6C-E83592559C8C}" destId="{04CAA2E4-E82D-49FE-88AE-92744EAADA98}" srcOrd="0" destOrd="0" presId="urn:microsoft.com/office/officeart/2005/8/layout/hierarchy2"/>
    <dgm:cxn modelId="{42902F1C-269D-43D3-8A69-7AD1BF9D1EFA}" type="presOf" srcId="{03779617-6AF0-4E41-B328-EEA58842FD16}" destId="{EF1558AE-0E5D-49A3-9084-799DC73ABB03}" srcOrd="1" destOrd="0" presId="urn:microsoft.com/office/officeart/2005/8/layout/hierarchy2"/>
    <dgm:cxn modelId="{2AB7E2BD-150B-4934-A87F-00E49C7415D7}" type="presOf" srcId="{5F344C69-C840-4603-A7FE-31712AC1BC7F}" destId="{D781E6D4-02CF-43B8-917A-EF5D410F4021}" srcOrd="0" destOrd="0" presId="urn:microsoft.com/office/officeart/2005/8/layout/hierarchy2"/>
    <dgm:cxn modelId="{05879463-5505-4AE7-9AB1-430FCBC1085A}" type="presOf" srcId="{3686E797-0A4F-42E0-BCFA-3DFBBE468B58}" destId="{942A659B-B90E-4E75-BF5B-C9CA18AC6D6F}" srcOrd="0" destOrd="0" presId="urn:microsoft.com/office/officeart/2005/8/layout/hierarchy2"/>
    <dgm:cxn modelId="{B30B4526-63E9-43A9-9526-CF1598733934}" type="presOf" srcId="{227D2AA6-9A28-4586-9B2E-401969A52CED}" destId="{E2D2A733-04FF-4B69-8312-2BE7B2EC73F5}" srcOrd="0" destOrd="0" presId="urn:microsoft.com/office/officeart/2005/8/layout/hierarchy2"/>
    <dgm:cxn modelId="{94068938-4B6E-479E-A243-0C52AA6AE3DF}" srcId="{2F59C06B-58C4-45AA-B83F-6CA973843DBF}" destId="{641D8A9C-2757-4AC4-896C-224399462800}" srcOrd="1" destOrd="0" parTransId="{9026802E-3F29-4D8B-ACF3-A83CE66EE691}" sibTransId="{5B33EE92-AE0B-4792-A675-CAA398206C25}"/>
    <dgm:cxn modelId="{03957341-5A2D-44BA-A601-16B9559F1ACB}" type="presOf" srcId="{67E6D750-7C7C-42FB-8A29-FD7E2F1AF1E1}" destId="{147A56A2-E59C-4C07-8110-03F991EAB456}" srcOrd="0" destOrd="0" presId="urn:microsoft.com/office/officeart/2005/8/layout/hierarchy2"/>
    <dgm:cxn modelId="{FDE65194-AC18-48C6-B819-A6FB05BE6D0E}" type="presOf" srcId="{67E6D750-7C7C-42FB-8A29-FD7E2F1AF1E1}" destId="{195C9614-375A-417F-8BF9-FBD075AAD009}" srcOrd="1" destOrd="0" presId="urn:microsoft.com/office/officeart/2005/8/layout/hierarchy2"/>
    <dgm:cxn modelId="{1E8F7A67-249F-4C30-B36B-73444F19AF3F}" type="presOf" srcId="{9D4030AE-1442-44FF-8645-F5F2E861EF9D}" destId="{B6A91E8A-4187-4613-8881-C52C640C5175}" srcOrd="1" destOrd="0" presId="urn:microsoft.com/office/officeart/2005/8/layout/hierarchy2"/>
    <dgm:cxn modelId="{909746A2-0A98-4BEE-B441-7A4262B6D738}" type="presOf" srcId="{E5F644B3-D7E2-44A4-90CB-F0FDDBA0F8DB}" destId="{02032D6F-1884-46FA-AF5E-4B47925A0CAC}" srcOrd="1" destOrd="0" presId="urn:microsoft.com/office/officeart/2005/8/layout/hierarchy2"/>
    <dgm:cxn modelId="{93911F50-004C-4970-8A7E-44C3699A3398}" srcId="{3686E797-0A4F-42E0-BCFA-3DFBBE468B58}" destId="{2D8C1082-8C9F-47BF-887C-C7D7F139DC20}" srcOrd="1" destOrd="0" parTransId="{E1E6CB52-0F1A-4BEA-977A-FEFB2EAC9056}" sibTransId="{4503BAB7-9A25-4AB7-87D8-765BF403DDD3}"/>
    <dgm:cxn modelId="{E8F98564-824B-492C-9EA9-B09EDA17F4FF}" type="presOf" srcId="{9D4030AE-1442-44FF-8645-F5F2E861EF9D}" destId="{9E05E877-0758-458A-84B6-8BD89E5334D4}" srcOrd="0" destOrd="0" presId="urn:microsoft.com/office/officeart/2005/8/layout/hierarchy2"/>
    <dgm:cxn modelId="{3E58E47C-6320-4EB2-98C9-B50449B68911}" type="presOf" srcId="{8C7BAAE6-5AC2-4880-B620-F34B5F216DF7}" destId="{BE67EE52-2463-4C36-89BB-C66D9979724A}" srcOrd="1" destOrd="0" presId="urn:microsoft.com/office/officeart/2005/8/layout/hierarchy2"/>
    <dgm:cxn modelId="{648276D7-E25A-4A7D-B6B2-849D0ABD7B79}" type="presOf" srcId="{9026802E-3F29-4D8B-ACF3-A83CE66EE691}" destId="{11AE2B5E-402D-4DC9-BE03-CBA08E66CC14}" srcOrd="0" destOrd="0" presId="urn:microsoft.com/office/officeart/2005/8/layout/hierarchy2"/>
    <dgm:cxn modelId="{2AD8A788-D0CB-4EE3-A11B-CF2A34191AF1}" type="presOf" srcId="{2F59C06B-58C4-45AA-B83F-6CA973843DBF}" destId="{4E54D411-F0B4-40CF-B85B-813E140B10D6}" srcOrd="0" destOrd="0" presId="urn:microsoft.com/office/officeart/2005/8/layout/hierarchy2"/>
    <dgm:cxn modelId="{3B191FC4-F78F-4806-9E56-294C1C356181}" type="presOf" srcId="{B0F45643-299C-414B-AA69-B71D502AC6AB}" destId="{CD19E007-5072-4DF8-B1FF-B2AB0DA59EC9}" srcOrd="0" destOrd="0" presId="urn:microsoft.com/office/officeart/2005/8/layout/hierarchy2"/>
    <dgm:cxn modelId="{8F45A9B2-4068-4565-9D25-863ECC122185}" type="presOf" srcId="{593613AF-5921-443A-B9E5-E203036414F2}" destId="{38B7414C-956C-4173-9C4E-58507039D791}" srcOrd="0" destOrd="0" presId="urn:microsoft.com/office/officeart/2005/8/layout/hierarchy2"/>
    <dgm:cxn modelId="{03200EB5-6430-40F3-98FD-AB30CC4490C9}" srcId="{13E51640-741C-4666-9FEC-CCB7E2612AC8}" destId="{07D68D25-FD5D-46B7-8E34-2BFDF039864F}" srcOrd="1" destOrd="0" parTransId="{39863EFB-88CA-44BF-8121-6E5313793A6B}" sibTransId="{69E2324D-73C8-43E3-BD54-F180926D35FB}"/>
    <dgm:cxn modelId="{4ED505B8-D320-4F51-ACCA-727DD7899F8B}" type="presOf" srcId="{ADD2B93E-8D2B-4398-8C28-126B69E20B98}" destId="{4BAF3B01-DA64-4AB5-83EE-FC07BB75A8D7}" srcOrd="0" destOrd="0" presId="urn:microsoft.com/office/officeart/2005/8/layout/hierarchy2"/>
    <dgm:cxn modelId="{4613C5E3-E6F5-4565-B3BB-5E6B11079B0A}" type="presOf" srcId="{03779617-6AF0-4E41-B328-EEA58842FD16}" destId="{218D38B6-4972-4134-BB35-F98FAFF7B301}" srcOrd="0" destOrd="0" presId="urn:microsoft.com/office/officeart/2005/8/layout/hierarchy2"/>
    <dgm:cxn modelId="{558EC0B9-84BA-4E7F-BEC5-B8CF4A9EE7F9}" type="presOf" srcId="{44B658B7-1634-4893-9494-8D13FCFAEADA}" destId="{0AE09012-4430-426C-ABD8-63098997A914}" srcOrd="0" destOrd="0" presId="urn:microsoft.com/office/officeart/2005/8/layout/hierarchy2"/>
    <dgm:cxn modelId="{C59A2514-C891-44DF-9F59-3B1D4A394477}" type="presOf" srcId="{C8578FB1-BF3A-4097-8DE6-6BC4923DEB05}" destId="{EAA40EBE-7E6B-4B52-9B1B-B7401E86E579}" srcOrd="1" destOrd="0" presId="urn:microsoft.com/office/officeart/2005/8/layout/hierarchy2"/>
    <dgm:cxn modelId="{55C8C93F-F4D9-404A-8B0C-0D1AB29326ED}" type="presOf" srcId="{2D8C1082-8C9F-47BF-887C-C7D7F139DC20}" destId="{BCCD8DBF-6EC8-417D-ABAF-409A460044E7}" srcOrd="0" destOrd="0" presId="urn:microsoft.com/office/officeart/2005/8/layout/hierarchy2"/>
    <dgm:cxn modelId="{5819D66F-6A46-4FFC-958C-7C143C50DFD6}" type="presOf" srcId="{A6AF4549-112A-4443-A2AD-E643EE9D6BFA}" destId="{BA6FE192-B262-427F-AC8B-1990141C007A}" srcOrd="1" destOrd="0" presId="urn:microsoft.com/office/officeart/2005/8/layout/hierarchy2"/>
    <dgm:cxn modelId="{BE31D40C-0FB4-462B-93B3-6F0CDA2D2CE3}" type="presOf" srcId="{4EE69E9E-A619-413B-9B2A-0552E1464ADF}" destId="{08482017-2210-41C3-8B4A-476C5DC33FD9}" srcOrd="1" destOrd="0" presId="urn:microsoft.com/office/officeart/2005/8/layout/hierarchy2"/>
    <dgm:cxn modelId="{E8766EB3-372E-47E9-97F2-67CD36530896}" type="presOf" srcId="{E1E6CB52-0F1A-4BEA-977A-FEFB2EAC9056}" destId="{B22FEA09-EA25-4D6F-87F0-BE4A4D90A1EA}" srcOrd="0" destOrd="0" presId="urn:microsoft.com/office/officeart/2005/8/layout/hierarchy2"/>
    <dgm:cxn modelId="{A6C0B341-96FA-4F68-9A0C-7383CFA315A8}" srcId="{227D2AA6-9A28-4586-9B2E-401969A52CED}" destId="{D9EB6D46-3858-4096-BD6C-E83592559C8C}" srcOrd="1" destOrd="0" parTransId="{9D4030AE-1442-44FF-8645-F5F2E861EF9D}" sibTransId="{5AB685DA-1113-41F7-A946-36D7F769700B}"/>
    <dgm:cxn modelId="{2721EA00-D771-4A0A-8BCB-7882E25F7C98}" type="presOf" srcId="{B3BA3C2D-F4C8-4BD8-B265-CDCE858C2666}" destId="{0155CED6-EB3F-4A15-929C-1736BE17683A}" srcOrd="1" destOrd="0" presId="urn:microsoft.com/office/officeart/2005/8/layout/hierarchy2"/>
    <dgm:cxn modelId="{A617EC27-A318-4D52-9A60-D316A6318B20}" srcId="{5AB6BF37-25CA-4B12-A123-8088279B0EE4}" destId="{904C6C95-FEC0-4C85-9AB9-39064AC48A13}" srcOrd="1" destOrd="0" parTransId="{D42EDB07-BAA5-48FB-8EFC-4C540489280D}" sibTransId="{29960EE4-3559-4456-8432-11B4E748BAB0}"/>
    <dgm:cxn modelId="{A0E607FC-535B-4343-A69C-C8219D33F430}" type="presOf" srcId="{5AB6BF37-25CA-4B12-A123-8088279B0EE4}" destId="{358CA6BB-3C3E-4F24-8435-C9130961427E}" srcOrd="0" destOrd="0" presId="urn:microsoft.com/office/officeart/2005/8/layout/hierarchy2"/>
    <dgm:cxn modelId="{0B59E57D-5916-4759-ADEC-95EA5664CAF7}" type="presOf" srcId="{13E51640-741C-4666-9FEC-CCB7E2612AC8}" destId="{C8AD0641-1AA3-43DF-A046-D77D7D4D3FC8}" srcOrd="0" destOrd="0" presId="urn:microsoft.com/office/officeart/2005/8/layout/hierarchy2"/>
    <dgm:cxn modelId="{73F2DB06-ADAC-43A0-A018-4A57ADB3EA03}" type="presOf" srcId="{0B555F2D-2D74-4A90-ADB8-97855B8D74B8}" destId="{6DE4A3CE-B44F-494E-89A2-6236CE946D1D}" srcOrd="0" destOrd="0" presId="urn:microsoft.com/office/officeart/2005/8/layout/hierarchy2"/>
    <dgm:cxn modelId="{282B64C7-22A4-445B-A68F-EE31538A096F}" type="presOf" srcId="{E5F644B3-D7E2-44A4-90CB-F0FDDBA0F8DB}" destId="{46858F6D-29B1-4141-AA65-12C5803B7885}" srcOrd="0" destOrd="0" presId="urn:microsoft.com/office/officeart/2005/8/layout/hierarchy2"/>
    <dgm:cxn modelId="{188541E0-4916-471F-9B8E-C7A45EBDEA7A}" type="presOf" srcId="{07D68D25-FD5D-46B7-8E34-2BFDF039864F}" destId="{9B2D7436-CA7A-40F0-9DD5-16AE121E8AE6}" srcOrd="0" destOrd="0" presId="urn:microsoft.com/office/officeart/2005/8/layout/hierarchy2"/>
    <dgm:cxn modelId="{03F9900D-8CF8-4949-A447-54B7F3D0F608}" srcId="{2F59C06B-58C4-45AA-B83F-6CA973843DBF}" destId="{44B658B7-1634-4893-9494-8D13FCFAEADA}" srcOrd="3" destOrd="0" parTransId="{C8578FB1-BF3A-4097-8DE6-6BC4923DEB05}" sibTransId="{B74431D9-A19B-4BB2-AD61-D75CE9BD94F5}"/>
    <dgm:cxn modelId="{66AE2A47-CAC1-47DA-B12A-31A35E2435E8}" type="presOf" srcId="{39863EFB-88CA-44BF-8121-6E5313793A6B}" destId="{45810147-851D-47C7-AC6E-EC65D2A70E65}" srcOrd="0" destOrd="0" presId="urn:microsoft.com/office/officeart/2005/8/layout/hierarchy2"/>
    <dgm:cxn modelId="{FA73B2AB-AD76-4058-AB71-0AA9DCC336A8}" type="presOf" srcId="{5607FF3F-A315-4C2C-8C89-1DA33C8952E1}" destId="{E046905D-28C5-452F-84E5-F5F78BF719AB}" srcOrd="0" destOrd="0" presId="urn:microsoft.com/office/officeart/2005/8/layout/hierarchy2"/>
    <dgm:cxn modelId="{CB899AEA-027D-4121-BF7D-369C5BEC636A}" type="presOf" srcId="{CCC48B35-A149-437D-AAE5-8C52A8932039}" destId="{19DC8ED7-FA27-4DD4-8154-9716ECE26275}" srcOrd="0" destOrd="0" presId="urn:microsoft.com/office/officeart/2005/8/layout/hierarchy2"/>
    <dgm:cxn modelId="{460C9FE2-2C8C-476D-AB48-AF2AAAE594E0}" srcId="{2FE0FC89-EC31-4BA0-B91D-2E15A0A06EEA}" destId="{13E51640-741C-4666-9FEC-CCB7E2612AC8}" srcOrd="2" destOrd="0" parTransId="{B0F45643-299C-414B-AA69-B71D502AC6AB}" sibTransId="{FB3D74AF-106E-4405-811C-7A5E4CE4F09F}"/>
    <dgm:cxn modelId="{310BBA1B-3C21-4C89-A95D-6724DC43EF1C}" type="presOf" srcId="{641D8A9C-2757-4AC4-896C-224399462800}" destId="{8CB9618A-043F-4F48-88F3-CC4247B82F95}" srcOrd="0" destOrd="0" presId="urn:microsoft.com/office/officeart/2005/8/layout/hierarchy2"/>
    <dgm:cxn modelId="{87E93131-F67B-4C4E-8695-C304DA5F15EB}" srcId="{1E3434E8-FEC0-4900-A679-5EA29ED658C7}" destId="{2FE0FC89-EC31-4BA0-B91D-2E15A0A06EEA}" srcOrd="0" destOrd="0" parTransId="{E5CAC901-DD30-47A0-B306-1E3B6937F061}" sibTransId="{1427A1EA-6BDF-46E2-B31D-245A9AA8F432}"/>
    <dgm:cxn modelId="{0E8F3F19-7778-4974-918B-777F5F80AF7A}" type="presOf" srcId="{B7AE4698-AC8C-431A-8120-8C9E3B4E290E}" destId="{98EB46AF-9FEE-4F19-8C9C-EAB4E1EC2111}" srcOrd="0" destOrd="0" presId="urn:microsoft.com/office/officeart/2005/8/layout/hierarchy2"/>
    <dgm:cxn modelId="{AE13D96C-A685-410D-B694-1E42DD76F11F}" type="presOf" srcId="{D42EDB07-BAA5-48FB-8EFC-4C540489280D}" destId="{10406A63-7E86-4B9C-A33A-0B5EC2C45055}" srcOrd="1" destOrd="0" presId="urn:microsoft.com/office/officeart/2005/8/layout/hierarchy2"/>
    <dgm:cxn modelId="{AA79361B-ED2B-42D0-8966-1FAEC0587CEC}" type="presOf" srcId="{B3BA3C2D-F4C8-4BD8-B265-CDCE858C2666}" destId="{A3DC95E1-42B7-459C-904B-908316AE26FD}" srcOrd="0" destOrd="0" presId="urn:microsoft.com/office/officeart/2005/8/layout/hierarchy2"/>
    <dgm:cxn modelId="{ED7C3A99-EDDC-4B6C-B1F7-340C9149FF32}" srcId="{13E51640-741C-4666-9FEC-CCB7E2612AC8}" destId="{DC4B1920-309D-416B-9205-E31910D62953}" srcOrd="0" destOrd="0" parTransId="{67E6D750-7C7C-42FB-8A29-FD7E2F1AF1E1}" sibTransId="{066A0C0E-17B5-4A09-BDB7-CDBA0919DF30}"/>
    <dgm:cxn modelId="{78C8DD3B-4A89-4B14-8B36-67616637EF9B}" type="presOf" srcId="{A6AF4549-112A-4443-A2AD-E643EE9D6BFA}" destId="{A72683C4-4809-41C3-BF0A-BB45DE695C19}" srcOrd="0" destOrd="0" presId="urn:microsoft.com/office/officeart/2005/8/layout/hierarchy2"/>
    <dgm:cxn modelId="{8ABFEFBB-48D1-4D3D-91D1-4730ECB2A3C5}" srcId="{227D2AA6-9A28-4586-9B2E-401969A52CED}" destId="{CCC48B35-A149-437D-AAE5-8C52A8932039}" srcOrd="2" destOrd="0" parTransId="{4EE69E9E-A619-413B-9B2A-0552E1464ADF}" sibTransId="{9CE05146-F3CE-457E-8613-5F7A21B7B99E}"/>
    <dgm:cxn modelId="{C738FDA3-19F5-4B37-B776-1ABBF6D0944E}" type="presOf" srcId="{A6019000-6D96-4C0A-AF2D-BA743DB82D78}" destId="{3DDE44E8-5F50-4DF5-A540-5B0C1F04D8CD}" srcOrd="0" destOrd="0" presId="urn:microsoft.com/office/officeart/2005/8/layout/hierarchy2"/>
    <dgm:cxn modelId="{1D0C185B-37F0-4B11-A4F5-1A0C2741F1D2}" type="presOf" srcId="{904C6C95-FEC0-4C85-9AB9-39064AC48A13}" destId="{F4970837-678D-45C1-8FA7-759340E13593}" srcOrd="0" destOrd="0" presId="urn:microsoft.com/office/officeart/2005/8/layout/hierarchy2"/>
    <dgm:cxn modelId="{60EBA46D-6204-42D1-B24C-82EE0C1316C4}" srcId="{5AB6BF37-25CA-4B12-A123-8088279B0EE4}" destId="{F708E925-9A49-4A67-B51F-47DE373E3E4F}" srcOrd="0" destOrd="0" parTransId="{B3BA3C2D-F4C8-4BD8-B265-CDCE858C2666}" sibTransId="{46C2CF5C-EFB5-44A5-9278-4CA1C30F5038}"/>
    <dgm:cxn modelId="{5303A8B9-ECEA-44D4-A98B-FBD5094A1417}" type="presOf" srcId="{0B555F2D-2D74-4A90-ADB8-97855B8D74B8}" destId="{FB02CA02-5134-4901-B065-4FF12BBF703E}" srcOrd="1" destOrd="0" presId="urn:microsoft.com/office/officeart/2005/8/layout/hierarchy2"/>
    <dgm:cxn modelId="{9AAABD91-9CA4-45C1-8798-29D2E65CDAA2}" type="presParOf" srcId="{A98A0F5C-987A-43C8-B693-8D31DCC9441B}" destId="{49072EFD-4D2D-43A4-B1B2-86F11CACE3A0}" srcOrd="0" destOrd="0" presId="urn:microsoft.com/office/officeart/2005/8/layout/hierarchy2"/>
    <dgm:cxn modelId="{FA2BEBC7-ED2D-40B8-8DE3-DA5B0616F393}" type="presParOf" srcId="{49072EFD-4D2D-43A4-B1B2-86F11CACE3A0}" destId="{8B1B1BA8-1D32-4BAD-B801-25C7EC64B40E}" srcOrd="0" destOrd="0" presId="urn:microsoft.com/office/officeart/2005/8/layout/hierarchy2"/>
    <dgm:cxn modelId="{0DD0BA9B-BA10-483A-82D9-A9C2296E1F9F}" type="presParOf" srcId="{49072EFD-4D2D-43A4-B1B2-86F11CACE3A0}" destId="{43FE1063-EAF7-42A8-8FAF-CC271ECF1CDC}" srcOrd="1" destOrd="0" presId="urn:microsoft.com/office/officeart/2005/8/layout/hierarchy2"/>
    <dgm:cxn modelId="{369D433D-95FB-4387-AA7D-572BAD6FE83E}" type="presParOf" srcId="{43FE1063-EAF7-42A8-8FAF-CC271ECF1CDC}" destId="{7E50E4A5-A2C9-44BF-9A71-B5696AB712D1}" srcOrd="0" destOrd="0" presId="urn:microsoft.com/office/officeart/2005/8/layout/hierarchy2"/>
    <dgm:cxn modelId="{266F2D39-DC1A-4A9E-AF5F-6DC89109CB78}" type="presParOf" srcId="{7E50E4A5-A2C9-44BF-9A71-B5696AB712D1}" destId="{BE67EE52-2463-4C36-89BB-C66D9979724A}" srcOrd="0" destOrd="0" presId="urn:microsoft.com/office/officeart/2005/8/layout/hierarchy2"/>
    <dgm:cxn modelId="{A381D94A-CA6B-457A-8F64-FD1F978E2774}" type="presParOf" srcId="{43FE1063-EAF7-42A8-8FAF-CC271ECF1CDC}" destId="{E3FEADA2-ECF1-4216-8D6C-4E91E491E9B3}" srcOrd="1" destOrd="0" presId="urn:microsoft.com/office/officeart/2005/8/layout/hierarchy2"/>
    <dgm:cxn modelId="{74E487D0-FE36-499B-A0E5-99F4762E4F26}" type="presParOf" srcId="{E3FEADA2-ECF1-4216-8D6C-4E91E491E9B3}" destId="{E2D2A733-04FF-4B69-8312-2BE7B2EC73F5}" srcOrd="0" destOrd="0" presId="urn:microsoft.com/office/officeart/2005/8/layout/hierarchy2"/>
    <dgm:cxn modelId="{847AB857-5DEB-4238-8597-B782F8436310}" type="presParOf" srcId="{E3FEADA2-ECF1-4216-8D6C-4E91E491E9B3}" destId="{4A50155D-6CFB-4DDE-9ADF-DB8025423C8D}" srcOrd="1" destOrd="0" presId="urn:microsoft.com/office/officeart/2005/8/layout/hierarchy2"/>
    <dgm:cxn modelId="{593030BB-788C-4813-9FDF-B4469919EAA9}" type="presParOf" srcId="{4A50155D-6CFB-4DDE-9ADF-DB8025423C8D}" destId="{E046905D-28C5-452F-84E5-F5F78BF719AB}" srcOrd="0" destOrd="0" presId="urn:microsoft.com/office/officeart/2005/8/layout/hierarchy2"/>
    <dgm:cxn modelId="{4D3A87AA-BE44-4AE3-913A-CDF89BF9AE12}" type="presParOf" srcId="{E046905D-28C5-452F-84E5-F5F78BF719AB}" destId="{69E31DA9-0ED2-4FE4-8B28-CB7DAE408C5E}" srcOrd="0" destOrd="0" presId="urn:microsoft.com/office/officeart/2005/8/layout/hierarchy2"/>
    <dgm:cxn modelId="{72E4A9EF-F783-4923-938D-10F7B3151945}" type="presParOf" srcId="{4A50155D-6CFB-4DDE-9ADF-DB8025423C8D}" destId="{9B8015C4-E768-4AF7-A5BC-8B49DEDB4B8F}" srcOrd="1" destOrd="0" presId="urn:microsoft.com/office/officeart/2005/8/layout/hierarchy2"/>
    <dgm:cxn modelId="{6526F26B-C834-4182-AA4C-8B0F4A8C31A9}" type="presParOf" srcId="{9B8015C4-E768-4AF7-A5BC-8B49DEDB4B8F}" destId="{358CA6BB-3C3E-4F24-8435-C9130961427E}" srcOrd="0" destOrd="0" presId="urn:microsoft.com/office/officeart/2005/8/layout/hierarchy2"/>
    <dgm:cxn modelId="{24A1C803-2046-46EC-A9DA-F88DF213C157}" type="presParOf" srcId="{9B8015C4-E768-4AF7-A5BC-8B49DEDB4B8F}" destId="{7A58BAE2-62B1-4C6B-80FD-0F3B5C5BBA0B}" srcOrd="1" destOrd="0" presId="urn:microsoft.com/office/officeart/2005/8/layout/hierarchy2"/>
    <dgm:cxn modelId="{7A666AFA-A988-41D2-9928-4F518112E7B5}" type="presParOf" srcId="{7A58BAE2-62B1-4C6B-80FD-0F3B5C5BBA0B}" destId="{A3DC95E1-42B7-459C-904B-908316AE26FD}" srcOrd="0" destOrd="0" presId="urn:microsoft.com/office/officeart/2005/8/layout/hierarchy2"/>
    <dgm:cxn modelId="{BCC4F50D-AEA7-4078-A1E1-285F7884A67A}" type="presParOf" srcId="{A3DC95E1-42B7-459C-904B-908316AE26FD}" destId="{0155CED6-EB3F-4A15-929C-1736BE17683A}" srcOrd="0" destOrd="0" presId="urn:microsoft.com/office/officeart/2005/8/layout/hierarchy2"/>
    <dgm:cxn modelId="{B5462522-9DE0-404B-9E88-FB275C486EFD}" type="presParOf" srcId="{7A58BAE2-62B1-4C6B-80FD-0F3B5C5BBA0B}" destId="{685AF22C-8044-496B-9117-6EE10AA1E7EE}" srcOrd="1" destOrd="0" presId="urn:microsoft.com/office/officeart/2005/8/layout/hierarchy2"/>
    <dgm:cxn modelId="{46911918-4C1D-4090-B587-3CA7B39C67A6}" type="presParOf" srcId="{685AF22C-8044-496B-9117-6EE10AA1E7EE}" destId="{9BCB0260-EBAE-4A60-84C2-98EC837239AF}" srcOrd="0" destOrd="0" presId="urn:microsoft.com/office/officeart/2005/8/layout/hierarchy2"/>
    <dgm:cxn modelId="{DABB8A68-B91C-4CEE-95B8-C17459245CAA}" type="presParOf" srcId="{685AF22C-8044-496B-9117-6EE10AA1E7EE}" destId="{7AA24304-0728-44C0-874D-60E870BF20B0}" srcOrd="1" destOrd="0" presId="urn:microsoft.com/office/officeart/2005/8/layout/hierarchy2"/>
    <dgm:cxn modelId="{248062C2-E9B2-477A-9991-F97E48484421}" type="presParOf" srcId="{7A58BAE2-62B1-4C6B-80FD-0F3B5C5BBA0B}" destId="{DEB8922D-2028-4603-A17B-09ADAAEF5692}" srcOrd="2" destOrd="0" presId="urn:microsoft.com/office/officeart/2005/8/layout/hierarchy2"/>
    <dgm:cxn modelId="{B727450E-2184-41EF-8AE6-49F679BBE7F2}" type="presParOf" srcId="{DEB8922D-2028-4603-A17B-09ADAAEF5692}" destId="{10406A63-7E86-4B9C-A33A-0B5EC2C45055}" srcOrd="0" destOrd="0" presId="urn:microsoft.com/office/officeart/2005/8/layout/hierarchy2"/>
    <dgm:cxn modelId="{9A46C0D9-719C-402D-9224-580CAFAEF397}" type="presParOf" srcId="{7A58BAE2-62B1-4C6B-80FD-0F3B5C5BBA0B}" destId="{773E6FFF-6B16-4A99-8811-326542CDD049}" srcOrd="3" destOrd="0" presId="urn:microsoft.com/office/officeart/2005/8/layout/hierarchy2"/>
    <dgm:cxn modelId="{90D85333-CBA6-4CC4-B3F7-F739954ADB1C}" type="presParOf" srcId="{773E6FFF-6B16-4A99-8811-326542CDD049}" destId="{F4970837-678D-45C1-8FA7-759340E13593}" srcOrd="0" destOrd="0" presId="urn:microsoft.com/office/officeart/2005/8/layout/hierarchy2"/>
    <dgm:cxn modelId="{6F73FFFA-1000-447B-9858-A0E55F72887A}" type="presParOf" srcId="{773E6FFF-6B16-4A99-8811-326542CDD049}" destId="{90B65A5E-1C26-4B9F-9DC6-097BFDFF6BDD}" srcOrd="1" destOrd="0" presId="urn:microsoft.com/office/officeart/2005/8/layout/hierarchy2"/>
    <dgm:cxn modelId="{E19F2478-F5F3-443E-98A9-2AAF74A42069}" type="presParOf" srcId="{4A50155D-6CFB-4DDE-9ADF-DB8025423C8D}" destId="{9E05E877-0758-458A-84B6-8BD89E5334D4}" srcOrd="2" destOrd="0" presId="urn:microsoft.com/office/officeart/2005/8/layout/hierarchy2"/>
    <dgm:cxn modelId="{408C746A-0D5F-4282-9DFF-D3377250D180}" type="presParOf" srcId="{9E05E877-0758-458A-84B6-8BD89E5334D4}" destId="{B6A91E8A-4187-4613-8881-C52C640C5175}" srcOrd="0" destOrd="0" presId="urn:microsoft.com/office/officeart/2005/8/layout/hierarchy2"/>
    <dgm:cxn modelId="{22AA1BE8-0A1C-4083-9FB3-6B6C6C448D34}" type="presParOf" srcId="{4A50155D-6CFB-4DDE-9ADF-DB8025423C8D}" destId="{C6D1F691-2EC2-45A2-B16B-CBC2A47A53E5}" srcOrd="3" destOrd="0" presId="urn:microsoft.com/office/officeart/2005/8/layout/hierarchy2"/>
    <dgm:cxn modelId="{DCED53D3-23E4-4D8A-856C-29505B675589}" type="presParOf" srcId="{C6D1F691-2EC2-45A2-B16B-CBC2A47A53E5}" destId="{04CAA2E4-E82D-49FE-88AE-92744EAADA98}" srcOrd="0" destOrd="0" presId="urn:microsoft.com/office/officeart/2005/8/layout/hierarchy2"/>
    <dgm:cxn modelId="{26F05EC7-C7A6-45F1-A2E6-F4E48C9EB094}" type="presParOf" srcId="{C6D1F691-2EC2-45A2-B16B-CBC2A47A53E5}" destId="{2DBF7E22-B006-4110-A967-CA0A18835F5D}" srcOrd="1" destOrd="0" presId="urn:microsoft.com/office/officeart/2005/8/layout/hierarchy2"/>
    <dgm:cxn modelId="{85870537-B7A6-407B-B619-FC3A7B902B92}" type="presParOf" srcId="{4A50155D-6CFB-4DDE-9ADF-DB8025423C8D}" destId="{5F0C8CC2-5C9C-4C46-8C57-AC416B376C4D}" srcOrd="4" destOrd="0" presId="urn:microsoft.com/office/officeart/2005/8/layout/hierarchy2"/>
    <dgm:cxn modelId="{8CFF38C4-6F4D-41DF-98A2-41A94976CE2E}" type="presParOf" srcId="{5F0C8CC2-5C9C-4C46-8C57-AC416B376C4D}" destId="{08482017-2210-41C3-8B4A-476C5DC33FD9}" srcOrd="0" destOrd="0" presId="urn:microsoft.com/office/officeart/2005/8/layout/hierarchy2"/>
    <dgm:cxn modelId="{C0CD2D4D-15E1-4026-A8E3-2E46F489C40E}" type="presParOf" srcId="{4A50155D-6CFB-4DDE-9ADF-DB8025423C8D}" destId="{F784D94F-A3CC-4239-838D-B6E15DA1A16D}" srcOrd="5" destOrd="0" presId="urn:microsoft.com/office/officeart/2005/8/layout/hierarchy2"/>
    <dgm:cxn modelId="{5F62EAAE-5DAC-4411-91FF-93417305D2B8}" type="presParOf" srcId="{F784D94F-A3CC-4239-838D-B6E15DA1A16D}" destId="{19DC8ED7-FA27-4DD4-8154-9716ECE26275}" srcOrd="0" destOrd="0" presId="urn:microsoft.com/office/officeart/2005/8/layout/hierarchy2"/>
    <dgm:cxn modelId="{43DC2967-241B-4B4B-B5F3-4DE4663D9D40}" type="presParOf" srcId="{F784D94F-A3CC-4239-838D-B6E15DA1A16D}" destId="{EDB0DF7E-C646-4AB3-849A-1897261FAF39}" srcOrd="1" destOrd="0" presId="urn:microsoft.com/office/officeart/2005/8/layout/hierarchy2"/>
    <dgm:cxn modelId="{05272BE9-C6CC-434A-8BC5-4AEBEA56332B}" type="presParOf" srcId="{4A50155D-6CFB-4DDE-9ADF-DB8025423C8D}" destId="{D781E6D4-02CF-43B8-917A-EF5D410F4021}" srcOrd="6" destOrd="0" presId="urn:microsoft.com/office/officeart/2005/8/layout/hierarchy2"/>
    <dgm:cxn modelId="{2781FF91-A221-4586-A9A7-7F4D96035DB2}" type="presParOf" srcId="{D781E6D4-02CF-43B8-917A-EF5D410F4021}" destId="{6D0A0B45-81C4-4292-BB2D-D9E182E9DA14}" srcOrd="0" destOrd="0" presId="urn:microsoft.com/office/officeart/2005/8/layout/hierarchy2"/>
    <dgm:cxn modelId="{DB789A2A-B36A-489C-9DFF-E0FEEEC5A1D0}" type="presParOf" srcId="{4A50155D-6CFB-4DDE-9ADF-DB8025423C8D}" destId="{18E01FF3-D817-4A39-8154-AE30E5CFDE8B}" srcOrd="7" destOrd="0" presId="urn:microsoft.com/office/officeart/2005/8/layout/hierarchy2"/>
    <dgm:cxn modelId="{4FDBAD92-055A-471B-A61C-91AF8477644D}" type="presParOf" srcId="{18E01FF3-D817-4A39-8154-AE30E5CFDE8B}" destId="{942A659B-B90E-4E75-BF5B-C9CA18AC6D6F}" srcOrd="0" destOrd="0" presId="urn:microsoft.com/office/officeart/2005/8/layout/hierarchy2"/>
    <dgm:cxn modelId="{EBCEE288-3AA2-4908-A383-4BFFF4DEFADE}" type="presParOf" srcId="{18E01FF3-D817-4A39-8154-AE30E5CFDE8B}" destId="{5B4CF5EA-46E2-46FC-9C1B-B6ECB13550B1}" srcOrd="1" destOrd="0" presId="urn:microsoft.com/office/officeart/2005/8/layout/hierarchy2"/>
    <dgm:cxn modelId="{AEAF8303-B668-4847-BC0B-318A48A4393B}" type="presParOf" srcId="{5B4CF5EA-46E2-46FC-9C1B-B6ECB13550B1}" destId="{218D38B6-4972-4134-BB35-F98FAFF7B301}" srcOrd="0" destOrd="0" presId="urn:microsoft.com/office/officeart/2005/8/layout/hierarchy2"/>
    <dgm:cxn modelId="{26CBAFA7-C683-4CCE-B8DA-65775563EA01}" type="presParOf" srcId="{218D38B6-4972-4134-BB35-F98FAFF7B301}" destId="{EF1558AE-0E5D-49A3-9084-799DC73ABB03}" srcOrd="0" destOrd="0" presId="urn:microsoft.com/office/officeart/2005/8/layout/hierarchy2"/>
    <dgm:cxn modelId="{A4FB35DF-4AB5-45A7-B3CD-BFF87AFCE165}" type="presParOf" srcId="{5B4CF5EA-46E2-46FC-9C1B-B6ECB13550B1}" destId="{613B7748-5B5B-4988-B080-A0846106CF62}" srcOrd="1" destOrd="0" presId="urn:microsoft.com/office/officeart/2005/8/layout/hierarchy2"/>
    <dgm:cxn modelId="{60491343-9883-4335-893D-0B4DDB7E6F2B}" type="presParOf" srcId="{613B7748-5B5B-4988-B080-A0846106CF62}" destId="{3DDE44E8-5F50-4DF5-A540-5B0C1F04D8CD}" srcOrd="0" destOrd="0" presId="urn:microsoft.com/office/officeart/2005/8/layout/hierarchy2"/>
    <dgm:cxn modelId="{E71250CA-20F0-4F3C-A5C2-07E40275F09C}" type="presParOf" srcId="{613B7748-5B5B-4988-B080-A0846106CF62}" destId="{E403570A-F34B-4045-85E0-7EB17C2E88EC}" srcOrd="1" destOrd="0" presId="urn:microsoft.com/office/officeart/2005/8/layout/hierarchy2"/>
    <dgm:cxn modelId="{572742E2-E511-4F0A-8BB4-7BBAE3D3B775}" type="presParOf" srcId="{5B4CF5EA-46E2-46FC-9C1B-B6ECB13550B1}" destId="{B22FEA09-EA25-4D6F-87F0-BE4A4D90A1EA}" srcOrd="2" destOrd="0" presId="urn:microsoft.com/office/officeart/2005/8/layout/hierarchy2"/>
    <dgm:cxn modelId="{B6F85CA9-BECB-4B94-9CC0-7E0ABD0F4AE3}" type="presParOf" srcId="{B22FEA09-EA25-4D6F-87F0-BE4A4D90A1EA}" destId="{6C539957-9C01-4512-8C03-B86C52672F2C}" srcOrd="0" destOrd="0" presId="urn:microsoft.com/office/officeart/2005/8/layout/hierarchy2"/>
    <dgm:cxn modelId="{14321A61-27B3-4AC2-B29F-E78D7B6B26E1}" type="presParOf" srcId="{5B4CF5EA-46E2-46FC-9C1B-B6ECB13550B1}" destId="{1F54ED57-E706-4AD2-9E99-A0B05C326E30}" srcOrd="3" destOrd="0" presId="urn:microsoft.com/office/officeart/2005/8/layout/hierarchy2"/>
    <dgm:cxn modelId="{C6481B86-1948-4A1E-8487-10CA140C6D96}" type="presParOf" srcId="{1F54ED57-E706-4AD2-9E99-A0B05C326E30}" destId="{BCCD8DBF-6EC8-417D-ABAF-409A460044E7}" srcOrd="0" destOrd="0" presId="urn:microsoft.com/office/officeart/2005/8/layout/hierarchy2"/>
    <dgm:cxn modelId="{5461D88E-D814-4C2A-83EE-4A37651936BC}" type="presParOf" srcId="{1F54ED57-E706-4AD2-9E99-A0B05C326E30}" destId="{4CDFA0C6-7279-4F9F-8F95-87F2A362AFFC}" srcOrd="1" destOrd="0" presId="urn:microsoft.com/office/officeart/2005/8/layout/hierarchy2"/>
    <dgm:cxn modelId="{1247662C-652E-4A66-BB17-6D3CFCC9C865}" type="presParOf" srcId="{5B4CF5EA-46E2-46FC-9C1B-B6ECB13550B1}" destId="{38B7414C-956C-4173-9C4E-58507039D791}" srcOrd="4" destOrd="0" presId="urn:microsoft.com/office/officeart/2005/8/layout/hierarchy2"/>
    <dgm:cxn modelId="{C2A7E7DA-692D-4FB9-A0C7-29D91053B77D}" type="presParOf" srcId="{38B7414C-956C-4173-9C4E-58507039D791}" destId="{B90BE8B7-0222-4BF1-8DCC-AB1F46EBA2A3}" srcOrd="0" destOrd="0" presId="urn:microsoft.com/office/officeart/2005/8/layout/hierarchy2"/>
    <dgm:cxn modelId="{05B67157-3458-45B7-ADB5-697531F71F4E}" type="presParOf" srcId="{5B4CF5EA-46E2-46FC-9C1B-B6ECB13550B1}" destId="{CC3922AB-8666-4523-8A0A-1076F4B0768C}" srcOrd="5" destOrd="0" presId="urn:microsoft.com/office/officeart/2005/8/layout/hierarchy2"/>
    <dgm:cxn modelId="{D5305466-5455-435E-B533-200C4C8F8D9A}" type="presParOf" srcId="{CC3922AB-8666-4523-8A0A-1076F4B0768C}" destId="{4BAF3B01-DA64-4AB5-83EE-FC07BB75A8D7}" srcOrd="0" destOrd="0" presId="urn:microsoft.com/office/officeart/2005/8/layout/hierarchy2"/>
    <dgm:cxn modelId="{FBC0291C-3FA7-4100-B93E-D584C33F237C}" type="presParOf" srcId="{CC3922AB-8666-4523-8A0A-1076F4B0768C}" destId="{909A1A71-0D5D-4E81-BEF2-8C4780648B13}" srcOrd="1" destOrd="0" presId="urn:microsoft.com/office/officeart/2005/8/layout/hierarchy2"/>
    <dgm:cxn modelId="{AE549CA1-4645-49E9-92ED-30991E513185}" type="presParOf" srcId="{43FE1063-EAF7-42A8-8FAF-CC271ECF1CDC}" destId="{6DE4A3CE-B44F-494E-89A2-6236CE946D1D}" srcOrd="2" destOrd="0" presId="urn:microsoft.com/office/officeart/2005/8/layout/hierarchy2"/>
    <dgm:cxn modelId="{F3C40ED1-9EAD-4D4A-8D0E-B38B30BC2675}" type="presParOf" srcId="{6DE4A3CE-B44F-494E-89A2-6236CE946D1D}" destId="{FB02CA02-5134-4901-B065-4FF12BBF703E}" srcOrd="0" destOrd="0" presId="urn:microsoft.com/office/officeart/2005/8/layout/hierarchy2"/>
    <dgm:cxn modelId="{EB7EDEE6-090F-4201-B17E-CF6CCF02564E}" type="presParOf" srcId="{43FE1063-EAF7-42A8-8FAF-CC271ECF1CDC}" destId="{553A429F-194C-4E08-AA52-18E397FC5C19}" srcOrd="3" destOrd="0" presId="urn:microsoft.com/office/officeart/2005/8/layout/hierarchy2"/>
    <dgm:cxn modelId="{998E3FB9-5881-44BD-AA59-F171C974E901}" type="presParOf" srcId="{553A429F-194C-4E08-AA52-18E397FC5C19}" destId="{4E54D411-F0B4-40CF-B85B-813E140B10D6}" srcOrd="0" destOrd="0" presId="urn:microsoft.com/office/officeart/2005/8/layout/hierarchy2"/>
    <dgm:cxn modelId="{75CCD36E-C613-4AF2-A8B8-DE2994F89411}" type="presParOf" srcId="{553A429F-194C-4E08-AA52-18E397FC5C19}" destId="{C432F0E3-D82C-4593-9E23-975AFC42DE5B}" srcOrd="1" destOrd="0" presId="urn:microsoft.com/office/officeart/2005/8/layout/hierarchy2"/>
    <dgm:cxn modelId="{3BE1A5A8-33C0-4F1D-A088-555C569E4636}" type="presParOf" srcId="{C432F0E3-D82C-4593-9E23-975AFC42DE5B}" destId="{46858F6D-29B1-4141-AA65-12C5803B7885}" srcOrd="0" destOrd="0" presId="urn:microsoft.com/office/officeart/2005/8/layout/hierarchy2"/>
    <dgm:cxn modelId="{8408AD3D-B4A9-4C17-8AD4-48E087DEFB8E}" type="presParOf" srcId="{46858F6D-29B1-4141-AA65-12C5803B7885}" destId="{02032D6F-1884-46FA-AF5E-4B47925A0CAC}" srcOrd="0" destOrd="0" presId="urn:microsoft.com/office/officeart/2005/8/layout/hierarchy2"/>
    <dgm:cxn modelId="{79FEA212-3856-4364-BE4F-A9507F9B53EB}" type="presParOf" srcId="{C432F0E3-D82C-4593-9E23-975AFC42DE5B}" destId="{879C47BD-6C81-4AC3-911E-B11252247E8E}" srcOrd="1" destOrd="0" presId="urn:microsoft.com/office/officeart/2005/8/layout/hierarchy2"/>
    <dgm:cxn modelId="{A6005A61-A4EB-47EA-A7AA-049E4C472C0E}" type="presParOf" srcId="{879C47BD-6C81-4AC3-911E-B11252247E8E}" destId="{B1391548-8C37-4077-B808-3432376938CC}" srcOrd="0" destOrd="0" presId="urn:microsoft.com/office/officeart/2005/8/layout/hierarchy2"/>
    <dgm:cxn modelId="{D0934E58-5B40-47FF-8339-5D8F912B75D7}" type="presParOf" srcId="{879C47BD-6C81-4AC3-911E-B11252247E8E}" destId="{792F3A0D-D90E-49BF-8783-F1C9A7D23721}" srcOrd="1" destOrd="0" presId="urn:microsoft.com/office/officeart/2005/8/layout/hierarchy2"/>
    <dgm:cxn modelId="{1AE9E5F3-6BAD-4B21-9C19-094720C115D5}" type="presParOf" srcId="{C432F0E3-D82C-4593-9E23-975AFC42DE5B}" destId="{11AE2B5E-402D-4DC9-BE03-CBA08E66CC14}" srcOrd="2" destOrd="0" presId="urn:microsoft.com/office/officeart/2005/8/layout/hierarchy2"/>
    <dgm:cxn modelId="{3A887821-4151-4B96-A7A9-A0B1A3464AC5}" type="presParOf" srcId="{11AE2B5E-402D-4DC9-BE03-CBA08E66CC14}" destId="{E4749D70-719C-4CC2-9D99-457980D2FDFA}" srcOrd="0" destOrd="0" presId="urn:microsoft.com/office/officeart/2005/8/layout/hierarchy2"/>
    <dgm:cxn modelId="{D0B11D68-F393-47C5-AA80-9D593F462511}" type="presParOf" srcId="{C432F0E3-D82C-4593-9E23-975AFC42DE5B}" destId="{9D8591FB-53BD-4948-9C33-A07CFD96B54C}" srcOrd="3" destOrd="0" presId="urn:microsoft.com/office/officeart/2005/8/layout/hierarchy2"/>
    <dgm:cxn modelId="{89F81A02-80B5-4A84-92F1-A892366EDDFD}" type="presParOf" srcId="{9D8591FB-53BD-4948-9C33-A07CFD96B54C}" destId="{8CB9618A-043F-4F48-88F3-CC4247B82F95}" srcOrd="0" destOrd="0" presId="urn:microsoft.com/office/officeart/2005/8/layout/hierarchy2"/>
    <dgm:cxn modelId="{C2F707A2-4111-4C0D-A369-45BD46241149}" type="presParOf" srcId="{9D8591FB-53BD-4948-9C33-A07CFD96B54C}" destId="{D4B508D8-40F0-4012-827C-B86A6413E63D}" srcOrd="1" destOrd="0" presId="urn:microsoft.com/office/officeart/2005/8/layout/hierarchy2"/>
    <dgm:cxn modelId="{BBF29C13-B6B8-4AC4-91CA-5FDB01F69E9B}" type="presParOf" srcId="{C432F0E3-D82C-4593-9E23-975AFC42DE5B}" destId="{A72683C4-4809-41C3-BF0A-BB45DE695C19}" srcOrd="4" destOrd="0" presId="urn:microsoft.com/office/officeart/2005/8/layout/hierarchy2"/>
    <dgm:cxn modelId="{15F93692-1102-4CF8-9DC4-1BA80F1C024F}" type="presParOf" srcId="{A72683C4-4809-41C3-BF0A-BB45DE695C19}" destId="{BA6FE192-B262-427F-AC8B-1990141C007A}" srcOrd="0" destOrd="0" presId="urn:microsoft.com/office/officeart/2005/8/layout/hierarchy2"/>
    <dgm:cxn modelId="{24CD8281-2D8E-4AF2-93E9-311443F6F1C3}" type="presParOf" srcId="{C432F0E3-D82C-4593-9E23-975AFC42DE5B}" destId="{DF1FC0B8-8AC1-4531-A89E-6F774B7395CF}" srcOrd="5" destOrd="0" presId="urn:microsoft.com/office/officeart/2005/8/layout/hierarchy2"/>
    <dgm:cxn modelId="{8394247F-DBEF-4A03-BA49-99AE0D16B796}" type="presParOf" srcId="{DF1FC0B8-8AC1-4531-A89E-6F774B7395CF}" destId="{98EB46AF-9FEE-4F19-8C9C-EAB4E1EC2111}" srcOrd="0" destOrd="0" presId="urn:microsoft.com/office/officeart/2005/8/layout/hierarchy2"/>
    <dgm:cxn modelId="{7ADFA584-D9B4-4B68-9421-CB61F7D13CD1}" type="presParOf" srcId="{DF1FC0B8-8AC1-4531-A89E-6F774B7395CF}" destId="{05EA8528-E991-46F1-8B67-60D0A812F9D7}" srcOrd="1" destOrd="0" presId="urn:microsoft.com/office/officeart/2005/8/layout/hierarchy2"/>
    <dgm:cxn modelId="{214531D4-C558-42FF-9807-2727D7624557}" type="presParOf" srcId="{C432F0E3-D82C-4593-9E23-975AFC42DE5B}" destId="{AD5D2C2F-F3CC-4E4D-B4BE-EC457388F907}" srcOrd="6" destOrd="0" presId="urn:microsoft.com/office/officeart/2005/8/layout/hierarchy2"/>
    <dgm:cxn modelId="{AA542E4E-BB01-40BF-83DB-DBBD8D1FD8DC}" type="presParOf" srcId="{AD5D2C2F-F3CC-4E4D-B4BE-EC457388F907}" destId="{EAA40EBE-7E6B-4B52-9B1B-B7401E86E579}" srcOrd="0" destOrd="0" presId="urn:microsoft.com/office/officeart/2005/8/layout/hierarchy2"/>
    <dgm:cxn modelId="{EA9BE9D7-FF36-4C44-B35E-3CE1B21792AE}" type="presParOf" srcId="{C432F0E3-D82C-4593-9E23-975AFC42DE5B}" destId="{617DAEF8-6F10-40DF-9BE9-952D15206FC3}" srcOrd="7" destOrd="0" presId="urn:microsoft.com/office/officeart/2005/8/layout/hierarchy2"/>
    <dgm:cxn modelId="{57E4CE09-706B-4633-A1B5-00308425B00C}" type="presParOf" srcId="{617DAEF8-6F10-40DF-9BE9-952D15206FC3}" destId="{0AE09012-4430-426C-ABD8-63098997A914}" srcOrd="0" destOrd="0" presId="urn:microsoft.com/office/officeart/2005/8/layout/hierarchy2"/>
    <dgm:cxn modelId="{29BA3216-23B5-483F-A633-D8969ED43245}" type="presParOf" srcId="{617DAEF8-6F10-40DF-9BE9-952D15206FC3}" destId="{2730498B-B949-4053-B43B-68C8023FE8B8}" srcOrd="1" destOrd="0" presId="urn:microsoft.com/office/officeart/2005/8/layout/hierarchy2"/>
    <dgm:cxn modelId="{D0444E76-FB3B-4FE5-AEC0-3DBA4C25C701}" type="presParOf" srcId="{43FE1063-EAF7-42A8-8FAF-CC271ECF1CDC}" destId="{CD19E007-5072-4DF8-B1FF-B2AB0DA59EC9}" srcOrd="4" destOrd="0" presId="urn:microsoft.com/office/officeart/2005/8/layout/hierarchy2"/>
    <dgm:cxn modelId="{D4B467F0-BE54-4591-9830-3D37AC76A842}" type="presParOf" srcId="{CD19E007-5072-4DF8-B1FF-B2AB0DA59EC9}" destId="{92D860A7-1D05-4B20-A277-8D9C5FD41FFF}" srcOrd="0" destOrd="0" presId="urn:microsoft.com/office/officeart/2005/8/layout/hierarchy2"/>
    <dgm:cxn modelId="{6DDE3076-C8AF-4E40-9A30-31E6002CA242}" type="presParOf" srcId="{43FE1063-EAF7-42A8-8FAF-CC271ECF1CDC}" destId="{51C6FD51-E016-4078-BB89-2E097D7597B7}" srcOrd="5" destOrd="0" presId="urn:microsoft.com/office/officeart/2005/8/layout/hierarchy2"/>
    <dgm:cxn modelId="{DB67BEFF-16F6-4E76-9C02-AB56716198CD}" type="presParOf" srcId="{51C6FD51-E016-4078-BB89-2E097D7597B7}" destId="{C8AD0641-1AA3-43DF-A046-D77D7D4D3FC8}" srcOrd="0" destOrd="0" presId="urn:microsoft.com/office/officeart/2005/8/layout/hierarchy2"/>
    <dgm:cxn modelId="{3452E208-FF28-4886-BDFE-CEAEEDBA934A}" type="presParOf" srcId="{51C6FD51-E016-4078-BB89-2E097D7597B7}" destId="{E9AB5F59-5451-4617-91A9-553DC3DB586E}" srcOrd="1" destOrd="0" presId="urn:microsoft.com/office/officeart/2005/8/layout/hierarchy2"/>
    <dgm:cxn modelId="{4B9069F4-2448-4B09-857F-4C2D656F499E}" type="presParOf" srcId="{E9AB5F59-5451-4617-91A9-553DC3DB586E}" destId="{147A56A2-E59C-4C07-8110-03F991EAB456}" srcOrd="0" destOrd="0" presId="urn:microsoft.com/office/officeart/2005/8/layout/hierarchy2"/>
    <dgm:cxn modelId="{0655E6D1-0E25-4025-8D7D-488018992A73}" type="presParOf" srcId="{147A56A2-E59C-4C07-8110-03F991EAB456}" destId="{195C9614-375A-417F-8BF9-FBD075AAD009}" srcOrd="0" destOrd="0" presId="urn:microsoft.com/office/officeart/2005/8/layout/hierarchy2"/>
    <dgm:cxn modelId="{36EA79F5-0D15-41FF-951A-78D03F9D3F51}" type="presParOf" srcId="{E9AB5F59-5451-4617-91A9-553DC3DB586E}" destId="{3B87ABB3-9519-4377-BD59-06689434BE1F}" srcOrd="1" destOrd="0" presId="urn:microsoft.com/office/officeart/2005/8/layout/hierarchy2"/>
    <dgm:cxn modelId="{1C2C9A12-9D56-43B9-88E1-5F861CE1C9F5}" type="presParOf" srcId="{3B87ABB3-9519-4377-BD59-06689434BE1F}" destId="{E9C55451-270C-458B-B4AA-B4A2601C1D7F}" srcOrd="0" destOrd="0" presId="urn:microsoft.com/office/officeart/2005/8/layout/hierarchy2"/>
    <dgm:cxn modelId="{20D5FFE7-8C36-429E-A250-B973C7D14A16}" type="presParOf" srcId="{3B87ABB3-9519-4377-BD59-06689434BE1F}" destId="{F8CAD976-6C77-475F-B753-FE2476185B21}" srcOrd="1" destOrd="0" presId="urn:microsoft.com/office/officeart/2005/8/layout/hierarchy2"/>
    <dgm:cxn modelId="{DE522B21-4D7B-4E53-8265-5837E44D803D}" type="presParOf" srcId="{E9AB5F59-5451-4617-91A9-553DC3DB586E}" destId="{45810147-851D-47C7-AC6E-EC65D2A70E65}" srcOrd="2" destOrd="0" presId="urn:microsoft.com/office/officeart/2005/8/layout/hierarchy2"/>
    <dgm:cxn modelId="{DFC4AEDB-E5D9-40DC-9F90-FCAD709E0703}" type="presParOf" srcId="{45810147-851D-47C7-AC6E-EC65D2A70E65}" destId="{AEDEE845-3615-4E07-A1A5-93F1A53F22F6}" srcOrd="0" destOrd="0" presId="urn:microsoft.com/office/officeart/2005/8/layout/hierarchy2"/>
    <dgm:cxn modelId="{B92C9CE6-C922-46BB-8BFE-389D57C3C917}" type="presParOf" srcId="{E9AB5F59-5451-4617-91A9-553DC3DB586E}" destId="{FB2EEA5F-BC66-41BF-90F9-59FF70B7C80E}" srcOrd="3" destOrd="0" presId="urn:microsoft.com/office/officeart/2005/8/layout/hierarchy2"/>
    <dgm:cxn modelId="{16D5B905-DAA0-468A-B4ED-5202F71E9386}" type="presParOf" srcId="{FB2EEA5F-BC66-41BF-90F9-59FF70B7C80E}" destId="{9B2D7436-CA7A-40F0-9DD5-16AE121E8AE6}" srcOrd="0" destOrd="0" presId="urn:microsoft.com/office/officeart/2005/8/layout/hierarchy2"/>
    <dgm:cxn modelId="{BE71F01C-7E08-4B68-97FC-F38FB0375B89}" type="presParOf" srcId="{FB2EEA5F-BC66-41BF-90F9-59FF70B7C80E}" destId="{00A4C9D7-4C61-4C9A-B3D8-88085E63A744}"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1B1BA8-1D32-4BAD-B801-25C7EC64B40E}">
      <dsp:nvSpPr>
        <dsp:cNvPr id="0" name=""/>
        <dsp:cNvSpPr/>
      </dsp:nvSpPr>
      <dsp:spPr>
        <a:xfrm>
          <a:off x="0" y="2304034"/>
          <a:ext cx="1976604" cy="5655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l-GR" sz="1700" b="1" kern="1200" dirty="0" smtClean="0"/>
            <a:t>ΟΔΟΝΤΙΑΤΡΙΚΑ ΚΕΡΙΑ</a:t>
          </a:r>
          <a:endParaRPr lang="el-GR" sz="1700" b="1" kern="1200" dirty="0"/>
        </a:p>
      </dsp:txBody>
      <dsp:txXfrm>
        <a:off x="16564" y="2320598"/>
        <a:ext cx="1943476" cy="532413"/>
      </dsp:txXfrm>
    </dsp:sp>
    <dsp:sp modelId="{7E50E4A5-A2C9-44BF-9A71-B5696AB712D1}">
      <dsp:nvSpPr>
        <dsp:cNvPr id="0" name=""/>
        <dsp:cNvSpPr/>
      </dsp:nvSpPr>
      <dsp:spPr>
        <a:xfrm rot="16769239">
          <a:off x="1220677" y="1686539"/>
          <a:ext cx="1810232" cy="15058"/>
        </a:xfrm>
        <a:custGeom>
          <a:avLst/>
          <a:gdLst/>
          <a:ahLst/>
          <a:cxnLst/>
          <a:rect l="0" t="0" r="0" b="0"/>
          <a:pathLst>
            <a:path>
              <a:moveTo>
                <a:pt x="0" y="7529"/>
              </a:moveTo>
              <a:lnTo>
                <a:pt x="1810232" y="75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l-GR" sz="1600" b="1" kern="1200" dirty="0"/>
        </a:p>
      </dsp:txBody>
      <dsp:txXfrm>
        <a:off x="2080538" y="1648812"/>
        <a:ext cx="90511" cy="90511"/>
      </dsp:txXfrm>
    </dsp:sp>
    <dsp:sp modelId="{E2D2A733-04FF-4B69-8312-2BE7B2EC73F5}">
      <dsp:nvSpPr>
        <dsp:cNvPr id="0" name=""/>
        <dsp:cNvSpPr/>
      </dsp:nvSpPr>
      <dsp:spPr>
        <a:xfrm>
          <a:off x="2274983" y="590500"/>
          <a:ext cx="1447743" cy="4216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l-GR" sz="1700" b="1" kern="1200" dirty="0" smtClean="0"/>
            <a:t>Ομοιωμάτων </a:t>
          </a:r>
          <a:endParaRPr lang="el-GR" sz="1700" b="1" kern="1200" dirty="0"/>
        </a:p>
      </dsp:txBody>
      <dsp:txXfrm>
        <a:off x="2287333" y="602850"/>
        <a:ext cx="1423043" cy="396964"/>
      </dsp:txXfrm>
    </dsp:sp>
    <dsp:sp modelId="{E046905D-28C5-452F-84E5-F5F78BF719AB}">
      <dsp:nvSpPr>
        <dsp:cNvPr id="0" name=""/>
        <dsp:cNvSpPr/>
      </dsp:nvSpPr>
      <dsp:spPr>
        <a:xfrm rot="19944395">
          <a:off x="3667764" y="569977"/>
          <a:ext cx="966445" cy="15058"/>
        </a:xfrm>
        <a:custGeom>
          <a:avLst/>
          <a:gdLst/>
          <a:ahLst/>
          <a:cxnLst/>
          <a:rect l="0" t="0" r="0" b="0"/>
          <a:pathLst>
            <a:path>
              <a:moveTo>
                <a:pt x="0" y="7529"/>
              </a:moveTo>
              <a:lnTo>
                <a:pt x="966445"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l-GR" sz="1600" b="1" kern="1200" dirty="0"/>
        </a:p>
      </dsp:txBody>
      <dsp:txXfrm>
        <a:off x="4126826" y="553345"/>
        <a:ext cx="48322" cy="48322"/>
      </dsp:txXfrm>
    </dsp:sp>
    <dsp:sp modelId="{358CA6BB-3C3E-4F24-8435-C9130961427E}">
      <dsp:nvSpPr>
        <dsp:cNvPr id="0" name=""/>
        <dsp:cNvSpPr/>
      </dsp:nvSpPr>
      <dsp:spPr>
        <a:xfrm>
          <a:off x="4579246" y="142848"/>
          <a:ext cx="1756158" cy="4216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b="1" kern="1200" dirty="0" smtClean="0"/>
            <a:t>Ένθετων </a:t>
          </a:r>
        </a:p>
      </dsp:txBody>
      <dsp:txXfrm>
        <a:off x="4591596" y="155198"/>
        <a:ext cx="1731458" cy="396964"/>
      </dsp:txXfrm>
    </dsp:sp>
    <dsp:sp modelId="{A3DC95E1-42B7-459C-904B-908316AE26FD}">
      <dsp:nvSpPr>
        <dsp:cNvPr id="0" name=""/>
        <dsp:cNvSpPr/>
      </dsp:nvSpPr>
      <dsp:spPr>
        <a:xfrm rot="21374761">
          <a:off x="6334275" y="311676"/>
          <a:ext cx="1053125" cy="15058"/>
        </a:xfrm>
        <a:custGeom>
          <a:avLst/>
          <a:gdLst/>
          <a:ahLst/>
          <a:cxnLst/>
          <a:rect l="0" t="0" r="0" b="0"/>
          <a:pathLst>
            <a:path>
              <a:moveTo>
                <a:pt x="0" y="7529"/>
              </a:moveTo>
              <a:lnTo>
                <a:pt x="1053125"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l-GR" sz="1600" b="1" kern="1200" dirty="0"/>
        </a:p>
      </dsp:txBody>
      <dsp:txXfrm>
        <a:off x="6834509" y="292877"/>
        <a:ext cx="52656" cy="52656"/>
      </dsp:txXfrm>
    </dsp:sp>
    <dsp:sp modelId="{9BCB0260-EBAE-4A60-84C2-98EC837239AF}">
      <dsp:nvSpPr>
        <dsp:cNvPr id="0" name=""/>
        <dsp:cNvSpPr/>
      </dsp:nvSpPr>
      <dsp:spPr>
        <a:xfrm>
          <a:off x="7386270" y="73897"/>
          <a:ext cx="843329" cy="4216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b="1" kern="1200" dirty="0" smtClean="0"/>
            <a:t>Τύπος Ι</a:t>
          </a:r>
        </a:p>
      </dsp:txBody>
      <dsp:txXfrm>
        <a:off x="7398620" y="86247"/>
        <a:ext cx="818629" cy="396964"/>
      </dsp:txXfrm>
    </dsp:sp>
    <dsp:sp modelId="{DEB8922D-2028-4603-A17B-09ADAAEF5692}">
      <dsp:nvSpPr>
        <dsp:cNvPr id="0" name=""/>
        <dsp:cNvSpPr/>
      </dsp:nvSpPr>
      <dsp:spPr>
        <a:xfrm rot="1295708">
          <a:off x="6295739" y="554133"/>
          <a:ext cx="1130196" cy="15058"/>
        </a:xfrm>
        <a:custGeom>
          <a:avLst/>
          <a:gdLst/>
          <a:ahLst/>
          <a:cxnLst/>
          <a:rect l="0" t="0" r="0" b="0"/>
          <a:pathLst>
            <a:path>
              <a:moveTo>
                <a:pt x="0" y="7529"/>
              </a:moveTo>
              <a:lnTo>
                <a:pt x="1130196"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l-GR" sz="1600" b="1" kern="1200" dirty="0"/>
        </a:p>
      </dsp:txBody>
      <dsp:txXfrm>
        <a:off x="6832582" y="533407"/>
        <a:ext cx="56509" cy="56509"/>
      </dsp:txXfrm>
    </dsp:sp>
    <dsp:sp modelId="{F4970837-678D-45C1-8FA7-759340E13593}">
      <dsp:nvSpPr>
        <dsp:cNvPr id="0" name=""/>
        <dsp:cNvSpPr/>
      </dsp:nvSpPr>
      <dsp:spPr>
        <a:xfrm>
          <a:off x="7386270" y="558812"/>
          <a:ext cx="843329" cy="4216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b="1" kern="1200" dirty="0" smtClean="0"/>
            <a:t>Τύπος ΙΙ</a:t>
          </a:r>
        </a:p>
      </dsp:txBody>
      <dsp:txXfrm>
        <a:off x="7398620" y="571162"/>
        <a:ext cx="818629" cy="396964"/>
      </dsp:txXfrm>
    </dsp:sp>
    <dsp:sp modelId="{9E05E877-0758-458A-84B6-8BD89E5334D4}">
      <dsp:nvSpPr>
        <dsp:cNvPr id="0" name=""/>
        <dsp:cNvSpPr/>
      </dsp:nvSpPr>
      <dsp:spPr>
        <a:xfrm rot="149464">
          <a:off x="3722322" y="812434"/>
          <a:ext cx="857329" cy="15058"/>
        </a:xfrm>
        <a:custGeom>
          <a:avLst/>
          <a:gdLst/>
          <a:ahLst/>
          <a:cxnLst/>
          <a:rect l="0" t="0" r="0" b="0"/>
          <a:pathLst>
            <a:path>
              <a:moveTo>
                <a:pt x="0" y="7529"/>
              </a:moveTo>
              <a:lnTo>
                <a:pt x="857329"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l-GR" sz="1600" b="1" kern="1200" dirty="0"/>
        </a:p>
      </dsp:txBody>
      <dsp:txXfrm>
        <a:off x="4129554" y="798530"/>
        <a:ext cx="42866" cy="42866"/>
      </dsp:txXfrm>
    </dsp:sp>
    <dsp:sp modelId="{04CAA2E4-E82D-49FE-88AE-92744EAADA98}">
      <dsp:nvSpPr>
        <dsp:cNvPr id="0" name=""/>
        <dsp:cNvSpPr/>
      </dsp:nvSpPr>
      <dsp:spPr>
        <a:xfrm>
          <a:off x="4579246" y="627762"/>
          <a:ext cx="1756158" cy="4216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b="1" kern="1200" dirty="0" smtClean="0"/>
            <a:t>Ρητινών </a:t>
          </a:r>
        </a:p>
      </dsp:txBody>
      <dsp:txXfrm>
        <a:off x="4591596" y="640112"/>
        <a:ext cx="1731458" cy="396964"/>
      </dsp:txXfrm>
    </dsp:sp>
    <dsp:sp modelId="{5F0C8CC2-5C9C-4C46-8C57-AC416B376C4D}">
      <dsp:nvSpPr>
        <dsp:cNvPr id="0" name=""/>
        <dsp:cNvSpPr/>
      </dsp:nvSpPr>
      <dsp:spPr>
        <a:xfrm rot="1882115">
          <a:off x="3649416" y="1054891"/>
          <a:ext cx="1003142" cy="15058"/>
        </a:xfrm>
        <a:custGeom>
          <a:avLst/>
          <a:gdLst/>
          <a:ahLst/>
          <a:cxnLst/>
          <a:rect l="0" t="0" r="0" b="0"/>
          <a:pathLst>
            <a:path>
              <a:moveTo>
                <a:pt x="0" y="7529"/>
              </a:moveTo>
              <a:lnTo>
                <a:pt x="1003142"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l-GR" sz="1600" b="1" kern="1200" dirty="0"/>
        </a:p>
      </dsp:txBody>
      <dsp:txXfrm>
        <a:off x="4125908" y="1037342"/>
        <a:ext cx="50157" cy="50157"/>
      </dsp:txXfrm>
    </dsp:sp>
    <dsp:sp modelId="{19DC8ED7-FA27-4DD4-8154-9716ECE26275}">
      <dsp:nvSpPr>
        <dsp:cNvPr id="0" name=""/>
        <dsp:cNvSpPr/>
      </dsp:nvSpPr>
      <dsp:spPr>
        <a:xfrm>
          <a:off x="4579246" y="1112677"/>
          <a:ext cx="1756158" cy="4216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b="1" kern="1200" dirty="0" smtClean="0"/>
            <a:t>Χύτευσης </a:t>
          </a:r>
        </a:p>
      </dsp:txBody>
      <dsp:txXfrm>
        <a:off x="4591596" y="1125027"/>
        <a:ext cx="1731458" cy="396964"/>
      </dsp:txXfrm>
    </dsp:sp>
    <dsp:sp modelId="{D781E6D4-02CF-43B8-917A-EF5D410F4021}">
      <dsp:nvSpPr>
        <dsp:cNvPr id="0" name=""/>
        <dsp:cNvSpPr/>
      </dsp:nvSpPr>
      <dsp:spPr>
        <a:xfrm rot="2977154">
          <a:off x="3489954" y="1297349"/>
          <a:ext cx="1322066" cy="15058"/>
        </a:xfrm>
        <a:custGeom>
          <a:avLst/>
          <a:gdLst/>
          <a:ahLst/>
          <a:cxnLst/>
          <a:rect l="0" t="0" r="0" b="0"/>
          <a:pathLst>
            <a:path>
              <a:moveTo>
                <a:pt x="0" y="7529"/>
              </a:moveTo>
              <a:lnTo>
                <a:pt x="1322066"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l-GR" sz="1600" b="1" kern="1200" dirty="0"/>
        </a:p>
      </dsp:txBody>
      <dsp:txXfrm>
        <a:off x="4117935" y="1271826"/>
        <a:ext cx="66103" cy="66103"/>
      </dsp:txXfrm>
    </dsp:sp>
    <dsp:sp modelId="{942A659B-B90E-4E75-BF5B-C9CA18AC6D6F}">
      <dsp:nvSpPr>
        <dsp:cNvPr id="0" name=""/>
        <dsp:cNvSpPr/>
      </dsp:nvSpPr>
      <dsp:spPr>
        <a:xfrm>
          <a:off x="4579246" y="1597591"/>
          <a:ext cx="1756158" cy="4216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b="1" kern="1200" dirty="0" smtClean="0"/>
            <a:t>Βασικών πλακών</a:t>
          </a:r>
        </a:p>
      </dsp:txBody>
      <dsp:txXfrm>
        <a:off x="4591596" y="1609941"/>
        <a:ext cx="1731458" cy="396964"/>
      </dsp:txXfrm>
    </dsp:sp>
    <dsp:sp modelId="{218D38B6-4972-4134-BB35-F98FAFF7B301}">
      <dsp:nvSpPr>
        <dsp:cNvPr id="0" name=""/>
        <dsp:cNvSpPr/>
      </dsp:nvSpPr>
      <dsp:spPr>
        <a:xfrm rot="20223986">
          <a:off x="6290308" y="1578580"/>
          <a:ext cx="1141057" cy="15058"/>
        </a:xfrm>
        <a:custGeom>
          <a:avLst/>
          <a:gdLst/>
          <a:ahLst/>
          <a:cxnLst/>
          <a:rect l="0" t="0" r="0" b="0"/>
          <a:pathLst>
            <a:path>
              <a:moveTo>
                <a:pt x="0" y="7529"/>
              </a:moveTo>
              <a:lnTo>
                <a:pt x="1141057"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l-GR" sz="1600" b="1" kern="1200" dirty="0"/>
        </a:p>
      </dsp:txBody>
      <dsp:txXfrm>
        <a:off x="6832311" y="1557583"/>
        <a:ext cx="57052" cy="57052"/>
      </dsp:txXfrm>
    </dsp:sp>
    <dsp:sp modelId="{3DDE44E8-5F50-4DF5-A540-5B0C1F04D8CD}">
      <dsp:nvSpPr>
        <dsp:cNvPr id="0" name=""/>
        <dsp:cNvSpPr/>
      </dsp:nvSpPr>
      <dsp:spPr>
        <a:xfrm>
          <a:off x="7386270" y="1152963"/>
          <a:ext cx="843329" cy="4216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b="1" kern="1200" dirty="0" smtClean="0"/>
            <a:t>Τύπος Ι</a:t>
          </a:r>
        </a:p>
      </dsp:txBody>
      <dsp:txXfrm>
        <a:off x="7398620" y="1165313"/>
        <a:ext cx="818629" cy="396964"/>
      </dsp:txXfrm>
    </dsp:sp>
    <dsp:sp modelId="{B22FEA09-EA25-4D6F-87F0-BE4A4D90A1EA}">
      <dsp:nvSpPr>
        <dsp:cNvPr id="0" name=""/>
        <dsp:cNvSpPr/>
      </dsp:nvSpPr>
      <dsp:spPr>
        <a:xfrm rot="131725">
          <a:off x="6335018" y="1821037"/>
          <a:ext cx="1051637" cy="15058"/>
        </a:xfrm>
        <a:custGeom>
          <a:avLst/>
          <a:gdLst/>
          <a:ahLst/>
          <a:cxnLst/>
          <a:rect l="0" t="0" r="0" b="0"/>
          <a:pathLst>
            <a:path>
              <a:moveTo>
                <a:pt x="0" y="7529"/>
              </a:moveTo>
              <a:lnTo>
                <a:pt x="1051637"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l-GR" sz="1600" b="1" kern="1200" dirty="0"/>
        </a:p>
      </dsp:txBody>
      <dsp:txXfrm>
        <a:off x="6834546" y="1802276"/>
        <a:ext cx="52581" cy="52581"/>
      </dsp:txXfrm>
    </dsp:sp>
    <dsp:sp modelId="{BCCD8DBF-6EC8-417D-ABAF-409A460044E7}">
      <dsp:nvSpPr>
        <dsp:cNvPr id="0" name=""/>
        <dsp:cNvSpPr/>
      </dsp:nvSpPr>
      <dsp:spPr>
        <a:xfrm>
          <a:off x="7386270" y="1637877"/>
          <a:ext cx="843329" cy="4216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b="1" kern="1200" dirty="0" smtClean="0"/>
            <a:t>Τύπος ΙΙ</a:t>
          </a:r>
        </a:p>
      </dsp:txBody>
      <dsp:txXfrm>
        <a:off x="7398620" y="1650227"/>
        <a:ext cx="818629" cy="396964"/>
      </dsp:txXfrm>
    </dsp:sp>
    <dsp:sp modelId="{38B7414C-956C-4173-9C4E-58507039D791}">
      <dsp:nvSpPr>
        <dsp:cNvPr id="0" name=""/>
        <dsp:cNvSpPr/>
      </dsp:nvSpPr>
      <dsp:spPr>
        <a:xfrm rot="1593295">
          <a:off x="6273437" y="2063495"/>
          <a:ext cx="1174799" cy="15058"/>
        </a:xfrm>
        <a:custGeom>
          <a:avLst/>
          <a:gdLst/>
          <a:ahLst/>
          <a:cxnLst/>
          <a:rect l="0" t="0" r="0" b="0"/>
          <a:pathLst>
            <a:path>
              <a:moveTo>
                <a:pt x="0" y="7529"/>
              </a:moveTo>
              <a:lnTo>
                <a:pt x="1174799"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l-GR" sz="1600" b="1" kern="1200" dirty="0"/>
        </a:p>
      </dsp:txBody>
      <dsp:txXfrm>
        <a:off x="6831467" y="2041654"/>
        <a:ext cx="58739" cy="58739"/>
      </dsp:txXfrm>
    </dsp:sp>
    <dsp:sp modelId="{4BAF3B01-DA64-4AB5-83EE-FC07BB75A8D7}">
      <dsp:nvSpPr>
        <dsp:cNvPr id="0" name=""/>
        <dsp:cNvSpPr/>
      </dsp:nvSpPr>
      <dsp:spPr>
        <a:xfrm>
          <a:off x="7386270" y="2122792"/>
          <a:ext cx="843329" cy="4216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b="1" kern="1200" dirty="0" smtClean="0"/>
            <a:t>Τύπος ΙΙΙ</a:t>
          </a:r>
        </a:p>
      </dsp:txBody>
      <dsp:txXfrm>
        <a:off x="7398620" y="2135142"/>
        <a:ext cx="818629" cy="396964"/>
      </dsp:txXfrm>
    </dsp:sp>
    <dsp:sp modelId="{6DE4A3CE-B44F-494E-89A2-6236CE946D1D}">
      <dsp:nvSpPr>
        <dsp:cNvPr id="0" name=""/>
        <dsp:cNvSpPr/>
      </dsp:nvSpPr>
      <dsp:spPr>
        <a:xfrm rot="118735">
          <a:off x="1976515" y="2584430"/>
          <a:ext cx="298557" cy="15058"/>
        </a:xfrm>
        <a:custGeom>
          <a:avLst/>
          <a:gdLst/>
          <a:ahLst/>
          <a:cxnLst/>
          <a:rect l="0" t="0" r="0" b="0"/>
          <a:pathLst>
            <a:path>
              <a:moveTo>
                <a:pt x="0" y="7529"/>
              </a:moveTo>
              <a:lnTo>
                <a:pt x="298557" y="75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l-GR" sz="1600" b="1" kern="1200" dirty="0"/>
        </a:p>
      </dsp:txBody>
      <dsp:txXfrm>
        <a:off x="2118330" y="2584495"/>
        <a:ext cx="14927" cy="14927"/>
      </dsp:txXfrm>
    </dsp:sp>
    <dsp:sp modelId="{4E54D411-F0B4-40CF-B85B-813E140B10D6}">
      <dsp:nvSpPr>
        <dsp:cNvPr id="0" name=""/>
        <dsp:cNvSpPr/>
      </dsp:nvSpPr>
      <dsp:spPr>
        <a:xfrm>
          <a:off x="2274983" y="2304032"/>
          <a:ext cx="1447743" cy="5861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l-GR" sz="1700" b="1" kern="1200" dirty="0" smtClean="0"/>
            <a:t>Διαφόρων εργασιών</a:t>
          </a:r>
          <a:endParaRPr lang="el-GR" sz="1700" b="1" kern="1200" dirty="0"/>
        </a:p>
      </dsp:txBody>
      <dsp:txXfrm>
        <a:off x="2292151" y="2321200"/>
        <a:ext cx="1413407" cy="551828"/>
      </dsp:txXfrm>
    </dsp:sp>
    <dsp:sp modelId="{46858F6D-29B1-4141-AA65-12C5803B7885}">
      <dsp:nvSpPr>
        <dsp:cNvPr id="0" name=""/>
        <dsp:cNvSpPr/>
      </dsp:nvSpPr>
      <dsp:spPr>
        <a:xfrm rot="20330519">
          <a:off x="3691771" y="2423835"/>
          <a:ext cx="918432" cy="15058"/>
        </a:xfrm>
        <a:custGeom>
          <a:avLst/>
          <a:gdLst/>
          <a:ahLst/>
          <a:cxnLst/>
          <a:rect l="0" t="0" r="0" b="0"/>
          <a:pathLst>
            <a:path>
              <a:moveTo>
                <a:pt x="0" y="7529"/>
              </a:moveTo>
              <a:lnTo>
                <a:pt x="918432"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l-GR" sz="1600" b="1" kern="1200" dirty="0"/>
        </a:p>
      </dsp:txBody>
      <dsp:txXfrm>
        <a:off x="4128026" y="2408403"/>
        <a:ext cx="45921" cy="45921"/>
      </dsp:txXfrm>
    </dsp:sp>
    <dsp:sp modelId="{B1391548-8C37-4077-B808-3432376938CC}">
      <dsp:nvSpPr>
        <dsp:cNvPr id="0" name=""/>
        <dsp:cNvSpPr/>
      </dsp:nvSpPr>
      <dsp:spPr>
        <a:xfrm>
          <a:off x="4579246" y="2054781"/>
          <a:ext cx="1746425" cy="4216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b="1" kern="1200" dirty="0" smtClean="0"/>
            <a:t>Εγκιβωτισμού </a:t>
          </a:r>
          <a:endParaRPr lang="el-GR" sz="1600" b="1" kern="1200" dirty="0"/>
        </a:p>
      </dsp:txBody>
      <dsp:txXfrm>
        <a:off x="4591596" y="2067131"/>
        <a:ext cx="1721725" cy="396964"/>
      </dsp:txXfrm>
    </dsp:sp>
    <dsp:sp modelId="{11AE2B5E-402D-4DC9-BE03-CBA08E66CC14}">
      <dsp:nvSpPr>
        <dsp:cNvPr id="0" name=""/>
        <dsp:cNvSpPr/>
      </dsp:nvSpPr>
      <dsp:spPr>
        <a:xfrm rot="681515">
          <a:off x="3714172" y="2675615"/>
          <a:ext cx="873630" cy="15058"/>
        </a:xfrm>
        <a:custGeom>
          <a:avLst/>
          <a:gdLst/>
          <a:ahLst/>
          <a:cxnLst/>
          <a:rect l="0" t="0" r="0" b="0"/>
          <a:pathLst>
            <a:path>
              <a:moveTo>
                <a:pt x="0" y="7529"/>
              </a:moveTo>
              <a:lnTo>
                <a:pt x="873630"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l-GR" sz="1600" b="1" kern="1200" dirty="0"/>
        </a:p>
      </dsp:txBody>
      <dsp:txXfrm>
        <a:off x="4129146" y="2661303"/>
        <a:ext cx="43681" cy="43681"/>
      </dsp:txXfrm>
    </dsp:sp>
    <dsp:sp modelId="{8CB9618A-043F-4F48-88F3-CC4247B82F95}">
      <dsp:nvSpPr>
        <dsp:cNvPr id="0" name=""/>
        <dsp:cNvSpPr/>
      </dsp:nvSpPr>
      <dsp:spPr>
        <a:xfrm>
          <a:off x="4579246" y="2558342"/>
          <a:ext cx="1791864" cy="4216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b="1" kern="1200" dirty="0" smtClean="0"/>
            <a:t>Συγκολλητικά </a:t>
          </a:r>
          <a:endParaRPr lang="el-GR" sz="1600" b="1" kern="1200" dirty="0"/>
        </a:p>
      </dsp:txBody>
      <dsp:txXfrm>
        <a:off x="4591596" y="2570692"/>
        <a:ext cx="1767164" cy="396964"/>
      </dsp:txXfrm>
    </dsp:sp>
    <dsp:sp modelId="{A72683C4-4809-41C3-BF0A-BB45DE695C19}">
      <dsp:nvSpPr>
        <dsp:cNvPr id="0" name=""/>
        <dsp:cNvSpPr/>
      </dsp:nvSpPr>
      <dsp:spPr>
        <a:xfrm rot="2249354">
          <a:off x="3611255" y="2918072"/>
          <a:ext cx="1079463" cy="15058"/>
        </a:xfrm>
        <a:custGeom>
          <a:avLst/>
          <a:gdLst/>
          <a:ahLst/>
          <a:cxnLst/>
          <a:rect l="0" t="0" r="0" b="0"/>
          <a:pathLst>
            <a:path>
              <a:moveTo>
                <a:pt x="0" y="7529"/>
              </a:moveTo>
              <a:lnTo>
                <a:pt x="1079463"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l-GR" sz="1600" b="1" kern="1200" dirty="0"/>
        </a:p>
      </dsp:txBody>
      <dsp:txXfrm>
        <a:off x="4124000" y="2898615"/>
        <a:ext cx="53973" cy="53973"/>
      </dsp:txXfrm>
    </dsp:sp>
    <dsp:sp modelId="{98EB46AF-9FEE-4F19-8C9C-EAB4E1EC2111}">
      <dsp:nvSpPr>
        <dsp:cNvPr id="0" name=""/>
        <dsp:cNvSpPr/>
      </dsp:nvSpPr>
      <dsp:spPr>
        <a:xfrm>
          <a:off x="4579246" y="3043256"/>
          <a:ext cx="1805012" cy="4216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b="1" kern="1200" dirty="0" smtClean="0"/>
            <a:t>Επικαλυπτικά (</a:t>
          </a:r>
          <a:r>
            <a:rPr lang="en-US" sz="1600" b="1" kern="1200" dirty="0" smtClean="0"/>
            <a:t>Blockout)</a:t>
          </a:r>
          <a:r>
            <a:rPr lang="el-GR" sz="1600" b="1" kern="1200" dirty="0" smtClean="0"/>
            <a:t> </a:t>
          </a:r>
          <a:endParaRPr lang="el-GR" sz="1600" b="1" kern="1200" dirty="0"/>
        </a:p>
      </dsp:txBody>
      <dsp:txXfrm>
        <a:off x="4591596" y="3055606"/>
        <a:ext cx="1780312" cy="396964"/>
      </dsp:txXfrm>
    </dsp:sp>
    <dsp:sp modelId="{AD5D2C2F-F3CC-4E4D-B4BE-EC457388F907}">
      <dsp:nvSpPr>
        <dsp:cNvPr id="0" name=""/>
        <dsp:cNvSpPr/>
      </dsp:nvSpPr>
      <dsp:spPr>
        <a:xfrm rot="3187609">
          <a:off x="3437275" y="3160529"/>
          <a:ext cx="1427423" cy="15058"/>
        </a:xfrm>
        <a:custGeom>
          <a:avLst/>
          <a:gdLst/>
          <a:ahLst/>
          <a:cxnLst/>
          <a:rect l="0" t="0" r="0" b="0"/>
          <a:pathLst>
            <a:path>
              <a:moveTo>
                <a:pt x="0" y="7529"/>
              </a:moveTo>
              <a:lnTo>
                <a:pt x="1427423"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l-GR" sz="1600" b="1" kern="1200" dirty="0"/>
        </a:p>
      </dsp:txBody>
      <dsp:txXfrm>
        <a:off x="4115301" y="3132373"/>
        <a:ext cx="71371" cy="71371"/>
      </dsp:txXfrm>
    </dsp:sp>
    <dsp:sp modelId="{0AE09012-4430-426C-ABD8-63098997A914}">
      <dsp:nvSpPr>
        <dsp:cNvPr id="0" name=""/>
        <dsp:cNvSpPr/>
      </dsp:nvSpPr>
      <dsp:spPr>
        <a:xfrm>
          <a:off x="4579246" y="3528171"/>
          <a:ext cx="1805012" cy="4216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b="1" kern="1200" dirty="0" smtClean="0"/>
            <a:t>Ποικίλων εφαρμογών</a:t>
          </a:r>
          <a:endParaRPr lang="el-GR" sz="1600" b="1" kern="1200" dirty="0"/>
        </a:p>
      </dsp:txBody>
      <dsp:txXfrm>
        <a:off x="4591596" y="3540521"/>
        <a:ext cx="1780312" cy="396964"/>
      </dsp:txXfrm>
    </dsp:sp>
    <dsp:sp modelId="{CD19E007-5072-4DF8-B1FF-B2AB0DA59EC9}">
      <dsp:nvSpPr>
        <dsp:cNvPr id="0" name=""/>
        <dsp:cNvSpPr/>
      </dsp:nvSpPr>
      <dsp:spPr>
        <a:xfrm rot="4769624">
          <a:off x="1307612" y="3383740"/>
          <a:ext cx="1636363" cy="15058"/>
        </a:xfrm>
        <a:custGeom>
          <a:avLst/>
          <a:gdLst/>
          <a:ahLst/>
          <a:cxnLst/>
          <a:rect l="0" t="0" r="0" b="0"/>
          <a:pathLst>
            <a:path>
              <a:moveTo>
                <a:pt x="0" y="7529"/>
              </a:moveTo>
              <a:lnTo>
                <a:pt x="1636363" y="75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l-GR" sz="1600" b="1" kern="1200" dirty="0"/>
        </a:p>
      </dsp:txBody>
      <dsp:txXfrm>
        <a:off x="2084884" y="3350360"/>
        <a:ext cx="81818" cy="81818"/>
      </dsp:txXfrm>
    </dsp:sp>
    <dsp:sp modelId="{C8AD0641-1AA3-43DF-A046-D77D7D4D3FC8}">
      <dsp:nvSpPr>
        <dsp:cNvPr id="0" name=""/>
        <dsp:cNvSpPr/>
      </dsp:nvSpPr>
      <dsp:spPr>
        <a:xfrm>
          <a:off x="2274983" y="3984901"/>
          <a:ext cx="1447743" cy="4216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l-GR" sz="1700" b="1" kern="1200" dirty="0" smtClean="0"/>
            <a:t>Αποτυπώσεων</a:t>
          </a:r>
        </a:p>
      </dsp:txBody>
      <dsp:txXfrm>
        <a:off x="2287333" y="3997251"/>
        <a:ext cx="1423043" cy="396964"/>
      </dsp:txXfrm>
    </dsp:sp>
    <dsp:sp modelId="{147A56A2-E59C-4C07-8110-03F991EAB456}">
      <dsp:nvSpPr>
        <dsp:cNvPr id="0" name=""/>
        <dsp:cNvSpPr/>
      </dsp:nvSpPr>
      <dsp:spPr>
        <a:xfrm rot="189746">
          <a:off x="3722074" y="4211866"/>
          <a:ext cx="857825" cy="15058"/>
        </a:xfrm>
        <a:custGeom>
          <a:avLst/>
          <a:gdLst/>
          <a:ahLst/>
          <a:cxnLst/>
          <a:rect l="0" t="0" r="0" b="0"/>
          <a:pathLst>
            <a:path>
              <a:moveTo>
                <a:pt x="0" y="7529"/>
              </a:moveTo>
              <a:lnTo>
                <a:pt x="857825"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l-GR" sz="1600" b="1" kern="1200" dirty="0"/>
        </a:p>
      </dsp:txBody>
      <dsp:txXfrm>
        <a:off x="4129541" y="4197950"/>
        <a:ext cx="42891" cy="42891"/>
      </dsp:txXfrm>
    </dsp:sp>
    <dsp:sp modelId="{E9C55451-270C-458B-B4AA-B4A2601C1D7F}">
      <dsp:nvSpPr>
        <dsp:cNvPr id="0" name=""/>
        <dsp:cNvSpPr/>
      </dsp:nvSpPr>
      <dsp:spPr>
        <a:xfrm>
          <a:off x="4579246" y="4032225"/>
          <a:ext cx="1851437" cy="4216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b="1" kern="1200" dirty="0" smtClean="0"/>
            <a:t>Διορθωτικά </a:t>
          </a:r>
          <a:endParaRPr lang="el-GR" sz="1600" b="1" kern="1200" dirty="0"/>
        </a:p>
      </dsp:txBody>
      <dsp:txXfrm>
        <a:off x="4591596" y="4044575"/>
        <a:ext cx="1826737" cy="396964"/>
      </dsp:txXfrm>
    </dsp:sp>
    <dsp:sp modelId="{45810147-851D-47C7-AC6E-EC65D2A70E65}">
      <dsp:nvSpPr>
        <dsp:cNvPr id="0" name=""/>
        <dsp:cNvSpPr/>
      </dsp:nvSpPr>
      <dsp:spPr>
        <a:xfrm rot="1911400">
          <a:off x="3646779" y="4454324"/>
          <a:ext cx="1008415" cy="15058"/>
        </a:xfrm>
        <a:custGeom>
          <a:avLst/>
          <a:gdLst/>
          <a:ahLst/>
          <a:cxnLst/>
          <a:rect l="0" t="0" r="0" b="0"/>
          <a:pathLst>
            <a:path>
              <a:moveTo>
                <a:pt x="0" y="7529"/>
              </a:moveTo>
              <a:lnTo>
                <a:pt x="1008415"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l-GR" sz="1600" b="1" kern="1200" dirty="0"/>
        </a:p>
      </dsp:txBody>
      <dsp:txXfrm>
        <a:off x="4125776" y="4436642"/>
        <a:ext cx="50420" cy="50420"/>
      </dsp:txXfrm>
    </dsp:sp>
    <dsp:sp modelId="{9B2D7436-CA7A-40F0-9DD5-16AE121E8AE6}">
      <dsp:nvSpPr>
        <dsp:cNvPr id="0" name=""/>
        <dsp:cNvSpPr/>
      </dsp:nvSpPr>
      <dsp:spPr>
        <a:xfrm>
          <a:off x="4579246" y="4517139"/>
          <a:ext cx="1851437" cy="4216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b="1" kern="1200" dirty="0" smtClean="0"/>
            <a:t>Καταγραφών </a:t>
          </a:r>
          <a:endParaRPr lang="el-GR" sz="1600" b="1" kern="1200" dirty="0"/>
        </a:p>
      </dsp:txBody>
      <dsp:txXfrm>
        <a:off x="4591596" y="4529489"/>
        <a:ext cx="1826737" cy="39696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dirty="0"/>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10/3/2015</a:t>
            </a:fld>
            <a:endParaRPr lang="el-GR" dirty="0"/>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dirty="0"/>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dirty="0"/>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dirty="0"/>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10/3/2015</a:t>
            </a:fld>
            <a:endParaRPr lang="el-GR" dirty="0"/>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dirty="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dirty="0"/>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dirty="0"/>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0</a:t>
            </a:fld>
            <a:endParaRPr lang="el-GR" dirty="0">
              <a:solidFill>
                <a:prstClr val="black"/>
              </a:solidFill>
            </a:endParaRP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6AF8A6-9190-48E8-BF0A-837A63F5AC7A}" type="slidenum">
              <a:rPr lang="en-GB" altLang="el-GR"/>
              <a:pPr/>
              <a:t>20</a:t>
            </a:fld>
            <a:endParaRPr lang="en-GB" altLang="el-GR" dirty="0"/>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1836516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DDAFB3-E071-45DF-B0AD-8E405EF1FF48}" type="slidenum">
              <a:rPr lang="en-GB" altLang="el-GR"/>
              <a:pPr/>
              <a:t>21</a:t>
            </a:fld>
            <a:endParaRPr lang="en-GB" altLang="el-GR" dirty="0"/>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3914161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4B69E3-C6CA-44CF-896C-2A25C3B2BFA6}" type="slidenum">
              <a:rPr lang="en-GB" altLang="el-GR"/>
              <a:pPr/>
              <a:t>22</a:t>
            </a:fld>
            <a:endParaRPr lang="en-GB" altLang="el-GR" dirty="0"/>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1532932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24</a:t>
            </a:fld>
            <a:endParaRPr lang="el-GR" dirty="0"/>
          </a:p>
        </p:txBody>
      </p:sp>
    </p:spTree>
    <p:extLst>
      <p:ext uri="{BB962C8B-B14F-4D97-AF65-F5344CB8AC3E}">
        <p14:creationId xmlns:p14="http://schemas.microsoft.com/office/powerpoint/2010/main" val="1989284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25</a:t>
            </a:fld>
            <a:endParaRPr lang="el-GR" dirty="0"/>
          </a:p>
        </p:txBody>
      </p:sp>
    </p:spTree>
    <p:extLst>
      <p:ext uri="{BB962C8B-B14F-4D97-AF65-F5344CB8AC3E}">
        <p14:creationId xmlns:p14="http://schemas.microsoft.com/office/powerpoint/2010/main" val="2848056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CB6B3E-EFE6-408B-BDFF-E66E93575EDB}" type="slidenum">
              <a:rPr lang="en-GB" altLang="el-GR"/>
              <a:pPr/>
              <a:t>26</a:t>
            </a:fld>
            <a:endParaRPr lang="en-GB" altLang="el-GR" dirty="0"/>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2918551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7D3E74-DC17-41C4-9D6A-1BA5C7B0920B}" type="slidenum">
              <a:rPr lang="en-GB" altLang="el-GR"/>
              <a:pPr/>
              <a:t>27</a:t>
            </a:fld>
            <a:endParaRPr lang="en-GB" altLang="el-GR" dirty="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482269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4FEF60-DC0F-4D86-BF96-B01F7E52CEFB}" type="slidenum">
              <a:rPr lang="en-GB" altLang="el-GR"/>
              <a:pPr/>
              <a:t>29</a:t>
            </a:fld>
            <a:endParaRPr lang="en-GB" altLang="el-GR" dirty="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643195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8A691A-CDBD-48A9-BD73-25A00111FA2E}" type="slidenum">
              <a:rPr lang="en-GB" altLang="el-GR"/>
              <a:pPr/>
              <a:t>30</a:t>
            </a:fld>
            <a:endParaRPr lang="en-GB" altLang="el-GR" dirty="0"/>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2642556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76B1D7-20C0-4CF9-BF3F-BA48380D492F}" type="slidenum">
              <a:rPr lang="en-GB" altLang="el-GR"/>
              <a:pPr/>
              <a:t>31</a:t>
            </a:fld>
            <a:endParaRPr lang="en-GB" altLang="el-GR" dirty="0"/>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4175805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a:t>
            </a:fld>
            <a:endParaRPr lang="el-GR" dirty="0"/>
          </a:p>
        </p:txBody>
      </p:sp>
    </p:spTree>
    <p:extLst>
      <p:ext uri="{BB962C8B-B14F-4D97-AF65-F5344CB8AC3E}">
        <p14:creationId xmlns:p14="http://schemas.microsoft.com/office/powerpoint/2010/main" val="2759104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53618E-473D-423A-864D-040693BCE221}" type="slidenum">
              <a:rPr lang="en-GB" altLang="el-GR"/>
              <a:pPr/>
              <a:t>32</a:t>
            </a:fld>
            <a:endParaRPr lang="en-GB" altLang="el-GR" dirty="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3170280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77678C-F0B1-4C1B-BFB8-3E2FFF1923B4}" type="slidenum">
              <a:rPr lang="en-GB" altLang="el-GR"/>
              <a:pPr/>
              <a:t>33</a:t>
            </a:fld>
            <a:endParaRPr lang="en-GB" altLang="el-GR" dirty="0"/>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840484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175ABA-8012-43C0-98FA-453C8FB97BBE}" type="slidenum">
              <a:rPr lang="en-GB" altLang="el-GR"/>
              <a:pPr/>
              <a:t>34</a:t>
            </a:fld>
            <a:endParaRPr lang="en-GB" altLang="el-GR" dirty="0"/>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3277106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634DE3-EF27-46DB-917A-3267EFC3AD65}" type="slidenum">
              <a:rPr lang="en-GB" altLang="el-GR"/>
              <a:pPr/>
              <a:t>35</a:t>
            </a:fld>
            <a:endParaRPr lang="en-GB" altLang="el-GR" dirty="0"/>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2415789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36</a:t>
            </a:fld>
            <a:endParaRPr lang="el-GR" dirty="0"/>
          </a:p>
        </p:txBody>
      </p:sp>
    </p:spTree>
    <p:extLst>
      <p:ext uri="{BB962C8B-B14F-4D97-AF65-F5344CB8AC3E}">
        <p14:creationId xmlns:p14="http://schemas.microsoft.com/office/powerpoint/2010/main" val="1619913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38</a:t>
            </a:fld>
            <a:endParaRPr lang="el-GR" dirty="0"/>
          </a:p>
        </p:txBody>
      </p:sp>
    </p:spTree>
    <p:extLst>
      <p:ext uri="{BB962C8B-B14F-4D97-AF65-F5344CB8AC3E}">
        <p14:creationId xmlns:p14="http://schemas.microsoft.com/office/powerpoint/2010/main" val="3782220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E23931-F654-47F8-BD03-75E105E686B2}" type="slidenum">
              <a:rPr lang="en-GB" altLang="el-GR"/>
              <a:pPr/>
              <a:t>39</a:t>
            </a:fld>
            <a:endParaRPr lang="en-GB" altLang="el-GR" dirty="0"/>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1945094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40</a:t>
            </a:fld>
            <a:endParaRPr lang="el-GR" dirty="0"/>
          </a:p>
        </p:txBody>
      </p:sp>
    </p:spTree>
    <p:extLst>
      <p:ext uri="{BB962C8B-B14F-4D97-AF65-F5344CB8AC3E}">
        <p14:creationId xmlns:p14="http://schemas.microsoft.com/office/powerpoint/2010/main" val="356917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D2F639-DE6B-42A3-927B-7FA9F9E23951}" type="slidenum">
              <a:rPr lang="en-GB" altLang="el-GR"/>
              <a:pPr/>
              <a:t>41</a:t>
            </a:fld>
            <a:endParaRPr lang="en-GB" altLang="el-GR" dirty="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2806282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BEF352-163E-426D-A5A6-BEA327B0EDF3}" type="slidenum">
              <a:rPr lang="en-GB" altLang="el-GR"/>
              <a:pPr/>
              <a:t>42</a:t>
            </a:fld>
            <a:endParaRPr lang="en-GB" altLang="el-GR" dirty="0"/>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3203381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5</a:t>
            </a:fld>
            <a:endParaRPr lang="el-GR" dirty="0"/>
          </a:p>
        </p:txBody>
      </p:sp>
    </p:spTree>
    <p:extLst>
      <p:ext uri="{BB962C8B-B14F-4D97-AF65-F5344CB8AC3E}">
        <p14:creationId xmlns:p14="http://schemas.microsoft.com/office/powerpoint/2010/main" val="20561434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122351-4FCD-4EE1-961B-C8E510341EEA}" type="slidenum">
              <a:rPr lang="en-GB" altLang="el-GR"/>
              <a:pPr/>
              <a:t>44</a:t>
            </a:fld>
            <a:endParaRPr lang="en-GB" altLang="el-GR" dirty="0"/>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18743159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433191-138E-46F8-B558-7E4B1451F5AA}" type="slidenum">
              <a:rPr lang="en-GB" altLang="el-GR"/>
              <a:pPr/>
              <a:t>45</a:t>
            </a:fld>
            <a:endParaRPr lang="en-GB" altLang="el-GR" dirty="0"/>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497994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A76676-3ADE-4AF5-8394-7DB1BC05D433}" type="slidenum">
              <a:rPr lang="en-GB" altLang="el-GR"/>
              <a:pPr/>
              <a:t>52</a:t>
            </a:fld>
            <a:endParaRPr lang="en-GB" altLang="el-GR" dirty="0"/>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10050597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303FA9-8B04-4142-A449-C6D6D7957BEE}" type="slidenum">
              <a:rPr lang="en-GB" altLang="el-GR"/>
              <a:pPr/>
              <a:t>53</a:t>
            </a:fld>
            <a:endParaRPr lang="en-GB" altLang="el-GR" dirty="0"/>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18928490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8342A-EF98-46B7-AA57-8380CF7AB3C5}" type="slidenum">
              <a:rPr lang="en-GB" altLang="el-GR"/>
              <a:pPr/>
              <a:t>54</a:t>
            </a:fld>
            <a:endParaRPr lang="en-GB" altLang="el-GR" dirty="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38157859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85B2A3-FED3-413D-9CE8-C57636498CD2}" type="slidenum">
              <a:rPr lang="en-GB" altLang="el-GR"/>
              <a:pPr/>
              <a:t>55</a:t>
            </a:fld>
            <a:endParaRPr lang="en-GB" altLang="el-GR" dirty="0"/>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510348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56</a:t>
            </a:fld>
            <a:endParaRPr lang="el-GR" dirty="0"/>
          </a:p>
        </p:txBody>
      </p:sp>
    </p:spTree>
    <p:extLst>
      <p:ext uri="{BB962C8B-B14F-4D97-AF65-F5344CB8AC3E}">
        <p14:creationId xmlns:p14="http://schemas.microsoft.com/office/powerpoint/2010/main" val="2310483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A85BED-6958-450A-9C7F-01DCC83DBA5E}" type="slidenum">
              <a:rPr lang="en-GB" altLang="el-GR"/>
              <a:pPr/>
              <a:t>61</a:t>
            </a:fld>
            <a:endParaRPr lang="en-GB" altLang="el-GR" dirty="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1125698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DD55FA-F4B1-4F10-AB50-D9A7EE05D410}" type="slidenum">
              <a:rPr lang="en-GB" altLang="el-GR"/>
              <a:pPr/>
              <a:t>62</a:t>
            </a:fld>
            <a:endParaRPr lang="en-GB" altLang="el-GR" dirty="0"/>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28175320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1D5C3A-A8FF-4895-86B0-55D322CCFA57}" type="slidenum">
              <a:rPr lang="en-GB" altLang="el-GR"/>
              <a:pPr/>
              <a:t>63</a:t>
            </a:fld>
            <a:endParaRPr lang="en-GB" altLang="el-GR" dirty="0"/>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2618217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533E89-9991-429F-8D2A-CC47089C9841}" type="slidenum">
              <a:rPr lang="en-GB" altLang="el-GR"/>
              <a:pPr/>
              <a:t>11</a:t>
            </a:fld>
            <a:endParaRPr lang="en-GB" altLang="el-GR" dirty="0"/>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1316640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9F1481-BE8A-4391-B353-4264E0FC54C6}" type="slidenum">
              <a:rPr lang="en-GB" altLang="el-GR"/>
              <a:pPr/>
              <a:t>64</a:t>
            </a:fld>
            <a:endParaRPr lang="en-GB" altLang="el-GR" dirty="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2999731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4C8363-32F9-4090-AF61-9476EF4174DE}" type="slidenum">
              <a:rPr lang="en-GB" altLang="el-GR"/>
              <a:pPr/>
              <a:t>65</a:t>
            </a:fld>
            <a:endParaRPr lang="en-GB" altLang="el-GR" dirty="0"/>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159314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4872AB-7FAE-4CF4-BBB4-A5445196C1EB}" type="slidenum">
              <a:rPr lang="en-GB" altLang="el-GR"/>
              <a:pPr/>
              <a:t>66</a:t>
            </a:fld>
            <a:endParaRPr lang="en-GB" altLang="el-GR" dirty="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9420683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65FF8D-15E2-4599-9A6E-2F7AD404CD1B}" type="slidenum">
              <a:rPr lang="en-GB" altLang="el-GR"/>
              <a:pPr/>
              <a:t>67</a:t>
            </a:fld>
            <a:endParaRPr lang="en-GB" altLang="el-GR" dirty="0"/>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2170465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68</a:t>
            </a:fld>
            <a:endParaRPr lang="el-GR" dirty="0"/>
          </a:p>
        </p:txBody>
      </p:sp>
    </p:spTree>
    <p:extLst>
      <p:ext uri="{BB962C8B-B14F-4D97-AF65-F5344CB8AC3E}">
        <p14:creationId xmlns:p14="http://schemas.microsoft.com/office/powerpoint/2010/main" val="9767317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749B29-B43E-4EF1-9BDE-B3750CD2F880}" type="slidenum">
              <a:rPr lang="en-GB" altLang="el-GR"/>
              <a:pPr/>
              <a:t>69</a:t>
            </a:fld>
            <a:endParaRPr lang="en-GB" altLang="el-GR" dirty="0"/>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29516935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A9FCEC-C862-4C77-B6EF-5791129B2878}" type="slidenum">
              <a:rPr lang="en-GB" altLang="el-GR"/>
              <a:pPr/>
              <a:t>70</a:t>
            </a:fld>
            <a:endParaRPr lang="en-GB" altLang="el-GR" dirty="0"/>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1625506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altLang="el-GR" dirty="0" smtClean="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71</a:t>
            </a:fld>
            <a:endParaRPr lang="el-GR" dirty="0"/>
          </a:p>
        </p:txBody>
      </p:sp>
    </p:spTree>
    <p:extLst>
      <p:ext uri="{BB962C8B-B14F-4D97-AF65-F5344CB8AC3E}">
        <p14:creationId xmlns:p14="http://schemas.microsoft.com/office/powerpoint/2010/main" val="11571491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7292BC-DBB8-4103-8EB0-8D722DFB16F7}" type="slidenum">
              <a:rPr lang="en-GB" altLang="el-GR"/>
              <a:pPr/>
              <a:t>72</a:t>
            </a:fld>
            <a:endParaRPr lang="en-GB" altLang="el-GR" dirty="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26168183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E0FC1C-E54D-49C0-BDF2-7D88DF1F0EEF}" type="slidenum">
              <a:rPr lang="en-GB" altLang="el-GR"/>
              <a:pPr/>
              <a:t>73</a:t>
            </a:fld>
            <a:endParaRPr lang="en-GB" altLang="el-GR" dirty="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711655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12</a:t>
            </a:fld>
            <a:endParaRPr lang="el-GR" dirty="0"/>
          </a:p>
        </p:txBody>
      </p:sp>
    </p:spTree>
    <p:extLst>
      <p:ext uri="{BB962C8B-B14F-4D97-AF65-F5344CB8AC3E}">
        <p14:creationId xmlns:p14="http://schemas.microsoft.com/office/powerpoint/2010/main" val="27275677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1D253A-53BF-4963-8010-0076413A5E92}" type="slidenum">
              <a:rPr lang="en-GB" altLang="el-GR"/>
              <a:pPr/>
              <a:t>76</a:t>
            </a:fld>
            <a:endParaRPr lang="en-GB" altLang="el-GR" dirty="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22046925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1DD937-44D8-4853-86E3-B9BF5B3879DA}" type="slidenum">
              <a:rPr lang="en-GB" altLang="el-GR"/>
              <a:pPr/>
              <a:t>77</a:t>
            </a:fld>
            <a:endParaRPr lang="en-GB" altLang="el-GR" dirty="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8236876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F675DA-85B3-4D6A-BA17-B9AB76F5C641}" type="slidenum">
              <a:rPr lang="en-GB" altLang="el-GR"/>
              <a:pPr/>
              <a:t>78</a:t>
            </a:fld>
            <a:endParaRPr lang="en-GB" altLang="el-GR" dirty="0"/>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42660482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79</a:t>
            </a:fld>
            <a:endParaRPr lang="el-GR" dirty="0"/>
          </a:p>
        </p:txBody>
      </p:sp>
    </p:spTree>
    <p:extLst>
      <p:ext uri="{BB962C8B-B14F-4D97-AF65-F5344CB8AC3E}">
        <p14:creationId xmlns:p14="http://schemas.microsoft.com/office/powerpoint/2010/main" val="23299280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E134CD-A0FC-47B3-99E6-122658C01D8E}" type="slidenum">
              <a:rPr lang="en-GB" altLang="el-GR"/>
              <a:pPr/>
              <a:t>83</a:t>
            </a:fld>
            <a:endParaRPr lang="en-GB" altLang="el-GR" dirty="0"/>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21653787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6F5D9D-F9EE-4FD3-A64A-FD0428630C62}" type="slidenum">
              <a:rPr lang="en-GB" altLang="el-GR"/>
              <a:pPr/>
              <a:t>84</a:t>
            </a:fld>
            <a:endParaRPr lang="en-GB" altLang="el-GR" dirty="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14757949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DFD306-D2F1-4F34-8E60-A37CB8C19250}" type="slidenum">
              <a:rPr lang="en-GB" altLang="el-GR"/>
              <a:pPr/>
              <a:t>86</a:t>
            </a:fld>
            <a:endParaRPr lang="en-GB" altLang="el-GR" dirty="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32006594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88</a:t>
            </a:fld>
            <a:endParaRPr lang="el-GR" dirty="0"/>
          </a:p>
        </p:txBody>
      </p:sp>
    </p:spTree>
    <p:extLst>
      <p:ext uri="{BB962C8B-B14F-4D97-AF65-F5344CB8AC3E}">
        <p14:creationId xmlns:p14="http://schemas.microsoft.com/office/powerpoint/2010/main" val="2324413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9E2B0C-513F-4A0F-9698-580224FFDE0C}" type="slidenum">
              <a:rPr lang="en-GB" altLang="el-GR"/>
              <a:pPr/>
              <a:t>89</a:t>
            </a:fld>
            <a:endParaRPr lang="en-GB" altLang="el-GR" dirty="0"/>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5724922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383A84-16B2-4D00-9B9B-C982770CC5C6}" type="slidenum">
              <a:rPr lang="en-GB" altLang="el-GR"/>
              <a:pPr/>
              <a:t>90</a:t>
            </a:fld>
            <a:endParaRPr lang="en-GB" altLang="el-GR" dirty="0"/>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2998576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13</a:t>
            </a:fld>
            <a:endParaRPr lang="el-GR" dirty="0"/>
          </a:p>
        </p:txBody>
      </p:sp>
    </p:spTree>
    <p:extLst>
      <p:ext uri="{BB962C8B-B14F-4D97-AF65-F5344CB8AC3E}">
        <p14:creationId xmlns:p14="http://schemas.microsoft.com/office/powerpoint/2010/main" val="17924402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93</a:t>
            </a:fld>
            <a:endParaRPr lang="el-GR" dirty="0"/>
          </a:p>
        </p:txBody>
      </p:sp>
    </p:spTree>
    <p:extLst>
      <p:ext uri="{BB962C8B-B14F-4D97-AF65-F5344CB8AC3E}">
        <p14:creationId xmlns:p14="http://schemas.microsoft.com/office/powerpoint/2010/main" val="16847114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4F0E84-352E-48FD-B81B-5E36F1C72E9D}" type="slidenum">
              <a:rPr lang="en-GB" altLang="el-GR"/>
              <a:pPr/>
              <a:t>95</a:t>
            </a:fld>
            <a:endParaRPr lang="en-GB" altLang="el-GR" dirty="0"/>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23012434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8685B5-6802-4232-B5D0-7A364E184095}" type="slidenum">
              <a:rPr lang="en-GB" altLang="el-GR"/>
              <a:pPr/>
              <a:t>96</a:t>
            </a:fld>
            <a:endParaRPr lang="en-GB" altLang="el-GR" dirty="0"/>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9858719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A7DC36-62DE-4D81-B6BC-D874DFF60373}" type="slidenum">
              <a:rPr lang="en-GB" altLang="el-GR"/>
              <a:pPr/>
              <a:t>97</a:t>
            </a:fld>
            <a:endParaRPr lang="en-GB" altLang="el-GR" dirty="0"/>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24219585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BFDD31-3345-4808-8648-4C82B39275B7}" type="slidenum">
              <a:rPr lang="en-GB" altLang="el-GR"/>
              <a:pPr/>
              <a:t>98</a:t>
            </a:fld>
            <a:endParaRPr lang="en-GB" altLang="el-GR" dirty="0"/>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40026553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567841-DCD4-4EFA-A2BE-86FB29D6012F}" type="slidenum">
              <a:rPr lang="en-GB" altLang="el-GR"/>
              <a:pPr/>
              <a:t>99</a:t>
            </a:fld>
            <a:endParaRPr lang="en-GB" altLang="el-GR" dirty="0"/>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13256015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80A089-B65C-4889-8107-84100A6A2072}" type="slidenum">
              <a:rPr lang="en-GB" altLang="el-GR"/>
              <a:pPr/>
              <a:t>100</a:t>
            </a:fld>
            <a:endParaRPr lang="en-GB" altLang="el-GR" dirty="0"/>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16104684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6FABFA-F2C8-44ED-98C2-A6AAF1ABB31C}" type="slidenum">
              <a:rPr lang="en-GB" altLang="el-GR"/>
              <a:pPr/>
              <a:t>101</a:t>
            </a:fld>
            <a:endParaRPr lang="en-GB" altLang="el-GR" dirty="0"/>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26799047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E8D230-40DF-4164-8A4A-AA9E20A19A6A}" type="slidenum">
              <a:rPr lang="en-GB" altLang="el-GR"/>
              <a:pPr/>
              <a:t>103</a:t>
            </a:fld>
            <a:endParaRPr lang="en-GB" altLang="el-GR" dirty="0"/>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9099516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5FE8-BFB4-4CF2-9997-E23EFFAA7C0A}" type="slidenum">
              <a:rPr lang="en-GB" altLang="el-GR"/>
              <a:pPr/>
              <a:t>104</a:t>
            </a:fld>
            <a:endParaRPr lang="en-GB" altLang="el-GR" dirty="0"/>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1980044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EE0F17-B221-47E5-9C4E-E9CA9307B475}" type="slidenum">
              <a:rPr lang="en-GB" altLang="el-GR"/>
              <a:pPr/>
              <a:t>14</a:t>
            </a:fld>
            <a:endParaRPr lang="en-GB" altLang="el-GR" dirty="0"/>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32287634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A7471E-BB4A-40FC-9CF4-0BC087A7A657}" type="slidenum">
              <a:rPr lang="en-GB" altLang="el-GR"/>
              <a:pPr/>
              <a:t>105</a:t>
            </a:fld>
            <a:endParaRPr lang="en-GB" altLang="el-GR" dirty="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22587284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9AB236-1827-46E2-9E89-5AC3392EFF0C}" type="slidenum">
              <a:rPr lang="en-GB" altLang="el-GR"/>
              <a:pPr/>
              <a:t>106</a:t>
            </a:fld>
            <a:endParaRPr lang="en-GB" altLang="el-GR" dirty="0"/>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38875293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9A044E-AE31-401F-96D2-C3AC63FFC9D5}" type="slidenum">
              <a:rPr lang="en-GB" altLang="el-GR"/>
              <a:pPr/>
              <a:t>107</a:t>
            </a:fld>
            <a:endParaRPr lang="en-GB" altLang="el-GR" dirty="0"/>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32437536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100B3E-6E2F-479A-A4FE-9562E10850C2}" type="slidenum">
              <a:rPr lang="en-GB" altLang="el-GR"/>
              <a:pPr/>
              <a:t>108</a:t>
            </a:fld>
            <a:endParaRPr lang="en-GB" altLang="el-GR" dirty="0"/>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665793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458CB0-DA5D-4A9E-9E5D-A0FA9A8D6DEC}" type="slidenum">
              <a:rPr lang="en-GB" altLang="el-GR"/>
              <a:pPr/>
              <a:t>109</a:t>
            </a:fld>
            <a:endParaRPr lang="en-GB" altLang="el-GR" dirty="0"/>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35843483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E1EF55-5A63-4C48-9849-81923F94B61D}" type="slidenum">
              <a:rPr lang="en-GB" altLang="el-GR"/>
              <a:pPr/>
              <a:t>110</a:t>
            </a:fld>
            <a:endParaRPr lang="en-GB" altLang="el-GR" dirty="0"/>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25447688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1C3EFF-4FB6-4E84-BA9A-8746D01AE7E6}" type="slidenum">
              <a:rPr lang="en-GB" altLang="el-GR"/>
              <a:pPr/>
              <a:t>111</a:t>
            </a:fld>
            <a:endParaRPr lang="en-GB" altLang="el-GR" dirty="0"/>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22195665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5C2B67-32F9-4415-84C0-43451297D6BB}" type="slidenum">
              <a:rPr lang="en-GB" altLang="el-GR"/>
              <a:pPr/>
              <a:t>112</a:t>
            </a:fld>
            <a:endParaRPr lang="en-GB" altLang="el-GR" dirty="0"/>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24207733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20E130-6E6D-46E4-BCB0-5842F8174971}" type="slidenum">
              <a:rPr lang="en-GB" altLang="el-GR"/>
              <a:pPr/>
              <a:t>113</a:t>
            </a:fld>
            <a:endParaRPr lang="en-GB" altLang="el-GR" dirty="0"/>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188883293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D45859-A383-449A-B35C-49775E0DE470}" type="slidenum">
              <a:rPr lang="en-GB" altLang="el-GR"/>
              <a:pPr/>
              <a:t>114</a:t>
            </a:fld>
            <a:endParaRPr lang="en-GB" altLang="el-GR" dirty="0"/>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2844759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9CD6F3-FCC4-41B4-A0BB-C100F5968BA5}" type="slidenum">
              <a:rPr lang="en-GB" altLang="el-GR"/>
              <a:pPr/>
              <a:t>15</a:t>
            </a:fld>
            <a:endParaRPr lang="en-GB" altLang="el-GR" dirty="0"/>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endParaRPr lang="en-GB" altLang="el-GR" dirty="0"/>
          </a:p>
        </p:txBody>
      </p:sp>
    </p:spTree>
    <p:extLst>
      <p:ext uri="{BB962C8B-B14F-4D97-AF65-F5344CB8AC3E}">
        <p14:creationId xmlns:p14="http://schemas.microsoft.com/office/powerpoint/2010/main" val="20232694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115</a:t>
            </a:fld>
            <a:endParaRPr lang="el-GR" dirty="0">
              <a:solidFill>
                <a:prstClr val="black"/>
              </a:solidFill>
            </a:endParaRPr>
          </a:p>
        </p:txBody>
      </p:sp>
    </p:spTree>
    <p:extLst>
      <p:ext uri="{BB962C8B-B14F-4D97-AF65-F5344CB8AC3E}">
        <p14:creationId xmlns:p14="http://schemas.microsoft.com/office/powerpoint/2010/main" val="3017940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116</a:t>
            </a:fld>
            <a:endParaRPr lang="el-GR" dirty="0">
              <a:solidFill>
                <a:prstClr val="black"/>
              </a:solidFill>
            </a:endParaRPr>
          </a:p>
        </p:txBody>
      </p:sp>
    </p:spTree>
    <p:extLst>
      <p:ext uri="{BB962C8B-B14F-4D97-AF65-F5344CB8AC3E}">
        <p14:creationId xmlns:p14="http://schemas.microsoft.com/office/powerpoint/2010/main" val="27497211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117</a:t>
            </a:fld>
            <a:endParaRPr lang="el-GR" dirty="0">
              <a:solidFill>
                <a:prstClr val="black"/>
              </a:solidFill>
            </a:endParaRPr>
          </a:p>
        </p:txBody>
      </p:sp>
    </p:spTree>
    <p:extLst>
      <p:ext uri="{BB962C8B-B14F-4D97-AF65-F5344CB8AC3E}">
        <p14:creationId xmlns:p14="http://schemas.microsoft.com/office/powerpoint/2010/main" val="15375097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118</a:t>
            </a:fld>
            <a:endParaRPr lang="el-GR" dirty="0">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120</a:t>
            </a:fld>
            <a:endParaRPr lang="el-GR" dirty="0">
              <a:solidFill>
                <a:prstClr val="black"/>
              </a:solidFill>
            </a:endParaRPr>
          </a:p>
        </p:txBody>
      </p:sp>
    </p:spTree>
    <p:extLst>
      <p:ext uri="{BB962C8B-B14F-4D97-AF65-F5344CB8AC3E}">
        <p14:creationId xmlns:p14="http://schemas.microsoft.com/office/powerpoint/2010/main" val="40753707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121</a:t>
            </a:fld>
            <a:endParaRPr lang="el-GR" dirty="0">
              <a:solidFill>
                <a:prstClr val="black"/>
              </a:solidFill>
            </a:endParaRPr>
          </a:p>
        </p:txBody>
      </p:sp>
    </p:spTree>
    <p:extLst>
      <p:ext uri="{BB962C8B-B14F-4D97-AF65-F5344CB8AC3E}">
        <p14:creationId xmlns:p14="http://schemas.microsoft.com/office/powerpoint/2010/main" val="21451231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122</a:t>
            </a:fld>
            <a:endParaRPr lang="el-GR" dirty="0">
              <a:solidFill>
                <a:prstClr val="black"/>
              </a:solidFill>
            </a:endParaRPr>
          </a:p>
        </p:txBody>
      </p:sp>
    </p:spTree>
    <p:extLst>
      <p:ext uri="{BB962C8B-B14F-4D97-AF65-F5344CB8AC3E}">
        <p14:creationId xmlns:p14="http://schemas.microsoft.com/office/powerpoint/2010/main" val="2445984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17</a:t>
            </a:fld>
            <a:endParaRPr lang="el-GR" dirty="0"/>
          </a:p>
        </p:txBody>
      </p:sp>
    </p:spTree>
    <p:extLst>
      <p:ext uri="{BB962C8B-B14F-4D97-AF65-F5344CB8AC3E}">
        <p14:creationId xmlns:p14="http://schemas.microsoft.com/office/powerpoint/2010/main" val="4214268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62775463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4938234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89965392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60743615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25297017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91538055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0496423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13144381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708038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75075"/>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84088293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28307667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28182435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73077661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40922829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05020644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20315631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09288295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91995940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62146485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2600854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rgbClr val="075075"/>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smtClean="0"/>
              <a:t>Κάντε κλικ στο εικονίδιο για να προσθέσετε μια εικόνα</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75075"/>
                </a:solidFill>
              </a:defRPr>
            </a:lvl1pPr>
          </a:lstStyle>
          <a:p>
            <a:r>
              <a:rPr lang="el-GR" smtClean="0"/>
              <a:t>Στυλ κύριου τίτλου</a:t>
            </a:r>
            <a:endParaRPr lang="el-GR"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323528" y="116632"/>
            <a:ext cx="8496944" cy="662473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820000"/>
              </a:solidFill>
            </a:endParaRPr>
          </a:p>
        </p:txBody>
      </p:sp>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rgbClr val="075075"/>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39083582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24769921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0.xml"/><Relationship Id="rId1" Type="http://schemas.openxmlformats.org/officeDocument/2006/relationships/slideLayout" Target="../slideLayouts/slideLayout11.xml"/><Relationship Id="rId4" Type="http://schemas.openxmlformats.org/officeDocument/2006/relationships/image" Target="../media/image94.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83.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8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kumimoji="0" lang="el-GR" sz="3600" b="1" i="0" u="none" strike="noStrike" kern="0" cap="none" spc="0" normalizeH="0" baseline="0" noProof="0" dirty="0" smtClean="0">
                <a:ln>
                  <a:noFill/>
                </a:ln>
                <a:solidFill>
                  <a:prstClr val="black"/>
                </a:solidFill>
                <a:effectLst/>
                <a:uLnTx/>
                <a:uFillTx/>
                <a:latin typeface="Calibri"/>
              </a:rPr>
              <a:t>Ακίνητη Προσθετική Ι (Θ)</a:t>
            </a:r>
            <a:endParaRPr lang="el-GR" sz="3600" b="1" dirty="0">
              <a:solidFill>
                <a:schemeClr val="tx1"/>
              </a:solidFill>
              <a:latin typeface="+mn-lt"/>
            </a:endParaRPr>
          </a:p>
        </p:txBody>
      </p:sp>
      <p:sp>
        <p:nvSpPr>
          <p:cNvPr id="3" name="Υπότιτλος 2"/>
          <p:cNvSpPr>
            <a:spLocks noGrp="1"/>
          </p:cNvSpPr>
          <p:nvPr>
            <p:ph type="subTitle" idx="1"/>
          </p:nvPr>
        </p:nvSpPr>
        <p:spPr>
          <a:xfrm>
            <a:off x="0" y="3096543"/>
            <a:ext cx="9144000" cy="1752600"/>
          </a:xfrm>
        </p:spPr>
        <p:txBody>
          <a:bodyPr>
            <a:normAutofit fontScale="92500" lnSpcReduction="20000"/>
          </a:bodyPr>
          <a:lstStyle/>
          <a:p>
            <a:pPr lvl="0">
              <a:spcBef>
                <a:spcPct val="0"/>
              </a:spcBef>
              <a:spcAft>
                <a:spcPts val="1200"/>
              </a:spcAft>
            </a:pPr>
            <a:r>
              <a:rPr lang="el-GR" sz="2000" b="1" dirty="0" smtClean="0">
                <a:solidFill>
                  <a:sysClr val="windowText" lastClr="000000"/>
                </a:solidFill>
              </a:rPr>
              <a:t>Ενότητα </a:t>
            </a:r>
            <a:r>
              <a:rPr lang="en-US" sz="2000" b="1" dirty="0" smtClean="0">
                <a:solidFill>
                  <a:sysClr val="windowText" lastClr="000000"/>
                </a:solidFill>
              </a:rPr>
              <a:t>4 </a:t>
            </a:r>
            <a:r>
              <a:rPr lang="el-GR" sz="2000" dirty="0" smtClean="0">
                <a:solidFill>
                  <a:sysClr val="windowText" lastClr="000000"/>
                </a:solidFill>
              </a:rPr>
              <a:t>:</a:t>
            </a:r>
            <a:r>
              <a:rPr lang="en-US" sz="2000" dirty="0" smtClean="0">
                <a:solidFill>
                  <a:sysClr val="windowText" lastClr="000000"/>
                </a:solidFill>
              </a:rPr>
              <a:t> </a:t>
            </a:r>
            <a:r>
              <a:rPr lang="el-GR" sz="2000" dirty="0" smtClean="0">
                <a:solidFill>
                  <a:prstClr val="black"/>
                </a:solidFill>
              </a:rPr>
              <a:t>Κατασκευή κέρινου ομοιώματος της ακίνητης προσθετικής κατασκευής</a:t>
            </a:r>
            <a:endParaRPr lang="en-US" sz="2000" dirty="0" smtClean="0">
              <a:solidFill>
                <a:prstClr val="black"/>
              </a:solidFill>
            </a:endParaRPr>
          </a:p>
          <a:p>
            <a:pPr fontAlgn="auto">
              <a:spcAft>
                <a:spcPts val="0"/>
              </a:spcAft>
            </a:pPr>
            <a:endParaRPr lang="en-US" sz="2000" dirty="0" smtClean="0">
              <a:solidFill>
                <a:sysClr val="windowText" lastClr="000000"/>
              </a:solidFill>
            </a:endParaRPr>
          </a:p>
          <a:p>
            <a:pPr fontAlgn="auto">
              <a:spcAft>
                <a:spcPts val="0"/>
              </a:spcAft>
            </a:pPr>
            <a:r>
              <a:rPr lang="el-GR" sz="2000" dirty="0" smtClean="0">
                <a:solidFill>
                  <a:sysClr val="windowText" lastClr="000000"/>
                </a:solidFill>
              </a:rPr>
              <a:t>Αριστείδης </a:t>
            </a:r>
            <a:r>
              <a:rPr lang="el-GR" sz="2000" dirty="0">
                <a:solidFill>
                  <a:sysClr val="windowText" lastClr="000000"/>
                </a:solidFill>
              </a:rPr>
              <a:t>Γαλιατσάτος</a:t>
            </a:r>
          </a:p>
          <a:p>
            <a:pPr fontAlgn="auto">
              <a:spcAft>
                <a:spcPts val="0"/>
              </a:spcAft>
            </a:pPr>
            <a:r>
              <a:rPr lang="en-US" sz="2000" dirty="0">
                <a:solidFill>
                  <a:sysClr val="windowText" lastClr="000000"/>
                </a:solidFill>
              </a:rPr>
              <a:t>DDs, Dr Dent. </a:t>
            </a:r>
            <a:r>
              <a:rPr lang="el-GR" sz="2000" dirty="0">
                <a:solidFill>
                  <a:sysClr val="windowText" lastClr="000000"/>
                </a:solidFill>
              </a:rPr>
              <a:t>Επίκουρος  Καθηγητής ΤΕΙ Αθήνας</a:t>
            </a:r>
          </a:p>
          <a:p>
            <a:pPr fontAlgn="auto">
              <a:spcAft>
                <a:spcPts val="0"/>
              </a:spcAft>
            </a:pPr>
            <a:r>
              <a:rPr lang="el-GR" sz="2000" dirty="0">
                <a:solidFill>
                  <a:sysClr val="windowText" lastClr="000000"/>
                </a:solidFill>
              </a:rPr>
              <a:t>Τμήμα Οδοντικής Τεχνολογίας</a:t>
            </a:r>
          </a:p>
        </p:txBody>
      </p:sp>
      <p:pic>
        <p:nvPicPr>
          <p:cNvPr id="6" name="Picture 5" descr="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solidFill>
                  <a:prstClr val="black"/>
                </a:solidFill>
                <a:latin typeface="Calibri"/>
              </a:rPr>
              <a:t>Ανοικτά Ακαδημαϊκά </a:t>
            </a:r>
            <a:r>
              <a:rPr lang="el-GR" sz="1600" dirty="0" smtClean="0">
                <a:solidFill>
                  <a:prstClr val="black"/>
                </a:solidFill>
                <a:latin typeface="Calibri"/>
              </a:rPr>
              <a:t>Μαθήματα στο ΤΕΙ Αθήνας</a:t>
            </a:r>
            <a:endParaRPr lang="el-GR" sz="1600" dirty="0">
              <a:solidFill>
                <a:prstClr val="black"/>
              </a:solidFill>
              <a:latin typeface="Calibri"/>
            </a:endParaRPr>
          </a:p>
        </p:txBody>
      </p:sp>
      <p:graphicFrame>
        <p:nvGraphicFramePr>
          <p:cNvPr id="4" name="Table 3"/>
          <p:cNvGraphicFramePr>
            <a:graphicFrameLocks noGrp="1"/>
          </p:cNvGraphicFramePr>
          <p:nvPr>
            <p:extLst>
              <p:ext uri="{D42A27DB-BD31-4B8C-83A1-F6EECF244321}">
                <p14:modId xmlns:p14="http://schemas.microsoft.com/office/powerpoint/2010/main" val="938084284"/>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026" name="Picture 2" descr="C:\Users\alex\Desktop\logo.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326" b="-1"/>
          <a:stretch/>
        </p:blipFill>
        <p:spPr bwMode="auto">
          <a:xfrm>
            <a:off x="4045866" y="5272755"/>
            <a:ext cx="3348000" cy="796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878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457200" y="1412776"/>
            <a:ext cx="8229600" cy="4824536"/>
          </a:xfrm>
        </p:spPr>
        <p:txBody>
          <a:bodyPr>
            <a:normAutofit/>
          </a:bodyPr>
          <a:lstStyle/>
          <a:p>
            <a:pPr>
              <a:lnSpc>
                <a:spcPct val="114000"/>
              </a:lnSpc>
              <a:spcBef>
                <a:spcPts val="1200"/>
              </a:spcBef>
              <a:buClr>
                <a:srgbClr val="075075"/>
              </a:buClr>
              <a:buFont typeface="Wingdings" panose="05000000000000000000" pitchFamily="2" charset="2"/>
              <a:buChar char="§"/>
            </a:pPr>
            <a:r>
              <a:rPr lang="el-GR" altLang="el-GR" sz="2400" dirty="0"/>
              <a:t>Η επένδυση του ομοιώματος με το πυρόχωμα να γίνεται αμέσως μετά το τέλος της διαμόρφωσής </a:t>
            </a:r>
            <a:r>
              <a:rPr lang="el-GR" altLang="el-GR" sz="2400" dirty="0" smtClean="0"/>
              <a:t>του,</a:t>
            </a:r>
            <a:endParaRPr lang="el-GR" altLang="el-GR" sz="2400" dirty="0"/>
          </a:p>
          <a:p>
            <a:pPr>
              <a:lnSpc>
                <a:spcPct val="114000"/>
              </a:lnSpc>
              <a:spcBef>
                <a:spcPts val="1200"/>
              </a:spcBef>
              <a:buClr>
                <a:srgbClr val="075075"/>
              </a:buClr>
              <a:buFont typeface="Wingdings" panose="05000000000000000000" pitchFamily="2" charset="2"/>
              <a:buChar char="§"/>
            </a:pPr>
            <a:r>
              <a:rPr lang="el-GR" altLang="el-GR" sz="2400" dirty="0"/>
              <a:t>Αν καθυστερήσει, το κέρινο ομοίωμα να φυλάσσεται σε ψυγείο</a:t>
            </a:r>
            <a:r>
              <a:rPr lang="el-GR" altLang="el-GR" sz="2400" dirty="0" smtClean="0"/>
              <a:t>. Όταν </a:t>
            </a:r>
            <a:r>
              <a:rPr lang="el-GR" altLang="el-GR" sz="2400" dirty="0"/>
              <a:t>επαναχρησιμοποιηθεί να αφήνεται να επανέλθει στη θερμοκρασία </a:t>
            </a:r>
            <a:r>
              <a:rPr lang="el-GR" altLang="el-GR" sz="2400" dirty="0" smtClean="0"/>
              <a:t>δωματίου,</a:t>
            </a:r>
            <a:endParaRPr lang="el-GR" altLang="el-GR" sz="2400" dirty="0"/>
          </a:p>
          <a:p>
            <a:pPr>
              <a:lnSpc>
                <a:spcPct val="114000"/>
              </a:lnSpc>
              <a:spcBef>
                <a:spcPts val="1200"/>
              </a:spcBef>
              <a:buClr>
                <a:srgbClr val="075075"/>
              </a:buClr>
              <a:buFont typeface="Wingdings" panose="05000000000000000000" pitchFamily="2" charset="2"/>
              <a:buChar char="§"/>
            </a:pPr>
            <a:r>
              <a:rPr lang="el-GR" altLang="el-GR" sz="2400" dirty="0"/>
              <a:t>Να γίνεται τελικός έλεγχος των ορίων στο κολόβωμα και να διορθώνονται τυχόν </a:t>
            </a:r>
            <a:r>
              <a:rPr lang="el-GR" altLang="el-GR" sz="2400" dirty="0" smtClean="0"/>
              <a:t>ατέλειες,</a:t>
            </a:r>
            <a:endParaRPr lang="el-GR" altLang="el-GR" sz="2400" dirty="0"/>
          </a:p>
          <a:p>
            <a:pPr>
              <a:lnSpc>
                <a:spcPct val="114000"/>
              </a:lnSpc>
              <a:spcBef>
                <a:spcPts val="1200"/>
              </a:spcBef>
              <a:buClr>
                <a:srgbClr val="075075"/>
              </a:buClr>
              <a:buFont typeface="Wingdings" panose="05000000000000000000" pitchFamily="2" charset="2"/>
              <a:buChar char="§"/>
            </a:pPr>
            <a:r>
              <a:rPr lang="el-GR" altLang="el-GR" sz="2400" dirty="0"/>
              <a:t>Να τηρούνται οι οδηγίες του κατασκευαστή.</a:t>
            </a:r>
            <a:endParaRPr lang="en-GB" altLang="el-GR" sz="24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9</a:t>
            </a:fld>
            <a:endParaRPr lang="el-GR" dirty="0"/>
          </a:p>
        </p:txBody>
      </p:sp>
      <p:sp>
        <p:nvSpPr>
          <p:cNvPr id="6" name="Τίτλος 1"/>
          <p:cNvSpPr>
            <a:spLocks noGrp="1"/>
          </p:cNvSpPr>
          <p:nvPr>
            <p:ph type="title"/>
          </p:nvPr>
        </p:nvSpPr>
        <p:spPr>
          <a:xfrm>
            <a:off x="467544" y="116632"/>
            <a:ext cx="8229600" cy="1080120"/>
          </a:xfrm>
        </p:spPr>
        <p:txBody>
          <a:bodyPr>
            <a:noAutofit/>
          </a:bodyPr>
          <a:lstStyle/>
          <a:p>
            <a:r>
              <a:rPr lang="el-GR" dirty="0" smtClean="0"/>
              <a:t>Μέτρα μείωσης της στρέβλωσης </a:t>
            </a:r>
            <a:br>
              <a:rPr lang="el-GR" dirty="0" smtClean="0"/>
            </a:br>
            <a:r>
              <a:rPr lang="el-GR" dirty="0" smtClean="0"/>
              <a:t>των κεριών </a:t>
            </a:r>
            <a:r>
              <a:rPr lang="el-GR" sz="3200" b="0" dirty="0" smtClean="0"/>
              <a:t>(2 από 2)</a:t>
            </a:r>
            <a:endParaRPr lang="el-GR" sz="3200" b="0" dirty="0"/>
          </a:p>
        </p:txBody>
      </p:sp>
    </p:spTree>
    <p:extLst>
      <p:ext uri="{BB962C8B-B14F-4D97-AF65-F5344CB8AC3E}">
        <p14:creationId xmlns:p14="http://schemas.microsoft.com/office/powerpoint/2010/main" val="410801029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106680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280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1196752"/>
            <a:ext cx="5521424" cy="5401393"/>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dirty="0"/>
              <a:t>Στάδια κέρινου ομοιώματος στεφάνης </a:t>
            </a:r>
            <a:r>
              <a:rPr lang="el-GR" dirty="0" smtClean="0"/>
              <a:t>¾ </a:t>
            </a:r>
            <a:r>
              <a:rPr lang="el-GR" sz="3600" b="0" dirty="0" smtClean="0"/>
              <a:t>(5 από 6)</a:t>
            </a:r>
            <a:endParaRPr lang="el-GR" sz="36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99</a:t>
            </a:fld>
            <a:endParaRPr lang="el-GR" dirty="0"/>
          </a:p>
        </p:txBody>
      </p:sp>
      <p:sp>
        <p:nvSpPr>
          <p:cNvPr id="48129" name="Rectangle 1"/>
          <p:cNvSpPr>
            <a:spLocks noChangeArrowheads="1"/>
          </p:cNvSpPr>
          <p:nvPr/>
        </p:nvSpPr>
        <p:spPr bwMode="auto">
          <a:xfrm rot="-5400000">
            <a:off x="4875348" y="3413684"/>
            <a:ext cx="575962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78199553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1457325"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29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1124744"/>
            <a:ext cx="4914875" cy="5410872"/>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dirty="0"/>
              <a:t>Στάδια κέρινου ομοιώματος στεφάνης </a:t>
            </a:r>
            <a:r>
              <a:rPr lang="el-GR" dirty="0" smtClean="0"/>
              <a:t>¾</a:t>
            </a:r>
            <a:r>
              <a:rPr lang="el-GR" sz="3600" dirty="0" smtClean="0"/>
              <a:t> </a:t>
            </a:r>
            <a:r>
              <a:rPr lang="el-GR" sz="3600" b="0" dirty="0" smtClean="0"/>
              <a:t>(6 από 6)</a:t>
            </a:r>
            <a:endParaRPr lang="el-GR" sz="36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100</a:t>
            </a:fld>
            <a:endParaRPr lang="el-GR" dirty="0"/>
          </a:p>
        </p:txBody>
      </p:sp>
      <p:sp>
        <p:nvSpPr>
          <p:cNvPr id="6" name="Rectangle 1"/>
          <p:cNvSpPr>
            <a:spLocks noChangeArrowheads="1"/>
          </p:cNvSpPr>
          <p:nvPr/>
        </p:nvSpPr>
        <p:spPr bwMode="auto">
          <a:xfrm rot="-5400000">
            <a:off x="4875348" y="3413684"/>
            <a:ext cx="575962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84366062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30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1884" y="1340768"/>
            <a:ext cx="6660232" cy="499517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dirty="0" smtClean="0"/>
              <a:t>Κατασκευή κέρινου </a:t>
            </a:r>
            <a:r>
              <a:rPr lang="el-GR" dirty="0"/>
              <a:t>ομοιώματος στεφάνης </a:t>
            </a:r>
            <a:r>
              <a:rPr lang="el-GR" dirty="0" smtClean="0"/>
              <a:t>4/5</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101</a:t>
            </a:fld>
            <a:endParaRPr lang="el-GR" dirty="0"/>
          </a:p>
        </p:txBody>
      </p:sp>
      <p:sp>
        <p:nvSpPr>
          <p:cNvPr id="44033" name="Rectangle 1"/>
          <p:cNvSpPr>
            <a:spLocks noChangeArrowheads="1"/>
          </p:cNvSpPr>
          <p:nvPr/>
        </p:nvSpPr>
        <p:spPr bwMode="auto">
          <a:xfrm>
            <a:off x="765920" y="6335942"/>
            <a:ext cx="763284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79083446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102</a:t>
            </a:fld>
            <a:endParaRPr lang="el-GR" dirty="0"/>
          </a:p>
        </p:txBody>
      </p:sp>
      <p:sp>
        <p:nvSpPr>
          <p:cNvPr id="4" name="Τίτλος 3"/>
          <p:cNvSpPr>
            <a:spLocks noGrp="1"/>
          </p:cNvSpPr>
          <p:nvPr>
            <p:ph type="title"/>
          </p:nvPr>
        </p:nvSpPr>
        <p:spPr>
          <a:xfrm>
            <a:off x="467544" y="1700808"/>
            <a:ext cx="8229600" cy="1440160"/>
          </a:xfrm>
          <a:ln w="38100">
            <a:solidFill>
              <a:srgbClr val="075075"/>
            </a:solidFill>
          </a:ln>
        </p:spPr>
        <p:txBody>
          <a:bodyPr>
            <a:noAutofit/>
          </a:bodyPr>
          <a:lstStyle/>
          <a:p>
            <a:r>
              <a:rPr lang="el-GR" dirty="0" smtClean="0"/>
              <a:t>Κέρινο ομοίωμα καρφιδοπαγούς στεφάνης</a:t>
            </a:r>
            <a:endParaRPr lang="el-GR" dirty="0"/>
          </a:p>
        </p:txBody>
      </p:sp>
    </p:spTree>
    <p:extLst>
      <p:ext uri="{BB962C8B-B14F-4D97-AF65-F5344CB8AC3E}">
        <p14:creationId xmlns:p14="http://schemas.microsoft.com/office/powerpoint/2010/main" val="219172425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ChangeArrowheads="1"/>
          </p:cNvSpPr>
          <p:nvPr/>
        </p:nvSpPr>
        <p:spPr bwMode="auto">
          <a:xfrm>
            <a:off x="1214438"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32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1167" y="1196751"/>
            <a:ext cx="5229771" cy="5341043"/>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dirty="0"/>
              <a:t>Στάδια </a:t>
            </a:r>
            <a:r>
              <a:rPr lang="el-GR" dirty="0" smtClean="0"/>
              <a:t>κέρινου ομοιώματος </a:t>
            </a:r>
            <a:r>
              <a:rPr lang="el-GR" dirty="0"/>
              <a:t>καρφιδοπαγούς </a:t>
            </a:r>
            <a:r>
              <a:rPr lang="el-GR" dirty="0" smtClean="0"/>
              <a:t>στεφάνης </a:t>
            </a:r>
            <a:r>
              <a:rPr lang="el-GR" sz="3600" b="0" dirty="0" smtClean="0"/>
              <a:t>(1 από 10)</a:t>
            </a:r>
            <a:endParaRPr lang="el-GR" sz="3600" b="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103</a:t>
            </a:fld>
            <a:endParaRPr lang="el-GR" dirty="0"/>
          </a:p>
        </p:txBody>
      </p:sp>
      <p:sp>
        <p:nvSpPr>
          <p:cNvPr id="6" name="Rectangle 1"/>
          <p:cNvSpPr>
            <a:spLocks noChangeArrowheads="1"/>
          </p:cNvSpPr>
          <p:nvPr/>
        </p:nvSpPr>
        <p:spPr bwMode="auto">
          <a:xfrm rot="-5400000">
            <a:off x="4875348" y="3413684"/>
            <a:ext cx="575962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02885454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ChangeArrowheads="1"/>
          </p:cNvSpPr>
          <p:nvPr/>
        </p:nvSpPr>
        <p:spPr bwMode="auto">
          <a:xfrm>
            <a:off x="1457325"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33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1556792"/>
            <a:ext cx="4410819" cy="4855948"/>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dirty="0"/>
              <a:t>Στάδια κέρινου ομοιώματος καρφιδοπαγούς </a:t>
            </a:r>
            <a:r>
              <a:rPr lang="el-GR" dirty="0" smtClean="0"/>
              <a:t>στεφάνης </a:t>
            </a:r>
            <a:r>
              <a:rPr lang="el-GR" sz="3600" b="0" dirty="0" smtClean="0"/>
              <a:t>(2 από 10)</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104</a:t>
            </a:fld>
            <a:endParaRPr lang="el-GR" dirty="0"/>
          </a:p>
        </p:txBody>
      </p:sp>
      <p:sp>
        <p:nvSpPr>
          <p:cNvPr id="6" name="Rectangle 1"/>
          <p:cNvSpPr>
            <a:spLocks noChangeArrowheads="1"/>
          </p:cNvSpPr>
          <p:nvPr/>
        </p:nvSpPr>
        <p:spPr bwMode="auto">
          <a:xfrm rot="-5400000">
            <a:off x="4875348" y="3413684"/>
            <a:ext cx="575962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42435650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34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1264068"/>
            <a:ext cx="6714492" cy="5035869"/>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dirty="0"/>
              <a:t>Στάδια κέρινου ομοιώματος καρφιδοπαγούς </a:t>
            </a:r>
            <a:r>
              <a:rPr lang="el-GR" dirty="0" smtClean="0"/>
              <a:t>στεφάνης </a:t>
            </a:r>
            <a:r>
              <a:rPr lang="el-GR" sz="3600" b="0" dirty="0" smtClean="0"/>
              <a:t>(3 από 10)</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105</a:t>
            </a:fld>
            <a:endParaRPr lang="el-GR" dirty="0"/>
          </a:p>
        </p:txBody>
      </p:sp>
      <p:sp>
        <p:nvSpPr>
          <p:cNvPr id="36865" name="Rectangle 1"/>
          <p:cNvSpPr>
            <a:spLocks noChangeArrowheads="1"/>
          </p:cNvSpPr>
          <p:nvPr/>
        </p:nvSpPr>
        <p:spPr bwMode="auto">
          <a:xfrm>
            <a:off x="908466" y="6299937"/>
            <a:ext cx="7704856"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89883231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35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1124744"/>
            <a:ext cx="6786500" cy="5089875"/>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dirty="0"/>
              <a:t>Στάδια κέρινου ομοιώματος καρφιδοπαγούς </a:t>
            </a:r>
            <a:r>
              <a:rPr lang="el-GR" dirty="0" smtClean="0"/>
              <a:t>στεφάνης </a:t>
            </a:r>
            <a:r>
              <a:rPr lang="el-GR" sz="3600" b="0" dirty="0" smtClean="0"/>
              <a:t>(4 από 10)</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106</a:t>
            </a:fld>
            <a:endParaRPr lang="el-GR" dirty="0"/>
          </a:p>
        </p:txBody>
      </p:sp>
      <p:sp>
        <p:nvSpPr>
          <p:cNvPr id="34817" name="Rectangle 1"/>
          <p:cNvSpPr>
            <a:spLocks noChangeArrowheads="1"/>
          </p:cNvSpPr>
          <p:nvPr/>
        </p:nvSpPr>
        <p:spPr bwMode="auto">
          <a:xfrm>
            <a:off x="899592" y="6309320"/>
            <a:ext cx="748883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05917338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36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1268760"/>
            <a:ext cx="6714492" cy="5035869"/>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dirty="0"/>
              <a:t>Στάδια κέρινου ομοιώματος καρφιδοπαγούς </a:t>
            </a:r>
            <a:r>
              <a:rPr lang="el-GR" dirty="0" smtClean="0"/>
              <a:t>στεφάνης </a:t>
            </a:r>
            <a:r>
              <a:rPr lang="el-GR" sz="3600" b="0" dirty="0" smtClean="0"/>
              <a:t>(5 από 10)</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107</a:t>
            </a:fld>
            <a:endParaRPr lang="el-GR" dirty="0"/>
          </a:p>
        </p:txBody>
      </p:sp>
      <p:sp>
        <p:nvSpPr>
          <p:cNvPr id="32769" name="Rectangle 1"/>
          <p:cNvSpPr>
            <a:spLocks noChangeArrowheads="1"/>
          </p:cNvSpPr>
          <p:nvPr/>
        </p:nvSpPr>
        <p:spPr bwMode="auto">
          <a:xfrm>
            <a:off x="1115616" y="6327412"/>
            <a:ext cx="684076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43487714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1643063"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37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1196752"/>
            <a:ext cx="4513114" cy="5283646"/>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dirty="0"/>
              <a:t>Στάδια κέρινου ομοιώματος καρφιδοπαγούς </a:t>
            </a:r>
            <a:r>
              <a:rPr lang="el-GR" dirty="0" smtClean="0"/>
              <a:t>στεφάνης </a:t>
            </a:r>
            <a:r>
              <a:rPr lang="el-GR" sz="3600" b="0" dirty="0" smtClean="0"/>
              <a:t>(6 από 10)</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108</a:t>
            </a:fld>
            <a:endParaRPr lang="el-GR" dirty="0"/>
          </a:p>
        </p:txBody>
      </p:sp>
      <p:sp>
        <p:nvSpPr>
          <p:cNvPr id="6" name="Rectangle 1"/>
          <p:cNvSpPr>
            <a:spLocks noChangeArrowheads="1"/>
          </p:cNvSpPr>
          <p:nvPr/>
        </p:nvSpPr>
        <p:spPr bwMode="auto">
          <a:xfrm rot="-5400000">
            <a:off x="4875348" y="3413684"/>
            <a:ext cx="575962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8145719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idx="1"/>
          </p:nvPr>
        </p:nvSpPr>
        <p:spPr>
          <a:xfrm>
            <a:off x="1630016" y="1971365"/>
            <a:ext cx="7067128" cy="4896544"/>
          </a:xfrm>
        </p:spPr>
        <p:txBody>
          <a:bodyPr>
            <a:normAutofit/>
          </a:bodyPr>
          <a:lstStyle/>
          <a:p>
            <a:pPr>
              <a:spcBef>
                <a:spcPts val="1200"/>
              </a:spcBef>
            </a:pPr>
            <a:r>
              <a:rPr lang="el-GR" altLang="el-GR" sz="2400" dirty="0"/>
              <a:t>Κερί ροζ </a:t>
            </a:r>
            <a:r>
              <a:rPr lang="el-GR" altLang="el-GR" sz="2400" dirty="0" smtClean="0"/>
              <a:t>οδοντοστοιχιών,</a:t>
            </a:r>
            <a:endParaRPr lang="el-GR" altLang="el-GR" sz="2400" dirty="0"/>
          </a:p>
          <a:p>
            <a:pPr>
              <a:spcBef>
                <a:spcPts val="1200"/>
              </a:spcBef>
            </a:pPr>
            <a:r>
              <a:rPr lang="el-GR" altLang="el-GR" sz="2400" dirty="0"/>
              <a:t>Κερί </a:t>
            </a:r>
            <a:r>
              <a:rPr lang="el-GR" altLang="el-GR" sz="2400" dirty="0" smtClean="0"/>
              <a:t>εγκιβωτισμού,</a:t>
            </a:r>
            <a:endParaRPr lang="el-GR" altLang="el-GR" sz="2400" dirty="0"/>
          </a:p>
          <a:p>
            <a:pPr>
              <a:spcBef>
                <a:spcPts val="1200"/>
              </a:spcBef>
            </a:pPr>
            <a:r>
              <a:rPr lang="el-GR" altLang="el-GR" sz="2400" dirty="0"/>
              <a:t>Κερί </a:t>
            </a:r>
            <a:r>
              <a:rPr lang="el-GR" altLang="el-GR" sz="2400" dirty="0" smtClean="0"/>
              <a:t>ενθέτων,</a:t>
            </a:r>
            <a:endParaRPr lang="el-GR" altLang="el-GR" sz="2400" dirty="0"/>
          </a:p>
          <a:p>
            <a:pPr>
              <a:spcBef>
                <a:spcPts val="1200"/>
              </a:spcBef>
            </a:pPr>
            <a:r>
              <a:rPr lang="el-GR" altLang="el-GR" sz="2400" dirty="0"/>
              <a:t>Κερί χυτών (παρόμοιο με το κερί ενθέτων</a:t>
            </a:r>
            <a:r>
              <a:rPr lang="el-GR" altLang="el-GR" sz="2400" dirty="0" smtClean="0"/>
              <a:t>),</a:t>
            </a:r>
            <a:endParaRPr lang="el-GR" altLang="el-GR" sz="2400" dirty="0"/>
          </a:p>
          <a:p>
            <a:pPr>
              <a:spcBef>
                <a:spcPts val="1200"/>
              </a:spcBef>
            </a:pPr>
            <a:r>
              <a:rPr lang="el-GR" altLang="el-GR" sz="2400" dirty="0"/>
              <a:t>Κερί </a:t>
            </a:r>
            <a:r>
              <a:rPr lang="el-GR" altLang="el-GR" sz="2400" dirty="0" smtClean="0"/>
              <a:t>συγκολλητικό,</a:t>
            </a:r>
            <a:endParaRPr lang="el-GR" altLang="el-GR" sz="2400" dirty="0"/>
          </a:p>
          <a:p>
            <a:pPr>
              <a:spcBef>
                <a:spcPts val="1200"/>
              </a:spcBef>
            </a:pPr>
            <a:r>
              <a:rPr lang="el-GR" altLang="el-GR" sz="2400" dirty="0"/>
              <a:t>Κερί καταγραφών (δήξης</a:t>
            </a:r>
            <a:r>
              <a:rPr lang="el-GR" altLang="el-GR" sz="2400" dirty="0" smtClean="0"/>
              <a:t>).</a:t>
            </a:r>
            <a:endParaRPr lang="en-GB" altLang="el-GR" sz="24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10</a:t>
            </a:fld>
            <a:endParaRPr lang="el-GR" dirty="0"/>
          </a:p>
        </p:txBody>
      </p:sp>
      <p:sp>
        <p:nvSpPr>
          <p:cNvPr id="4" name="Τίτλος 3"/>
          <p:cNvSpPr>
            <a:spLocks noGrp="1"/>
          </p:cNvSpPr>
          <p:nvPr>
            <p:ph type="title"/>
          </p:nvPr>
        </p:nvSpPr>
        <p:spPr>
          <a:xfrm>
            <a:off x="440113" y="404664"/>
            <a:ext cx="8229600" cy="1080120"/>
          </a:xfrm>
        </p:spPr>
        <p:txBody>
          <a:bodyPr>
            <a:noAutofit/>
          </a:bodyPr>
          <a:lstStyle/>
          <a:p>
            <a:r>
              <a:rPr lang="el-GR" dirty="0"/>
              <a:t>Κεριά που χρησιμοποιούνται στην οδοντοτεχνική</a:t>
            </a:r>
          </a:p>
        </p:txBody>
      </p:sp>
    </p:spTree>
    <p:extLst>
      <p:ext uri="{BB962C8B-B14F-4D97-AF65-F5344CB8AC3E}">
        <p14:creationId xmlns:p14="http://schemas.microsoft.com/office/powerpoint/2010/main" val="296777621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175260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38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1124744"/>
            <a:ext cx="4547592" cy="5530855"/>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dirty="0"/>
              <a:t>Στάδια κέρινου ομοιώματος καρφιδοπαγούς </a:t>
            </a:r>
            <a:r>
              <a:rPr lang="el-GR" dirty="0" smtClean="0"/>
              <a:t>στεφάνης </a:t>
            </a:r>
            <a:r>
              <a:rPr lang="el-GR" sz="3600" b="0" dirty="0" smtClean="0"/>
              <a:t>(7 από 10)</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109</a:t>
            </a:fld>
            <a:endParaRPr lang="el-GR" dirty="0"/>
          </a:p>
        </p:txBody>
      </p:sp>
      <p:sp>
        <p:nvSpPr>
          <p:cNvPr id="6" name="Rectangle 1"/>
          <p:cNvSpPr>
            <a:spLocks noChangeArrowheads="1"/>
          </p:cNvSpPr>
          <p:nvPr/>
        </p:nvSpPr>
        <p:spPr bwMode="auto">
          <a:xfrm rot="-5400000">
            <a:off x="4875348" y="3413684"/>
            <a:ext cx="575962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34333602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143000"/>
            <a:ext cx="7620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normAutofit fontScale="90000"/>
          </a:bodyPr>
          <a:lstStyle/>
          <a:p>
            <a:r>
              <a:rPr lang="el-GR" dirty="0"/>
              <a:t>Στάδια κέρινου ομοιώματος καρφιδοπαγούς </a:t>
            </a:r>
            <a:r>
              <a:rPr lang="el-GR" dirty="0" smtClean="0"/>
              <a:t>στεφάνης </a:t>
            </a:r>
            <a:r>
              <a:rPr lang="el-GR" sz="3600" b="0" dirty="0" smtClean="0"/>
              <a:t>(8 από 10)</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110</a:t>
            </a:fld>
            <a:endParaRPr lang="el-GR" dirty="0"/>
          </a:p>
        </p:txBody>
      </p:sp>
      <p:sp>
        <p:nvSpPr>
          <p:cNvPr id="26625" name="Rectangle 1"/>
          <p:cNvSpPr>
            <a:spLocks noChangeArrowheads="1"/>
          </p:cNvSpPr>
          <p:nvPr/>
        </p:nvSpPr>
        <p:spPr bwMode="auto">
          <a:xfrm>
            <a:off x="827584" y="6237312"/>
            <a:ext cx="756084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Τσούτσος Α, Ανδριτσάκης Δ. Ακίνητη κλινική Προσθετική – Έγχρωμος Άτλαντας. 1η  έκδοση, εκδόσεις Datamedica</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Αθήνα 1987</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455054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1124744"/>
            <a:ext cx="6974160" cy="5123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normAutofit fontScale="90000"/>
          </a:bodyPr>
          <a:lstStyle/>
          <a:p>
            <a:r>
              <a:rPr lang="el-GR" dirty="0"/>
              <a:t>Στάδια κέρινου ομοιώματος καρφιδοπαγούς </a:t>
            </a:r>
            <a:r>
              <a:rPr lang="el-GR" dirty="0" smtClean="0"/>
              <a:t>στεφάνης </a:t>
            </a:r>
            <a:r>
              <a:rPr lang="el-GR" sz="3600" b="0" dirty="0" smtClean="0"/>
              <a:t>(9 από 10)</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111</a:t>
            </a:fld>
            <a:endParaRPr lang="el-GR" dirty="0"/>
          </a:p>
        </p:txBody>
      </p:sp>
      <p:sp>
        <p:nvSpPr>
          <p:cNvPr id="24577" name="Rectangle 1"/>
          <p:cNvSpPr>
            <a:spLocks noChangeArrowheads="1"/>
          </p:cNvSpPr>
          <p:nvPr/>
        </p:nvSpPr>
        <p:spPr bwMode="auto">
          <a:xfrm>
            <a:off x="1115616" y="6237312"/>
            <a:ext cx="6984776"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Τσούτσος Α, Ανδριτσάκης Δ. Ακίνητη κλινική Προσθετική – Έγχρωμος Άτλαντας. 1η  έκδοση, εκδόσεις Datamedica</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Αθήνα 1987</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70873339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1187477"/>
            <a:ext cx="6982544" cy="4908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normAutofit fontScale="90000"/>
          </a:bodyPr>
          <a:lstStyle/>
          <a:p>
            <a:r>
              <a:rPr lang="el-GR" dirty="0"/>
              <a:t>Στάδια κέρινου ομοιώματος καρφιδοπαγούς </a:t>
            </a:r>
            <a:r>
              <a:rPr lang="el-GR" dirty="0" smtClean="0"/>
              <a:t>στεφάνης </a:t>
            </a:r>
            <a:r>
              <a:rPr lang="el-GR" sz="3600" b="0" dirty="0" smtClean="0"/>
              <a:t>(10 από 10)</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112</a:t>
            </a:fld>
            <a:endParaRPr lang="el-GR" dirty="0"/>
          </a:p>
        </p:txBody>
      </p:sp>
      <p:sp>
        <p:nvSpPr>
          <p:cNvPr id="22529" name="Rectangle 1"/>
          <p:cNvSpPr>
            <a:spLocks noChangeArrowheads="1"/>
          </p:cNvSpPr>
          <p:nvPr/>
        </p:nvSpPr>
        <p:spPr bwMode="auto">
          <a:xfrm>
            <a:off x="1043608" y="6093296"/>
            <a:ext cx="6984776"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Τσούτσος Α, Ανδριτσάκης Δ. Ακίνητη κλινική Προσθετική – Έγχρωμος Άτλαντας. 1η  έκδοση, εκδόσεις Datamedica</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Αθήνα 1987</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96148921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1196752"/>
            <a:ext cx="7054552" cy="5118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normAutofit fontScale="90000"/>
          </a:bodyPr>
          <a:lstStyle/>
          <a:p>
            <a:r>
              <a:rPr lang="el-GR" dirty="0" smtClean="0"/>
              <a:t>Καρφιδοπαγείς στεφάνες μετά τη χύτευση </a:t>
            </a:r>
            <a:r>
              <a:rPr lang="el-GR" sz="3600" b="0" dirty="0" smtClean="0"/>
              <a:t>(1 από 2)</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113</a:t>
            </a:fld>
            <a:endParaRPr lang="el-GR" dirty="0"/>
          </a:p>
        </p:txBody>
      </p:sp>
      <p:sp>
        <p:nvSpPr>
          <p:cNvPr id="20481" name="Rectangle 1"/>
          <p:cNvSpPr>
            <a:spLocks noChangeArrowheads="1"/>
          </p:cNvSpPr>
          <p:nvPr/>
        </p:nvSpPr>
        <p:spPr bwMode="auto">
          <a:xfrm>
            <a:off x="467544" y="6264275"/>
            <a:ext cx="7848872"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Τσούτσος Α, Ανδριτσάκης Δ. Ακίνητη κλινική Προσθετική – Έγχρωμος Άτλαντας. 1η  έκδοση, εκδόσεις Datamedica</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Αθήνα 1987</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88905606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1124744"/>
            <a:ext cx="7111258" cy="4858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normAutofit fontScale="90000"/>
          </a:bodyPr>
          <a:lstStyle/>
          <a:p>
            <a:r>
              <a:rPr lang="el-GR" dirty="0"/>
              <a:t>Καρφιδοπαγείς στεφάνες μετά τη </a:t>
            </a:r>
            <a:r>
              <a:rPr lang="el-GR" dirty="0" smtClean="0"/>
              <a:t>χύτευση </a:t>
            </a:r>
            <a:r>
              <a:rPr lang="el-GR" sz="3600" b="0" dirty="0" smtClean="0"/>
              <a:t>(2 από 2)</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114</a:t>
            </a:fld>
            <a:endParaRPr lang="el-GR" dirty="0"/>
          </a:p>
        </p:txBody>
      </p:sp>
      <p:sp>
        <p:nvSpPr>
          <p:cNvPr id="18433" name="Rectangle 1"/>
          <p:cNvSpPr>
            <a:spLocks noChangeArrowheads="1"/>
          </p:cNvSpPr>
          <p:nvPr/>
        </p:nvSpPr>
        <p:spPr bwMode="auto">
          <a:xfrm>
            <a:off x="971600" y="6021288"/>
            <a:ext cx="72008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Τσούτσος Α, Ανδριτσάκης Δ. Ακίνητη κλινική Προσθετική – Έγχρωμος Άτλαντας. 1η  έκδοση, εκδόσεις Datamedica</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Αθήνα 1987</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44168840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Ομάδα 1"/>
          <p:cNvGrpSpPr/>
          <p:nvPr/>
        </p:nvGrpSpPr>
        <p:grpSpPr>
          <a:xfrm>
            <a:off x="1767633" y="5931169"/>
            <a:ext cx="5828703" cy="768532"/>
            <a:chOff x="1767633" y="5931169"/>
            <a:chExt cx="5828703" cy="768532"/>
          </a:xfrm>
        </p:grpSpPr>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9" name="Picture 2" descr="C:\Users\alex\Desktop\logo.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6150468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43326355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smtClean="0"/>
              <a:t>Αριστείδης Γαλιατσάτος 2014. Αριστείδης Γαλιατσάτος. «Ακίνητη Προσθετική Ι (Θ). Ενότητα </a:t>
            </a:r>
            <a:r>
              <a:rPr lang="en-US" sz="2000" dirty="0" smtClean="0"/>
              <a:t>4:</a:t>
            </a:r>
            <a:r>
              <a:rPr lang="el-GR" sz="2000" dirty="0" smtClean="0"/>
              <a:t> </a:t>
            </a:r>
            <a:r>
              <a:rPr lang="el-GR" sz="2000" dirty="0" smtClean="0">
                <a:solidFill>
                  <a:prstClr val="black"/>
                </a:solidFill>
              </a:rPr>
              <a:t>Κατασκευή κέρινου ομοιώματος της ακίνητης προσθετικής κατασκευής</a:t>
            </a:r>
            <a:r>
              <a:rPr lang="el-GR" sz="2000" dirty="0" smtClean="0"/>
              <a:t>». Έκδοση</a:t>
            </a:r>
            <a:r>
              <a:rPr lang="el-GR" sz="2000" dirty="0"/>
              <a:t>: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val="130522088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solidFill>
                  <a:prstClr val="black"/>
                </a:solidFill>
                <a:latin typeface="Calibri"/>
              </a:rPr>
              <a:t>[1] http://creativecommons.org/licenses/by-nc-sa/4.0/ </a:t>
            </a:r>
            <a:endParaRPr lang="en-US" dirty="0" smtClean="0">
              <a:solidFill>
                <a:prstClr val="black"/>
              </a:solidFill>
              <a:latin typeface="Calibri"/>
            </a:endParaRPr>
          </a:p>
          <a:p>
            <a:pPr>
              <a:spcBef>
                <a:spcPts val="600"/>
              </a:spcBef>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a:spcBef>
                <a:spcPts val="600"/>
              </a:spcBef>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αδειοδόχο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a:spcBef>
                <a:spcPts val="600"/>
              </a:spcBef>
            </a:pPr>
            <a:r>
              <a:rPr lang="el-GR" dirty="0" smtClean="0">
                <a:solidFill>
                  <a:prstClr val="black"/>
                </a:solidFill>
                <a:latin typeface="Calibri"/>
              </a:rPr>
              <a:t>Ο </a:t>
            </a:r>
            <a:r>
              <a:rPr lang="el-GR" dirty="0">
                <a:solidFill>
                  <a:prstClr val="black"/>
                </a:solidFill>
                <a:latin typeface="Calibri"/>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18142552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Οδοντοτεχνικά κεριά</a:t>
            </a:r>
            <a:r>
              <a:rPr lang="en-US" dirty="0" smtClean="0"/>
              <a:t> </a:t>
            </a:r>
            <a:r>
              <a:rPr lang="el-GR" sz="3600" b="0" dirty="0" smtClean="0"/>
              <a:t>(1 από 2)</a:t>
            </a:r>
            <a:endParaRPr lang="el-GR" sz="36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11</a:t>
            </a:fld>
            <a:endParaRPr lang="el-GR" dirty="0"/>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24744" y="1449764"/>
            <a:ext cx="7315200" cy="4436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1"/>
          <p:cNvSpPr>
            <a:spLocks noChangeArrowheads="1"/>
          </p:cNvSpPr>
          <p:nvPr/>
        </p:nvSpPr>
        <p:spPr bwMode="auto">
          <a:xfrm>
            <a:off x="827584" y="6165304"/>
            <a:ext cx="712879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15969370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119</a:t>
            </a:fld>
            <a:endParaRPr lang="el-GR" dirty="0">
              <a:solidFill>
                <a:prstClr val="black"/>
              </a:solidFill>
            </a:endParaRPr>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endParaRPr lang="en-US" sz="1400" dirty="0" smtClean="0">
              <a:solidFill>
                <a:prstClr val="black">
                  <a:lumMod val="75000"/>
                  <a:lumOff val="25000"/>
                </a:prstClr>
              </a:solidFill>
              <a:latin typeface="Calibri"/>
            </a:endParaRPr>
          </a:p>
          <a:p>
            <a:r>
              <a:rPr lang="el-GR" sz="1400" dirty="0">
                <a:solidFill>
                  <a:prstClr val="black">
                    <a:lumMod val="75000"/>
                    <a:lumOff val="25000"/>
                  </a:prstClr>
                </a:solidFill>
                <a:latin typeface="Calibri"/>
              </a:rPr>
              <a:t>και διάθεση του έργου ή του παράγωγου αυτού με την ίδια </a:t>
            </a:r>
            <a:r>
              <a:rPr lang="el-GR" sz="1400" dirty="0" smtClean="0">
                <a:solidFill>
                  <a:prstClr val="black">
                    <a:lumMod val="75000"/>
                    <a:lumOff val="25000"/>
                  </a:prstClr>
                </a:solidFill>
                <a:latin typeface="Calibri"/>
              </a:rPr>
              <a:t>άδεια</a:t>
            </a:r>
            <a:r>
              <a:rPr lang="en-US" sz="1400" dirty="0" smtClean="0">
                <a:solidFill>
                  <a:prstClr val="black">
                    <a:lumMod val="75000"/>
                    <a:lumOff val="25000"/>
                  </a:prstClr>
                </a:solidFill>
                <a:latin typeface="Calibri"/>
              </a:rPr>
              <a:t>.</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92663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pPr>
            <a:r>
              <a:rPr lang="el-GR" sz="2000" dirty="0"/>
              <a:t>τ</a:t>
            </a:r>
            <a:r>
              <a:rPr lang="en-US" sz="2000" dirty="0" smtClean="0"/>
              <a:t>η </a:t>
            </a:r>
            <a:r>
              <a:rPr lang="en-US" sz="2000" dirty="0"/>
              <a:t>δήλωση </a:t>
            </a:r>
            <a:r>
              <a:rPr lang="el-GR" sz="2000" dirty="0"/>
              <a:t>Δ</a:t>
            </a:r>
            <a:r>
              <a:rPr lang="en-US" sz="2000" dirty="0" smtClean="0"/>
              <a:t>ιατήρησης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υπερσυνδέσμους.</a:t>
            </a:r>
          </a:p>
          <a:p>
            <a:endParaRPr lang="el-GR" sz="2000" dirty="0"/>
          </a:p>
        </p:txBody>
      </p:sp>
    </p:spTree>
    <p:extLst>
      <p:ext uri="{BB962C8B-B14F-4D97-AF65-F5344CB8AC3E}">
        <p14:creationId xmlns:p14="http://schemas.microsoft.com/office/powerpoint/2010/main" val="247871248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αυτό κάνει χρήση </a:t>
            </a:r>
            <a:r>
              <a:rPr lang="el-GR" sz="2000" dirty="0" smtClean="0"/>
              <a:t>περιεχομένου από τα ακόλουθα έργα</a:t>
            </a:r>
            <a:r>
              <a:rPr lang="en-US" sz="2000" dirty="0" smtClean="0"/>
              <a:t>:</a:t>
            </a:r>
            <a:endParaRPr lang="el-GR" sz="2000" dirty="0" smtClean="0"/>
          </a:p>
          <a:p>
            <a:pPr marL="0" indent="0">
              <a:buNone/>
            </a:pPr>
            <a:endParaRPr lang="el-GR" sz="2000" dirty="0" smtClean="0"/>
          </a:p>
          <a:p>
            <a:pPr marL="457200" indent="-457200">
              <a:buFont typeface="+mj-lt"/>
              <a:buAutoNum type="arabicPeriod"/>
            </a:pPr>
            <a:r>
              <a:rPr lang="en-GB" sz="2000" dirty="0"/>
              <a:t>Αδάμ Α., Δρούκας Β.  Στοιχεία ακινήτου οδοντικής προσθετικής. Εκδόσεις Παρισιάνος, Αθήνα 1981</a:t>
            </a:r>
            <a:endParaRPr lang="el-GR" sz="2000" dirty="0"/>
          </a:p>
          <a:p>
            <a:pPr marL="457200" indent="-457200">
              <a:buFont typeface="+mj-lt"/>
              <a:buAutoNum type="arabicPeriod"/>
            </a:pPr>
            <a:endParaRPr lang="el-GR" sz="2000" dirty="0" smtClean="0"/>
          </a:p>
          <a:p>
            <a:pPr marL="457200" indent="-457200" fontAlgn="base">
              <a:buFont typeface="+mj-lt"/>
              <a:buAutoNum type="arabicPeriod"/>
            </a:pPr>
            <a:r>
              <a:rPr lang="el-GR" sz="2000" dirty="0" smtClean="0"/>
              <a:t>Ανδριτσάκης </a:t>
            </a:r>
            <a:r>
              <a:rPr lang="el-GR" sz="2000" dirty="0"/>
              <a:t>Δ. Ακίνητη επανορθωτική προσθετική. Εκδόσεις Ζαχαρόπουλος, Αθήνα, 2002</a:t>
            </a:r>
          </a:p>
          <a:p>
            <a:pPr marL="457200" indent="-457200">
              <a:buFont typeface="+mj-lt"/>
              <a:buAutoNum type="arabicPeriod"/>
            </a:pPr>
            <a:endParaRPr lang="el-GR" sz="2000" dirty="0" smtClean="0"/>
          </a:p>
          <a:p>
            <a:pPr marL="457200" indent="-457200">
              <a:buFont typeface="+mj-lt"/>
              <a:buAutoNum type="arabicPeriod"/>
            </a:pPr>
            <a:r>
              <a:rPr lang="el-GR" sz="2000" dirty="0" smtClean="0"/>
              <a:t>Δημητροπούλου </a:t>
            </a:r>
            <a:r>
              <a:rPr lang="el-GR" sz="2000" dirty="0"/>
              <a:t>Ε. Η εργαστηριακή διαδικασία στην Ακίνητη </a:t>
            </a:r>
            <a:r>
              <a:rPr lang="el-GR" sz="2000" dirty="0" smtClean="0"/>
              <a:t>Προσθετική. Αυτοέκδοση</a:t>
            </a:r>
            <a:r>
              <a:rPr lang="el-GR" sz="2000" dirty="0"/>
              <a:t>. </a:t>
            </a:r>
            <a:r>
              <a:rPr lang="el-GR" sz="2000" dirty="0" smtClean="0"/>
              <a:t>Αθήνα 2004</a:t>
            </a:r>
            <a:r>
              <a:rPr lang="el-GR" sz="2000" dirty="0"/>
              <a:t>. </a:t>
            </a:r>
            <a:endParaRPr lang="el-GR" sz="2000" dirty="0" smtClean="0"/>
          </a:p>
          <a:p>
            <a:pPr marL="457200" indent="-457200">
              <a:buFont typeface="+mj-lt"/>
              <a:buAutoNum type="arabicPeriod"/>
            </a:pPr>
            <a:endParaRPr lang="el-GR" sz="2000" dirty="0"/>
          </a:p>
        </p:txBody>
      </p:sp>
    </p:spTree>
    <p:extLst>
      <p:ext uri="{BB962C8B-B14F-4D97-AF65-F5344CB8AC3E}">
        <p14:creationId xmlns:p14="http://schemas.microsoft.com/office/powerpoint/2010/main" val="357514067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a:t>
            </a:r>
            <a:r>
              <a:rPr lang="en-US" sz="2000" dirty="0" smtClean="0"/>
              <a:t>o</a:t>
            </a:r>
            <a:r>
              <a:rPr lang="el-GR" sz="2000" dirty="0" smtClean="0"/>
              <a:t> 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ΤΕΙ Αθήνας</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12041353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Οδοντοτεχνικά </a:t>
            </a:r>
            <a:r>
              <a:rPr lang="el-GR" dirty="0" smtClean="0"/>
              <a:t>κεριά</a:t>
            </a:r>
            <a:r>
              <a:rPr lang="en-US" dirty="0" smtClean="0"/>
              <a:t> </a:t>
            </a:r>
            <a:r>
              <a:rPr lang="el-GR" sz="3600" b="0" dirty="0" smtClean="0"/>
              <a:t>(</a:t>
            </a:r>
            <a:r>
              <a:rPr lang="en-US" sz="3600" b="0" dirty="0" smtClean="0"/>
              <a:t>2</a:t>
            </a:r>
            <a:r>
              <a:rPr lang="el-GR" sz="3600" b="0" dirty="0" smtClean="0"/>
              <a:t> από 2)</a:t>
            </a:r>
            <a:endParaRPr lang="el-GR" sz="36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12</a:t>
            </a:fld>
            <a:endParaRPr lang="el-GR" dirty="0"/>
          </a:p>
        </p:txBody>
      </p:sp>
      <p:pic>
        <p:nvPicPr>
          <p:cNvPr id="5"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172" y="1196752"/>
            <a:ext cx="7268344" cy="4680520"/>
          </a:xfrm>
          <a:prstGeom prst="rect">
            <a:avLst/>
          </a:prstGeom>
        </p:spPr>
      </p:pic>
      <p:sp>
        <p:nvSpPr>
          <p:cNvPr id="6" name="TextBox 5"/>
          <p:cNvSpPr txBox="1"/>
          <p:nvPr/>
        </p:nvSpPr>
        <p:spPr>
          <a:xfrm>
            <a:off x="3660136" y="5989296"/>
            <a:ext cx="1844415" cy="276999"/>
          </a:xfrm>
          <a:prstGeom prst="rect">
            <a:avLst/>
          </a:prstGeom>
          <a:noFill/>
        </p:spPr>
        <p:txBody>
          <a:bodyPr wrap="none" rtlCol="0">
            <a:spAutoFit/>
          </a:bodyPr>
          <a:lstStyle/>
          <a:p>
            <a:pPr algn="ctr"/>
            <a:r>
              <a:rPr lang="el-GR" sz="1200" dirty="0"/>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765149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268760"/>
            <a:ext cx="73152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r>
              <a:rPr lang="el-GR" dirty="0" smtClean="0"/>
              <a:t>Ηλεκτρική κεριέρα</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13</a:t>
            </a:fld>
            <a:endParaRPr lang="el-GR" dirty="0"/>
          </a:p>
        </p:txBody>
      </p:sp>
      <p:sp>
        <p:nvSpPr>
          <p:cNvPr id="6" name="Rectangle 1"/>
          <p:cNvSpPr>
            <a:spLocks noChangeArrowheads="1"/>
          </p:cNvSpPr>
          <p:nvPr/>
        </p:nvSpPr>
        <p:spPr bwMode="auto">
          <a:xfrm>
            <a:off x="1259632" y="6255404"/>
            <a:ext cx="6624736"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Ανδριτσάκης Δ. Ακίνητη επανορθωτική προσθετική. Εκδόσεις Ζαχαρόπουλος, Αθήνα, 2002</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5556274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371600" y="1052736"/>
            <a:ext cx="6152728" cy="541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r>
              <a:rPr lang="el-GR" dirty="0" smtClean="0"/>
              <a:t>Εργαλεία κερώματος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14</a:t>
            </a:fld>
            <a:endParaRPr lang="el-GR" dirty="0"/>
          </a:p>
        </p:txBody>
      </p:sp>
      <p:sp>
        <p:nvSpPr>
          <p:cNvPr id="192513" name="Rectangle 1"/>
          <p:cNvSpPr>
            <a:spLocks noChangeArrowheads="1"/>
          </p:cNvSpPr>
          <p:nvPr/>
        </p:nvSpPr>
        <p:spPr bwMode="auto">
          <a:xfrm rot="-5400000">
            <a:off x="4760640" y="3564977"/>
            <a:ext cx="6031433"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1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1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1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1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1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7074971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9802" y="1140872"/>
            <a:ext cx="3618756" cy="3685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680" y="5013176"/>
            <a:ext cx="57150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r>
              <a:rPr lang="el-GR" dirty="0" smtClean="0"/>
              <a:t>Ηλεκτρική συσκευή κερώματος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15</a:t>
            </a:fld>
            <a:endParaRPr lang="el-GR" dirty="0"/>
          </a:p>
        </p:txBody>
      </p:sp>
      <p:sp>
        <p:nvSpPr>
          <p:cNvPr id="190465" name="Rectangle 1"/>
          <p:cNvSpPr>
            <a:spLocks noChangeArrowheads="1"/>
          </p:cNvSpPr>
          <p:nvPr/>
        </p:nvSpPr>
        <p:spPr bwMode="auto">
          <a:xfrm>
            <a:off x="6372200" y="3913601"/>
            <a:ext cx="194421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40151566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idx="1"/>
          </p:nvPr>
        </p:nvSpPr>
        <p:spPr>
          <a:xfrm>
            <a:off x="1486000" y="1709770"/>
            <a:ext cx="7211144" cy="5040560"/>
          </a:xfrm>
        </p:spPr>
        <p:txBody>
          <a:bodyPr>
            <a:normAutofit/>
          </a:bodyPr>
          <a:lstStyle/>
          <a:p>
            <a:pPr algn="l">
              <a:spcBef>
                <a:spcPts val="1200"/>
              </a:spcBef>
              <a:buClr>
                <a:srgbClr val="075075"/>
              </a:buClr>
              <a:buFont typeface="Wingdings" pitchFamily="2" charset="2"/>
              <a:buChar char="Ø"/>
            </a:pPr>
            <a:r>
              <a:rPr lang="el-GR" altLang="el-GR" sz="2400" dirty="0" smtClean="0"/>
              <a:t>Τεχνική </a:t>
            </a:r>
            <a:r>
              <a:rPr lang="el-GR" altLang="el-GR" sz="2400" dirty="0"/>
              <a:t>της </a:t>
            </a:r>
            <a:r>
              <a:rPr lang="el-GR" altLang="el-GR" sz="2400" dirty="0" smtClean="0"/>
              <a:t>ενστάλαξης,</a:t>
            </a:r>
            <a:endParaRPr lang="el-GR" altLang="el-GR" sz="2400" dirty="0"/>
          </a:p>
          <a:p>
            <a:pPr algn="l">
              <a:spcBef>
                <a:spcPts val="1200"/>
              </a:spcBef>
              <a:buClr>
                <a:srgbClr val="075075"/>
              </a:buClr>
              <a:buFont typeface="Wingdings" pitchFamily="2" charset="2"/>
              <a:buChar char="Ø"/>
            </a:pPr>
            <a:r>
              <a:rPr lang="el-GR" altLang="el-GR" sz="2400" dirty="0"/>
              <a:t> Αφαιρετική </a:t>
            </a:r>
            <a:r>
              <a:rPr lang="el-GR" altLang="el-GR" sz="2400" dirty="0" smtClean="0"/>
              <a:t>τεχνική,</a:t>
            </a:r>
            <a:endParaRPr lang="el-GR" altLang="el-GR" sz="2400" dirty="0"/>
          </a:p>
          <a:p>
            <a:pPr algn="l">
              <a:spcBef>
                <a:spcPts val="1200"/>
              </a:spcBef>
              <a:buClr>
                <a:srgbClr val="075075"/>
              </a:buClr>
              <a:buFont typeface="Wingdings" pitchFamily="2" charset="2"/>
              <a:buChar char="Ø"/>
            </a:pPr>
            <a:r>
              <a:rPr lang="el-GR" altLang="el-GR" sz="2400" dirty="0"/>
              <a:t> Τεχνική της </a:t>
            </a:r>
            <a:r>
              <a:rPr lang="el-GR" altLang="el-GR" sz="2400" dirty="0" smtClean="0"/>
              <a:t>εμβάπτισης,</a:t>
            </a:r>
            <a:endParaRPr lang="el-GR" altLang="el-GR" sz="2400" dirty="0"/>
          </a:p>
          <a:p>
            <a:pPr algn="l">
              <a:spcBef>
                <a:spcPts val="1200"/>
              </a:spcBef>
              <a:buClr>
                <a:srgbClr val="075075"/>
              </a:buClr>
              <a:buFont typeface="Wingdings" pitchFamily="2" charset="2"/>
              <a:buChar char="Ø"/>
            </a:pPr>
            <a:r>
              <a:rPr lang="el-GR" altLang="el-GR" sz="2400" dirty="0"/>
              <a:t> Τεχνική της πλαστικής </a:t>
            </a:r>
            <a:r>
              <a:rPr lang="el-GR" altLang="el-GR" sz="2400" dirty="0" smtClean="0"/>
              <a:t>καλύπτρας,</a:t>
            </a:r>
            <a:endParaRPr lang="el-GR" altLang="el-GR" sz="2400" dirty="0"/>
          </a:p>
          <a:p>
            <a:pPr algn="l">
              <a:spcBef>
                <a:spcPts val="1200"/>
              </a:spcBef>
              <a:buClr>
                <a:srgbClr val="075075"/>
              </a:buClr>
              <a:buFont typeface="Wingdings" pitchFamily="2" charset="2"/>
              <a:buChar char="Ø"/>
            </a:pPr>
            <a:r>
              <a:rPr lang="el-GR" altLang="el-GR" sz="2400" dirty="0"/>
              <a:t> Τεχνική του φύλλου </a:t>
            </a:r>
            <a:r>
              <a:rPr lang="el-GR" altLang="el-GR" sz="2400" dirty="0" smtClean="0"/>
              <a:t>κεριού.</a:t>
            </a:r>
            <a:endParaRPr lang="en-GB" altLang="el-GR" sz="24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16</a:t>
            </a:fld>
            <a:endParaRPr lang="el-GR" dirty="0"/>
          </a:p>
        </p:txBody>
      </p:sp>
      <p:sp>
        <p:nvSpPr>
          <p:cNvPr id="3" name="Τίτλος 2"/>
          <p:cNvSpPr>
            <a:spLocks noGrp="1"/>
          </p:cNvSpPr>
          <p:nvPr>
            <p:ph type="title"/>
          </p:nvPr>
        </p:nvSpPr>
        <p:spPr>
          <a:xfrm>
            <a:off x="457200" y="404664"/>
            <a:ext cx="8229600" cy="908720"/>
          </a:xfrm>
        </p:spPr>
        <p:txBody>
          <a:bodyPr/>
          <a:lstStyle/>
          <a:p>
            <a:r>
              <a:rPr lang="el-GR" dirty="0" smtClean="0"/>
              <a:t>Τεχνικές κερώματος</a:t>
            </a:r>
            <a:endParaRPr lang="el-GR" dirty="0"/>
          </a:p>
        </p:txBody>
      </p:sp>
    </p:spTree>
    <p:extLst>
      <p:ext uri="{BB962C8B-B14F-4D97-AF65-F5344CB8AC3E}">
        <p14:creationId xmlns:p14="http://schemas.microsoft.com/office/powerpoint/2010/main" val="25084340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6980" y="975462"/>
            <a:ext cx="3750950" cy="23535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583" y="3613640"/>
            <a:ext cx="3754127" cy="24815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Τίτλος 1"/>
          <p:cNvSpPr>
            <a:spLocks noGrp="1"/>
          </p:cNvSpPr>
          <p:nvPr>
            <p:ph type="title"/>
          </p:nvPr>
        </p:nvSpPr>
        <p:spPr/>
        <p:txBody>
          <a:bodyPr/>
          <a:lstStyle/>
          <a:p>
            <a:r>
              <a:rPr lang="el-GR" dirty="0" smtClean="0"/>
              <a:t>Απεικόνιση τεχνικών </a:t>
            </a:r>
            <a:r>
              <a:rPr lang="el-GR" dirty="0"/>
              <a:t>κερώματος</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17</a:t>
            </a:fld>
            <a:endParaRPr lang="el-GR" dirty="0"/>
          </a:p>
        </p:txBody>
      </p:sp>
      <p:pic>
        <p:nvPicPr>
          <p:cNvPr id="11" name="Θέση περιεχομένου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738583" y="980728"/>
            <a:ext cx="3754127" cy="2324741"/>
          </a:xfrm>
          <a:prstGeom prst="rect">
            <a:avLst/>
          </a:prstGeom>
        </p:spPr>
      </p:pic>
      <p:pic>
        <p:nvPicPr>
          <p:cNvPr id="13" name="Θέση περιεχομένου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6980" y="3613640"/>
            <a:ext cx="3750950" cy="2504851"/>
          </a:xfrm>
          <a:prstGeom prst="rect">
            <a:avLst/>
          </a:prstGeom>
        </p:spPr>
      </p:pic>
      <p:sp>
        <p:nvSpPr>
          <p:cNvPr id="14" name="Rectangle 1"/>
          <p:cNvSpPr>
            <a:spLocks noChangeArrowheads="1"/>
          </p:cNvSpPr>
          <p:nvPr/>
        </p:nvSpPr>
        <p:spPr bwMode="auto">
          <a:xfrm>
            <a:off x="899592" y="6255404"/>
            <a:ext cx="7416824"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Ανδριτσάκης Δ. Ακίνητη επανορθωτική προσθετική. Εκδόσεις Ζαχαρόπουλος, Αθήνα, 2002</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1165297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18</a:t>
            </a:fld>
            <a:endParaRPr lang="el-GR" dirty="0"/>
          </a:p>
        </p:txBody>
      </p:sp>
      <p:sp>
        <p:nvSpPr>
          <p:cNvPr id="4" name="Τίτλος 3"/>
          <p:cNvSpPr>
            <a:spLocks noGrp="1"/>
          </p:cNvSpPr>
          <p:nvPr>
            <p:ph type="title"/>
          </p:nvPr>
        </p:nvSpPr>
        <p:spPr>
          <a:xfrm>
            <a:off x="467544" y="1844824"/>
            <a:ext cx="8229600" cy="1224136"/>
          </a:xfrm>
          <a:ln w="38100">
            <a:solidFill>
              <a:srgbClr val="075075"/>
            </a:solidFill>
          </a:ln>
        </p:spPr>
        <p:txBody>
          <a:bodyPr>
            <a:noAutofit/>
          </a:bodyPr>
          <a:lstStyle/>
          <a:p>
            <a:r>
              <a:rPr lang="el-GR" dirty="0" smtClean="0"/>
              <a:t>Κέρινο ομοίωμα Ένθετων - </a:t>
            </a:r>
            <a:r>
              <a:rPr lang="el-GR" dirty="0"/>
              <a:t>Ε</a:t>
            </a:r>
            <a:r>
              <a:rPr lang="el-GR" dirty="0" smtClean="0"/>
              <a:t>πένθετων</a:t>
            </a:r>
            <a:endParaRPr lang="el-GR" dirty="0"/>
          </a:p>
        </p:txBody>
      </p:sp>
    </p:spTree>
    <p:extLst>
      <p:ext uri="{BB962C8B-B14F-4D97-AF65-F5344CB8AC3E}">
        <p14:creationId xmlns:p14="http://schemas.microsoft.com/office/powerpoint/2010/main" val="16836522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453183" y="476672"/>
            <a:ext cx="8229600" cy="908720"/>
          </a:xfrm>
        </p:spPr>
        <p:txBody>
          <a:bodyPr/>
          <a:lstStyle/>
          <a:p>
            <a:r>
              <a:rPr lang="el-GR" dirty="0" smtClean="0"/>
              <a:t>Οδοντιατρικά κεριά</a:t>
            </a:r>
            <a:endParaRPr lang="el-GR" dirty="0"/>
          </a:p>
        </p:txBody>
      </p:sp>
      <p:sp>
        <p:nvSpPr>
          <p:cNvPr id="4" name="Θέση περιεχομένου 3"/>
          <p:cNvSpPr>
            <a:spLocks noGrp="1"/>
          </p:cNvSpPr>
          <p:nvPr>
            <p:ph idx="1"/>
          </p:nvPr>
        </p:nvSpPr>
        <p:spPr>
          <a:xfrm>
            <a:off x="467544" y="1988840"/>
            <a:ext cx="8229600" cy="5040560"/>
          </a:xfrm>
        </p:spPr>
        <p:txBody>
          <a:bodyPr>
            <a:normAutofit/>
          </a:bodyPr>
          <a:lstStyle/>
          <a:p>
            <a:pPr marL="0" indent="0" algn="ctr">
              <a:lnSpc>
                <a:spcPct val="114000"/>
              </a:lnSpc>
              <a:spcBef>
                <a:spcPts val="1200"/>
              </a:spcBef>
              <a:buClr>
                <a:srgbClr val="075075"/>
              </a:buClr>
              <a:buNone/>
            </a:pPr>
            <a:r>
              <a:rPr lang="el-GR" sz="2400" dirty="0"/>
              <a:t>Τα </a:t>
            </a:r>
            <a:r>
              <a:rPr lang="el-GR" sz="2400" b="1" dirty="0">
                <a:solidFill>
                  <a:srgbClr val="075075"/>
                </a:solidFill>
              </a:rPr>
              <a:t>οδοντιατρικά κεριά </a:t>
            </a:r>
            <a:r>
              <a:rPr lang="el-GR" sz="2400" dirty="0"/>
              <a:t>αποτελούν μίγμα φυσικών κεριών</a:t>
            </a:r>
            <a:r>
              <a:rPr lang="el-GR" sz="2400" dirty="0" smtClean="0"/>
              <a:t>,</a:t>
            </a:r>
            <a:r>
              <a:rPr lang="en-US" sz="2400" dirty="0" smtClean="0"/>
              <a:t> </a:t>
            </a:r>
            <a:r>
              <a:rPr lang="el-GR" sz="2400" dirty="0" smtClean="0"/>
              <a:t>που </a:t>
            </a:r>
            <a:r>
              <a:rPr lang="el-GR" sz="2400" dirty="0"/>
              <a:t>περιλαμβάνουν οργανικά συστατικά υψηλού μοριακού βάρους και συνθετικών κεριών με μεγάλη καθαρότητα</a:t>
            </a:r>
            <a:r>
              <a:rPr lang="el-GR" sz="2400" dirty="0" smtClean="0"/>
              <a:t>.</a:t>
            </a:r>
            <a:r>
              <a:rPr lang="en-US" sz="2400" dirty="0" smtClean="0"/>
              <a:t> </a:t>
            </a:r>
            <a:r>
              <a:rPr lang="el-GR" sz="2400" dirty="0" smtClean="0"/>
              <a:t>Σε </a:t>
            </a:r>
            <a:r>
              <a:rPr lang="el-GR" sz="2400" dirty="0"/>
              <a:t>θερμοκρασία περιβάλλοντος είναι στερεά, μεταξύ 30 –50 </a:t>
            </a:r>
            <a:r>
              <a:rPr lang="el-GR" sz="2400" baseline="30000" dirty="0" smtClean="0"/>
              <a:t>ο</a:t>
            </a:r>
            <a:r>
              <a:rPr lang="el-GR" sz="2400" dirty="0" smtClean="0"/>
              <a:t>C </a:t>
            </a:r>
            <a:r>
              <a:rPr lang="el-GR" sz="2400" dirty="0"/>
              <a:t>γίνονται εύπλαστα, ενώ πάνω από τους 50 </a:t>
            </a:r>
            <a:r>
              <a:rPr lang="el-GR" sz="2400" baseline="30000" dirty="0"/>
              <a:t>ο</a:t>
            </a:r>
            <a:r>
              <a:rPr lang="el-GR" sz="2400" dirty="0"/>
              <a:t>C </a:t>
            </a:r>
            <a:r>
              <a:rPr lang="el-GR" sz="2400" dirty="0" smtClean="0"/>
              <a:t> </a:t>
            </a:r>
            <a:r>
              <a:rPr lang="el-GR" sz="2400" dirty="0"/>
              <a:t>λιώνουν. </a:t>
            </a:r>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1</a:t>
            </a:fld>
            <a:endParaRPr lang="el-GR" dirty="0"/>
          </a:p>
        </p:txBody>
      </p:sp>
    </p:spTree>
    <p:extLst>
      <p:ext uri="{BB962C8B-B14F-4D97-AF65-F5344CB8AC3E}">
        <p14:creationId xmlns:p14="http://schemas.microsoft.com/office/powerpoint/2010/main" val="41285427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21586" y="404664"/>
            <a:ext cx="8229600" cy="908720"/>
          </a:xfrm>
        </p:spPr>
        <p:txBody>
          <a:bodyPr>
            <a:normAutofit/>
          </a:bodyPr>
          <a:lstStyle/>
          <a:p>
            <a:r>
              <a:rPr lang="el-GR" altLang="el-GR" dirty="0" smtClean="0"/>
              <a:t>Ορισμός</a:t>
            </a:r>
            <a:endParaRPr lang="en-GB" altLang="el-GR" dirty="0"/>
          </a:p>
        </p:txBody>
      </p:sp>
      <p:sp>
        <p:nvSpPr>
          <p:cNvPr id="2" name="Θέση περιεχομένου 1"/>
          <p:cNvSpPr>
            <a:spLocks noGrp="1"/>
          </p:cNvSpPr>
          <p:nvPr>
            <p:ph idx="1"/>
          </p:nvPr>
        </p:nvSpPr>
        <p:spPr>
          <a:xfrm>
            <a:off x="421586" y="1680915"/>
            <a:ext cx="8229600" cy="5040560"/>
          </a:xfrm>
        </p:spPr>
        <p:txBody>
          <a:bodyPr>
            <a:normAutofit/>
          </a:bodyPr>
          <a:lstStyle/>
          <a:p>
            <a:pPr marL="0" indent="0" algn="ctr">
              <a:lnSpc>
                <a:spcPct val="114000"/>
              </a:lnSpc>
              <a:spcBef>
                <a:spcPts val="1200"/>
              </a:spcBef>
              <a:buNone/>
            </a:pPr>
            <a:r>
              <a:rPr lang="el-GR" sz="2400" b="1" dirty="0" smtClean="0"/>
              <a:t>Ένθετα ή ένθετες εμφράξεις </a:t>
            </a:r>
            <a:r>
              <a:rPr lang="el-GR" sz="2400" dirty="0" smtClean="0"/>
              <a:t>ονομάζονται </a:t>
            </a:r>
            <a:r>
              <a:rPr lang="el-GR" sz="2400" dirty="0"/>
              <a:t>οι ακίνητες προσθέσεις που κατασκευάζονται και τοποθετούνται σε παρασκευασμένη κοιλότητα της μύλης του δοντιού, περιβάλλονται από οδοντικούς ιστούς και αποκαθιστούν την οδοντική ουσία που έχει χαθεί εξαιτίας τερηδόνας ή κατάγματος.</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19</a:t>
            </a:fld>
            <a:endParaRPr lang="el-GR" dirty="0"/>
          </a:p>
        </p:txBody>
      </p:sp>
    </p:spTree>
    <p:extLst>
      <p:ext uri="{BB962C8B-B14F-4D97-AF65-F5344CB8AC3E}">
        <p14:creationId xmlns:p14="http://schemas.microsoft.com/office/powerpoint/2010/main" val="15952774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1125996"/>
            <a:ext cx="6408712" cy="5389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r>
              <a:rPr lang="el-GR" dirty="0" smtClean="0"/>
              <a:t>Σχηματική απεικόνιση ενθέτου</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20</a:t>
            </a:fld>
            <a:endParaRPr lang="el-GR" dirty="0"/>
          </a:p>
        </p:txBody>
      </p:sp>
      <p:sp>
        <p:nvSpPr>
          <p:cNvPr id="5" name="Rectangle 1"/>
          <p:cNvSpPr>
            <a:spLocks noChangeArrowheads="1"/>
          </p:cNvSpPr>
          <p:nvPr/>
        </p:nvSpPr>
        <p:spPr bwMode="auto">
          <a:xfrm>
            <a:off x="827584" y="6165304"/>
            <a:ext cx="712879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a:cs typeface="+mn-cs"/>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a:cs typeface="+mn-cs"/>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a:cs typeface="+mn-cs"/>
              </a:rPr>
              <a:t> </a:t>
            </a:r>
            <a:r>
              <a:rPr kumimoji="0" lang="el-GR" sz="1200" b="0" i="0" u="none" strike="noStrike" cap="none" normalizeH="0" baseline="0" dirty="0" smtClean="0">
                <a:ln>
                  <a:noFill/>
                </a:ln>
                <a:solidFill>
                  <a:srgbClr val="595959"/>
                </a:solidFill>
                <a:effectLst/>
                <a:latin typeface="Calibri" pitchFamily="34" charset="0"/>
                <a:ea typeface="+mn-ea"/>
                <a:cs typeface="+mn-cs"/>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874698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101" y="1412776"/>
            <a:ext cx="4123184" cy="2568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5539" y="3429000"/>
            <a:ext cx="4596336" cy="283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r>
              <a:rPr lang="el-GR" dirty="0" smtClean="0"/>
              <a:t>Ένθετο </a:t>
            </a:r>
            <a:r>
              <a:rPr lang="el-GR" sz="3600" b="0" dirty="0" smtClean="0"/>
              <a:t>(1 από 2)</a:t>
            </a:r>
            <a:endParaRPr lang="el-GR" sz="3600" b="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21</a:t>
            </a:fld>
            <a:endParaRPr lang="el-GR" dirty="0"/>
          </a:p>
        </p:txBody>
      </p:sp>
      <p:sp>
        <p:nvSpPr>
          <p:cNvPr id="181249" name="Rectangle 1"/>
          <p:cNvSpPr>
            <a:spLocks noChangeArrowheads="1"/>
          </p:cNvSpPr>
          <p:nvPr/>
        </p:nvSpPr>
        <p:spPr bwMode="auto">
          <a:xfrm>
            <a:off x="611560" y="4437982"/>
            <a:ext cx="3096344"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Αδάμ Α., Δρούκας Β.  Στοιχεία ακινήτου οδοντικής προσθετικής. Εκδόσεις Παρισιάνος, Αθήνα 1981</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4889643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196752"/>
            <a:ext cx="3331096" cy="2725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3657600"/>
            <a:ext cx="4853136" cy="2781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r>
              <a:rPr lang="el-GR" dirty="0" smtClean="0"/>
              <a:t>Ένθετο </a:t>
            </a:r>
            <a:r>
              <a:rPr lang="el-GR" sz="3600" b="0" dirty="0" smtClean="0"/>
              <a:t>(1 από 2)</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22</a:t>
            </a:fld>
            <a:endParaRPr lang="el-GR" dirty="0"/>
          </a:p>
        </p:txBody>
      </p:sp>
      <p:sp>
        <p:nvSpPr>
          <p:cNvPr id="6" name="5 - Ορθογώνιο"/>
          <p:cNvSpPr/>
          <p:nvPr/>
        </p:nvSpPr>
        <p:spPr>
          <a:xfrm>
            <a:off x="683568" y="4149080"/>
            <a:ext cx="2520280" cy="646331"/>
          </a:xfrm>
          <a:prstGeom prst="rect">
            <a:avLst/>
          </a:prstGeom>
        </p:spPr>
        <p:txBody>
          <a:bodyPr wrap="square">
            <a:spAutoFit/>
          </a:bodyPr>
          <a:lstStyle/>
          <a:p>
            <a:pPr lvl="0"/>
            <a:r>
              <a:rPr lang="el-GR" sz="1200" dirty="0" smtClean="0">
                <a:solidFill>
                  <a:srgbClr val="595959"/>
                </a:solidFill>
                <a:latin typeface="Calibri" pitchFamily="34" charset="0"/>
              </a:rPr>
              <a:t>© Αδάμ Α., Δρούκας Β.  Στοιχεία ακινήτου οδοντικής προσθετικής. Εκδόσεις Παρισιάνος, Αθήνα 1981</a:t>
            </a:r>
            <a:endParaRPr lang="el-GR" sz="1200" dirty="0" smtClean="0">
              <a:latin typeface="Arial" pitchFamily="34" charset="0"/>
            </a:endParaRPr>
          </a:p>
        </p:txBody>
      </p:sp>
    </p:spTree>
    <p:extLst>
      <p:ext uri="{BB962C8B-B14F-4D97-AF65-F5344CB8AC3E}">
        <p14:creationId xmlns:p14="http://schemas.microsoft.com/office/powerpoint/2010/main" val="39948053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332656"/>
            <a:ext cx="8229600" cy="908720"/>
          </a:xfrm>
        </p:spPr>
        <p:txBody>
          <a:bodyPr/>
          <a:lstStyle/>
          <a:p>
            <a:r>
              <a:rPr lang="el-GR" altLang="el-GR" b="1" dirty="0" smtClean="0"/>
              <a:t>Χρησιμότητα των ένθετων</a:t>
            </a:r>
            <a:endParaRPr lang="en-GB" altLang="el-GR" b="1" dirty="0"/>
          </a:p>
        </p:txBody>
      </p:sp>
      <p:sp>
        <p:nvSpPr>
          <p:cNvPr id="52227" name="Rectangle 3"/>
          <p:cNvSpPr>
            <a:spLocks noGrp="1" noChangeArrowheads="1"/>
          </p:cNvSpPr>
          <p:nvPr>
            <p:ph idx="1"/>
          </p:nvPr>
        </p:nvSpPr>
        <p:spPr>
          <a:xfrm>
            <a:off x="683568" y="1783340"/>
            <a:ext cx="8229600" cy="5040560"/>
          </a:xfrm>
        </p:spPr>
        <p:txBody>
          <a:bodyPr>
            <a:normAutofit/>
          </a:bodyPr>
          <a:lstStyle/>
          <a:p>
            <a:pPr>
              <a:lnSpc>
                <a:spcPct val="114000"/>
              </a:lnSpc>
              <a:spcBef>
                <a:spcPts val="1200"/>
              </a:spcBef>
              <a:buClr>
                <a:srgbClr val="075075"/>
              </a:buClr>
              <a:buFont typeface="Wingdings" panose="05000000000000000000" pitchFamily="2" charset="2"/>
              <a:buChar char="§"/>
            </a:pPr>
            <a:r>
              <a:rPr lang="el-GR" altLang="el-GR" sz="2400" dirty="0"/>
              <a:t>Αναπλήρωση μικρής ποσότητα οδοντικής ουσίας που έχει χαθεί λόγω τερηδόνας ή </a:t>
            </a:r>
            <a:r>
              <a:rPr lang="el-GR" altLang="el-GR" sz="2400" dirty="0" smtClean="0"/>
              <a:t>κατάγματος,</a:t>
            </a:r>
            <a:endParaRPr lang="el-GR" altLang="el-GR" sz="2400" dirty="0"/>
          </a:p>
          <a:p>
            <a:pPr>
              <a:lnSpc>
                <a:spcPct val="114000"/>
              </a:lnSpc>
              <a:spcBef>
                <a:spcPts val="1200"/>
              </a:spcBef>
              <a:buClr>
                <a:srgbClr val="075075"/>
              </a:buClr>
              <a:buFont typeface="Wingdings" panose="05000000000000000000" pitchFamily="2" charset="2"/>
              <a:buChar char="§"/>
            </a:pPr>
            <a:r>
              <a:rPr lang="el-GR" altLang="el-GR" sz="2400" dirty="0"/>
              <a:t>Κάτω από ορισμένες προϋποθέσεις χρησιμοποιούνται ως στηρίγματα γεφυρών μικρής </a:t>
            </a:r>
            <a:r>
              <a:rPr lang="el-GR" altLang="el-GR" sz="2400" dirty="0" smtClean="0"/>
              <a:t>έκτασης.</a:t>
            </a:r>
            <a:endParaRPr lang="en-GB" altLang="el-GR" sz="24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23</a:t>
            </a:fld>
            <a:endParaRPr lang="el-GR" dirty="0"/>
          </a:p>
        </p:txBody>
      </p:sp>
    </p:spTree>
    <p:extLst>
      <p:ext uri="{BB962C8B-B14F-4D97-AF65-F5344CB8AC3E}">
        <p14:creationId xmlns:p14="http://schemas.microsoft.com/office/powerpoint/2010/main" val="6186610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1043608" y="1988840"/>
            <a:ext cx="7344816" cy="5040560"/>
          </a:xfrm>
        </p:spPr>
        <p:txBody>
          <a:bodyPr>
            <a:normAutofit/>
          </a:bodyPr>
          <a:lstStyle/>
          <a:p>
            <a:pPr marL="0" indent="0" algn="ctr">
              <a:lnSpc>
                <a:spcPct val="114000"/>
              </a:lnSpc>
              <a:buNone/>
            </a:pPr>
            <a:r>
              <a:rPr lang="el-GR" altLang="el-GR" sz="2400" b="1" dirty="0">
                <a:solidFill>
                  <a:srgbClr val="075075"/>
                </a:solidFill>
              </a:rPr>
              <a:t>Απαραίτητη προϋπόθεση </a:t>
            </a:r>
            <a:r>
              <a:rPr lang="el-GR" altLang="el-GR" sz="2400" dirty="0"/>
              <a:t>για τη χρήση </a:t>
            </a:r>
            <a:r>
              <a:rPr lang="el-GR" altLang="el-GR" sz="2400" dirty="0" smtClean="0"/>
              <a:t>των ενθέτων στην στοματική κοιλότητα είναι </a:t>
            </a:r>
            <a:r>
              <a:rPr lang="el-GR" altLang="el-GR" sz="2400" dirty="0"/>
              <a:t>το άτομο να έχει πολύ καλό επίπεδο στοματικής υγιεινής, και το δόντι ικανοποιητικό μήκος μύλης.</a:t>
            </a:r>
            <a:endParaRPr lang="el-GR" sz="24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24</a:t>
            </a:fld>
            <a:endParaRPr lang="el-GR" dirty="0"/>
          </a:p>
        </p:txBody>
      </p:sp>
      <p:sp>
        <p:nvSpPr>
          <p:cNvPr id="4" name="Τίτλος 3"/>
          <p:cNvSpPr>
            <a:spLocks noGrp="1"/>
          </p:cNvSpPr>
          <p:nvPr>
            <p:ph type="title"/>
          </p:nvPr>
        </p:nvSpPr>
        <p:spPr>
          <a:xfrm>
            <a:off x="457200" y="404664"/>
            <a:ext cx="8229600" cy="908720"/>
          </a:xfrm>
        </p:spPr>
        <p:txBody>
          <a:bodyPr/>
          <a:lstStyle/>
          <a:p>
            <a:r>
              <a:rPr lang="el-GR" dirty="0" smtClean="0"/>
              <a:t>Προϋπόθεση επιτυχίας ενθέτου</a:t>
            </a:r>
            <a:endParaRPr lang="el-GR" dirty="0"/>
          </a:p>
        </p:txBody>
      </p:sp>
    </p:spTree>
    <p:extLst>
      <p:ext uri="{BB962C8B-B14F-4D97-AF65-F5344CB8AC3E}">
        <p14:creationId xmlns:p14="http://schemas.microsoft.com/office/powerpoint/2010/main" val="20922357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472549" y="404664"/>
            <a:ext cx="8229600" cy="908720"/>
          </a:xfrm>
        </p:spPr>
        <p:txBody>
          <a:bodyPr/>
          <a:lstStyle/>
          <a:p>
            <a:r>
              <a:rPr lang="el-GR" dirty="0" smtClean="0"/>
              <a:t>Μειονέκτημα ένθετου</a:t>
            </a:r>
            <a:endParaRPr lang="el-GR" dirty="0"/>
          </a:p>
        </p:txBody>
      </p:sp>
      <p:sp>
        <p:nvSpPr>
          <p:cNvPr id="2" name="Θέση περιεχομένου 1"/>
          <p:cNvSpPr>
            <a:spLocks noGrp="1"/>
          </p:cNvSpPr>
          <p:nvPr>
            <p:ph idx="1"/>
          </p:nvPr>
        </p:nvSpPr>
        <p:spPr>
          <a:xfrm>
            <a:off x="1115616" y="1783340"/>
            <a:ext cx="7200800" cy="5040560"/>
          </a:xfrm>
        </p:spPr>
        <p:txBody>
          <a:bodyPr>
            <a:normAutofit/>
          </a:bodyPr>
          <a:lstStyle/>
          <a:p>
            <a:pPr marL="0" indent="0" algn="ctr">
              <a:lnSpc>
                <a:spcPct val="114000"/>
              </a:lnSpc>
              <a:spcBef>
                <a:spcPts val="1200"/>
              </a:spcBef>
              <a:buNone/>
            </a:pPr>
            <a:r>
              <a:rPr lang="el-GR" altLang="el-GR" sz="2400" dirty="0"/>
              <a:t>Το </a:t>
            </a:r>
            <a:r>
              <a:rPr lang="el-GR" altLang="el-GR" sz="2400" b="1" dirty="0">
                <a:solidFill>
                  <a:srgbClr val="075075"/>
                </a:solidFill>
              </a:rPr>
              <a:t>βασικό μειονέκτημα </a:t>
            </a:r>
            <a:r>
              <a:rPr lang="el-GR" altLang="el-GR" sz="2400" dirty="0"/>
              <a:t>των ενθέτων είναι ότι υπάρχει αυξημένος κίνδυνος κατάγματος των φυμάτων του δοντιού, επειδή η έμφραξη λειτουργεί ως σφήνα κατά τη </a:t>
            </a:r>
            <a:r>
              <a:rPr lang="el-GR" altLang="el-GR" sz="2400" dirty="0" smtClean="0"/>
              <a:t>μάσηση.</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25</a:t>
            </a:fld>
            <a:endParaRPr lang="el-GR" dirty="0"/>
          </a:p>
        </p:txBody>
      </p:sp>
    </p:spTree>
    <p:extLst>
      <p:ext uri="{BB962C8B-B14F-4D97-AF65-F5344CB8AC3E}">
        <p14:creationId xmlns:p14="http://schemas.microsoft.com/office/powerpoint/2010/main" val="31119958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1799667"/>
            <a:ext cx="6108126" cy="4354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299" name="AutoShape 3"/>
          <p:cNvSpPr>
            <a:spLocks noChangeArrowheads="1"/>
          </p:cNvSpPr>
          <p:nvPr/>
        </p:nvSpPr>
        <p:spPr bwMode="auto">
          <a:xfrm>
            <a:off x="3347864" y="1025352"/>
            <a:ext cx="1944216" cy="2547664"/>
          </a:xfrm>
          <a:prstGeom prst="downArrow">
            <a:avLst>
              <a:gd name="adj1" fmla="val 50000"/>
              <a:gd name="adj2" fmla="val 69845"/>
            </a:avLst>
          </a:prstGeom>
          <a:solidFill>
            <a:srgbClr val="CC3300"/>
          </a:solidFill>
          <a:ln w="9525">
            <a:solidFill>
              <a:schemeClr val="tx1"/>
            </a:solidFill>
            <a:miter lim="800000"/>
            <a:headEnd/>
            <a:tailEnd/>
          </a:ln>
          <a:effectLst/>
          <a:extLst/>
        </p:spPr>
        <p:txBody>
          <a:bodyPr wrap="none" anchor="ctr"/>
          <a:lstStyle/>
          <a:p>
            <a:endParaRPr lang="el-GR" dirty="0"/>
          </a:p>
        </p:txBody>
      </p:sp>
      <p:sp>
        <p:nvSpPr>
          <p:cNvPr id="2" name="Τίτλος 1"/>
          <p:cNvSpPr>
            <a:spLocks noGrp="1"/>
          </p:cNvSpPr>
          <p:nvPr>
            <p:ph type="title"/>
          </p:nvPr>
        </p:nvSpPr>
        <p:spPr/>
        <p:txBody>
          <a:bodyPr/>
          <a:lstStyle/>
          <a:p>
            <a:r>
              <a:rPr lang="el-GR" dirty="0" smtClean="0"/>
              <a:t>Μειονέκτημα ενθέτου (σχήμα)</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26</a:t>
            </a:fld>
            <a:endParaRPr lang="el-GR" dirty="0"/>
          </a:p>
        </p:txBody>
      </p:sp>
      <p:sp>
        <p:nvSpPr>
          <p:cNvPr id="172033" name="Rectangle 1"/>
          <p:cNvSpPr>
            <a:spLocks noChangeArrowheads="1"/>
          </p:cNvSpPr>
          <p:nvPr/>
        </p:nvSpPr>
        <p:spPr bwMode="auto">
          <a:xfrm>
            <a:off x="899592" y="6309320"/>
            <a:ext cx="712879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Ανδριτσάκης Δ. Ακίνητη επανορθωτική προσθετική. Εκδόσεις Ζαχαρόπουλος, Αθήνα, 2002 (τροποποίηση)</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41272465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1268760"/>
            <a:ext cx="6622504" cy="4541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normAutofit fontScale="90000"/>
          </a:bodyPr>
          <a:lstStyle/>
          <a:p>
            <a:r>
              <a:rPr lang="el-GR" dirty="0"/>
              <a:t>Μειονέκτημα ενθέτου </a:t>
            </a:r>
            <a:r>
              <a:rPr lang="el-GR" dirty="0" smtClean="0"/>
              <a:t>(</a:t>
            </a:r>
            <a:r>
              <a:rPr lang="el-GR" dirty="0"/>
              <a:t>κλινική εικόνα</a:t>
            </a:r>
            <a:r>
              <a:rPr lang="el-GR"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27</a:t>
            </a:fld>
            <a:endParaRPr lang="el-GR" dirty="0"/>
          </a:p>
        </p:txBody>
      </p:sp>
      <p:sp>
        <p:nvSpPr>
          <p:cNvPr id="169985" name="Rectangle 1"/>
          <p:cNvSpPr>
            <a:spLocks noChangeArrowheads="1"/>
          </p:cNvSpPr>
          <p:nvPr/>
        </p:nvSpPr>
        <p:spPr bwMode="auto">
          <a:xfrm>
            <a:off x="899592" y="6093296"/>
            <a:ext cx="72008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Ανδριτσάκης Δ. Ακίνητη επανορθωτική προσθετική. Εκδόσεις Ζαχαρόπουλος, Αθήνα, 2002</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3330013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28</a:t>
            </a:fld>
            <a:endParaRPr lang="el-GR" dirty="0"/>
          </a:p>
        </p:txBody>
      </p:sp>
      <p:sp>
        <p:nvSpPr>
          <p:cNvPr id="4" name="Τίτλος 3"/>
          <p:cNvSpPr>
            <a:spLocks noGrp="1"/>
          </p:cNvSpPr>
          <p:nvPr>
            <p:ph type="title"/>
          </p:nvPr>
        </p:nvSpPr>
        <p:spPr>
          <a:xfrm>
            <a:off x="467544" y="2348880"/>
            <a:ext cx="8229600" cy="908720"/>
          </a:xfrm>
          <a:ln w="38100">
            <a:solidFill>
              <a:srgbClr val="075075"/>
            </a:solidFill>
          </a:ln>
        </p:spPr>
        <p:txBody>
          <a:bodyPr/>
          <a:lstStyle/>
          <a:p>
            <a:r>
              <a:rPr lang="el-GR" dirty="0" smtClean="0"/>
              <a:t>Ομάδες Ένθετων</a:t>
            </a:r>
            <a:endParaRPr lang="el-GR" dirty="0"/>
          </a:p>
        </p:txBody>
      </p:sp>
    </p:spTree>
    <p:extLst>
      <p:ext uri="{BB962C8B-B14F-4D97-AF65-F5344CB8AC3E}">
        <p14:creationId xmlns:p14="http://schemas.microsoft.com/office/powerpoint/2010/main" val="3550297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Είδη οδοντιατρικών κεριών</a:t>
            </a:r>
            <a:endParaRPr lang="el-GR" dirty="0"/>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3908910763"/>
              </p:ext>
            </p:extLst>
          </p:nvPr>
        </p:nvGraphicFramePr>
        <p:xfrm>
          <a:off x="457200" y="1196975"/>
          <a:ext cx="8229600" cy="5040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2</a:t>
            </a:fld>
            <a:endParaRPr lang="el-GR" dirty="0"/>
          </a:p>
        </p:txBody>
      </p:sp>
    </p:spTree>
    <p:extLst>
      <p:ext uri="{BB962C8B-B14F-4D97-AF65-F5344CB8AC3E}">
        <p14:creationId xmlns:p14="http://schemas.microsoft.com/office/powerpoint/2010/main" val="20875083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1300" y="1268760"/>
            <a:ext cx="3581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29</a:t>
            </a:fld>
            <a:endParaRPr lang="el-GR" dirty="0"/>
          </a:p>
        </p:txBody>
      </p:sp>
      <p:sp>
        <p:nvSpPr>
          <p:cNvPr id="4" name="Τίτλος 3"/>
          <p:cNvSpPr>
            <a:spLocks noGrp="1"/>
          </p:cNvSpPr>
          <p:nvPr>
            <p:ph type="title"/>
          </p:nvPr>
        </p:nvSpPr>
        <p:spPr/>
        <p:txBody>
          <a:bodyPr/>
          <a:lstStyle/>
          <a:p>
            <a:r>
              <a:rPr lang="el-GR" dirty="0" smtClean="0"/>
              <a:t>Ένθετα 1</a:t>
            </a:r>
            <a:r>
              <a:rPr lang="el-GR" baseline="30000" dirty="0" smtClean="0"/>
              <a:t>ης</a:t>
            </a:r>
            <a:r>
              <a:rPr lang="el-GR" dirty="0" smtClean="0"/>
              <a:t> ομάδας</a:t>
            </a:r>
            <a:endParaRPr lang="el-GR" dirty="0"/>
          </a:p>
        </p:txBody>
      </p:sp>
      <p:sp>
        <p:nvSpPr>
          <p:cNvPr id="166913" name="Rectangle 1"/>
          <p:cNvSpPr>
            <a:spLocks noChangeArrowheads="1"/>
          </p:cNvSpPr>
          <p:nvPr/>
        </p:nvSpPr>
        <p:spPr bwMode="auto">
          <a:xfrm>
            <a:off x="467544" y="5807169"/>
            <a:ext cx="8496944"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4638183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1644" y="1124744"/>
            <a:ext cx="3581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30</a:t>
            </a:fld>
            <a:endParaRPr lang="el-GR" dirty="0"/>
          </a:p>
        </p:txBody>
      </p:sp>
      <p:sp>
        <p:nvSpPr>
          <p:cNvPr id="4" name="Τίτλος 3"/>
          <p:cNvSpPr>
            <a:spLocks noGrp="1"/>
          </p:cNvSpPr>
          <p:nvPr>
            <p:ph type="title"/>
          </p:nvPr>
        </p:nvSpPr>
        <p:spPr/>
        <p:txBody>
          <a:bodyPr/>
          <a:lstStyle/>
          <a:p>
            <a:r>
              <a:rPr lang="el-GR" dirty="0"/>
              <a:t>Ένθετα </a:t>
            </a:r>
            <a:r>
              <a:rPr lang="el-GR" dirty="0" smtClean="0"/>
              <a:t>2</a:t>
            </a:r>
            <a:r>
              <a:rPr lang="el-GR" baseline="30000" dirty="0" smtClean="0"/>
              <a:t>ης</a:t>
            </a:r>
            <a:r>
              <a:rPr lang="el-GR" dirty="0" smtClean="0"/>
              <a:t> </a:t>
            </a:r>
            <a:r>
              <a:rPr lang="el-GR" dirty="0"/>
              <a:t>ομάδας</a:t>
            </a:r>
          </a:p>
        </p:txBody>
      </p:sp>
      <p:sp>
        <p:nvSpPr>
          <p:cNvPr id="164865" name="Rectangle 1"/>
          <p:cNvSpPr>
            <a:spLocks noChangeArrowheads="1"/>
          </p:cNvSpPr>
          <p:nvPr/>
        </p:nvSpPr>
        <p:spPr bwMode="auto">
          <a:xfrm>
            <a:off x="1403648" y="5949280"/>
            <a:ext cx="72008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6134787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628800"/>
            <a:ext cx="716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31</a:t>
            </a:fld>
            <a:endParaRPr lang="el-GR" dirty="0"/>
          </a:p>
        </p:txBody>
      </p:sp>
      <p:sp>
        <p:nvSpPr>
          <p:cNvPr id="4" name="Τίτλος 3"/>
          <p:cNvSpPr>
            <a:spLocks noGrp="1"/>
          </p:cNvSpPr>
          <p:nvPr>
            <p:ph type="title"/>
          </p:nvPr>
        </p:nvSpPr>
        <p:spPr/>
        <p:txBody>
          <a:bodyPr>
            <a:noAutofit/>
          </a:bodyPr>
          <a:lstStyle/>
          <a:p>
            <a:r>
              <a:rPr lang="el-GR" dirty="0"/>
              <a:t>Εγγύς </a:t>
            </a:r>
            <a:r>
              <a:rPr lang="el-GR" dirty="0" smtClean="0"/>
              <a:t>- </a:t>
            </a:r>
            <a:r>
              <a:rPr lang="el-GR" dirty="0"/>
              <a:t>άπω </a:t>
            </a:r>
            <a:r>
              <a:rPr lang="el-GR" dirty="0" smtClean="0"/>
              <a:t>- μασητικό </a:t>
            </a:r>
            <a:r>
              <a:rPr lang="el-GR" dirty="0"/>
              <a:t>ένθετο </a:t>
            </a:r>
            <a:r>
              <a:rPr lang="el-GR" sz="3200" b="0" dirty="0"/>
              <a:t>(mod)</a:t>
            </a:r>
          </a:p>
        </p:txBody>
      </p:sp>
      <p:sp>
        <p:nvSpPr>
          <p:cNvPr id="162817" name="Rectangle 1"/>
          <p:cNvSpPr>
            <a:spLocks noChangeArrowheads="1"/>
          </p:cNvSpPr>
          <p:nvPr/>
        </p:nvSpPr>
        <p:spPr bwMode="auto">
          <a:xfrm>
            <a:off x="1115616" y="6237312"/>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Αδάμ Α., Δρούκας Β.  Στοιχεία ακινήτου οδοντικής προσθετικής. Εκδόσεις Παρισιάνος, Αθήνα 1981</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9301523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4544" y="1124744"/>
            <a:ext cx="28956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32</a:t>
            </a:fld>
            <a:endParaRPr lang="el-GR" dirty="0"/>
          </a:p>
        </p:txBody>
      </p:sp>
      <p:sp>
        <p:nvSpPr>
          <p:cNvPr id="4" name="Τίτλος 3"/>
          <p:cNvSpPr>
            <a:spLocks noGrp="1"/>
          </p:cNvSpPr>
          <p:nvPr>
            <p:ph type="title"/>
          </p:nvPr>
        </p:nvSpPr>
        <p:spPr/>
        <p:txBody>
          <a:bodyPr/>
          <a:lstStyle/>
          <a:p>
            <a:r>
              <a:rPr lang="el-GR" dirty="0"/>
              <a:t>Ένθετα </a:t>
            </a:r>
            <a:r>
              <a:rPr lang="el-GR" dirty="0" smtClean="0"/>
              <a:t>3</a:t>
            </a:r>
            <a:r>
              <a:rPr lang="el-GR" baseline="30000" dirty="0" smtClean="0"/>
              <a:t>ης</a:t>
            </a:r>
            <a:r>
              <a:rPr lang="el-GR" dirty="0" smtClean="0"/>
              <a:t> </a:t>
            </a:r>
            <a:r>
              <a:rPr lang="el-GR" dirty="0"/>
              <a:t>ομάδας</a:t>
            </a:r>
          </a:p>
        </p:txBody>
      </p:sp>
      <p:sp>
        <p:nvSpPr>
          <p:cNvPr id="160769" name="Rectangle 1"/>
          <p:cNvSpPr>
            <a:spLocks noChangeArrowheads="1"/>
          </p:cNvSpPr>
          <p:nvPr/>
        </p:nvSpPr>
        <p:spPr bwMode="auto">
          <a:xfrm>
            <a:off x="691574" y="6079351"/>
            <a:ext cx="799288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40065763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2144" y="1025352"/>
            <a:ext cx="3200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33</a:t>
            </a:fld>
            <a:endParaRPr lang="el-GR" dirty="0"/>
          </a:p>
        </p:txBody>
      </p:sp>
      <p:sp>
        <p:nvSpPr>
          <p:cNvPr id="4" name="Τίτλος 3"/>
          <p:cNvSpPr>
            <a:spLocks noGrp="1"/>
          </p:cNvSpPr>
          <p:nvPr>
            <p:ph type="title"/>
          </p:nvPr>
        </p:nvSpPr>
        <p:spPr/>
        <p:txBody>
          <a:bodyPr/>
          <a:lstStyle/>
          <a:p>
            <a:r>
              <a:rPr lang="el-GR" dirty="0"/>
              <a:t>Ένθετα </a:t>
            </a:r>
            <a:r>
              <a:rPr lang="el-GR" dirty="0" smtClean="0"/>
              <a:t>4</a:t>
            </a:r>
            <a:r>
              <a:rPr lang="el-GR" baseline="30000" dirty="0" smtClean="0"/>
              <a:t>ης</a:t>
            </a:r>
            <a:r>
              <a:rPr lang="el-GR" dirty="0" smtClean="0"/>
              <a:t> </a:t>
            </a:r>
            <a:r>
              <a:rPr lang="el-GR" dirty="0"/>
              <a:t>ομάδας</a:t>
            </a:r>
          </a:p>
        </p:txBody>
      </p:sp>
      <p:sp>
        <p:nvSpPr>
          <p:cNvPr id="158721" name="Rectangle 1"/>
          <p:cNvSpPr>
            <a:spLocks noChangeArrowheads="1"/>
          </p:cNvSpPr>
          <p:nvPr/>
        </p:nvSpPr>
        <p:spPr bwMode="auto">
          <a:xfrm>
            <a:off x="1403648" y="6088299"/>
            <a:ext cx="6624736"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7728538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836712"/>
            <a:ext cx="3810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34</a:t>
            </a:fld>
            <a:endParaRPr lang="el-GR" dirty="0"/>
          </a:p>
        </p:txBody>
      </p:sp>
      <p:sp>
        <p:nvSpPr>
          <p:cNvPr id="4" name="Τίτλος 3"/>
          <p:cNvSpPr>
            <a:spLocks noGrp="1"/>
          </p:cNvSpPr>
          <p:nvPr>
            <p:ph type="title"/>
          </p:nvPr>
        </p:nvSpPr>
        <p:spPr/>
        <p:txBody>
          <a:bodyPr/>
          <a:lstStyle/>
          <a:p>
            <a:r>
              <a:rPr lang="el-GR" dirty="0"/>
              <a:t>Ένθετα </a:t>
            </a:r>
            <a:r>
              <a:rPr lang="el-GR" dirty="0" smtClean="0"/>
              <a:t>5</a:t>
            </a:r>
            <a:r>
              <a:rPr lang="el-GR" baseline="30000" dirty="0" smtClean="0"/>
              <a:t>ης</a:t>
            </a:r>
            <a:r>
              <a:rPr lang="el-GR" dirty="0" smtClean="0"/>
              <a:t> </a:t>
            </a:r>
            <a:r>
              <a:rPr lang="el-GR" dirty="0"/>
              <a:t>ομάδας</a:t>
            </a:r>
          </a:p>
        </p:txBody>
      </p:sp>
      <p:sp>
        <p:nvSpPr>
          <p:cNvPr id="156673" name="Rectangle 1"/>
          <p:cNvSpPr>
            <a:spLocks noChangeArrowheads="1"/>
          </p:cNvSpPr>
          <p:nvPr/>
        </p:nvSpPr>
        <p:spPr bwMode="auto">
          <a:xfrm>
            <a:off x="1475656" y="5851793"/>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3050510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0" y="2062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645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792" y="2276872"/>
            <a:ext cx="8316416" cy="2910746"/>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lstStyle/>
          <a:p>
            <a:r>
              <a:rPr lang="el-GR" dirty="0" smtClean="0"/>
              <a:t>Κατηγορίες ένθετων</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35</a:t>
            </a:fld>
            <a:endParaRPr lang="el-GR" dirty="0"/>
          </a:p>
        </p:txBody>
      </p:sp>
      <p:sp>
        <p:nvSpPr>
          <p:cNvPr id="154625" name="Rectangle 1"/>
          <p:cNvSpPr>
            <a:spLocks noChangeArrowheads="1"/>
          </p:cNvSpPr>
          <p:nvPr/>
        </p:nvSpPr>
        <p:spPr bwMode="auto">
          <a:xfrm>
            <a:off x="683568" y="5733256"/>
            <a:ext cx="748883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6449900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cstate="print">
            <a:clrChange>
              <a:clrFrom>
                <a:srgbClr val="D6FF7D"/>
              </a:clrFrom>
              <a:clrTo>
                <a:srgbClr val="D6FF7D">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755576" y="1474112"/>
            <a:ext cx="3602203" cy="34057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39" name="Picture 3"/>
          <p:cNvPicPr>
            <a:picLocks noChangeAspect="1" noChangeArrowheads="1"/>
          </p:cNvPicPr>
          <p:nvPr/>
        </p:nvPicPr>
        <p:blipFill rotWithShape="1">
          <a:blip r:embed="rId4" cstate="print">
            <a:duotone>
              <a:prstClr val="black"/>
              <a:srgbClr val="00B050">
                <a:tint val="45000"/>
                <a:satMod val="400000"/>
              </a:srgbClr>
            </a:duotone>
            <a:extLst>
              <a:ext uri="{28A0092B-C50C-407E-A947-70E740481C1C}">
                <a14:useLocalDpi xmlns:a14="http://schemas.microsoft.com/office/drawing/2010/main" val="0"/>
              </a:ext>
            </a:extLst>
          </a:blip>
          <a:srcRect/>
          <a:stretch/>
        </p:blipFill>
        <p:spPr bwMode="auto">
          <a:xfrm>
            <a:off x="4213763" y="1844824"/>
            <a:ext cx="3602202" cy="26642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Τίτλος 1"/>
          <p:cNvSpPr>
            <a:spLocks noGrp="1"/>
          </p:cNvSpPr>
          <p:nvPr>
            <p:ph type="title"/>
          </p:nvPr>
        </p:nvSpPr>
        <p:spPr/>
        <p:txBody>
          <a:bodyPr/>
          <a:lstStyle/>
          <a:p>
            <a:r>
              <a:rPr lang="el-GR" dirty="0" smtClean="0"/>
              <a:t>Ένθετα 2</a:t>
            </a:r>
            <a:r>
              <a:rPr lang="el-GR" baseline="30000" dirty="0" smtClean="0"/>
              <a:t>ης</a:t>
            </a:r>
            <a:r>
              <a:rPr lang="el-GR" dirty="0" smtClean="0"/>
              <a:t> ομάδας (σχήμα)</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36</a:t>
            </a:fld>
            <a:endParaRPr lang="el-GR" dirty="0"/>
          </a:p>
        </p:txBody>
      </p:sp>
      <p:sp>
        <p:nvSpPr>
          <p:cNvPr id="7" name="TextBox 6"/>
          <p:cNvSpPr txBox="1"/>
          <p:nvPr/>
        </p:nvSpPr>
        <p:spPr>
          <a:xfrm>
            <a:off x="3660136" y="4926687"/>
            <a:ext cx="1844415" cy="276999"/>
          </a:xfrm>
          <a:prstGeom prst="rect">
            <a:avLst/>
          </a:prstGeom>
          <a:noFill/>
        </p:spPr>
        <p:txBody>
          <a:bodyPr wrap="none" rtlCol="0">
            <a:spAutoFit/>
          </a:bodyPr>
          <a:lstStyle/>
          <a:p>
            <a:pPr algn="ctr"/>
            <a:r>
              <a:rPr lang="el-GR" sz="1200" dirty="0"/>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6052054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67544" y="1772816"/>
            <a:ext cx="8229600" cy="2160240"/>
          </a:xfrm>
          <a:ln w="38100">
            <a:solidFill>
              <a:srgbClr val="075075"/>
            </a:solidFill>
          </a:ln>
        </p:spPr>
        <p:txBody>
          <a:bodyPr>
            <a:normAutofit/>
          </a:bodyPr>
          <a:lstStyle/>
          <a:p>
            <a:r>
              <a:rPr lang="el-GR" altLang="el-GR" b="1" dirty="0"/>
              <a:t>Στην ακίνητη προσθετική χρησιμοποιούνται κυρίως τα ένθετα </a:t>
            </a:r>
            <a:r>
              <a:rPr lang="el-GR" altLang="el-GR" b="1" dirty="0" smtClean="0"/>
              <a:t>1</a:t>
            </a:r>
            <a:r>
              <a:rPr lang="el-GR" altLang="el-GR" b="1" baseline="30000" dirty="0" smtClean="0"/>
              <a:t>ης</a:t>
            </a:r>
            <a:r>
              <a:rPr lang="el-GR" altLang="el-GR" b="1" dirty="0" smtClean="0"/>
              <a:t> και 2</a:t>
            </a:r>
            <a:r>
              <a:rPr lang="el-GR" altLang="el-GR" b="1" baseline="30000" dirty="0" smtClean="0"/>
              <a:t>ης</a:t>
            </a:r>
            <a:r>
              <a:rPr lang="el-GR" altLang="el-GR" b="1" dirty="0" smtClean="0"/>
              <a:t> ομάδας</a:t>
            </a:r>
            <a:r>
              <a:rPr lang="el-GR" altLang="el-GR" b="1" dirty="0"/>
              <a:t>.</a:t>
            </a:r>
            <a:endParaRPr lang="en-GB" altLang="el-GR" b="1"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37</a:t>
            </a:fld>
            <a:endParaRPr lang="el-GR" dirty="0"/>
          </a:p>
        </p:txBody>
      </p:sp>
    </p:spTree>
    <p:extLst>
      <p:ext uri="{BB962C8B-B14F-4D97-AF65-F5344CB8AC3E}">
        <p14:creationId xmlns:p14="http://schemas.microsoft.com/office/powerpoint/2010/main" val="2156722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452344" y="404664"/>
            <a:ext cx="8229600" cy="908720"/>
          </a:xfrm>
        </p:spPr>
        <p:txBody>
          <a:bodyPr/>
          <a:lstStyle/>
          <a:p>
            <a:r>
              <a:rPr lang="el-GR" dirty="0" smtClean="0"/>
              <a:t>Ορισμός</a:t>
            </a:r>
            <a:endParaRPr lang="el-GR" dirty="0"/>
          </a:p>
        </p:txBody>
      </p:sp>
      <p:sp>
        <p:nvSpPr>
          <p:cNvPr id="2" name="Θέση περιεχομένου 1"/>
          <p:cNvSpPr>
            <a:spLocks noGrp="1"/>
          </p:cNvSpPr>
          <p:nvPr>
            <p:ph idx="1"/>
          </p:nvPr>
        </p:nvSpPr>
        <p:spPr>
          <a:xfrm>
            <a:off x="457200" y="1700717"/>
            <a:ext cx="8229600" cy="5040560"/>
          </a:xfrm>
        </p:spPr>
        <p:txBody>
          <a:bodyPr>
            <a:normAutofit/>
          </a:bodyPr>
          <a:lstStyle/>
          <a:p>
            <a:pPr marL="0" indent="0" algn="ctr">
              <a:lnSpc>
                <a:spcPct val="114000"/>
              </a:lnSpc>
              <a:spcBef>
                <a:spcPts val="1200"/>
              </a:spcBef>
              <a:buNone/>
            </a:pPr>
            <a:r>
              <a:rPr lang="el-GR" altLang="el-GR" sz="2400" b="1" dirty="0" smtClean="0">
                <a:solidFill>
                  <a:srgbClr val="075075"/>
                </a:solidFill>
              </a:rPr>
              <a:t>Επένθετα</a:t>
            </a:r>
            <a:r>
              <a:rPr lang="el-GR" altLang="el-GR" sz="2400" dirty="0" smtClean="0"/>
              <a:t> ονομάζονται </a:t>
            </a:r>
            <a:r>
              <a:rPr lang="el-GR" altLang="el-GR" sz="2400" dirty="0"/>
              <a:t>τα ένθετα τα οποία, εκτός από την κοιλότητα του δοντιού, επεκτείνονται και καλύπτουν τη μασητική του επιφάνεια ή μέρος αυτής. </a:t>
            </a:r>
            <a:endParaRPr lang="el-GR" sz="24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38</a:t>
            </a:fld>
            <a:endParaRPr lang="el-GR" dirty="0"/>
          </a:p>
        </p:txBody>
      </p:sp>
    </p:spTree>
    <p:extLst>
      <p:ext uri="{BB962C8B-B14F-4D97-AF65-F5344CB8AC3E}">
        <p14:creationId xmlns:p14="http://schemas.microsoft.com/office/powerpoint/2010/main" val="10420102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idx="1"/>
          </p:nvPr>
        </p:nvSpPr>
        <p:spPr>
          <a:xfrm>
            <a:off x="1547664" y="1710749"/>
            <a:ext cx="8229600" cy="5040560"/>
          </a:xfrm>
        </p:spPr>
        <p:txBody>
          <a:bodyPr>
            <a:normAutofit/>
          </a:bodyPr>
          <a:lstStyle/>
          <a:p>
            <a:pPr>
              <a:buClr>
                <a:srgbClr val="075075"/>
              </a:buClr>
              <a:buFont typeface="Wingdings" panose="05000000000000000000" pitchFamily="2" charset="2"/>
              <a:buChar char="§"/>
            </a:pPr>
            <a:r>
              <a:rPr lang="el-GR" altLang="el-GR" sz="2400" dirty="0"/>
              <a:t>Θερμοκρασιακό διάστημα </a:t>
            </a:r>
            <a:r>
              <a:rPr lang="el-GR" altLang="el-GR" sz="2400" dirty="0" smtClean="0"/>
              <a:t>τήξης,</a:t>
            </a:r>
            <a:endParaRPr lang="el-GR" altLang="el-GR" sz="2400" dirty="0"/>
          </a:p>
          <a:p>
            <a:pPr>
              <a:buClr>
                <a:srgbClr val="075075"/>
              </a:buClr>
              <a:buFont typeface="Wingdings" panose="05000000000000000000" pitchFamily="2" charset="2"/>
              <a:buChar char="§"/>
            </a:pPr>
            <a:r>
              <a:rPr lang="el-GR" altLang="el-GR" sz="2400" dirty="0" smtClean="0"/>
              <a:t>Ρευστότητα,</a:t>
            </a:r>
            <a:endParaRPr lang="el-GR" altLang="el-GR" sz="2400" dirty="0"/>
          </a:p>
          <a:p>
            <a:pPr>
              <a:buClr>
                <a:srgbClr val="075075"/>
              </a:buClr>
              <a:buFont typeface="Wingdings" panose="05000000000000000000" pitchFamily="2" charset="2"/>
              <a:buChar char="§"/>
            </a:pPr>
            <a:r>
              <a:rPr lang="el-GR" altLang="el-GR" sz="2400" dirty="0"/>
              <a:t>Θερμική </a:t>
            </a:r>
            <a:r>
              <a:rPr lang="el-GR" altLang="el-GR" sz="2400" dirty="0" smtClean="0"/>
              <a:t>διαστολή,</a:t>
            </a:r>
            <a:endParaRPr lang="el-GR" altLang="el-GR" sz="2400" dirty="0"/>
          </a:p>
          <a:p>
            <a:pPr>
              <a:buClr>
                <a:srgbClr val="075075"/>
              </a:buClr>
              <a:buFont typeface="Wingdings" panose="05000000000000000000" pitchFamily="2" charset="2"/>
              <a:buChar char="§"/>
            </a:pPr>
            <a:r>
              <a:rPr lang="el-GR" altLang="el-GR" sz="2400" dirty="0" smtClean="0"/>
              <a:t>Πλαστικότητα-ελαστικότητα,</a:t>
            </a:r>
            <a:endParaRPr lang="el-GR" altLang="el-GR" sz="2400" dirty="0"/>
          </a:p>
          <a:p>
            <a:pPr>
              <a:buClr>
                <a:srgbClr val="075075"/>
              </a:buClr>
              <a:buFont typeface="Wingdings" panose="05000000000000000000" pitchFamily="2" charset="2"/>
              <a:buChar char="§"/>
            </a:pPr>
            <a:r>
              <a:rPr lang="el-GR" altLang="el-GR" sz="2400" dirty="0" smtClean="0"/>
              <a:t>Διαβροχή,</a:t>
            </a:r>
            <a:endParaRPr lang="el-GR" altLang="el-GR" sz="2400" dirty="0"/>
          </a:p>
          <a:p>
            <a:pPr>
              <a:buClr>
                <a:srgbClr val="075075"/>
              </a:buClr>
              <a:buFont typeface="Wingdings" panose="05000000000000000000" pitchFamily="2" charset="2"/>
              <a:buChar char="§"/>
            </a:pPr>
            <a:r>
              <a:rPr lang="el-GR" altLang="el-GR" sz="2400" dirty="0" smtClean="0"/>
              <a:t>Στρέβλωση.</a:t>
            </a:r>
            <a:endParaRPr lang="en-GB" altLang="el-GR" sz="2400" dirty="0"/>
          </a:p>
        </p:txBody>
      </p:sp>
      <p:sp>
        <p:nvSpPr>
          <p:cNvPr id="2" name="Τίτλος 1"/>
          <p:cNvSpPr>
            <a:spLocks noGrp="1"/>
          </p:cNvSpPr>
          <p:nvPr>
            <p:ph type="title"/>
          </p:nvPr>
        </p:nvSpPr>
        <p:spPr>
          <a:xfrm>
            <a:off x="457200" y="332656"/>
            <a:ext cx="8229600" cy="908720"/>
          </a:xfrm>
        </p:spPr>
        <p:txBody>
          <a:bodyPr/>
          <a:lstStyle/>
          <a:p>
            <a:r>
              <a:rPr lang="el-GR" dirty="0" smtClean="0"/>
              <a:t>Βασικές ιδιότητες κεριών</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a:t>
            </a:fld>
            <a:endParaRPr lang="el-GR" dirty="0"/>
          </a:p>
        </p:txBody>
      </p:sp>
    </p:spTree>
    <p:extLst>
      <p:ext uri="{BB962C8B-B14F-4D97-AF65-F5344CB8AC3E}">
        <p14:creationId xmlns:p14="http://schemas.microsoft.com/office/powerpoint/2010/main" val="28814548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ChangeArrowheads="1"/>
          </p:cNvSpPr>
          <p:nvPr/>
        </p:nvSpPr>
        <p:spPr bwMode="auto">
          <a:xfrm>
            <a:off x="3952875" y="1295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686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1556792"/>
            <a:ext cx="5029200" cy="4724400"/>
          </a:xfrm>
          <a:prstGeom prst="rect">
            <a:avLst/>
          </a:prstGeom>
          <a:noFill/>
          <a:extLst>
            <a:ext uri="{909E8E84-426E-40DD-AFC4-6F175D3DCCD1}">
              <a14:hiddenFill xmlns:a14="http://schemas.microsoft.com/office/drawing/2010/main">
                <a:solidFill>
                  <a:srgbClr val="FFFFFF"/>
                </a:solidFill>
              </a14:hiddenFill>
            </a:ext>
          </a:extLst>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39</a:t>
            </a:fld>
            <a:endParaRPr lang="el-GR" dirty="0"/>
          </a:p>
        </p:txBody>
      </p:sp>
      <p:sp>
        <p:nvSpPr>
          <p:cNvPr id="4" name="Τίτλος 3"/>
          <p:cNvSpPr>
            <a:spLocks noGrp="1"/>
          </p:cNvSpPr>
          <p:nvPr>
            <p:ph type="title"/>
          </p:nvPr>
        </p:nvSpPr>
        <p:spPr/>
        <p:txBody>
          <a:bodyPr/>
          <a:lstStyle/>
          <a:p>
            <a:r>
              <a:rPr lang="el-GR" dirty="0" smtClean="0"/>
              <a:t>Επένθετα </a:t>
            </a:r>
            <a:endParaRPr lang="el-GR" dirty="0"/>
          </a:p>
        </p:txBody>
      </p:sp>
      <p:sp>
        <p:nvSpPr>
          <p:cNvPr id="147457" name="Rectangle 1"/>
          <p:cNvSpPr>
            <a:spLocks noChangeArrowheads="1"/>
          </p:cNvSpPr>
          <p:nvPr/>
        </p:nvSpPr>
        <p:spPr bwMode="auto">
          <a:xfrm>
            <a:off x="971600" y="6237312"/>
            <a:ext cx="691276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8799713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890299" y="1691663"/>
            <a:ext cx="7787208" cy="5040560"/>
          </a:xfrm>
        </p:spPr>
        <p:txBody>
          <a:bodyPr>
            <a:normAutofit/>
          </a:bodyPr>
          <a:lstStyle/>
          <a:p>
            <a:pPr marL="0" indent="0" algn="ctr">
              <a:lnSpc>
                <a:spcPct val="114000"/>
              </a:lnSpc>
              <a:spcBef>
                <a:spcPts val="1200"/>
              </a:spcBef>
              <a:buNone/>
            </a:pPr>
            <a:r>
              <a:rPr lang="el-GR" altLang="el-GR" sz="2400" dirty="0"/>
              <a:t>Τα </a:t>
            </a:r>
            <a:r>
              <a:rPr lang="el-GR" altLang="el-GR" sz="2400" b="1" dirty="0">
                <a:solidFill>
                  <a:srgbClr val="075075"/>
                </a:solidFill>
              </a:rPr>
              <a:t>επένθετα </a:t>
            </a:r>
            <a:r>
              <a:rPr lang="el-GR" altLang="el-GR" sz="2400" dirty="0"/>
              <a:t>τοποθετούνται σε προγόμφιους και γομφίους που έχει καταστραφεί μέρος της μύλης τους</a:t>
            </a:r>
            <a:r>
              <a:rPr lang="el-GR" altLang="el-GR" sz="2400" dirty="0" smtClean="0"/>
              <a:t>, αλλά </a:t>
            </a:r>
            <a:r>
              <a:rPr lang="el-GR" altLang="el-GR" sz="2400" dirty="0"/>
              <a:t>έχει απομείνει επαρκής οδοντική ουσία.</a:t>
            </a:r>
            <a:endParaRPr lang="el-GR" sz="24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40</a:t>
            </a:fld>
            <a:endParaRPr lang="el-GR" dirty="0"/>
          </a:p>
        </p:txBody>
      </p:sp>
      <p:sp>
        <p:nvSpPr>
          <p:cNvPr id="4" name="Τίτλος 3"/>
          <p:cNvSpPr>
            <a:spLocks noGrp="1"/>
          </p:cNvSpPr>
          <p:nvPr>
            <p:ph type="title"/>
          </p:nvPr>
        </p:nvSpPr>
        <p:spPr/>
        <p:txBody>
          <a:bodyPr/>
          <a:lstStyle/>
          <a:p>
            <a:r>
              <a:rPr lang="el-GR" dirty="0" smtClean="0"/>
              <a:t>Χρήση</a:t>
            </a:r>
            <a:endParaRPr lang="el-GR" dirty="0"/>
          </a:p>
        </p:txBody>
      </p:sp>
    </p:spTree>
    <p:extLst>
      <p:ext uri="{BB962C8B-B14F-4D97-AF65-F5344CB8AC3E}">
        <p14:creationId xmlns:p14="http://schemas.microsoft.com/office/powerpoint/2010/main" val="22009751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312" y="1128006"/>
            <a:ext cx="7575376" cy="5120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r>
              <a:rPr lang="el-GR" dirty="0" smtClean="0"/>
              <a:t>Απεικόνιση παρασκευής επενθέτου</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41</a:t>
            </a:fld>
            <a:endParaRPr lang="el-GR" dirty="0"/>
          </a:p>
        </p:txBody>
      </p:sp>
      <p:sp>
        <p:nvSpPr>
          <p:cNvPr id="143361" name="Rectangle 1"/>
          <p:cNvSpPr>
            <a:spLocks noChangeArrowheads="1"/>
          </p:cNvSpPr>
          <p:nvPr/>
        </p:nvSpPr>
        <p:spPr bwMode="auto">
          <a:xfrm>
            <a:off x="539552" y="6237312"/>
            <a:ext cx="8208912"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Τσούτσος Α, Ανδριτσάκης Δ. Ακίνητη κλινική Προσθετικη – Έγχρωμος Άτλαντας. 1η  έκδοση, εκδόσεις Datamedica</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Αθήνα 1987</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40250719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098043"/>
            <a:ext cx="3611424" cy="2692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776815"/>
            <a:ext cx="3656464" cy="261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r>
              <a:rPr lang="el-GR" dirty="0" smtClean="0"/>
              <a:t>Επένθετα (κλινική εικόνα)</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42</a:t>
            </a:fld>
            <a:endParaRPr lang="el-GR" dirty="0"/>
          </a:p>
        </p:txBody>
      </p:sp>
      <p:sp>
        <p:nvSpPr>
          <p:cNvPr id="141313" name="Rectangle 1"/>
          <p:cNvSpPr>
            <a:spLocks noChangeArrowheads="1"/>
          </p:cNvSpPr>
          <p:nvPr/>
        </p:nvSpPr>
        <p:spPr bwMode="auto">
          <a:xfrm>
            <a:off x="899592" y="4138672"/>
            <a:ext cx="3456384"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Τσούτσος Α, Ανδριτσάκης Δ. Ακίνητη κλινική Προσθετικη – Έγχρωμος Άτλαντας. 1η  έκδοση, εκδόσεις Datamedica</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Αθήνα 1987</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919716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899592" y="1700717"/>
            <a:ext cx="7715200" cy="5040560"/>
          </a:xfrm>
        </p:spPr>
        <p:txBody>
          <a:bodyPr>
            <a:normAutofit/>
          </a:bodyPr>
          <a:lstStyle/>
          <a:p>
            <a:pPr marL="0" indent="0" algn="ctr">
              <a:lnSpc>
                <a:spcPct val="114000"/>
              </a:lnSpc>
              <a:spcBef>
                <a:spcPts val="1200"/>
              </a:spcBef>
              <a:buNone/>
            </a:pPr>
            <a:r>
              <a:rPr lang="el-GR" altLang="el-GR" sz="2400" dirty="0"/>
              <a:t>Τα </a:t>
            </a:r>
            <a:r>
              <a:rPr lang="el-GR" altLang="el-GR" sz="2400" b="1" dirty="0">
                <a:solidFill>
                  <a:srgbClr val="075075"/>
                </a:solidFill>
              </a:rPr>
              <a:t>επένθετα</a:t>
            </a:r>
            <a:r>
              <a:rPr lang="el-GR" altLang="el-GR" sz="2400" dirty="0"/>
              <a:t>  </a:t>
            </a:r>
            <a:r>
              <a:rPr lang="el-GR" altLang="el-GR" sz="2400" u="sng" dirty="0"/>
              <a:t>πλεονεκτούν</a:t>
            </a:r>
            <a:r>
              <a:rPr lang="el-GR" altLang="el-GR" sz="2400" dirty="0"/>
              <a:t> εν σχέση με τα </a:t>
            </a:r>
            <a:r>
              <a:rPr lang="el-GR" altLang="el-GR" sz="2400" b="1" dirty="0">
                <a:solidFill>
                  <a:srgbClr val="075075"/>
                </a:solidFill>
              </a:rPr>
              <a:t>ένθετα</a:t>
            </a:r>
            <a:r>
              <a:rPr lang="el-GR" altLang="el-GR" sz="2400" dirty="0"/>
              <a:t>, γιατί ελαχιστοποιούν τον κίνδυνο κατάγματος των παρειακών ή γλωσσικών φυμάτων του δοντιού, λόγω της κάλυψης που προσφέρουν σε αυτά.</a:t>
            </a:r>
            <a:endParaRPr lang="el-GR" sz="24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43</a:t>
            </a:fld>
            <a:endParaRPr lang="el-GR" dirty="0"/>
          </a:p>
        </p:txBody>
      </p:sp>
      <p:sp>
        <p:nvSpPr>
          <p:cNvPr id="4" name="Τίτλος 3"/>
          <p:cNvSpPr>
            <a:spLocks noGrp="1"/>
          </p:cNvSpPr>
          <p:nvPr>
            <p:ph type="title"/>
          </p:nvPr>
        </p:nvSpPr>
        <p:spPr/>
        <p:txBody>
          <a:bodyPr/>
          <a:lstStyle/>
          <a:p>
            <a:r>
              <a:rPr lang="el-GR" dirty="0" smtClean="0"/>
              <a:t>Πλεονέκτημα</a:t>
            </a:r>
            <a:endParaRPr lang="el-GR" dirty="0"/>
          </a:p>
        </p:txBody>
      </p:sp>
    </p:spTree>
    <p:extLst>
      <p:ext uri="{BB962C8B-B14F-4D97-AF65-F5344CB8AC3E}">
        <p14:creationId xmlns:p14="http://schemas.microsoft.com/office/powerpoint/2010/main" val="9777942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564904"/>
            <a:ext cx="3816407" cy="3943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1268760"/>
            <a:ext cx="3752800" cy="3880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normAutofit fontScale="90000"/>
          </a:bodyPr>
          <a:lstStyle/>
          <a:p>
            <a:r>
              <a:rPr lang="el-GR" dirty="0" smtClean="0"/>
              <a:t>Σύγκριση λειτουργίας ενθέτου και επενθέτου (σχήμα)</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44</a:t>
            </a:fld>
            <a:endParaRPr lang="el-GR" dirty="0"/>
          </a:p>
        </p:txBody>
      </p:sp>
      <p:sp>
        <p:nvSpPr>
          <p:cNvPr id="138241" name="Rectangle 1"/>
          <p:cNvSpPr>
            <a:spLocks noChangeArrowheads="1"/>
          </p:cNvSpPr>
          <p:nvPr/>
        </p:nvSpPr>
        <p:spPr bwMode="auto">
          <a:xfrm>
            <a:off x="467544" y="5358407"/>
            <a:ext cx="388843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Ανδριτσάκης Δ. Ακίνητη επανορθωτική προσθετική. Εκδόσεις Ζαχαρόπουλος, Αθήνα, 2002</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9568276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152400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747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908720"/>
            <a:ext cx="5106888" cy="5812755"/>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lstStyle/>
          <a:p>
            <a:r>
              <a:rPr lang="el-GR" dirty="0" smtClean="0"/>
              <a:t>Ένθετα και επένθετα</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45</a:t>
            </a:fld>
            <a:endParaRPr lang="el-GR" dirty="0"/>
          </a:p>
        </p:txBody>
      </p:sp>
      <p:sp>
        <p:nvSpPr>
          <p:cNvPr id="136193" name="Rectangle 1"/>
          <p:cNvSpPr>
            <a:spLocks noChangeArrowheads="1"/>
          </p:cNvSpPr>
          <p:nvPr/>
        </p:nvSpPr>
        <p:spPr bwMode="auto">
          <a:xfrm rot="-5400000">
            <a:off x="4368552" y="3344416"/>
            <a:ext cx="576064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7251148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noChangeArrowheads="1"/>
          </p:cNvSpPr>
          <p:nvPr>
            <p:ph idx="1"/>
          </p:nvPr>
        </p:nvSpPr>
        <p:spPr>
          <a:xfrm>
            <a:off x="1979712" y="2276872"/>
            <a:ext cx="7067128" cy="4824536"/>
          </a:xfrm>
        </p:spPr>
        <p:txBody>
          <a:bodyPr>
            <a:normAutofit/>
          </a:bodyPr>
          <a:lstStyle/>
          <a:p>
            <a:pPr>
              <a:buClr>
                <a:srgbClr val="075075"/>
              </a:buClr>
              <a:buFont typeface="Wingdings" panose="05000000000000000000" pitchFamily="2" charset="2"/>
              <a:buChar char="§"/>
            </a:pPr>
            <a:r>
              <a:rPr lang="el-GR" altLang="el-GR" sz="2400" dirty="0"/>
              <a:t>  </a:t>
            </a:r>
            <a:r>
              <a:rPr lang="el-GR" altLang="el-GR" sz="2400" dirty="0" smtClean="0"/>
              <a:t>Χρυσοκράματα,</a:t>
            </a:r>
            <a:endParaRPr lang="el-GR" altLang="el-GR" sz="2400" dirty="0"/>
          </a:p>
          <a:p>
            <a:pPr>
              <a:buClr>
                <a:srgbClr val="075075"/>
              </a:buClr>
              <a:buFont typeface="Wingdings" panose="05000000000000000000" pitchFamily="2" charset="2"/>
              <a:buChar char="§"/>
            </a:pPr>
            <a:r>
              <a:rPr lang="el-GR" altLang="el-GR" sz="2400" dirty="0"/>
              <a:t>  </a:t>
            </a:r>
            <a:r>
              <a:rPr lang="el-GR" altLang="el-GR" sz="2400" dirty="0" smtClean="0"/>
              <a:t>Κεραμικά υλικά,</a:t>
            </a:r>
            <a:endParaRPr lang="el-GR" altLang="el-GR" sz="2400" dirty="0"/>
          </a:p>
          <a:p>
            <a:pPr>
              <a:buClr>
                <a:srgbClr val="075075"/>
              </a:buClr>
              <a:buFont typeface="Wingdings" panose="05000000000000000000" pitchFamily="2" charset="2"/>
              <a:buChar char="§"/>
            </a:pPr>
            <a:r>
              <a:rPr lang="el-GR" altLang="el-GR" sz="2400" dirty="0"/>
              <a:t>  Φωτοπολυμεριζόμενες </a:t>
            </a:r>
            <a:r>
              <a:rPr lang="el-GR" altLang="el-GR" sz="2400" dirty="0" smtClean="0"/>
              <a:t>σύνθετες ρητίνες.</a:t>
            </a:r>
            <a:endParaRPr lang="en-GB" altLang="el-GR" sz="24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46</a:t>
            </a:fld>
            <a:endParaRPr lang="el-GR" dirty="0"/>
          </a:p>
        </p:txBody>
      </p:sp>
      <p:sp>
        <p:nvSpPr>
          <p:cNvPr id="3" name="Τίτλος 2"/>
          <p:cNvSpPr>
            <a:spLocks noGrp="1"/>
          </p:cNvSpPr>
          <p:nvPr>
            <p:ph type="title"/>
          </p:nvPr>
        </p:nvSpPr>
        <p:spPr>
          <a:xfrm>
            <a:off x="437175" y="404664"/>
            <a:ext cx="8229600" cy="1224136"/>
          </a:xfrm>
        </p:spPr>
        <p:txBody>
          <a:bodyPr>
            <a:noAutofit/>
          </a:bodyPr>
          <a:lstStyle/>
          <a:p>
            <a:r>
              <a:rPr lang="el-GR" dirty="0" smtClean="0"/>
              <a:t>Υλικά κατασκευής ένθετων και επενθέτων</a:t>
            </a:r>
            <a:endParaRPr lang="el-GR" dirty="0"/>
          </a:p>
        </p:txBody>
      </p:sp>
    </p:spTree>
    <p:extLst>
      <p:ext uri="{BB962C8B-B14F-4D97-AF65-F5344CB8AC3E}">
        <p14:creationId xmlns:p14="http://schemas.microsoft.com/office/powerpoint/2010/main" val="33224034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47</a:t>
            </a:fld>
            <a:endParaRPr lang="el-GR" dirty="0"/>
          </a:p>
        </p:txBody>
      </p:sp>
      <p:sp>
        <p:nvSpPr>
          <p:cNvPr id="4" name="Τίτλος 3"/>
          <p:cNvSpPr>
            <a:spLocks noGrp="1"/>
          </p:cNvSpPr>
          <p:nvPr>
            <p:ph type="title"/>
          </p:nvPr>
        </p:nvSpPr>
        <p:spPr>
          <a:xfrm>
            <a:off x="467544" y="1916832"/>
            <a:ext cx="8229600" cy="1296144"/>
          </a:xfrm>
          <a:ln w="38100">
            <a:solidFill>
              <a:srgbClr val="075075"/>
            </a:solidFill>
          </a:ln>
        </p:spPr>
        <p:txBody>
          <a:bodyPr>
            <a:noAutofit/>
          </a:bodyPr>
          <a:lstStyle/>
          <a:p>
            <a:r>
              <a:rPr lang="el-GR" dirty="0" smtClean="0"/>
              <a:t>Κέρινο ομοίωμα Ένθετων - Επενθέτων</a:t>
            </a:r>
            <a:endParaRPr lang="el-GR" dirty="0"/>
          </a:p>
        </p:txBody>
      </p:sp>
    </p:spTree>
    <p:extLst>
      <p:ext uri="{BB962C8B-B14F-4D97-AF65-F5344CB8AC3E}">
        <p14:creationId xmlns:p14="http://schemas.microsoft.com/office/powerpoint/2010/main" val="1442767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323528" y="116632"/>
            <a:ext cx="8496944" cy="1872208"/>
          </a:xfrm>
        </p:spPr>
        <p:txBody>
          <a:bodyPr>
            <a:noAutofit/>
          </a:bodyPr>
          <a:lstStyle/>
          <a:p>
            <a:r>
              <a:rPr lang="el-GR" altLang="el-GR" sz="3600" dirty="0"/>
              <a:t>Το κέρινο ομοίωμα για την κατασκευή ενθέτων μπορεί να διαμορφωθεί με δύο τρόπους:</a:t>
            </a:r>
            <a:endParaRPr lang="en-GB" altLang="el-GR" sz="3600" dirty="0"/>
          </a:p>
        </p:txBody>
      </p:sp>
      <p:sp>
        <p:nvSpPr>
          <p:cNvPr id="77827" name="Rectangle 3"/>
          <p:cNvSpPr>
            <a:spLocks noGrp="1" noChangeArrowheads="1"/>
          </p:cNvSpPr>
          <p:nvPr>
            <p:ph idx="1"/>
          </p:nvPr>
        </p:nvSpPr>
        <p:spPr>
          <a:xfrm>
            <a:off x="1331640" y="2276872"/>
            <a:ext cx="7355160" cy="3960440"/>
          </a:xfrm>
        </p:spPr>
        <p:txBody>
          <a:bodyPr>
            <a:normAutofit/>
          </a:bodyPr>
          <a:lstStyle/>
          <a:p>
            <a:pPr>
              <a:spcBef>
                <a:spcPts val="1200"/>
              </a:spcBef>
              <a:buClr>
                <a:srgbClr val="075075"/>
              </a:buClr>
              <a:buFont typeface="Wingdings" panose="05000000000000000000" pitchFamily="2" charset="2"/>
              <a:buChar char="§"/>
            </a:pPr>
            <a:r>
              <a:rPr lang="el-GR" altLang="el-GR" sz="2400" dirty="0" smtClean="0"/>
              <a:t>Άμεση </a:t>
            </a:r>
            <a:r>
              <a:rPr lang="el-GR" altLang="el-GR" sz="2400" dirty="0"/>
              <a:t>μέθοδος (κατευθείαν στο στόμα του ασθενούς</a:t>
            </a:r>
            <a:r>
              <a:rPr lang="el-GR" altLang="el-GR" sz="2400" dirty="0" smtClean="0"/>
              <a:t>),</a:t>
            </a:r>
            <a:endParaRPr lang="el-GR" altLang="el-GR" sz="2400" dirty="0"/>
          </a:p>
          <a:p>
            <a:pPr>
              <a:spcBef>
                <a:spcPts val="1200"/>
              </a:spcBef>
              <a:buClr>
                <a:srgbClr val="075075"/>
              </a:buClr>
              <a:buFont typeface="Wingdings" panose="05000000000000000000" pitchFamily="2" charset="2"/>
              <a:buChar char="§"/>
            </a:pPr>
            <a:r>
              <a:rPr lang="el-GR" altLang="el-GR" sz="2400" dirty="0"/>
              <a:t>Έμμεση μέθοδος (στο εργαστήριο</a:t>
            </a:r>
            <a:r>
              <a:rPr lang="el-GR" altLang="el-GR" sz="2400" dirty="0" smtClean="0"/>
              <a:t>).</a:t>
            </a:r>
            <a:endParaRPr lang="en-GB" altLang="el-GR" sz="24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48</a:t>
            </a:fld>
            <a:endParaRPr lang="el-GR" dirty="0"/>
          </a:p>
        </p:txBody>
      </p:sp>
    </p:spTree>
    <p:extLst>
      <p:ext uri="{BB962C8B-B14F-4D97-AF65-F5344CB8AC3E}">
        <p14:creationId xmlns:p14="http://schemas.microsoft.com/office/powerpoint/2010/main" val="16124188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Διαβροχή </a:t>
            </a:r>
            <a:endParaRPr lang="el-GR" dirty="0"/>
          </a:p>
        </p:txBody>
      </p:sp>
      <p:sp>
        <p:nvSpPr>
          <p:cNvPr id="3" name="Θέση περιεχομένου 2"/>
          <p:cNvSpPr>
            <a:spLocks noGrp="1"/>
          </p:cNvSpPr>
          <p:nvPr>
            <p:ph idx="1"/>
          </p:nvPr>
        </p:nvSpPr>
        <p:spPr>
          <a:xfrm>
            <a:off x="457200" y="1412776"/>
            <a:ext cx="8229600" cy="5040560"/>
          </a:xfrm>
        </p:spPr>
        <p:txBody>
          <a:bodyPr>
            <a:normAutofit/>
          </a:bodyPr>
          <a:lstStyle/>
          <a:p>
            <a:pPr marL="0" indent="0" algn="ctr">
              <a:lnSpc>
                <a:spcPct val="114000"/>
              </a:lnSpc>
              <a:spcBef>
                <a:spcPts val="1200"/>
              </a:spcBef>
              <a:buClr>
                <a:srgbClr val="075075"/>
              </a:buClr>
              <a:buNone/>
            </a:pPr>
            <a:r>
              <a:rPr lang="el-GR" sz="2400" b="1" dirty="0" smtClean="0"/>
              <a:t>Διαβροχή</a:t>
            </a:r>
            <a:r>
              <a:rPr lang="el-GR" sz="2400" dirty="0" smtClean="0"/>
              <a:t> </a:t>
            </a:r>
            <a:r>
              <a:rPr lang="el-GR" sz="2400" dirty="0"/>
              <a:t>είναι η ικανότητα εξάπλωσης ενός υγρού στην επιφάνεια ενός στερεού σώματος. Αυτό οφείλεται στην έλξη των μορίων του υγρού από τα μόρια του στερεού.</a:t>
            </a:r>
            <a:br>
              <a:rPr lang="el-GR" sz="2400" dirty="0"/>
            </a:br>
            <a:r>
              <a:rPr lang="el-GR" sz="2400" dirty="0"/>
              <a:t>Όταν οι δυνάμεις συνάφειας μεταξύ των μορίων της επιφάνειας του στερεού και των μορίων μιας σταγόνας υγρού είναι μεγαλύτερες από της δυνάμεις συνοχής των μορίων του υγρού, έχουμε διαβροχή της επιφάνειας. </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a:t>
            </a:fld>
            <a:endParaRPr lang="el-GR" dirty="0"/>
          </a:p>
        </p:txBody>
      </p:sp>
    </p:spTree>
    <p:extLst>
      <p:ext uri="{BB962C8B-B14F-4D97-AF65-F5344CB8AC3E}">
        <p14:creationId xmlns:p14="http://schemas.microsoft.com/office/powerpoint/2010/main" val="6562348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443290" y="168994"/>
            <a:ext cx="8229600" cy="908720"/>
          </a:xfrm>
        </p:spPr>
        <p:txBody>
          <a:bodyPr/>
          <a:lstStyle/>
          <a:p>
            <a:r>
              <a:rPr lang="el-GR" dirty="0" smtClean="0"/>
              <a:t>Τύποι κεριών ενθέτων</a:t>
            </a:r>
            <a:endParaRPr lang="el-GR" dirty="0"/>
          </a:p>
        </p:txBody>
      </p:sp>
      <p:sp>
        <p:nvSpPr>
          <p:cNvPr id="2" name="Θέση περιεχομένου 1"/>
          <p:cNvSpPr>
            <a:spLocks noGrp="1"/>
          </p:cNvSpPr>
          <p:nvPr>
            <p:ph idx="1"/>
          </p:nvPr>
        </p:nvSpPr>
        <p:spPr>
          <a:xfrm>
            <a:off x="1245722" y="1509100"/>
            <a:ext cx="6624736" cy="5040560"/>
          </a:xfrm>
        </p:spPr>
        <p:txBody>
          <a:bodyPr>
            <a:normAutofit/>
          </a:bodyPr>
          <a:lstStyle/>
          <a:p>
            <a:pPr marL="0" indent="0" algn="ctr">
              <a:lnSpc>
                <a:spcPct val="114000"/>
              </a:lnSpc>
              <a:spcBef>
                <a:spcPts val="1200"/>
              </a:spcBef>
              <a:buNone/>
            </a:pPr>
            <a:r>
              <a:rPr lang="el-GR" altLang="el-GR" sz="2400" dirty="0"/>
              <a:t>Τα </a:t>
            </a:r>
            <a:r>
              <a:rPr lang="el-GR" altLang="el-GR" sz="2400" b="1" dirty="0">
                <a:solidFill>
                  <a:srgbClr val="075075"/>
                </a:solidFill>
              </a:rPr>
              <a:t>κεριά ενθέτων </a:t>
            </a:r>
            <a:r>
              <a:rPr lang="el-GR" altLang="el-GR" sz="2400" dirty="0"/>
              <a:t>ανάλογα με τη σκληρότητά τους διακρίνονται σε τρεις </a:t>
            </a:r>
            <a:r>
              <a:rPr lang="el-GR" altLang="el-GR" sz="2400" dirty="0" smtClean="0"/>
              <a:t>τύπους :</a:t>
            </a:r>
          </a:p>
          <a:p>
            <a:pPr marL="0" indent="0">
              <a:lnSpc>
                <a:spcPct val="114000"/>
              </a:lnSpc>
              <a:spcBef>
                <a:spcPts val="1200"/>
              </a:spcBef>
              <a:buNone/>
            </a:pPr>
            <a:r>
              <a:rPr lang="el-GR" altLang="el-GR" sz="2400" dirty="0"/>
              <a:t/>
            </a:r>
            <a:br>
              <a:rPr lang="el-GR" altLang="el-GR" sz="2400" dirty="0"/>
            </a:br>
            <a:r>
              <a:rPr lang="el-GR" altLang="el-GR" sz="2400" dirty="0"/>
              <a:t>  </a:t>
            </a:r>
            <a:r>
              <a:rPr lang="el-GR" altLang="el-GR" sz="2400" dirty="0" smtClean="0"/>
              <a:t>                 </a:t>
            </a:r>
            <a:r>
              <a:rPr lang="el-GR" altLang="el-GR" sz="2400" b="1" dirty="0" smtClean="0"/>
              <a:t>Α.</a:t>
            </a:r>
            <a:r>
              <a:rPr lang="el-GR" altLang="el-GR" sz="2400" dirty="0" smtClean="0"/>
              <a:t> τύπος-σκληρό,</a:t>
            </a:r>
            <a:r>
              <a:rPr lang="el-GR" altLang="el-GR" sz="2400" dirty="0"/>
              <a:t/>
            </a:r>
            <a:br>
              <a:rPr lang="el-GR" altLang="el-GR" sz="2400" dirty="0"/>
            </a:br>
            <a:r>
              <a:rPr lang="el-GR" altLang="el-GR" sz="2400" dirty="0"/>
              <a:t>   </a:t>
            </a:r>
            <a:r>
              <a:rPr lang="el-GR" altLang="el-GR" sz="2400" dirty="0" smtClean="0"/>
              <a:t>                </a:t>
            </a:r>
            <a:r>
              <a:rPr lang="el-GR" altLang="el-GR" sz="2400" b="1" dirty="0" smtClean="0"/>
              <a:t>Β.</a:t>
            </a:r>
            <a:r>
              <a:rPr lang="el-GR" altLang="el-GR" sz="2400" dirty="0" smtClean="0"/>
              <a:t> </a:t>
            </a:r>
            <a:r>
              <a:rPr lang="el-GR" altLang="el-GR" sz="2400" dirty="0"/>
              <a:t>τύπος-κανονικό ή </a:t>
            </a:r>
            <a:r>
              <a:rPr lang="el-GR" altLang="el-GR" sz="2400" dirty="0" smtClean="0"/>
              <a:t>μέτριο,</a:t>
            </a:r>
            <a:r>
              <a:rPr lang="el-GR" altLang="el-GR" sz="2400" dirty="0"/>
              <a:t/>
            </a:r>
            <a:br>
              <a:rPr lang="el-GR" altLang="el-GR" sz="2400" dirty="0"/>
            </a:br>
            <a:r>
              <a:rPr lang="el-GR" altLang="el-GR" sz="2400" b="1" dirty="0"/>
              <a:t>  </a:t>
            </a:r>
            <a:r>
              <a:rPr lang="el-GR" altLang="el-GR" sz="2400" b="1" dirty="0" smtClean="0"/>
              <a:t>                 Γ. </a:t>
            </a:r>
            <a:r>
              <a:rPr lang="el-GR" altLang="el-GR" sz="2400" dirty="0"/>
              <a:t>τύπος -</a:t>
            </a:r>
            <a:r>
              <a:rPr lang="el-GR" altLang="el-GR" sz="2400" dirty="0" smtClean="0"/>
              <a:t>μαλακό.</a:t>
            </a:r>
            <a:endParaRPr lang="el-GR" sz="24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49</a:t>
            </a:fld>
            <a:endParaRPr lang="el-GR" dirty="0"/>
          </a:p>
        </p:txBody>
      </p:sp>
    </p:spTree>
    <p:extLst>
      <p:ext uri="{BB962C8B-B14F-4D97-AF65-F5344CB8AC3E}">
        <p14:creationId xmlns:p14="http://schemas.microsoft.com/office/powerpoint/2010/main" val="33373806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323528" y="116632"/>
            <a:ext cx="8496944" cy="908720"/>
          </a:xfrm>
        </p:spPr>
        <p:txBody>
          <a:bodyPr>
            <a:noAutofit/>
          </a:bodyPr>
          <a:lstStyle/>
          <a:p>
            <a:r>
              <a:rPr lang="el-GR" dirty="0" smtClean="0"/>
              <a:t>Έμμεση μέθοδος – Στάδια κατασκευής</a:t>
            </a:r>
            <a:endParaRPr lang="el-GR" dirty="0"/>
          </a:p>
        </p:txBody>
      </p:sp>
      <p:sp>
        <p:nvSpPr>
          <p:cNvPr id="79875" name="Rectangle 3"/>
          <p:cNvSpPr>
            <a:spLocks noGrp="1" noChangeArrowheads="1"/>
          </p:cNvSpPr>
          <p:nvPr>
            <p:ph idx="1"/>
          </p:nvPr>
        </p:nvSpPr>
        <p:spPr>
          <a:xfrm>
            <a:off x="457200" y="1196752"/>
            <a:ext cx="8363272" cy="5040560"/>
          </a:xfrm>
        </p:spPr>
        <p:txBody>
          <a:bodyPr>
            <a:normAutofit lnSpcReduction="10000"/>
          </a:bodyPr>
          <a:lstStyle/>
          <a:p>
            <a:pPr>
              <a:spcBef>
                <a:spcPts val="1200"/>
              </a:spcBef>
              <a:buClr>
                <a:srgbClr val="075075"/>
              </a:buClr>
              <a:buFont typeface="Wingdings" panose="05000000000000000000" pitchFamily="2" charset="2"/>
              <a:buChar char="§"/>
            </a:pPr>
            <a:r>
              <a:rPr lang="el-GR" altLang="el-GR" sz="2800" dirty="0"/>
              <a:t>Παρασκευή της κοιλότητας από τον </a:t>
            </a:r>
            <a:r>
              <a:rPr lang="el-GR" altLang="el-GR" sz="2800" dirty="0" smtClean="0"/>
              <a:t>οδοντίατρο,</a:t>
            </a:r>
            <a:endParaRPr lang="el-GR" altLang="el-GR" sz="2800" dirty="0"/>
          </a:p>
          <a:p>
            <a:pPr>
              <a:spcBef>
                <a:spcPts val="1200"/>
              </a:spcBef>
              <a:buClr>
                <a:srgbClr val="075075"/>
              </a:buClr>
              <a:buFont typeface="Wingdings" panose="05000000000000000000" pitchFamily="2" charset="2"/>
              <a:buChar char="§"/>
            </a:pPr>
            <a:r>
              <a:rPr lang="el-GR" altLang="el-GR" sz="2800" dirty="0"/>
              <a:t>Τελική αποτύπωση του </a:t>
            </a:r>
            <a:r>
              <a:rPr lang="el-GR" altLang="el-GR" sz="2800" dirty="0" smtClean="0"/>
              <a:t>δοντιού,</a:t>
            </a:r>
            <a:endParaRPr lang="el-GR" altLang="el-GR" sz="2800" dirty="0"/>
          </a:p>
          <a:p>
            <a:pPr>
              <a:spcBef>
                <a:spcPts val="1200"/>
              </a:spcBef>
              <a:buClr>
                <a:srgbClr val="075075"/>
              </a:buClr>
              <a:buFont typeface="Wingdings" panose="05000000000000000000" pitchFamily="2" charset="2"/>
              <a:buChar char="§"/>
            </a:pPr>
            <a:r>
              <a:rPr lang="el-GR" altLang="el-GR" sz="2800" dirty="0"/>
              <a:t>Κατασκευή </a:t>
            </a:r>
            <a:r>
              <a:rPr lang="el-GR" altLang="el-GR" sz="2800" dirty="0" smtClean="0"/>
              <a:t>εκμαγείου,</a:t>
            </a:r>
            <a:endParaRPr lang="el-GR" altLang="el-GR" sz="2800" dirty="0"/>
          </a:p>
          <a:p>
            <a:pPr>
              <a:spcBef>
                <a:spcPts val="1200"/>
              </a:spcBef>
              <a:buClr>
                <a:srgbClr val="075075"/>
              </a:buClr>
              <a:buFont typeface="Wingdings" panose="05000000000000000000" pitchFamily="2" charset="2"/>
              <a:buChar char="§"/>
            </a:pPr>
            <a:r>
              <a:rPr lang="el-GR" altLang="el-GR" sz="2800" dirty="0"/>
              <a:t>Ανάρτηση στον </a:t>
            </a:r>
            <a:r>
              <a:rPr lang="el-GR" altLang="el-GR" sz="2800" dirty="0" smtClean="0"/>
              <a:t>αρθρωτήρα,</a:t>
            </a:r>
            <a:endParaRPr lang="el-GR" altLang="el-GR" sz="2800" dirty="0"/>
          </a:p>
          <a:p>
            <a:pPr>
              <a:spcBef>
                <a:spcPts val="1200"/>
              </a:spcBef>
              <a:buClr>
                <a:srgbClr val="075075"/>
              </a:buClr>
              <a:buFont typeface="Wingdings" panose="05000000000000000000" pitchFamily="2" charset="2"/>
              <a:buChar char="§"/>
            </a:pPr>
            <a:r>
              <a:rPr lang="el-GR" altLang="el-GR" sz="2800" dirty="0"/>
              <a:t>Κατασκευή κέρινου ομοιώματος </a:t>
            </a:r>
            <a:r>
              <a:rPr lang="el-GR" altLang="el-GR" sz="2800" dirty="0" smtClean="0"/>
              <a:t>ενθέτου,</a:t>
            </a:r>
            <a:endParaRPr lang="el-GR" altLang="el-GR" sz="2800" dirty="0"/>
          </a:p>
          <a:p>
            <a:pPr>
              <a:spcBef>
                <a:spcPts val="1200"/>
              </a:spcBef>
              <a:buClr>
                <a:srgbClr val="075075"/>
              </a:buClr>
              <a:buFont typeface="Wingdings" panose="05000000000000000000" pitchFamily="2" charset="2"/>
              <a:buChar char="§"/>
            </a:pPr>
            <a:r>
              <a:rPr lang="el-GR" altLang="el-GR" sz="2800" dirty="0"/>
              <a:t>Τοποθέτηση του κέρινου ομοιώματος στο </a:t>
            </a:r>
            <a:r>
              <a:rPr lang="el-GR" altLang="el-GR" sz="2800" dirty="0" smtClean="0"/>
              <a:t>πυρόχωμα,</a:t>
            </a:r>
            <a:endParaRPr lang="el-GR" altLang="el-GR" sz="2800" dirty="0"/>
          </a:p>
          <a:p>
            <a:pPr>
              <a:spcBef>
                <a:spcPts val="1200"/>
              </a:spcBef>
              <a:buClr>
                <a:srgbClr val="075075"/>
              </a:buClr>
              <a:buFont typeface="Wingdings" panose="05000000000000000000" pitchFamily="2" charset="2"/>
              <a:buChar char="§"/>
            </a:pPr>
            <a:r>
              <a:rPr lang="el-GR" altLang="el-GR" sz="2800" dirty="0"/>
              <a:t>Αποκήρωση –</a:t>
            </a:r>
            <a:r>
              <a:rPr lang="el-GR" altLang="el-GR" sz="2800" dirty="0" smtClean="0"/>
              <a:t>προθέρμανση-χύτευση,</a:t>
            </a:r>
            <a:endParaRPr lang="el-GR" altLang="el-GR" sz="2800" dirty="0"/>
          </a:p>
          <a:p>
            <a:pPr>
              <a:spcBef>
                <a:spcPts val="1200"/>
              </a:spcBef>
              <a:buClr>
                <a:srgbClr val="075075"/>
              </a:buClr>
              <a:buFont typeface="Wingdings" panose="05000000000000000000" pitchFamily="2" charset="2"/>
              <a:buChar char="§"/>
            </a:pPr>
            <a:r>
              <a:rPr lang="el-GR" altLang="el-GR" sz="2800" dirty="0"/>
              <a:t>Λείανση και </a:t>
            </a:r>
            <a:r>
              <a:rPr lang="el-GR" altLang="el-GR" sz="2800" dirty="0" smtClean="0"/>
              <a:t>στίλβωση,</a:t>
            </a:r>
            <a:endParaRPr lang="el-GR" altLang="el-GR" sz="2800" dirty="0"/>
          </a:p>
          <a:p>
            <a:pPr>
              <a:spcBef>
                <a:spcPts val="1200"/>
              </a:spcBef>
              <a:buClr>
                <a:srgbClr val="075075"/>
              </a:buClr>
              <a:buFont typeface="Wingdings" panose="05000000000000000000" pitchFamily="2" charset="2"/>
              <a:buChar char="§"/>
            </a:pPr>
            <a:r>
              <a:rPr lang="el-GR" altLang="el-GR" sz="2800" dirty="0"/>
              <a:t>Συγκόλληση στο στόμα από τον </a:t>
            </a:r>
            <a:r>
              <a:rPr lang="el-GR" altLang="el-GR" sz="2800" dirty="0" smtClean="0"/>
              <a:t>οδοντίατρο.</a:t>
            </a:r>
            <a:endParaRPr lang="en-GB" altLang="el-GR" sz="28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50</a:t>
            </a:fld>
            <a:endParaRPr lang="el-GR" dirty="0"/>
          </a:p>
        </p:txBody>
      </p:sp>
    </p:spTree>
    <p:extLst>
      <p:ext uri="{BB962C8B-B14F-4D97-AF65-F5344CB8AC3E}">
        <p14:creationId xmlns:p14="http://schemas.microsoft.com/office/powerpoint/2010/main" val="507543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547664" y="1270943"/>
            <a:ext cx="6264696" cy="483981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Τίτλος 4"/>
          <p:cNvSpPr>
            <a:spLocks noGrp="1"/>
          </p:cNvSpPr>
          <p:nvPr>
            <p:ph type="title"/>
          </p:nvPr>
        </p:nvSpPr>
        <p:spPr>
          <a:xfrm>
            <a:off x="323528" y="116632"/>
            <a:ext cx="8496944" cy="908720"/>
          </a:xfrm>
        </p:spPr>
        <p:txBody>
          <a:bodyPr>
            <a:noAutofit/>
          </a:bodyPr>
          <a:lstStyle/>
          <a:p>
            <a:r>
              <a:rPr lang="el-GR" dirty="0" smtClean="0"/>
              <a:t>Επισήμανση των ορίων της κοιλότητας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51</a:t>
            </a:fld>
            <a:endParaRPr lang="el-GR" dirty="0"/>
          </a:p>
        </p:txBody>
      </p:sp>
      <p:sp>
        <p:nvSpPr>
          <p:cNvPr id="9" name="TextBox 8"/>
          <p:cNvSpPr txBox="1"/>
          <p:nvPr/>
        </p:nvSpPr>
        <p:spPr>
          <a:xfrm>
            <a:off x="3649792" y="6110759"/>
            <a:ext cx="1844415" cy="276999"/>
          </a:xfrm>
          <a:prstGeom prst="rect">
            <a:avLst/>
          </a:prstGeom>
          <a:noFill/>
        </p:spPr>
        <p:txBody>
          <a:bodyPr wrap="none" rtlCol="0">
            <a:spAutoFit/>
          </a:bodyPr>
          <a:lstStyle/>
          <a:p>
            <a:pPr algn="ctr"/>
            <a:r>
              <a:rPr lang="el-GR" sz="1200" dirty="0"/>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41846654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819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0758" y="1572484"/>
            <a:ext cx="6417586" cy="481319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467544" y="116633"/>
            <a:ext cx="8229600" cy="1368152"/>
          </a:xfrm>
        </p:spPr>
        <p:txBody>
          <a:bodyPr>
            <a:noAutofit/>
          </a:bodyPr>
          <a:lstStyle/>
          <a:p>
            <a:r>
              <a:rPr lang="el-GR" dirty="0"/>
              <a:t>Επάλειψη των τοιχωμάτων της κοιλότητας  με </a:t>
            </a:r>
            <a:r>
              <a:rPr lang="el-GR" dirty="0" smtClean="0"/>
              <a:t>διαχωριστικό</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52</a:t>
            </a:fld>
            <a:endParaRPr lang="el-GR" dirty="0"/>
          </a:p>
        </p:txBody>
      </p:sp>
      <p:sp>
        <p:nvSpPr>
          <p:cNvPr id="128001" name="Rectangle 1"/>
          <p:cNvSpPr>
            <a:spLocks noChangeArrowheads="1"/>
          </p:cNvSpPr>
          <p:nvPr/>
        </p:nvSpPr>
        <p:spPr bwMode="auto">
          <a:xfrm rot="-5400000">
            <a:off x="5630925" y="3738227"/>
            <a:ext cx="482453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4259846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829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1627" y="1340768"/>
            <a:ext cx="6720746" cy="504056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lstStyle/>
          <a:p>
            <a:r>
              <a:rPr lang="el-GR" dirty="0" smtClean="0"/>
              <a:t>Κεριά</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53</a:t>
            </a:fld>
            <a:endParaRPr lang="el-GR" dirty="0"/>
          </a:p>
        </p:txBody>
      </p:sp>
      <p:sp>
        <p:nvSpPr>
          <p:cNvPr id="125953" name="Rectangle 1"/>
          <p:cNvSpPr>
            <a:spLocks noChangeArrowheads="1"/>
          </p:cNvSpPr>
          <p:nvPr/>
        </p:nvSpPr>
        <p:spPr bwMode="auto">
          <a:xfrm>
            <a:off x="755576" y="5610435"/>
            <a:ext cx="4032448"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4599899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839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7868" y="1250758"/>
            <a:ext cx="6426460" cy="4819845"/>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lstStyle/>
          <a:p>
            <a:r>
              <a:rPr lang="el-GR" dirty="0" smtClean="0"/>
              <a:t>Ηλεκτρική κεριέρα</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54</a:t>
            </a:fld>
            <a:endParaRPr lang="el-GR" dirty="0"/>
          </a:p>
        </p:txBody>
      </p:sp>
      <p:sp>
        <p:nvSpPr>
          <p:cNvPr id="123905" name="Rectangle 1"/>
          <p:cNvSpPr>
            <a:spLocks noChangeArrowheads="1"/>
          </p:cNvSpPr>
          <p:nvPr/>
        </p:nvSpPr>
        <p:spPr bwMode="auto">
          <a:xfrm>
            <a:off x="971600" y="6183396"/>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7229238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691680" y="1144390"/>
            <a:ext cx="5432648" cy="477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r>
              <a:rPr lang="el-GR" dirty="0" smtClean="0"/>
              <a:t>Εργαλεία κερώματος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55</a:t>
            </a:fld>
            <a:endParaRPr lang="el-GR" dirty="0"/>
          </a:p>
        </p:txBody>
      </p:sp>
      <p:sp>
        <p:nvSpPr>
          <p:cNvPr id="121857" name="Rectangle 1"/>
          <p:cNvSpPr>
            <a:spLocks noChangeArrowheads="1"/>
          </p:cNvSpPr>
          <p:nvPr/>
        </p:nvSpPr>
        <p:spPr bwMode="auto">
          <a:xfrm>
            <a:off x="1259632" y="6237312"/>
            <a:ext cx="6840760" cy="2880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7454847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rotWithShape="1">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p:blipFill>
        <p:spPr bwMode="auto">
          <a:xfrm>
            <a:off x="1187624" y="1347890"/>
            <a:ext cx="6768752" cy="4992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Τίτλος 4"/>
          <p:cNvSpPr>
            <a:spLocks noGrp="1"/>
          </p:cNvSpPr>
          <p:nvPr>
            <p:ph type="title"/>
          </p:nvPr>
        </p:nvSpPr>
        <p:spPr>
          <a:xfrm>
            <a:off x="323528" y="116632"/>
            <a:ext cx="8496944" cy="1178768"/>
          </a:xfrm>
        </p:spPr>
        <p:txBody>
          <a:bodyPr>
            <a:noAutofit/>
          </a:bodyPr>
          <a:lstStyle/>
          <a:p>
            <a:r>
              <a:rPr lang="el-GR" dirty="0" smtClean="0"/>
              <a:t>Σωστή χρήση του εργαλείου κερώματος </a:t>
            </a:r>
            <a:r>
              <a:rPr lang="el-GR" sz="3600" b="0" dirty="0" smtClean="0"/>
              <a:t>(1 από 6)</a:t>
            </a:r>
            <a:endParaRPr lang="el-GR" sz="3600" b="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56</a:t>
            </a:fld>
            <a:endParaRPr lang="el-GR" dirty="0"/>
          </a:p>
        </p:txBody>
      </p:sp>
      <p:sp>
        <p:nvSpPr>
          <p:cNvPr id="6" name="TextBox 5"/>
          <p:cNvSpPr txBox="1"/>
          <p:nvPr/>
        </p:nvSpPr>
        <p:spPr>
          <a:xfrm>
            <a:off x="3649792" y="6400412"/>
            <a:ext cx="1844415" cy="276999"/>
          </a:xfrm>
          <a:prstGeom prst="rect">
            <a:avLst/>
          </a:prstGeom>
          <a:noFill/>
        </p:spPr>
        <p:txBody>
          <a:bodyPr wrap="none" rtlCol="0">
            <a:spAutoFit/>
          </a:bodyPr>
          <a:lstStyle/>
          <a:p>
            <a:pPr algn="ctr"/>
            <a:r>
              <a:rPr lang="el-GR" sz="1200" dirty="0"/>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38890080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224136"/>
          </a:xfrm>
        </p:spPr>
        <p:txBody>
          <a:bodyPr>
            <a:noAutofit/>
          </a:bodyPr>
          <a:lstStyle/>
          <a:p>
            <a:r>
              <a:rPr lang="el-GR" dirty="0" smtClean="0"/>
              <a:t>Σωστή χρήση του εργαλείου κερώματος </a:t>
            </a:r>
            <a:r>
              <a:rPr lang="el-GR" sz="3600" b="0" dirty="0" smtClean="0"/>
              <a:t>(2 από 6)</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57</a:t>
            </a:fld>
            <a:endParaRPr lang="el-GR" dirty="0"/>
          </a:p>
        </p:txBody>
      </p:sp>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1591" y="1772816"/>
            <a:ext cx="6624736" cy="4416152"/>
          </a:xfrm>
          <a:prstGeom prst="rect">
            <a:avLst/>
          </a:prstGeom>
        </p:spPr>
      </p:pic>
      <p:sp>
        <p:nvSpPr>
          <p:cNvPr id="8" name="TextBox 7"/>
          <p:cNvSpPr txBox="1"/>
          <p:nvPr/>
        </p:nvSpPr>
        <p:spPr>
          <a:xfrm>
            <a:off x="3660136" y="6153571"/>
            <a:ext cx="1844415" cy="276999"/>
          </a:xfrm>
          <a:prstGeom prst="rect">
            <a:avLst/>
          </a:prstGeom>
          <a:noFill/>
        </p:spPr>
        <p:txBody>
          <a:bodyPr wrap="none" rtlCol="0">
            <a:spAutoFit/>
          </a:bodyPr>
          <a:lstStyle/>
          <a:p>
            <a:pPr algn="ctr"/>
            <a:r>
              <a:rPr lang="el-GR" sz="1200" dirty="0"/>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5957927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584176"/>
          </a:xfrm>
        </p:spPr>
        <p:txBody>
          <a:bodyPr>
            <a:normAutofit/>
          </a:bodyPr>
          <a:lstStyle/>
          <a:p>
            <a:r>
              <a:rPr lang="el-GR" dirty="0"/>
              <a:t>Σωστή χρήση του εργαλείου κερώματος </a:t>
            </a:r>
            <a:r>
              <a:rPr lang="el-GR" sz="3600" b="0" dirty="0" smtClean="0"/>
              <a:t>(</a:t>
            </a:r>
            <a:r>
              <a:rPr lang="en-US" sz="3600" b="0" dirty="0" smtClean="0"/>
              <a:t>3</a:t>
            </a:r>
            <a:r>
              <a:rPr lang="el-GR" sz="3600" b="0" dirty="0" smtClean="0"/>
              <a:t> </a:t>
            </a:r>
            <a:r>
              <a:rPr lang="el-GR" sz="3600" b="0" dirty="0"/>
              <a:t>από </a:t>
            </a:r>
            <a:r>
              <a:rPr lang="el-GR" sz="3600" b="0" dirty="0" smtClean="0"/>
              <a:t>6)</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58</a:t>
            </a:fld>
            <a:endParaRPr lang="el-GR" dirty="0"/>
          </a:p>
        </p:txBody>
      </p:sp>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7826" y="2172562"/>
            <a:ext cx="4258816" cy="3168352"/>
          </a:xfrm>
          <a:prstGeom prst="rect">
            <a:avLst/>
          </a:prstGeom>
        </p:spPr>
      </p:pic>
      <p:sp>
        <p:nvSpPr>
          <p:cNvPr id="6" name="TextBox 5"/>
          <p:cNvSpPr txBox="1"/>
          <p:nvPr/>
        </p:nvSpPr>
        <p:spPr>
          <a:xfrm>
            <a:off x="5630992" y="5368388"/>
            <a:ext cx="1844415" cy="276999"/>
          </a:xfrm>
          <a:prstGeom prst="rect">
            <a:avLst/>
          </a:prstGeom>
          <a:noFill/>
        </p:spPr>
        <p:txBody>
          <a:bodyPr wrap="none" rtlCol="0">
            <a:spAutoFit/>
          </a:bodyPr>
          <a:lstStyle/>
          <a:p>
            <a:pPr algn="ctr"/>
            <a:r>
              <a:rPr lang="el-GR" sz="1200" dirty="0"/>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pic>
        <p:nvPicPr>
          <p:cNvPr id="7" name="Εικόνα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67544" y="2280574"/>
            <a:ext cx="3888432" cy="3060340"/>
          </a:xfrm>
          <a:prstGeom prst="rect">
            <a:avLst/>
          </a:prstGeom>
        </p:spPr>
      </p:pic>
      <p:sp>
        <p:nvSpPr>
          <p:cNvPr id="8" name="TextBox 7"/>
          <p:cNvSpPr txBox="1"/>
          <p:nvPr/>
        </p:nvSpPr>
        <p:spPr>
          <a:xfrm>
            <a:off x="1691680" y="5368388"/>
            <a:ext cx="1844415" cy="276999"/>
          </a:xfrm>
          <a:prstGeom prst="rect">
            <a:avLst/>
          </a:prstGeom>
          <a:noFill/>
        </p:spPr>
        <p:txBody>
          <a:bodyPr wrap="none" rtlCol="0">
            <a:spAutoFit/>
          </a:bodyPr>
          <a:lstStyle/>
          <a:p>
            <a:pPr algn="ctr"/>
            <a:r>
              <a:rPr lang="el-GR" sz="1200" dirty="0"/>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2762586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Text Box 5"/>
          <p:cNvSpPr txBox="1">
            <a:spLocks noChangeArrowheads="1"/>
          </p:cNvSpPr>
          <p:nvPr/>
        </p:nvSpPr>
        <p:spPr bwMode="auto">
          <a:xfrm>
            <a:off x="609600" y="2491368"/>
            <a:ext cx="990600" cy="400110"/>
          </a:xfrm>
          <a:prstGeom prst="rect">
            <a:avLst/>
          </a:prstGeom>
          <a:noFill/>
          <a:ln w="9525">
            <a:solidFill>
              <a:srgbClr val="07507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altLang="el-GR" sz="2000" dirty="0">
                <a:latin typeface="+mn-lt"/>
              </a:rPr>
              <a:t>ΚΕΡΙ</a:t>
            </a:r>
            <a:endParaRPr lang="en-GB" altLang="el-GR" sz="2000" dirty="0">
              <a:latin typeface="+mn-lt"/>
            </a:endParaRPr>
          </a:p>
        </p:txBody>
      </p:sp>
      <p:sp>
        <p:nvSpPr>
          <p:cNvPr id="33798" name="Text Box 6"/>
          <p:cNvSpPr txBox="1">
            <a:spLocks noChangeArrowheads="1"/>
          </p:cNvSpPr>
          <p:nvPr/>
        </p:nvSpPr>
        <p:spPr bwMode="auto">
          <a:xfrm>
            <a:off x="609600" y="5257800"/>
            <a:ext cx="1219200" cy="400110"/>
          </a:xfrm>
          <a:prstGeom prst="rect">
            <a:avLst/>
          </a:prstGeom>
          <a:noFill/>
          <a:ln w="9525">
            <a:solidFill>
              <a:srgbClr val="07507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l-GR" altLang="el-GR" sz="2000" dirty="0">
                <a:latin typeface="+mn-lt"/>
              </a:rPr>
              <a:t>ΓΥΨΟΣ</a:t>
            </a:r>
            <a:endParaRPr lang="en-GB" altLang="el-GR" sz="2000" dirty="0">
              <a:latin typeface="+mn-lt"/>
            </a:endParaRPr>
          </a:p>
        </p:txBody>
      </p:sp>
      <p:sp>
        <p:nvSpPr>
          <p:cNvPr id="33799" name="Text Box 7"/>
          <p:cNvSpPr txBox="1">
            <a:spLocks noChangeArrowheads="1"/>
          </p:cNvSpPr>
          <p:nvPr/>
        </p:nvSpPr>
        <p:spPr bwMode="auto">
          <a:xfrm>
            <a:off x="5105400" y="3962400"/>
            <a:ext cx="121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3600" b="1" dirty="0">
                <a:solidFill>
                  <a:schemeClr val="bg1"/>
                </a:solidFill>
                <a:latin typeface="Arial Black" pitchFamily="34" charset="0"/>
              </a:rPr>
              <a:t>Α</a:t>
            </a:r>
            <a:endParaRPr lang="en-GB" altLang="el-GR" sz="3600" b="1" dirty="0">
              <a:solidFill>
                <a:schemeClr val="bg1"/>
              </a:solidFill>
              <a:latin typeface="Arial Black" pitchFamily="34" charset="0"/>
            </a:endParaRPr>
          </a:p>
        </p:txBody>
      </p:sp>
      <p:sp>
        <p:nvSpPr>
          <p:cNvPr id="33800" name="Text Box 8"/>
          <p:cNvSpPr txBox="1">
            <a:spLocks noChangeArrowheads="1"/>
          </p:cNvSpPr>
          <p:nvPr/>
        </p:nvSpPr>
        <p:spPr bwMode="auto">
          <a:xfrm>
            <a:off x="3581400" y="3962400"/>
            <a:ext cx="762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3200" dirty="0">
                <a:solidFill>
                  <a:schemeClr val="bg1"/>
                </a:solidFill>
                <a:latin typeface="Arial Black" pitchFamily="34" charset="0"/>
              </a:rPr>
              <a:t>Β</a:t>
            </a:r>
            <a:endParaRPr lang="en-GB" altLang="el-GR" sz="3200" dirty="0">
              <a:solidFill>
                <a:schemeClr val="bg1"/>
              </a:solidFill>
              <a:latin typeface="Arial Black" pitchFamily="34" charset="0"/>
            </a:endParaRPr>
          </a:p>
        </p:txBody>
      </p:sp>
      <p:sp>
        <p:nvSpPr>
          <p:cNvPr id="33801" name="Text Box 9"/>
          <p:cNvSpPr txBox="1">
            <a:spLocks noChangeArrowheads="1"/>
          </p:cNvSpPr>
          <p:nvPr/>
        </p:nvSpPr>
        <p:spPr bwMode="auto">
          <a:xfrm>
            <a:off x="1895272" y="5534055"/>
            <a:ext cx="670126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l-GR" altLang="el-GR" sz="2000" dirty="0">
                <a:latin typeface="+mn-lt"/>
              </a:rPr>
              <a:t>Διαβροχή πριν (Α) και μετά (Β) την επάλειψη με διάλυμα </a:t>
            </a:r>
            <a:r>
              <a:rPr lang="el-GR" altLang="el-GR" sz="2000" dirty="0" smtClean="0">
                <a:latin typeface="+mn-lt"/>
              </a:rPr>
              <a:t>σαπουνιού.</a:t>
            </a:r>
            <a:endParaRPr lang="en-GB" altLang="el-GR" sz="2000" dirty="0">
              <a:latin typeface="+mn-lt"/>
            </a:endParaRPr>
          </a:p>
        </p:txBody>
      </p:sp>
      <p:sp>
        <p:nvSpPr>
          <p:cNvPr id="2" name="Τίτλος 1"/>
          <p:cNvSpPr>
            <a:spLocks noGrp="1"/>
          </p:cNvSpPr>
          <p:nvPr>
            <p:ph type="title"/>
          </p:nvPr>
        </p:nvSpPr>
        <p:spPr/>
        <p:txBody>
          <a:bodyPr/>
          <a:lstStyle/>
          <a:p>
            <a:r>
              <a:rPr lang="el-GR" dirty="0" smtClean="0"/>
              <a:t>Διαβροχή (σχήμα)</a:t>
            </a:r>
            <a:endParaRPr lang="el-GR" dirty="0"/>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1041" y="1761249"/>
            <a:ext cx="6420255" cy="3352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796" name="Line 4"/>
          <p:cNvSpPr>
            <a:spLocks noChangeShapeType="1"/>
          </p:cNvSpPr>
          <p:nvPr/>
        </p:nvSpPr>
        <p:spPr bwMode="auto">
          <a:xfrm>
            <a:off x="1104900" y="2881661"/>
            <a:ext cx="1447800" cy="1295400"/>
          </a:xfrm>
          <a:prstGeom prst="line">
            <a:avLst/>
          </a:prstGeom>
          <a:noFill/>
          <a:ln w="38100">
            <a:solidFill>
              <a:srgbClr val="07507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dirty="0"/>
          </a:p>
        </p:txBody>
      </p:sp>
      <p:sp>
        <p:nvSpPr>
          <p:cNvPr id="33795" name="Line 3"/>
          <p:cNvSpPr>
            <a:spLocks noChangeShapeType="1"/>
          </p:cNvSpPr>
          <p:nvPr/>
        </p:nvSpPr>
        <p:spPr bwMode="auto">
          <a:xfrm flipV="1">
            <a:off x="1219200" y="4876800"/>
            <a:ext cx="1333500" cy="381000"/>
          </a:xfrm>
          <a:prstGeom prst="line">
            <a:avLst/>
          </a:prstGeom>
          <a:noFill/>
          <a:ln w="38100">
            <a:solidFill>
              <a:srgbClr val="07507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dirty="0"/>
          </a:p>
        </p:txBody>
      </p:sp>
      <p:sp>
        <p:nvSpPr>
          <p:cNvPr id="4" name="TextBox 3"/>
          <p:cNvSpPr txBox="1"/>
          <p:nvPr/>
        </p:nvSpPr>
        <p:spPr>
          <a:xfrm>
            <a:off x="3242846" y="5205761"/>
            <a:ext cx="324128" cy="369332"/>
          </a:xfrm>
          <a:prstGeom prst="rect">
            <a:avLst/>
          </a:prstGeom>
          <a:noFill/>
        </p:spPr>
        <p:txBody>
          <a:bodyPr wrap="none" rtlCol="0">
            <a:spAutoFit/>
          </a:bodyPr>
          <a:lstStyle/>
          <a:p>
            <a:r>
              <a:rPr lang="el-GR" b="1" dirty="0" smtClean="0">
                <a:latin typeface="+mn-lt"/>
              </a:rPr>
              <a:t>Α</a:t>
            </a:r>
            <a:endParaRPr lang="el-GR" b="1" dirty="0">
              <a:latin typeface="+mn-lt"/>
            </a:endParaRPr>
          </a:p>
        </p:txBody>
      </p:sp>
      <p:sp>
        <p:nvSpPr>
          <p:cNvPr id="5" name="TextBox 4"/>
          <p:cNvSpPr txBox="1"/>
          <p:nvPr/>
        </p:nvSpPr>
        <p:spPr>
          <a:xfrm>
            <a:off x="6444208" y="5205761"/>
            <a:ext cx="314510" cy="369332"/>
          </a:xfrm>
          <a:prstGeom prst="rect">
            <a:avLst/>
          </a:prstGeom>
          <a:noFill/>
        </p:spPr>
        <p:txBody>
          <a:bodyPr wrap="none" rtlCol="0">
            <a:spAutoFit/>
          </a:bodyPr>
          <a:lstStyle/>
          <a:p>
            <a:r>
              <a:rPr lang="el-GR" b="1" dirty="0" smtClean="0">
                <a:latin typeface="+mn-lt"/>
              </a:rPr>
              <a:t>Β</a:t>
            </a:r>
            <a:endParaRPr lang="el-GR" b="1" dirty="0">
              <a:latin typeface="+mn-lt"/>
            </a:endParaRPr>
          </a:p>
        </p:txBody>
      </p:sp>
      <p:sp>
        <p:nvSpPr>
          <p:cNvPr id="15" name="TextBox 14"/>
          <p:cNvSpPr txBox="1"/>
          <p:nvPr/>
        </p:nvSpPr>
        <p:spPr>
          <a:xfrm rot="16200000">
            <a:off x="7531819" y="4275640"/>
            <a:ext cx="1844415" cy="276999"/>
          </a:xfrm>
          <a:prstGeom prst="rect">
            <a:avLst/>
          </a:prstGeom>
          <a:noFill/>
        </p:spPr>
        <p:txBody>
          <a:bodyPr wrap="none" rtlCol="0">
            <a:spAutoFit/>
          </a:bodyPr>
          <a:lstStyle/>
          <a:p>
            <a:pPr algn="ctr"/>
            <a:r>
              <a:rPr lang="el-GR" sz="1200" dirty="0"/>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5</a:t>
            </a:fld>
            <a:endParaRPr lang="el-GR" dirty="0"/>
          </a:p>
        </p:txBody>
      </p:sp>
      <p:pic>
        <p:nvPicPr>
          <p:cNvPr id="1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004048" y="1852961"/>
            <a:ext cx="3311479" cy="3352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065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ppt_x</p:attrName>
                                        </p:attrNameLst>
                                      </p:cBhvr>
                                      <p:tavLst>
                                        <p:tav tm="0">
                                          <p:val>
                                            <p:fltVal val="0.5"/>
                                          </p:val>
                                        </p:tav>
                                        <p:tav tm="100000">
                                          <p:val>
                                            <p:strVal val="#ppt_x"/>
                                          </p:val>
                                        </p:tav>
                                      </p:tavLst>
                                    </p:anim>
                                    <p:anim calcmode="lin" valueType="num">
                                      <p:cBhvr>
                                        <p:cTn id="10" dur="500" fill="hold"/>
                                        <p:tgtEl>
                                          <p:spTgt spid="12"/>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528"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 calcmode="lin" valueType="num">
                                      <p:cBhvr>
                                        <p:cTn id="16" dur="500" fill="hold"/>
                                        <p:tgtEl>
                                          <p:spTgt spid="16"/>
                                        </p:tgtEl>
                                        <p:attrNameLst>
                                          <p:attrName>ppt_x</p:attrName>
                                        </p:attrNameLst>
                                      </p:cBhvr>
                                      <p:tavLst>
                                        <p:tav tm="0">
                                          <p:val>
                                            <p:fltVal val="0.5"/>
                                          </p:val>
                                        </p:tav>
                                        <p:tav tm="100000">
                                          <p:val>
                                            <p:strVal val="#ppt_x"/>
                                          </p:val>
                                        </p:tav>
                                      </p:tavLst>
                                    </p:anim>
                                    <p:anim calcmode="lin" valueType="num">
                                      <p:cBhvr>
                                        <p:cTn id="17" dur="500" fill="hold"/>
                                        <p:tgtEl>
                                          <p:spTgt spid="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59</a:t>
            </a:fld>
            <a:endParaRPr lang="el-GR" dirty="0"/>
          </a:p>
        </p:txBody>
      </p:sp>
      <p:sp>
        <p:nvSpPr>
          <p:cNvPr id="7" name="Τίτλος 1"/>
          <p:cNvSpPr>
            <a:spLocks noGrp="1"/>
          </p:cNvSpPr>
          <p:nvPr>
            <p:ph type="title"/>
          </p:nvPr>
        </p:nvSpPr>
        <p:spPr>
          <a:xfrm>
            <a:off x="467544" y="116632"/>
            <a:ext cx="8229600" cy="1224136"/>
          </a:xfrm>
        </p:spPr>
        <p:txBody>
          <a:bodyPr>
            <a:noAutofit/>
          </a:bodyPr>
          <a:lstStyle/>
          <a:p>
            <a:r>
              <a:rPr lang="el-GR" dirty="0" smtClean="0"/>
              <a:t>Σωστή χρήση του εργαλείου κερώματος </a:t>
            </a:r>
            <a:r>
              <a:rPr lang="el-GR" sz="3600" b="0" dirty="0" smtClean="0"/>
              <a:t>(4 από 6)</a:t>
            </a:r>
            <a:endParaRPr lang="el-GR" dirty="0"/>
          </a:p>
        </p:txBody>
      </p:sp>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1412776"/>
            <a:ext cx="6624736" cy="4896544"/>
          </a:xfrm>
          <a:prstGeom prst="rect">
            <a:avLst/>
          </a:prstGeom>
        </p:spPr>
      </p:pic>
      <p:sp>
        <p:nvSpPr>
          <p:cNvPr id="9" name="TextBox 8"/>
          <p:cNvSpPr txBox="1"/>
          <p:nvPr/>
        </p:nvSpPr>
        <p:spPr>
          <a:xfrm>
            <a:off x="3649792" y="6381328"/>
            <a:ext cx="1844415" cy="276999"/>
          </a:xfrm>
          <a:prstGeom prst="rect">
            <a:avLst/>
          </a:prstGeom>
          <a:noFill/>
        </p:spPr>
        <p:txBody>
          <a:bodyPr wrap="none" rtlCol="0">
            <a:spAutoFit/>
          </a:bodyPr>
          <a:lstStyle/>
          <a:p>
            <a:pPr algn="ctr"/>
            <a:r>
              <a:rPr lang="el-GR" sz="1200" dirty="0"/>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9319736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Σωστή χρήση του εργαλείου κερώματος </a:t>
            </a:r>
            <a:r>
              <a:rPr lang="el-GR" sz="3600" b="0" dirty="0" smtClean="0"/>
              <a:t>(5 </a:t>
            </a:r>
            <a:r>
              <a:rPr lang="el-GR" sz="3600" b="0" dirty="0"/>
              <a:t>από </a:t>
            </a:r>
            <a:r>
              <a:rPr lang="el-GR" sz="3600" b="0" dirty="0" smtClean="0"/>
              <a:t>6)</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60</a:t>
            </a:fld>
            <a:endParaRPr lang="el-GR" dirty="0"/>
          </a:p>
        </p:txBody>
      </p:sp>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1556792"/>
            <a:ext cx="7128792" cy="4320480"/>
          </a:xfrm>
          <a:prstGeom prst="rect">
            <a:avLst/>
          </a:prstGeom>
        </p:spPr>
      </p:pic>
      <p:sp>
        <p:nvSpPr>
          <p:cNvPr id="5" name="TextBox 4"/>
          <p:cNvSpPr txBox="1"/>
          <p:nvPr/>
        </p:nvSpPr>
        <p:spPr>
          <a:xfrm>
            <a:off x="3685796" y="5886704"/>
            <a:ext cx="1844415" cy="276999"/>
          </a:xfrm>
          <a:prstGeom prst="rect">
            <a:avLst/>
          </a:prstGeom>
          <a:noFill/>
        </p:spPr>
        <p:txBody>
          <a:bodyPr wrap="none" rtlCol="0">
            <a:spAutoFit/>
          </a:bodyPr>
          <a:lstStyle/>
          <a:p>
            <a:pPr algn="ctr"/>
            <a:r>
              <a:rPr lang="el-GR" sz="1200" dirty="0"/>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38213253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755" y="1556792"/>
            <a:ext cx="7309637" cy="4664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Τίτλος 1"/>
          <p:cNvSpPr>
            <a:spLocks noGrp="1"/>
          </p:cNvSpPr>
          <p:nvPr>
            <p:ph type="title"/>
          </p:nvPr>
        </p:nvSpPr>
        <p:spPr>
          <a:xfrm>
            <a:off x="467544" y="116632"/>
            <a:ext cx="8229600" cy="1254968"/>
          </a:xfrm>
        </p:spPr>
        <p:txBody>
          <a:bodyPr>
            <a:noAutofit/>
          </a:bodyPr>
          <a:lstStyle/>
          <a:p>
            <a:r>
              <a:rPr lang="el-GR" dirty="0" smtClean="0"/>
              <a:t>Σωστή χρήση του εργαλείου κερώματος </a:t>
            </a:r>
            <a:r>
              <a:rPr lang="el-GR" sz="3600" b="0" dirty="0" smtClean="0"/>
              <a:t>(6 από 6)</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61</a:t>
            </a:fld>
            <a:endParaRPr lang="el-GR" dirty="0"/>
          </a:p>
        </p:txBody>
      </p:sp>
      <p:sp>
        <p:nvSpPr>
          <p:cNvPr id="115713" name="Rectangle 1"/>
          <p:cNvSpPr>
            <a:spLocks noChangeArrowheads="1"/>
          </p:cNvSpPr>
          <p:nvPr/>
        </p:nvSpPr>
        <p:spPr bwMode="auto">
          <a:xfrm>
            <a:off x="827584" y="6309320"/>
            <a:ext cx="727280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0279999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901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7523" y="1268761"/>
            <a:ext cx="6776846" cy="508263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dirty="0" smtClean="0"/>
              <a:t>Στάδια κατασκευής κέρινου ομοιώματος ενθέτου </a:t>
            </a:r>
            <a:r>
              <a:rPr lang="el-GR" sz="3600" b="0" dirty="0" smtClean="0"/>
              <a:t>(1 από 7)</a:t>
            </a:r>
            <a:endParaRPr lang="el-GR" sz="3600" b="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62</a:t>
            </a:fld>
            <a:endParaRPr lang="el-GR" dirty="0"/>
          </a:p>
        </p:txBody>
      </p:sp>
      <p:sp>
        <p:nvSpPr>
          <p:cNvPr id="113665" name="Rectangle 1"/>
          <p:cNvSpPr>
            <a:spLocks noChangeArrowheads="1"/>
          </p:cNvSpPr>
          <p:nvPr/>
        </p:nvSpPr>
        <p:spPr bwMode="auto">
          <a:xfrm>
            <a:off x="1043608" y="6381328"/>
            <a:ext cx="7056784"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5360352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911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1142746"/>
            <a:ext cx="6912768" cy="5184576"/>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dirty="0"/>
              <a:t>Στάδια κατασκευής κέρινου ομοιώματος </a:t>
            </a:r>
            <a:r>
              <a:rPr lang="el-GR" dirty="0" smtClean="0"/>
              <a:t>ενθέτου </a:t>
            </a:r>
            <a:r>
              <a:rPr lang="el-GR" sz="3600" b="0" dirty="0" smtClean="0"/>
              <a:t>(2 από 7)</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63</a:t>
            </a:fld>
            <a:endParaRPr lang="el-GR" dirty="0"/>
          </a:p>
        </p:txBody>
      </p:sp>
      <p:sp>
        <p:nvSpPr>
          <p:cNvPr id="111617" name="Rectangle 1"/>
          <p:cNvSpPr>
            <a:spLocks noChangeArrowheads="1"/>
          </p:cNvSpPr>
          <p:nvPr/>
        </p:nvSpPr>
        <p:spPr bwMode="auto">
          <a:xfrm>
            <a:off x="1043608" y="6381328"/>
            <a:ext cx="727280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46158295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921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612" y="1124744"/>
            <a:ext cx="6984776" cy="5238582"/>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dirty="0"/>
              <a:t>Στάδια κατασκευής κέρινου ομοιώματος </a:t>
            </a:r>
            <a:r>
              <a:rPr lang="el-GR" dirty="0" smtClean="0"/>
              <a:t>ενθέτου </a:t>
            </a:r>
            <a:r>
              <a:rPr lang="el-GR" sz="3600" b="0" dirty="0" smtClean="0"/>
              <a:t>(3 από 7)</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64</a:t>
            </a:fld>
            <a:endParaRPr lang="el-GR" dirty="0"/>
          </a:p>
        </p:txBody>
      </p:sp>
      <p:sp>
        <p:nvSpPr>
          <p:cNvPr id="109569" name="Rectangle 1"/>
          <p:cNvSpPr>
            <a:spLocks noChangeArrowheads="1"/>
          </p:cNvSpPr>
          <p:nvPr/>
        </p:nvSpPr>
        <p:spPr bwMode="auto">
          <a:xfrm>
            <a:off x="1043608" y="6381328"/>
            <a:ext cx="748883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7340413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931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7868" y="1124744"/>
            <a:ext cx="6786500" cy="5089875"/>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dirty="0"/>
              <a:t>Στάδια κατασκευής κέρινου ομοιώματος </a:t>
            </a:r>
            <a:r>
              <a:rPr lang="el-GR" dirty="0" smtClean="0"/>
              <a:t>ενθέτου </a:t>
            </a:r>
            <a:r>
              <a:rPr lang="el-GR" sz="3600" b="0" dirty="0" smtClean="0"/>
              <a:t>(4 από 7)</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65</a:t>
            </a:fld>
            <a:endParaRPr lang="el-GR" dirty="0"/>
          </a:p>
        </p:txBody>
      </p:sp>
      <p:sp>
        <p:nvSpPr>
          <p:cNvPr id="107521" name="Rectangle 1"/>
          <p:cNvSpPr>
            <a:spLocks noChangeArrowheads="1"/>
          </p:cNvSpPr>
          <p:nvPr/>
        </p:nvSpPr>
        <p:spPr bwMode="auto">
          <a:xfrm>
            <a:off x="1043608" y="6255404"/>
            <a:ext cx="684076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619076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942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832" y="1160748"/>
            <a:ext cx="6750496" cy="5062872"/>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dirty="0"/>
              <a:t>Στάδια κατασκευής κέρινου ομοιώματος </a:t>
            </a:r>
            <a:r>
              <a:rPr lang="el-GR" dirty="0" smtClean="0"/>
              <a:t>ενθέτου </a:t>
            </a:r>
            <a:r>
              <a:rPr lang="el-GR" sz="3600" b="0" dirty="0" smtClean="0"/>
              <a:t>(5 από 7)</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66</a:t>
            </a:fld>
            <a:endParaRPr lang="el-GR" dirty="0"/>
          </a:p>
        </p:txBody>
      </p:sp>
      <p:sp>
        <p:nvSpPr>
          <p:cNvPr id="105473" name="Rectangle 1"/>
          <p:cNvSpPr>
            <a:spLocks noChangeArrowheads="1"/>
          </p:cNvSpPr>
          <p:nvPr/>
        </p:nvSpPr>
        <p:spPr bwMode="auto">
          <a:xfrm>
            <a:off x="755576" y="6255404"/>
            <a:ext cx="676875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1566805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952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1124744"/>
            <a:ext cx="6552728" cy="4914546"/>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457200" y="116632"/>
            <a:ext cx="8229600" cy="908720"/>
          </a:xfrm>
        </p:spPr>
        <p:txBody>
          <a:bodyPr>
            <a:normAutofit fontScale="90000"/>
          </a:bodyPr>
          <a:lstStyle/>
          <a:p>
            <a:r>
              <a:rPr lang="el-GR" dirty="0"/>
              <a:t>Στάδια κατασκευής κέρινου ομοιώματος </a:t>
            </a:r>
            <a:r>
              <a:rPr lang="el-GR" dirty="0" smtClean="0"/>
              <a:t>ενθέτου </a:t>
            </a:r>
            <a:r>
              <a:rPr lang="el-GR" sz="3600" b="0" dirty="0" smtClean="0"/>
              <a:t>(6 από 7)</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67</a:t>
            </a:fld>
            <a:endParaRPr lang="el-GR" dirty="0"/>
          </a:p>
        </p:txBody>
      </p:sp>
      <p:sp>
        <p:nvSpPr>
          <p:cNvPr id="103425" name="Rectangle 1"/>
          <p:cNvSpPr>
            <a:spLocks noChangeArrowheads="1"/>
          </p:cNvSpPr>
          <p:nvPr/>
        </p:nvSpPr>
        <p:spPr bwMode="auto">
          <a:xfrm>
            <a:off x="1115616" y="6183396"/>
            <a:ext cx="6696744"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6049366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457200" y="548680"/>
            <a:ext cx="8229600" cy="908720"/>
          </a:xfrm>
        </p:spPr>
        <p:txBody>
          <a:bodyPr>
            <a:normAutofit fontScale="90000"/>
          </a:bodyPr>
          <a:lstStyle/>
          <a:p>
            <a:r>
              <a:rPr lang="el-GR" dirty="0"/>
              <a:t>Στάδια κατασκευής κέρινου ομοιώματος </a:t>
            </a:r>
            <a:r>
              <a:rPr lang="el-GR" dirty="0" smtClean="0"/>
              <a:t>ενθέτου </a:t>
            </a:r>
            <a:r>
              <a:rPr lang="el-GR" sz="3600" b="0" dirty="0" smtClean="0"/>
              <a:t>(7 από 7)</a:t>
            </a:r>
            <a:endParaRPr lang="el-GR" sz="3600" dirty="0"/>
          </a:p>
        </p:txBody>
      </p:sp>
      <p:sp>
        <p:nvSpPr>
          <p:cNvPr id="5" name="Θέση περιεχομένου 4"/>
          <p:cNvSpPr>
            <a:spLocks noGrp="1"/>
          </p:cNvSpPr>
          <p:nvPr>
            <p:ph idx="1"/>
          </p:nvPr>
        </p:nvSpPr>
        <p:spPr>
          <a:xfrm>
            <a:off x="827584" y="2132856"/>
            <a:ext cx="7488832" cy="5040560"/>
          </a:xfrm>
        </p:spPr>
        <p:txBody>
          <a:bodyPr>
            <a:normAutofit/>
          </a:bodyPr>
          <a:lstStyle/>
          <a:p>
            <a:pPr marL="0" indent="0" algn="ctr">
              <a:lnSpc>
                <a:spcPct val="114000"/>
              </a:lnSpc>
              <a:spcBef>
                <a:spcPts val="1200"/>
              </a:spcBef>
              <a:buNone/>
            </a:pPr>
            <a:r>
              <a:rPr lang="el-GR" altLang="el-GR" sz="2400" dirty="0"/>
              <a:t>Πριν το τέλος της εργασίας, το κέρινο ομοίωμα αφαιρείται από το εκμαγείο και ελέγχονται οι εσωτερικές του επιφάνειες, οι οποίες πρέπει να συμπίπτουν απόλυτα με το σχήμα της κοιλότητας, χωρίς ατέλειες ή κενά. </a:t>
            </a:r>
            <a:endParaRPr lang="el-GR" sz="24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68</a:t>
            </a:fld>
            <a:endParaRPr lang="el-GR" dirty="0"/>
          </a:p>
        </p:txBody>
      </p:sp>
    </p:spTree>
    <p:extLst>
      <p:ext uri="{BB962C8B-B14F-4D97-AF65-F5344CB8AC3E}">
        <p14:creationId xmlns:p14="http://schemas.microsoft.com/office/powerpoint/2010/main" val="35675069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75487" y="332656"/>
            <a:ext cx="8229600" cy="908720"/>
          </a:xfrm>
        </p:spPr>
        <p:txBody>
          <a:bodyPr/>
          <a:lstStyle/>
          <a:p>
            <a:r>
              <a:rPr lang="el-GR" altLang="el-GR" b="1" dirty="0" smtClean="0"/>
              <a:t>Στρέβλωση των κεριών</a:t>
            </a:r>
            <a:endParaRPr lang="en-GB" altLang="el-GR" b="1" dirty="0"/>
          </a:p>
        </p:txBody>
      </p:sp>
      <p:sp>
        <p:nvSpPr>
          <p:cNvPr id="34819" name="Rectangle 3"/>
          <p:cNvSpPr>
            <a:spLocks noGrp="1" noChangeArrowheads="1"/>
          </p:cNvSpPr>
          <p:nvPr>
            <p:ph idx="1"/>
          </p:nvPr>
        </p:nvSpPr>
        <p:spPr>
          <a:xfrm>
            <a:off x="395536" y="1817440"/>
            <a:ext cx="8229600" cy="5040560"/>
          </a:xfrm>
        </p:spPr>
        <p:txBody>
          <a:bodyPr>
            <a:normAutofit/>
          </a:bodyPr>
          <a:lstStyle/>
          <a:p>
            <a:pPr marL="0" indent="0" algn="ctr">
              <a:lnSpc>
                <a:spcPct val="114000"/>
              </a:lnSpc>
              <a:spcBef>
                <a:spcPts val="1200"/>
              </a:spcBef>
              <a:buClr>
                <a:srgbClr val="075075"/>
              </a:buClr>
              <a:buNone/>
            </a:pPr>
            <a:r>
              <a:rPr lang="el-GR" altLang="el-GR" sz="2400" dirty="0"/>
              <a:t>Είναι η ιδιότητα η οποία εκφράζει τη μόνιμη παραμόρφωση των κεριών κατά το χειρισμό τους. Αυτό οφείλεται στην παραγωγή  εσωτερικών τάσεων που συσσωρεύονται μέσα στη μάζα του κεριού και οι οποίες απελευθερώνονται κατά το χρόνο πήξης του, αλλά και μετά την πήξη του.</a:t>
            </a:r>
            <a:endParaRPr lang="en-GB" altLang="el-GR" sz="24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6</a:t>
            </a:fld>
            <a:endParaRPr lang="el-GR" dirty="0"/>
          </a:p>
        </p:txBody>
      </p:sp>
    </p:spTree>
    <p:extLst>
      <p:ext uri="{BB962C8B-B14F-4D97-AF65-F5344CB8AC3E}">
        <p14:creationId xmlns:p14="http://schemas.microsoft.com/office/powerpoint/2010/main" val="237238782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1475766"/>
            <a:ext cx="6336704" cy="4752528"/>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467544" y="116632"/>
            <a:ext cx="8229600" cy="1152128"/>
          </a:xfrm>
        </p:spPr>
        <p:txBody>
          <a:bodyPr>
            <a:noAutofit/>
          </a:bodyPr>
          <a:lstStyle/>
          <a:p>
            <a:r>
              <a:rPr lang="el-GR" sz="3400" dirty="0"/>
              <a:t>Τρόπος αφαίρεσης του κέρινου ομοιώματος ενθέτου από την </a:t>
            </a:r>
            <a:r>
              <a:rPr lang="el-GR" sz="3400" dirty="0" smtClean="0"/>
              <a:t>κοιλότητα </a:t>
            </a:r>
            <a:r>
              <a:rPr lang="el-GR" sz="3200" b="0" dirty="0" smtClean="0"/>
              <a:t>(1 </a:t>
            </a:r>
            <a:r>
              <a:rPr lang="el-GR" sz="3200" b="0" dirty="0"/>
              <a:t>α</a:t>
            </a:r>
            <a:r>
              <a:rPr lang="el-GR" sz="3200" b="0" dirty="0" smtClean="0"/>
              <a:t>πό 4)</a:t>
            </a:r>
            <a:endParaRPr lang="el-GR" sz="3200" b="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69</a:t>
            </a:fld>
            <a:endParaRPr lang="el-GR" dirty="0"/>
          </a:p>
        </p:txBody>
      </p:sp>
      <p:sp>
        <p:nvSpPr>
          <p:cNvPr id="99329" name="Rectangle 1"/>
          <p:cNvSpPr>
            <a:spLocks noChangeArrowheads="1"/>
          </p:cNvSpPr>
          <p:nvPr/>
        </p:nvSpPr>
        <p:spPr bwMode="auto">
          <a:xfrm>
            <a:off x="1115616" y="6327412"/>
            <a:ext cx="6696744"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2700177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983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3351" y="1052736"/>
            <a:ext cx="6941017" cy="5205763"/>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Autofit/>
          </a:bodyPr>
          <a:lstStyle/>
          <a:p>
            <a:r>
              <a:rPr lang="el-GR" sz="3400" dirty="0" smtClean="0"/>
              <a:t>Τρόπος αφαίρεσης του κέρινου ομοιώματος ενθέτου από την κοιλότητα </a:t>
            </a:r>
            <a:r>
              <a:rPr lang="el-GR" sz="3200" b="0" dirty="0" smtClean="0"/>
              <a:t>(2 από 4)</a:t>
            </a:r>
            <a:endParaRPr lang="el-GR" sz="3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70</a:t>
            </a:fld>
            <a:endParaRPr lang="el-GR" dirty="0"/>
          </a:p>
        </p:txBody>
      </p:sp>
      <p:sp>
        <p:nvSpPr>
          <p:cNvPr id="97281" name="Rectangle 1"/>
          <p:cNvSpPr>
            <a:spLocks noChangeArrowheads="1"/>
          </p:cNvSpPr>
          <p:nvPr/>
        </p:nvSpPr>
        <p:spPr bwMode="auto">
          <a:xfrm>
            <a:off x="611560" y="6255404"/>
            <a:ext cx="748883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7912726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993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722" y="1084047"/>
            <a:ext cx="6957646" cy="5218235"/>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Autofit/>
          </a:bodyPr>
          <a:lstStyle/>
          <a:p>
            <a:r>
              <a:rPr lang="el-GR" sz="3400" dirty="0" smtClean="0"/>
              <a:t>Τρόπος αφαίρεσης του κέρινου ομοιώματος ενθέτου από την κοιλότητα </a:t>
            </a:r>
            <a:r>
              <a:rPr lang="el-GR" sz="3200" b="0" dirty="0" smtClean="0"/>
              <a:t>(3 από 4)</a:t>
            </a:r>
            <a:endParaRPr lang="el-GR" sz="3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71</a:t>
            </a:fld>
            <a:endParaRPr lang="el-GR" dirty="0"/>
          </a:p>
        </p:txBody>
      </p:sp>
      <p:sp>
        <p:nvSpPr>
          <p:cNvPr id="95233" name="Rectangle 1"/>
          <p:cNvSpPr>
            <a:spLocks noChangeArrowheads="1"/>
          </p:cNvSpPr>
          <p:nvPr/>
        </p:nvSpPr>
        <p:spPr bwMode="auto">
          <a:xfrm>
            <a:off x="899592" y="6327412"/>
            <a:ext cx="6984776"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6321019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442913" y="633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003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8473" y="1412777"/>
            <a:ext cx="7107054" cy="4811812"/>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Autofit/>
          </a:bodyPr>
          <a:lstStyle/>
          <a:p>
            <a:r>
              <a:rPr lang="el-GR" sz="3400" dirty="0"/>
              <a:t>Τρόπος αφαίρεσης του κέρινου ομοιώματος ενθέτου από την </a:t>
            </a:r>
            <a:r>
              <a:rPr lang="el-GR" sz="3400" dirty="0" smtClean="0"/>
              <a:t>κοιλότητα </a:t>
            </a:r>
            <a:r>
              <a:rPr lang="el-GR" sz="3200" b="0" dirty="0" smtClean="0"/>
              <a:t>(4 από 4)</a:t>
            </a:r>
            <a:endParaRPr lang="el-GR" sz="3200" b="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72</a:t>
            </a:fld>
            <a:endParaRPr lang="el-GR" dirty="0"/>
          </a:p>
        </p:txBody>
      </p:sp>
      <p:sp>
        <p:nvSpPr>
          <p:cNvPr id="93185" name="Rectangle 1"/>
          <p:cNvSpPr>
            <a:spLocks noChangeArrowheads="1"/>
          </p:cNvSpPr>
          <p:nvPr/>
        </p:nvSpPr>
        <p:spPr bwMode="auto">
          <a:xfrm>
            <a:off x="791580" y="6224589"/>
            <a:ext cx="756084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42823595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0137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35696" y="1752600"/>
            <a:ext cx="6084168" cy="4124672"/>
          </a:xfrm>
          <a:prstGeom prst="rect">
            <a:avLst/>
          </a:prstGeom>
          <a:noFill/>
          <a:extLst>
            <a:ext uri="{909E8E84-426E-40DD-AFC4-6F175D3DCCD1}">
              <a14:hiddenFill xmlns:a14="http://schemas.microsoft.com/office/drawing/2010/main">
                <a:solidFill>
                  <a:srgbClr val="FFFFFF"/>
                </a:solidFill>
              </a14:hiddenFill>
            </a:ext>
          </a:extLst>
        </p:spPr>
      </p:pic>
      <p:sp>
        <p:nvSpPr>
          <p:cNvPr id="101381" name="Line 5"/>
          <p:cNvSpPr>
            <a:spLocks noChangeShapeType="1"/>
          </p:cNvSpPr>
          <p:nvPr/>
        </p:nvSpPr>
        <p:spPr bwMode="auto">
          <a:xfrm>
            <a:off x="2699792" y="2204864"/>
            <a:ext cx="805408" cy="137653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dirty="0"/>
          </a:p>
        </p:txBody>
      </p:sp>
      <p:sp>
        <p:nvSpPr>
          <p:cNvPr id="101382" name="Line 6"/>
          <p:cNvSpPr>
            <a:spLocks noChangeShapeType="1"/>
          </p:cNvSpPr>
          <p:nvPr/>
        </p:nvSpPr>
        <p:spPr bwMode="auto">
          <a:xfrm flipH="1">
            <a:off x="5940152" y="1828800"/>
            <a:ext cx="232048" cy="1676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dirty="0"/>
          </a:p>
        </p:txBody>
      </p:sp>
      <p:sp>
        <p:nvSpPr>
          <p:cNvPr id="101383" name="Line 7"/>
          <p:cNvSpPr>
            <a:spLocks noChangeShapeType="1"/>
          </p:cNvSpPr>
          <p:nvPr/>
        </p:nvSpPr>
        <p:spPr bwMode="auto">
          <a:xfrm flipH="1">
            <a:off x="5292080" y="1828800"/>
            <a:ext cx="880120" cy="138417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dirty="0"/>
          </a:p>
        </p:txBody>
      </p:sp>
      <p:sp>
        <p:nvSpPr>
          <p:cNvPr id="2" name="Τίτλος 1"/>
          <p:cNvSpPr>
            <a:spLocks noGrp="1"/>
          </p:cNvSpPr>
          <p:nvPr>
            <p:ph type="title"/>
          </p:nvPr>
        </p:nvSpPr>
        <p:spPr>
          <a:xfrm>
            <a:off x="460978" y="239588"/>
            <a:ext cx="8229600" cy="908720"/>
          </a:xfrm>
        </p:spPr>
        <p:txBody>
          <a:bodyPr>
            <a:normAutofit fontScale="90000"/>
          </a:bodyPr>
          <a:lstStyle/>
          <a:p>
            <a:r>
              <a:rPr lang="el-GR" dirty="0" smtClean="0"/>
              <a:t>Λάθη κατά την κατασκευή κέρινου ομοιώματος ενθέτου</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73</a:t>
            </a:fld>
            <a:endParaRPr lang="el-GR" dirty="0"/>
          </a:p>
        </p:txBody>
      </p:sp>
      <p:sp>
        <p:nvSpPr>
          <p:cNvPr id="3" name="TextBox 2"/>
          <p:cNvSpPr txBox="1"/>
          <p:nvPr/>
        </p:nvSpPr>
        <p:spPr>
          <a:xfrm>
            <a:off x="1835696" y="1340768"/>
            <a:ext cx="1656184" cy="369332"/>
          </a:xfrm>
          <a:prstGeom prst="rect">
            <a:avLst/>
          </a:prstGeom>
          <a:noFill/>
        </p:spPr>
        <p:txBody>
          <a:bodyPr wrap="square" rtlCol="0">
            <a:spAutoFit/>
          </a:bodyPr>
          <a:lstStyle/>
          <a:p>
            <a:r>
              <a:rPr lang="el-GR" dirty="0" smtClean="0"/>
              <a:t>κενός χώρος</a:t>
            </a:r>
            <a:endParaRPr lang="el-GR" dirty="0"/>
          </a:p>
        </p:txBody>
      </p:sp>
      <p:sp>
        <p:nvSpPr>
          <p:cNvPr id="91137" name="Rectangle 1"/>
          <p:cNvSpPr>
            <a:spLocks noChangeArrowheads="1"/>
          </p:cNvSpPr>
          <p:nvPr/>
        </p:nvSpPr>
        <p:spPr bwMode="auto">
          <a:xfrm>
            <a:off x="1486000" y="6006289"/>
            <a:ext cx="72008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
        <p:nvSpPr>
          <p:cNvPr id="12" name="TextBox 2"/>
          <p:cNvSpPr txBox="1"/>
          <p:nvPr/>
        </p:nvSpPr>
        <p:spPr>
          <a:xfrm>
            <a:off x="5508104" y="1340768"/>
            <a:ext cx="1656184" cy="369332"/>
          </a:xfrm>
          <a:prstGeom prst="rect">
            <a:avLst/>
          </a:prstGeom>
          <a:noFill/>
        </p:spPr>
        <p:txBody>
          <a:bodyPr wrap="square" rtlCol="0">
            <a:spAutoFit/>
          </a:bodyPr>
          <a:lstStyle/>
          <a:p>
            <a:r>
              <a:rPr lang="el-GR" dirty="0" smtClean="0"/>
              <a:t>κενοί χώροι</a:t>
            </a:r>
            <a:endParaRPr lang="el-GR" dirty="0"/>
          </a:p>
        </p:txBody>
      </p:sp>
    </p:spTree>
    <p:extLst>
      <p:ext uri="{BB962C8B-B14F-4D97-AF65-F5344CB8AC3E}">
        <p14:creationId xmlns:p14="http://schemas.microsoft.com/office/powerpoint/2010/main" val="241897026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467544" y="116632"/>
            <a:ext cx="8229600" cy="1224136"/>
          </a:xfrm>
        </p:spPr>
        <p:txBody>
          <a:bodyPr>
            <a:noAutofit/>
          </a:bodyPr>
          <a:lstStyle/>
          <a:p>
            <a:r>
              <a:rPr lang="el-GR" dirty="0"/>
              <a:t>Μεγάλη προσοχή στην απόδοση σωστής μορφολογίας του δοντιού</a:t>
            </a:r>
          </a:p>
        </p:txBody>
      </p:sp>
      <p:sp>
        <p:nvSpPr>
          <p:cNvPr id="102403" name="Rectangle 3"/>
          <p:cNvSpPr>
            <a:spLocks noGrp="1" noChangeArrowheads="1"/>
          </p:cNvSpPr>
          <p:nvPr>
            <p:ph idx="1"/>
          </p:nvPr>
        </p:nvSpPr>
        <p:spPr>
          <a:xfrm>
            <a:off x="1619672" y="1786384"/>
            <a:ext cx="6624736" cy="4752528"/>
          </a:xfrm>
        </p:spPr>
        <p:txBody>
          <a:bodyPr>
            <a:normAutofit/>
          </a:bodyPr>
          <a:lstStyle/>
          <a:p>
            <a:pPr>
              <a:lnSpc>
                <a:spcPct val="114000"/>
              </a:lnSpc>
              <a:spcBef>
                <a:spcPts val="1200"/>
              </a:spcBef>
              <a:buClr>
                <a:srgbClr val="075075"/>
              </a:buClr>
              <a:buFont typeface="Wingdings" panose="05000000000000000000" pitchFamily="2" charset="2"/>
              <a:buChar char="§"/>
            </a:pPr>
            <a:r>
              <a:rPr lang="el-GR" altLang="el-GR" sz="2400" dirty="0" smtClean="0"/>
              <a:t>Φύματα,</a:t>
            </a:r>
            <a:endParaRPr lang="el-GR" altLang="el-GR" sz="2400" dirty="0"/>
          </a:p>
          <a:p>
            <a:pPr>
              <a:lnSpc>
                <a:spcPct val="114000"/>
              </a:lnSpc>
              <a:spcBef>
                <a:spcPts val="1200"/>
              </a:spcBef>
              <a:buClr>
                <a:srgbClr val="075075"/>
              </a:buClr>
              <a:buFont typeface="Wingdings" panose="05000000000000000000" pitchFamily="2" charset="2"/>
              <a:buChar char="§"/>
            </a:pPr>
            <a:r>
              <a:rPr lang="el-GR" altLang="el-GR" sz="2400" dirty="0"/>
              <a:t>Ακρολοφίες και επικλινή επίπεδα των </a:t>
            </a:r>
            <a:r>
              <a:rPr lang="el-GR" altLang="el-GR" sz="2400" dirty="0" smtClean="0"/>
              <a:t>φυμάτων,</a:t>
            </a:r>
            <a:endParaRPr lang="el-GR" altLang="el-GR" sz="2400" dirty="0"/>
          </a:p>
          <a:p>
            <a:pPr>
              <a:lnSpc>
                <a:spcPct val="114000"/>
              </a:lnSpc>
              <a:spcBef>
                <a:spcPts val="1200"/>
              </a:spcBef>
              <a:buClr>
                <a:srgbClr val="075075"/>
              </a:buClr>
              <a:buFont typeface="Wingdings" panose="05000000000000000000" pitchFamily="2" charset="2"/>
              <a:buChar char="§"/>
            </a:pPr>
            <a:r>
              <a:rPr lang="el-GR" altLang="el-GR" sz="2400" dirty="0"/>
              <a:t>Αύλακες και βοθρία της μασητικής </a:t>
            </a:r>
            <a:r>
              <a:rPr lang="el-GR" altLang="el-GR" sz="2400" dirty="0" smtClean="0"/>
              <a:t>επιφάνειας,</a:t>
            </a:r>
            <a:endParaRPr lang="el-GR" altLang="el-GR" sz="2400" dirty="0"/>
          </a:p>
          <a:p>
            <a:pPr>
              <a:lnSpc>
                <a:spcPct val="114000"/>
              </a:lnSpc>
              <a:spcBef>
                <a:spcPts val="1200"/>
              </a:spcBef>
              <a:buClr>
                <a:srgbClr val="075075"/>
              </a:buClr>
              <a:buFont typeface="Wingdings" panose="05000000000000000000" pitchFamily="2" charset="2"/>
              <a:buChar char="§"/>
            </a:pPr>
            <a:r>
              <a:rPr lang="el-GR" altLang="el-GR" sz="2400" dirty="0"/>
              <a:t>Όμορες οριακές ακρολοφίες (2ης ομάδας</a:t>
            </a:r>
            <a:r>
              <a:rPr lang="el-GR" altLang="el-GR" sz="2400" dirty="0" smtClean="0"/>
              <a:t>),</a:t>
            </a:r>
            <a:endParaRPr lang="el-GR" altLang="el-GR" sz="2400" dirty="0"/>
          </a:p>
          <a:p>
            <a:pPr>
              <a:lnSpc>
                <a:spcPct val="114000"/>
              </a:lnSpc>
              <a:spcBef>
                <a:spcPts val="1200"/>
              </a:spcBef>
              <a:buClr>
                <a:srgbClr val="075075"/>
              </a:buClr>
              <a:buFont typeface="Wingdings" panose="05000000000000000000" pitchFamily="2" charset="2"/>
              <a:buChar char="§"/>
            </a:pPr>
            <a:r>
              <a:rPr lang="el-GR" altLang="el-GR" sz="2400" dirty="0"/>
              <a:t>Σημεία επαφής με τα παρακείμενα δόντια (2ης ομάδας</a:t>
            </a:r>
            <a:r>
              <a:rPr lang="el-GR" altLang="el-GR" sz="2400" dirty="0" smtClean="0"/>
              <a:t>).</a:t>
            </a:r>
            <a:endParaRPr lang="el-GR" altLang="el-GR" sz="24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74</a:t>
            </a:fld>
            <a:endParaRPr lang="el-GR" dirty="0"/>
          </a:p>
        </p:txBody>
      </p:sp>
    </p:spTree>
    <p:extLst>
      <p:ext uri="{BB962C8B-B14F-4D97-AF65-F5344CB8AC3E}">
        <p14:creationId xmlns:p14="http://schemas.microsoft.com/office/powerpoint/2010/main" val="48917861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450426" y="476672"/>
            <a:ext cx="8229600" cy="908720"/>
          </a:xfrm>
        </p:spPr>
        <p:txBody>
          <a:bodyPr>
            <a:normAutofit fontScale="90000"/>
          </a:bodyPr>
          <a:lstStyle/>
          <a:p>
            <a:r>
              <a:rPr lang="el-GR" dirty="0" smtClean="0"/>
              <a:t>Σημεία προσοχής κατά την κατασκευή του ενθέτου</a:t>
            </a:r>
            <a:endParaRPr lang="el-GR" dirty="0"/>
          </a:p>
        </p:txBody>
      </p:sp>
      <p:sp>
        <p:nvSpPr>
          <p:cNvPr id="2" name="Θέση περιεχομένου 1"/>
          <p:cNvSpPr>
            <a:spLocks noGrp="1"/>
          </p:cNvSpPr>
          <p:nvPr>
            <p:ph idx="1"/>
          </p:nvPr>
        </p:nvSpPr>
        <p:spPr>
          <a:xfrm>
            <a:off x="1115616" y="1988840"/>
            <a:ext cx="7200800" cy="5040560"/>
          </a:xfrm>
        </p:spPr>
        <p:txBody>
          <a:bodyPr>
            <a:normAutofit/>
          </a:bodyPr>
          <a:lstStyle/>
          <a:p>
            <a:pPr marL="0" indent="0" algn="ctr">
              <a:lnSpc>
                <a:spcPct val="114000"/>
              </a:lnSpc>
              <a:spcBef>
                <a:spcPts val="1200"/>
              </a:spcBef>
              <a:buNone/>
            </a:pPr>
            <a:r>
              <a:rPr lang="el-GR" altLang="el-GR" sz="2400" dirty="0"/>
              <a:t>Σε κάθε περίπτωση, η διαμόρφωση του κέρινου ομοιώματος γίνεται πάντα κάτω από συνεχή έλεγχο της σύγκλεισης στον αρθρωτήρα και ολοκληρώνεται με τη λείανση των επιφανειών του κεριού.</a:t>
            </a:r>
            <a:endParaRPr lang="el-GR" sz="24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75</a:t>
            </a:fld>
            <a:endParaRPr lang="el-GR" dirty="0"/>
          </a:p>
        </p:txBody>
      </p:sp>
    </p:spTree>
    <p:extLst>
      <p:ext uri="{BB962C8B-B14F-4D97-AF65-F5344CB8AC3E}">
        <p14:creationId xmlns:p14="http://schemas.microsoft.com/office/powerpoint/2010/main" val="184005104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6928" y="1125792"/>
            <a:ext cx="6830144" cy="512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normAutofit fontScale="90000"/>
          </a:bodyPr>
          <a:lstStyle/>
          <a:p>
            <a:r>
              <a:rPr lang="el-GR" dirty="0" smtClean="0"/>
              <a:t>Ολοκληρωμένο κέρινο ομοίωμα ενθέτου 1</a:t>
            </a:r>
            <a:r>
              <a:rPr lang="el-GR" baseline="30000" dirty="0" smtClean="0"/>
              <a:t>ης</a:t>
            </a:r>
            <a:r>
              <a:rPr lang="el-GR" dirty="0" smtClean="0"/>
              <a:t> ομάδας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76</a:t>
            </a:fld>
            <a:endParaRPr lang="el-GR" dirty="0"/>
          </a:p>
        </p:txBody>
      </p:sp>
      <p:sp>
        <p:nvSpPr>
          <p:cNvPr id="87041" name="Rectangle 1"/>
          <p:cNvSpPr>
            <a:spLocks noChangeArrowheads="1"/>
          </p:cNvSpPr>
          <p:nvPr/>
        </p:nvSpPr>
        <p:spPr bwMode="auto">
          <a:xfrm>
            <a:off x="1475656" y="6261913"/>
            <a:ext cx="691276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94052475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0532" y="1268760"/>
            <a:ext cx="7062936" cy="502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normAutofit fontScale="90000"/>
          </a:bodyPr>
          <a:lstStyle/>
          <a:p>
            <a:r>
              <a:rPr lang="el-GR" dirty="0"/>
              <a:t>Ολοκληρωμένο κέρινο ομοίωμα ενθέτου </a:t>
            </a:r>
            <a:r>
              <a:rPr lang="el-GR" dirty="0" smtClean="0"/>
              <a:t>2</a:t>
            </a:r>
            <a:r>
              <a:rPr lang="el-GR" baseline="30000" dirty="0" smtClean="0"/>
              <a:t>ης</a:t>
            </a:r>
            <a:r>
              <a:rPr lang="el-GR" dirty="0" smtClean="0"/>
              <a:t> </a:t>
            </a:r>
            <a:r>
              <a:rPr lang="el-GR" dirty="0"/>
              <a:t>ομάδας</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77</a:t>
            </a:fld>
            <a:endParaRPr lang="el-GR" dirty="0"/>
          </a:p>
        </p:txBody>
      </p:sp>
      <p:sp>
        <p:nvSpPr>
          <p:cNvPr id="84993" name="Rectangle 1"/>
          <p:cNvSpPr>
            <a:spLocks noChangeArrowheads="1"/>
          </p:cNvSpPr>
          <p:nvPr/>
        </p:nvSpPr>
        <p:spPr bwMode="auto">
          <a:xfrm>
            <a:off x="1331640" y="6294311"/>
            <a:ext cx="7056784"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61660401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120" y="1268760"/>
            <a:ext cx="7583760" cy="472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normAutofit fontScale="90000"/>
          </a:bodyPr>
          <a:lstStyle/>
          <a:p>
            <a:r>
              <a:rPr lang="el-GR" dirty="0" smtClean="0"/>
              <a:t>Ένθετα 1</a:t>
            </a:r>
            <a:r>
              <a:rPr lang="el-GR" baseline="30000" dirty="0" smtClean="0"/>
              <a:t>ης</a:t>
            </a:r>
            <a:r>
              <a:rPr lang="el-GR" dirty="0" smtClean="0"/>
              <a:t> και 2</a:t>
            </a:r>
            <a:r>
              <a:rPr lang="el-GR" baseline="30000" dirty="0" smtClean="0"/>
              <a:t>ης</a:t>
            </a:r>
            <a:r>
              <a:rPr lang="el-GR" dirty="0" smtClean="0"/>
              <a:t> ομάδας (κλινική εικόνα)</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78</a:t>
            </a:fld>
            <a:endParaRPr lang="el-GR" dirty="0"/>
          </a:p>
        </p:txBody>
      </p:sp>
      <p:sp>
        <p:nvSpPr>
          <p:cNvPr id="82945" name="Rectangle 1"/>
          <p:cNvSpPr>
            <a:spLocks noChangeArrowheads="1"/>
          </p:cNvSpPr>
          <p:nvPr/>
        </p:nvSpPr>
        <p:spPr bwMode="auto">
          <a:xfrm>
            <a:off x="1403648" y="6035665"/>
            <a:ext cx="763284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Ανδριτσάκης Δ. Ακίνητη επανορθωτική προσθετική. Εκδόσεις Ζαχαρόπουλος, Αθήνα, 2002</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3665932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40352" y="382182"/>
            <a:ext cx="8229600" cy="1800200"/>
          </a:xfrm>
        </p:spPr>
        <p:txBody>
          <a:bodyPr>
            <a:noAutofit/>
          </a:bodyPr>
          <a:lstStyle/>
          <a:p>
            <a:r>
              <a:rPr lang="el-GR" altLang="el-GR" dirty="0"/>
              <a:t>Μεταβολή διαστάσεων κεριού</a:t>
            </a:r>
            <a:r>
              <a:rPr lang="en-GB" altLang="el-GR" dirty="0"/>
              <a:t/>
            </a:r>
            <a:br>
              <a:rPr lang="en-GB" altLang="el-GR" dirty="0"/>
            </a:br>
            <a:r>
              <a:rPr lang="el-GR" altLang="el-GR" b="1" dirty="0" smtClean="0"/>
              <a:t>Στρέβλωση   </a:t>
            </a:r>
            <a:br>
              <a:rPr lang="el-GR" altLang="el-GR" b="1" dirty="0" smtClean="0"/>
            </a:br>
            <a:r>
              <a:rPr lang="el-GR" altLang="el-GR" b="1" dirty="0" smtClean="0"/>
              <a:t>   </a:t>
            </a:r>
            <a:endParaRPr lang="en-GB" altLang="el-GR" b="1" dirty="0"/>
          </a:p>
        </p:txBody>
      </p:sp>
      <p:sp>
        <p:nvSpPr>
          <p:cNvPr id="6" name="TextBox 5"/>
          <p:cNvSpPr txBox="1"/>
          <p:nvPr/>
        </p:nvSpPr>
        <p:spPr>
          <a:xfrm>
            <a:off x="3541781" y="4823803"/>
            <a:ext cx="1844415" cy="276999"/>
          </a:xfrm>
          <a:prstGeom prst="rect">
            <a:avLst/>
          </a:prstGeom>
          <a:noFill/>
        </p:spPr>
        <p:txBody>
          <a:bodyPr wrap="none" rtlCol="0">
            <a:spAutoFit/>
          </a:bodyPr>
          <a:lstStyle/>
          <a:p>
            <a:pPr algn="ctr"/>
            <a:r>
              <a:rPr lang="el-GR" sz="1200" dirty="0"/>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7</a:t>
            </a:fld>
            <a:endParaRPr lang="el-GR" dirty="0"/>
          </a:p>
        </p:txBody>
      </p:sp>
      <p:sp>
        <p:nvSpPr>
          <p:cNvPr id="2" name="Έλλειψη 1"/>
          <p:cNvSpPr/>
          <p:nvPr/>
        </p:nvSpPr>
        <p:spPr bwMode="auto">
          <a:xfrm>
            <a:off x="2339752" y="2924944"/>
            <a:ext cx="1728192" cy="1584176"/>
          </a:xfrm>
          <a:prstGeom prst="ellipse">
            <a:avLst/>
          </a:prstGeom>
          <a:no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200" b="0" i="0" u="none" strike="noStrike" cap="none" normalizeH="0" baseline="0" dirty="0" smtClean="0">
              <a:ln>
                <a:noFill/>
              </a:ln>
              <a:solidFill>
                <a:srgbClr val="595959"/>
              </a:solidFill>
              <a:effectLst/>
              <a:latin typeface="Calibri" pitchFamily="34" charset="0"/>
              <a:ea typeface="+mn-ea" charset="0"/>
              <a:cs typeface="+mn-cs" charset="0"/>
            </a:endParaRPr>
          </a:p>
        </p:txBody>
      </p:sp>
      <p:sp>
        <p:nvSpPr>
          <p:cNvPr id="4" name="Έλλειψη 3"/>
          <p:cNvSpPr/>
          <p:nvPr/>
        </p:nvSpPr>
        <p:spPr bwMode="auto">
          <a:xfrm>
            <a:off x="1115616" y="2503598"/>
            <a:ext cx="3096344" cy="2365561"/>
          </a:xfrm>
          <a:prstGeom prst="ellipse">
            <a:avLst/>
          </a:prstGeom>
          <a:solidFill>
            <a:schemeClr val="bg1">
              <a:lumMod val="85000"/>
            </a:schemeClr>
          </a:solidFill>
          <a:ln w="28575">
            <a:solidFill>
              <a:schemeClr val="tx1">
                <a:lumMod val="95000"/>
                <a:lumOff val="5000"/>
              </a:schemeClr>
            </a:solidFill>
            <a:miter lim="800000"/>
            <a:headEnd/>
            <a:tailEn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200" b="0" i="0" u="none" strike="noStrike" cap="none" normalizeH="0" baseline="0" dirty="0" smtClean="0">
              <a:ln>
                <a:noFill/>
              </a:ln>
              <a:solidFill>
                <a:srgbClr val="595959"/>
              </a:solidFill>
              <a:effectLst/>
              <a:latin typeface="Calibri" pitchFamily="34" charset="0"/>
              <a:ea typeface="+mn-ea" charset="0"/>
              <a:cs typeface="+mn-cs" charset="0"/>
            </a:endParaRPr>
          </a:p>
        </p:txBody>
      </p:sp>
      <p:pic>
        <p:nvPicPr>
          <p:cNvPr id="9" name="Picture 4"/>
          <p:cNvPicPr>
            <a:picLocks noChangeAspect="1" noChangeArrowheads="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1619672" y="2852936"/>
            <a:ext cx="1800200" cy="15841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Έλλειψη 9"/>
          <p:cNvSpPr/>
          <p:nvPr/>
        </p:nvSpPr>
        <p:spPr bwMode="auto">
          <a:xfrm>
            <a:off x="4716016" y="2596742"/>
            <a:ext cx="3188787" cy="2365561"/>
          </a:xfrm>
          <a:prstGeom prst="ellipse">
            <a:avLst/>
          </a:prstGeom>
          <a:solidFill>
            <a:schemeClr val="bg1">
              <a:lumMod val="85000"/>
            </a:schemeClr>
          </a:solidFill>
          <a:ln w="28575">
            <a:solidFill>
              <a:schemeClr val="tx1">
                <a:lumMod val="95000"/>
                <a:lumOff val="5000"/>
              </a:schemeClr>
            </a:solidFill>
            <a:miter lim="800000"/>
            <a:headEnd/>
            <a:tailEn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200" b="0" i="0" u="none" strike="noStrike" cap="none" normalizeH="0" baseline="0" dirty="0" smtClean="0">
              <a:ln>
                <a:noFill/>
              </a:ln>
              <a:solidFill>
                <a:srgbClr val="595959"/>
              </a:solidFill>
              <a:effectLst/>
              <a:latin typeface="Calibri" pitchFamily="34" charset="0"/>
              <a:ea typeface="+mn-ea" charset="0"/>
              <a:cs typeface="+mn-cs" charset="0"/>
            </a:endParaRPr>
          </a:p>
        </p:txBody>
      </p:sp>
      <p:pic>
        <p:nvPicPr>
          <p:cNvPr id="11" name="Picture 4"/>
          <p:cNvPicPr>
            <a:picLocks noChangeAspect="1" noChangeArrowheads="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5725108" y="2807414"/>
            <a:ext cx="1656184" cy="194421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69792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457200" y="476672"/>
            <a:ext cx="8229600" cy="908720"/>
          </a:xfrm>
        </p:spPr>
        <p:txBody>
          <a:bodyPr>
            <a:normAutofit fontScale="90000"/>
          </a:bodyPr>
          <a:lstStyle/>
          <a:p>
            <a:r>
              <a:rPr lang="el-GR" dirty="0" smtClean="0"/>
              <a:t>Διαμόρφωση κέρινου ομοιώματος επενθέτου</a:t>
            </a:r>
            <a:endParaRPr lang="el-GR" dirty="0"/>
          </a:p>
        </p:txBody>
      </p:sp>
      <p:sp>
        <p:nvSpPr>
          <p:cNvPr id="2" name="Θέση περιεχομένου 1"/>
          <p:cNvSpPr>
            <a:spLocks noGrp="1"/>
          </p:cNvSpPr>
          <p:nvPr>
            <p:ph idx="1"/>
          </p:nvPr>
        </p:nvSpPr>
        <p:spPr>
          <a:xfrm>
            <a:off x="955953" y="1628800"/>
            <a:ext cx="7715200" cy="5040560"/>
          </a:xfrm>
        </p:spPr>
        <p:txBody>
          <a:bodyPr>
            <a:normAutofit/>
          </a:bodyPr>
          <a:lstStyle/>
          <a:p>
            <a:pPr marL="0" indent="0" algn="ctr">
              <a:lnSpc>
                <a:spcPct val="114000"/>
              </a:lnSpc>
              <a:spcBef>
                <a:spcPts val="1800"/>
              </a:spcBef>
              <a:buNone/>
            </a:pPr>
            <a:r>
              <a:rPr lang="el-GR" altLang="el-GR" sz="2400" dirty="0"/>
              <a:t>Η διαμόρφωση του κέρινου ομοιώματος στα </a:t>
            </a:r>
            <a:r>
              <a:rPr lang="el-GR" altLang="el-GR" sz="2400" b="1" dirty="0">
                <a:solidFill>
                  <a:srgbClr val="075075"/>
                </a:solidFill>
              </a:rPr>
              <a:t>επένθετα</a:t>
            </a:r>
            <a:r>
              <a:rPr lang="el-GR" altLang="el-GR" sz="2400" dirty="0">
                <a:solidFill>
                  <a:srgbClr val="00FF00"/>
                </a:solidFill>
              </a:rPr>
              <a:t> </a:t>
            </a:r>
            <a:r>
              <a:rPr lang="el-GR" altLang="el-GR" sz="2400" dirty="0"/>
              <a:t>γίνεται με τον ίδιο ακριβώς τρόπο όπως και στα ένθετα</a:t>
            </a:r>
            <a:r>
              <a:rPr lang="el-GR" altLang="el-GR" sz="2400" dirty="0" smtClean="0"/>
              <a:t>.</a:t>
            </a:r>
            <a:r>
              <a:rPr lang="el-GR" altLang="el-GR" sz="2400" dirty="0"/>
              <a:t/>
            </a:r>
            <a:br>
              <a:rPr lang="el-GR" altLang="el-GR" sz="2400" dirty="0"/>
            </a:br>
            <a:r>
              <a:rPr lang="el-GR" altLang="el-GR" sz="2400" b="1" dirty="0">
                <a:solidFill>
                  <a:srgbClr val="820000"/>
                </a:solidFill>
              </a:rPr>
              <a:t>Προσοχή</a:t>
            </a:r>
            <a:r>
              <a:rPr lang="el-GR" altLang="el-GR" sz="2400" dirty="0">
                <a:solidFill>
                  <a:schemeClr val="hlink"/>
                </a:solidFill>
              </a:rPr>
              <a:t> </a:t>
            </a:r>
            <a:r>
              <a:rPr lang="el-GR" altLang="el-GR" sz="2400" dirty="0"/>
              <a:t>χρειάζεται στη σωστή διαμόρφωση των λειτουργικών και μη λειτουργικών </a:t>
            </a:r>
            <a:r>
              <a:rPr lang="el-GR" altLang="el-GR" sz="2400" dirty="0" smtClean="0"/>
              <a:t>φυμάτων.</a:t>
            </a:r>
          </a:p>
          <a:p>
            <a:pPr algn="ctr">
              <a:lnSpc>
                <a:spcPct val="114000"/>
              </a:lnSpc>
              <a:spcBef>
                <a:spcPts val="1800"/>
              </a:spcBef>
              <a:buClr>
                <a:srgbClr val="002060"/>
              </a:buClr>
              <a:buFont typeface="Wingdings" panose="05000000000000000000" pitchFamily="2" charset="2"/>
              <a:buChar char="v"/>
            </a:pPr>
            <a:r>
              <a:rPr lang="el-GR" altLang="el-GR" sz="2400" dirty="0" smtClean="0"/>
              <a:t>πάχος </a:t>
            </a:r>
            <a:r>
              <a:rPr lang="el-GR" altLang="el-GR" sz="2400" dirty="0"/>
              <a:t>κεριού στα λειτουργικά φύματα ~ 1,5 </a:t>
            </a:r>
            <a:r>
              <a:rPr lang="en-US" altLang="el-GR" sz="2400" dirty="0"/>
              <a:t>mm, </a:t>
            </a:r>
            <a:endParaRPr lang="el-GR" altLang="el-GR" sz="2400" dirty="0" smtClean="0"/>
          </a:p>
          <a:p>
            <a:pPr algn="ctr">
              <a:lnSpc>
                <a:spcPct val="114000"/>
              </a:lnSpc>
              <a:spcBef>
                <a:spcPts val="1800"/>
              </a:spcBef>
              <a:buClr>
                <a:srgbClr val="002060"/>
              </a:buClr>
              <a:buFont typeface="Wingdings" panose="05000000000000000000" pitchFamily="2" charset="2"/>
              <a:buChar char="v"/>
            </a:pPr>
            <a:r>
              <a:rPr lang="el-GR" altLang="el-GR" sz="2400" dirty="0" smtClean="0"/>
              <a:t>Πάχος κεριού στα </a:t>
            </a:r>
            <a:r>
              <a:rPr lang="el-GR" altLang="el-GR" sz="2400" dirty="0"/>
              <a:t>μη λειτουργικά </a:t>
            </a:r>
            <a:r>
              <a:rPr lang="el-GR" altLang="el-GR" sz="2400" dirty="0" smtClean="0"/>
              <a:t>φύματα ~ 0,5 </a:t>
            </a:r>
            <a:r>
              <a:rPr lang="en-US" altLang="el-GR" sz="2400" dirty="0"/>
              <a:t>mm</a:t>
            </a:r>
            <a:endParaRPr lang="el-GR" sz="24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79</a:t>
            </a:fld>
            <a:endParaRPr lang="el-GR" dirty="0"/>
          </a:p>
        </p:txBody>
      </p:sp>
    </p:spTree>
    <p:extLst>
      <p:ext uri="{BB962C8B-B14F-4D97-AF65-F5344CB8AC3E}">
        <p14:creationId xmlns:p14="http://schemas.microsoft.com/office/powerpoint/2010/main" val="7968059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80</a:t>
            </a:fld>
            <a:endParaRPr lang="el-GR" dirty="0"/>
          </a:p>
        </p:txBody>
      </p:sp>
      <p:sp>
        <p:nvSpPr>
          <p:cNvPr id="4" name="Τίτλος 3"/>
          <p:cNvSpPr>
            <a:spLocks noGrp="1"/>
          </p:cNvSpPr>
          <p:nvPr>
            <p:ph type="title"/>
          </p:nvPr>
        </p:nvSpPr>
        <p:spPr>
          <a:xfrm>
            <a:off x="467544" y="2204864"/>
            <a:ext cx="8229600" cy="1080120"/>
          </a:xfrm>
          <a:ln w="38100">
            <a:solidFill>
              <a:srgbClr val="075075"/>
            </a:solidFill>
          </a:ln>
        </p:spPr>
        <p:txBody>
          <a:bodyPr/>
          <a:lstStyle/>
          <a:p>
            <a:r>
              <a:rPr lang="el-GR" dirty="0" smtClean="0"/>
              <a:t>Στεφάνες μερικής </a:t>
            </a:r>
            <a:r>
              <a:rPr lang="el-GR" dirty="0"/>
              <a:t>ε</a:t>
            </a:r>
            <a:r>
              <a:rPr lang="el-GR" dirty="0" smtClean="0"/>
              <a:t>πικάλυψης</a:t>
            </a:r>
            <a:endParaRPr lang="el-GR" dirty="0"/>
          </a:p>
        </p:txBody>
      </p:sp>
    </p:spTree>
    <p:extLst>
      <p:ext uri="{BB962C8B-B14F-4D97-AF65-F5344CB8AC3E}">
        <p14:creationId xmlns:p14="http://schemas.microsoft.com/office/powerpoint/2010/main" val="32548252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457200" y="404664"/>
            <a:ext cx="8229600" cy="908720"/>
          </a:xfrm>
        </p:spPr>
        <p:txBody>
          <a:bodyPr>
            <a:normAutofit fontScale="90000"/>
          </a:bodyPr>
          <a:lstStyle/>
          <a:p>
            <a:r>
              <a:rPr lang="el-GR" dirty="0"/>
              <a:t>Στεφάνες μερικής </a:t>
            </a:r>
            <a:r>
              <a:rPr lang="el-GR" dirty="0" smtClean="0"/>
              <a:t>επικάλυψης </a:t>
            </a:r>
            <a:r>
              <a:rPr lang="el-GR" sz="3800" b="0" dirty="0" smtClean="0"/>
              <a:t>(1 από 2)</a:t>
            </a:r>
            <a:endParaRPr lang="el-GR" sz="3800" b="0" dirty="0"/>
          </a:p>
        </p:txBody>
      </p:sp>
      <p:sp>
        <p:nvSpPr>
          <p:cNvPr id="2" name="Θέση περιεχομένου 1"/>
          <p:cNvSpPr>
            <a:spLocks noGrp="1"/>
          </p:cNvSpPr>
          <p:nvPr>
            <p:ph idx="1"/>
          </p:nvPr>
        </p:nvSpPr>
        <p:spPr>
          <a:xfrm>
            <a:off x="1017948" y="1817440"/>
            <a:ext cx="7128792" cy="5040560"/>
          </a:xfrm>
        </p:spPr>
        <p:txBody>
          <a:bodyPr>
            <a:normAutofit/>
          </a:bodyPr>
          <a:lstStyle/>
          <a:p>
            <a:pPr marL="0" indent="0" algn="ctr">
              <a:lnSpc>
                <a:spcPct val="150000"/>
              </a:lnSpc>
              <a:buNone/>
            </a:pPr>
            <a:r>
              <a:rPr lang="el-GR" altLang="el-GR" sz="2400" dirty="0"/>
              <a:t>Οι </a:t>
            </a:r>
            <a:r>
              <a:rPr lang="el-GR" altLang="el-GR" sz="2400" b="1" dirty="0">
                <a:solidFill>
                  <a:srgbClr val="075075"/>
                </a:solidFill>
              </a:rPr>
              <a:t>στεφάνες μερικής επικάλυψης </a:t>
            </a:r>
            <a:r>
              <a:rPr lang="el-GR" altLang="el-GR" sz="2400" dirty="0"/>
              <a:t>είναι μεταλλικές, χυτές στεφάνες οι οποίες δεν καλύπτουν όλες τις επιφάνειες του δοντιού. </a:t>
            </a:r>
            <a:endParaRPr lang="el-GR" sz="24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81</a:t>
            </a:fld>
            <a:endParaRPr lang="el-GR" dirty="0"/>
          </a:p>
        </p:txBody>
      </p:sp>
    </p:spTree>
    <p:extLst>
      <p:ext uri="{BB962C8B-B14F-4D97-AF65-F5344CB8AC3E}">
        <p14:creationId xmlns:p14="http://schemas.microsoft.com/office/powerpoint/2010/main" val="115447569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457200" y="476672"/>
            <a:ext cx="8229600" cy="908720"/>
          </a:xfrm>
        </p:spPr>
        <p:txBody>
          <a:bodyPr>
            <a:normAutofit fontScale="90000"/>
          </a:bodyPr>
          <a:lstStyle/>
          <a:p>
            <a:r>
              <a:rPr lang="el-GR" dirty="0"/>
              <a:t>Στεφάνες μερικής </a:t>
            </a:r>
            <a:r>
              <a:rPr lang="el-GR" dirty="0" smtClean="0"/>
              <a:t>επικάλυψης </a:t>
            </a:r>
            <a:r>
              <a:rPr lang="el-GR" sz="3800" b="0" dirty="0" smtClean="0"/>
              <a:t>(2 από 2)</a:t>
            </a:r>
            <a:endParaRPr lang="en-GB" altLang="el-GR" sz="4000" b="1" dirty="0">
              <a:latin typeface="Times New Roman" pitchFamily="18" charset="0"/>
            </a:endParaRPr>
          </a:p>
        </p:txBody>
      </p:sp>
      <p:sp>
        <p:nvSpPr>
          <p:cNvPr id="110595" name="Rectangle 3"/>
          <p:cNvSpPr>
            <a:spLocks noGrp="1" noChangeArrowheads="1"/>
          </p:cNvSpPr>
          <p:nvPr>
            <p:ph idx="1"/>
          </p:nvPr>
        </p:nvSpPr>
        <p:spPr>
          <a:xfrm>
            <a:off x="1547664" y="2060848"/>
            <a:ext cx="7211144" cy="5040560"/>
          </a:xfrm>
        </p:spPr>
        <p:txBody>
          <a:bodyPr>
            <a:normAutofit/>
          </a:bodyPr>
          <a:lstStyle/>
          <a:p>
            <a:pPr>
              <a:spcBef>
                <a:spcPts val="1800"/>
              </a:spcBef>
              <a:buClr>
                <a:srgbClr val="075075"/>
              </a:buClr>
              <a:buFont typeface="Wingdings" panose="05000000000000000000" pitchFamily="2" charset="2"/>
              <a:buChar char="§"/>
            </a:pPr>
            <a:r>
              <a:rPr lang="el-GR" altLang="el-GR" sz="2400" dirty="0"/>
              <a:t>Στεφάνες  3/4  (πρόσθια δόντια</a:t>
            </a:r>
            <a:r>
              <a:rPr lang="el-GR" altLang="el-GR" sz="2400" dirty="0" smtClean="0"/>
              <a:t>),</a:t>
            </a:r>
            <a:endParaRPr lang="el-GR" altLang="el-GR" sz="2400" dirty="0"/>
          </a:p>
          <a:p>
            <a:pPr>
              <a:spcBef>
                <a:spcPts val="1800"/>
              </a:spcBef>
              <a:buClr>
                <a:srgbClr val="075075"/>
              </a:buClr>
              <a:buFont typeface="Wingdings" panose="05000000000000000000" pitchFamily="2" charset="2"/>
              <a:buChar char="§"/>
            </a:pPr>
            <a:r>
              <a:rPr lang="el-GR" altLang="el-GR" sz="2400" dirty="0"/>
              <a:t>Στεφάνες  4/5 (οπίσθια δόντια</a:t>
            </a:r>
            <a:r>
              <a:rPr lang="el-GR" altLang="el-GR" sz="2400" dirty="0" smtClean="0"/>
              <a:t>),</a:t>
            </a:r>
            <a:endParaRPr lang="el-GR" altLang="el-GR" sz="2400" dirty="0"/>
          </a:p>
          <a:p>
            <a:pPr>
              <a:spcBef>
                <a:spcPts val="1800"/>
              </a:spcBef>
              <a:buClr>
                <a:srgbClr val="075075"/>
              </a:buClr>
              <a:buFont typeface="Wingdings" panose="05000000000000000000" pitchFamily="2" charset="2"/>
              <a:buChar char="§"/>
            </a:pPr>
            <a:r>
              <a:rPr lang="el-GR" altLang="el-GR" sz="2400" dirty="0"/>
              <a:t>Ηλοπαγείς στεφάνες ή </a:t>
            </a:r>
            <a:r>
              <a:rPr lang="el-GR" altLang="el-GR" sz="2400" dirty="0" smtClean="0"/>
              <a:t>καρφιδόπηκτα.</a:t>
            </a:r>
            <a:endParaRPr lang="en-GB" altLang="el-GR" sz="24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82</a:t>
            </a:fld>
            <a:endParaRPr lang="el-GR" dirty="0"/>
          </a:p>
        </p:txBody>
      </p:sp>
    </p:spTree>
    <p:extLst>
      <p:ext uri="{BB962C8B-B14F-4D97-AF65-F5344CB8AC3E}">
        <p14:creationId xmlns:p14="http://schemas.microsoft.com/office/powerpoint/2010/main" val="67767649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143000"/>
            <a:ext cx="3246512" cy="470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19" name="Rectangle 3"/>
          <p:cNvSpPr>
            <a:spLocks noChangeArrowheads="1"/>
          </p:cNvSpPr>
          <p:nvPr/>
        </p:nvSpPr>
        <p:spPr bwMode="auto">
          <a:xfrm>
            <a:off x="21145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116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9650" y="1104900"/>
            <a:ext cx="3733800" cy="5486400"/>
          </a:xfrm>
          <a:prstGeom prst="rect">
            <a:avLst/>
          </a:prstGeom>
          <a:noFill/>
          <a:extLst>
            <a:ext uri="{909E8E84-426E-40DD-AFC4-6F175D3DCCD1}">
              <a14:hiddenFill xmlns:a14="http://schemas.microsoft.com/office/drawing/2010/main">
                <a:solidFill>
                  <a:srgbClr val="FFFFFF"/>
                </a:solidFill>
              </a14:hiddenFill>
            </a:ext>
          </a:extLst>
        </p:spPr>
      </p:pic>
      <p:sp>
        <p:nvSpPr>
          <p:cNvPr id="5" name="Τίτλος 4"/>
          <p:cNvSpPr>
            <a:spLocks noGrp="1"/>
          </p:cNvSpPr>
          <p:nvPr>
            <p:ph type="title"/>
          </p:nvPr>
        </p:nvSpPr>
        <p:spPr/>
        <p:txBody>
          <a:bodyPr/>
          <a:lstStyle/>
          <a:p>
            <a:r>
              <a:rPr lang="el-GR" dirty="0" smtClean="0"/>
              <a:t>Στεφάνη 3/4</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83</a:t>
            </a:fld>
            <a:endParaRPr lang="el-GR" dirty="0"/>
          </a:p>
        </p:txBody>
      </p:sp>
      <p:sp>
        <p:nvSpPr>
          <p:cNvPr id="75778" name="Rectangle 2"/>
          <p:cNvSpPr>
            <a:spLocks noChangeArrowheads="1"/>
          </p:cNvSpPr>
          <p:nvPr/>
        </p:nvSpPr>
        <p:spPr bwMode="auto">
          <a:xfrm>
            <a:off x="395536" y="5731024"/>
            <a:ext cx="352839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50024535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908720"/>
            <a:ext cx="2841500" cy="581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1005880"/>
            <a:ext cx="3312368" cy="486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r>
              <a:rPr lang="el-GR" dirty="0" smtClean="0"/>
              <a:t>Στεφάνες 3/4</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84</a:t>
            </a:fld>
            <a:endParaRPr lang="el-GR" dirty="0"/>
          </a:p>
        </p:txBody>
      </p:sp>
      <p:sp>
        <p:nvSpPr>
          <p:cNvPr id="73729" name="Rectangle 1"/>
          <p:cNvSpPr>
            <a:spLocks noChangeArrowheads="1"/>
          </p:cNvSpPr>
          <p:nvPr/>
        </p:nvSpPr>
        <p:spPr bwMode="auto">
          <a:xfrm>
            <a:off x="827584" y="6114492"/>
            <a:ext cx="4392488"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Αδάμ Α., Δρούκας Β.  Στοιχεία ακινήτου οδοντικής προσθετικής. Εκδόσεις Παρισιάνος, Αθήνα 1981</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89929392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802109"/>
            <a:ext cx="35814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6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1556792"/>
            <a:ext cx="4738262" cy="4220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Τίτλος 4"/>
          <p:cNvSpPr>
            <a:spLocks noGrp="1"/>
          </p:cNvSpPr>
          <p:nvPr>
            <p:ph type="title"/>
          </p:nvPr>
        </p:nvSpPr>
        <p:spPr/>
        <p:txBody>
          <a:bodyPr/>
          <a:lstStyle/>
          <a:p>
            <a:r>
              <a:rPr lang="el-GR" dirty="0" smtClean="0"/>
              <a:t>Στεφάνη 4/5</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85</a:t>
            </a:fld>
            <a:endParaRPr lang="el-GR" dirty="0"/>
          </a:p>
        </p:txBody>
      </p:sp>
      <p:sp>
        <p:nvSpPr>
          <p:cNvPr id="10" name="TextBox 9"/>
          <p:cNvSpPr txBox="1"/>
          <p:nvPr/>
        </p:nvSpPr>
        <p:spPr>
          <a:xfrm>
            <a:off x="3629388" y="6227148"/>
            <a:ext cx="1844415" cy="276999"/>
          </a:xfrm>
          <a:prstGeom prst="rect">
            <a:avLst/>
          </a:prstGeom>
          <a:noFill/>
        </p:spPr>
        <p:txBody>
          <a:bodyPr wrap="none" rtlCol="0">
            <a:spAutoFit/>
          </a:bodyPr>
          <a:lstStyle/>
          <a:p>
            <a:pPr algn="ctr"/>
            <a:r>
              <a:rPr lang="el-GR" sz="1200" dirty="0"/>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371702076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95536" y="1528316"/>
            <a:ext cx="3962400" cy="317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r>
              <a:rPr lang="el-GR" dirty="0" smtClean="0"/>
              <a:t>Στεφάνες 4/5</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86</a:t>
            </a:fld>
            <a:endParaRPr lang="el-GR" dirty="0"/>
          </a:p>
        </p:txBody>
      </p:sp>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457594" y="2420888"/>
            <a:ext cx="4257131" cy="317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57" name="Rectangle 1"/>
          <p:cNvSpPr>
            <a:spLocks noChangeArrowheads="1"/>
          </p:cNvSpPr>
          <p:nvPr/>
        </p:nvSpPr>
        <p:spPr bwMode="auto">
          <a:xfrm>
            <a:off x="395536" y="5895364"/>
            <a:ext cx="784887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Αδάμ Α., Δρούκας Β.  Στοιχεία ακινήτου οδοντικής προσθετικής. Εκδόσεις Παρισιάνος, Αθήνα 1981</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43524320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87</a:t>
            </a:fld>
            <a:endParaRPr lang="el-GR" dirty="0"/>
          </a:p>
        </p:txBody>
      </p:sp>
      <p:sp>
        <p:nvSpPr>
          <p:cNvPr id="4" name="Τίτλος 3"/>
          <p:cNvSpPr>
            <a:spLocks noGrp="1"/>
          </p:cNvSpPr>
          <p:nvPr>
            <p:ph type="title"/>
          </p:nvPr>
        </p:nvSpPr>
        <p:spPr>
          <a:xfrm>
            <a:off x="467544" y="1700808"/>
            <a:ext cx="8229600" cy="1368152"/>
          </a:xfrm>
          <a:ln w="38100">
            <a:solidFill>
              <a:srgbClr val="075075"/>
            </a:solidFill>
          </a:ln>
        </p:spPr>
        <p:txBody>
          <a:bodyPr>
            <a:noAutofit/>
          </a:bodyPr>
          <a:lstStyle/>
          <a:p>
            <a:r>
              <a:rPr lang="el-GR" dirty="0" smtClean="0"/>
              <a:t>Ηλοπαγείς στεφάνες ή καρφιδόπηκτα</a:t>
            </a:r>
            <a:endParaRPr lang="el-GR" dirty="0"/>
          </a:p>
        </p:txBody>
      </p:sp>
    </p:spTree>
    <p:extLst>
      <p:ext uri="{BB962C8B-B14F-4D97-AF65-F5344CB8AC3E}">
        <p14:creationId xmlns:p14="http://schemas.microsoft.com/office/powerpoint/2010/main" val="425554440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457200" y="476672"/>
            <a:ext cx="8229600" cy="908720"/>
          </a:xfrm>
        </p:spPr>
        <p:txBody>
          <a:bodyPr>
            <a:normAutofit fontScale="90000"/>
          </a:bodyPr>
          <a:lstStyle/>
          <a:p>
            <a:r>
              <a:rPr lang="el-GR" altLang="el-GR" dirty="0"/>
              <a:t>Η</a:t>
            </a:r>
            <a:r>
              <a:rPr lang="el-GR" altLang="el-GR" dirty="0" smtClean="0"/>
              <a:t>λοπαγείς </a:t>
            </a:r>
            <a:r>
              <a:rPr lang="el-GR" altLang="el-GR" dirty="0"/>
              <a:t>στεφάνες ή καρφιδόπηκτα</a:t>
            </a:r>
            <a:endParaRPr lang="el-GR" dirty="0"/>
          </a:p>
        </p:txBody>
      </p:sp>
      <p:sp>
        <p:nvSpPr>
          <p:cNvPr id="5" name="Θέση περιεχομένου 4"/>
          <p:cNvSpPr>
            <a:spLocks noGrp="1"/>
          </p:cNvSpPr>
          <p:nvPr>
            <p:ph idx="1"/>
          </p:nvPr>
        </p:nvSpPr>
        <p:spPr>
          <a:xfrm>
            <a:off x="457200" y="1988840"/>
            <a:ext cx="8229600" cy="5040560"/>
          </a:xfrm>
        </p:spPr>
        <p:txBody>
          <a:bodyPr>
            <a:normAutofit/>
          </a:bodyPr>
          <a:lstStyle/>
          <a:p>
            <a:pPr marL="0" indent="0" algn="ctr">
              <a:lnSpc>
                <a:spcPct val="114000"/>
              </a:lnSpc>
              <a:spcBef>
                <a:spcPts val="1200"/>
              </a:spcBef>
              <a:buNone/>
            </a:pPr>
            <a:r>
              <a:rPr lang="el-GR" altLang="el-GR" sz="2400" dirty="0"/>
              <a:t>Οι </a:t>
            </a:r>
            <a:r>
              <a:rPr lang="el-GR" altLang="el-GR" sz="2400" b="1" dirty="0">
                <a:solidFill>
                  <a:srgbClr val="075075"/>
                </a:solidFill>
              </a:rPr>
              <a:t>ηλοπαγείς στεφάνες ή καρφιδόπηκτα </a:t>
            </a:r>
            <a:r>
              <a:rPr lang="el-GR" altLang="el-GR" sz="2400" dirty="0"/>
              <a:t>είναι μεταλλικές, χυτές στεφάνες, οι οποίες καλύπτουν κυρίως τη γλωσσική επιφάνεια του δοντιού.</a:t>
            </a:r>
            <a:br>
              <a:rPr lang="el-GR" altLang="el-GR" sz="2400" dirty="0"/>
            </a:br>
            <a:r>
              <a:rPr lang="el-GR" altLang="el-GR" sz="2400" dirty="0"/>
              <a:t>Η συγκράτησή τους επιτυγχάνεται με </a:t>
            </a:r>
            <a:r>
              <a:rPr lang="el-GR" altLang="el-GR" sz="2400" b="1" dirty="0">
                <a:solidFill>
                  <a:srgbClr val="075075"/>
                </a:solidFill>
              </a:rPr>
              <a:t>καρφίδες</a:t>
            </a:r>
            <a:r>
              <a:rPr lang="el-GR" altLang="el-GR" sz="2400" dirty="0">
                <a:solidFill>
                  <a:srgbClr val="00FF00"/>
                </a:solidFill>
              </a:rPr>
              <a:t> </a:t>
            </a:r>
            <a:r>
              <a:rPr lang="el-GR" altLang="el-GR" sz="2400" dirty="0"/>
              <a:t>που συγκολλούνται σε αντίστοιχα φρεάτια της γλωσσικής επιφάνειας του δοντιού.</a:t>
            </a:r>
            <a:endParaRPr lang="el-GR" sz="24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88</a:t>
            </a:fld>
            <a:endParaRPr lang="el-GR" dirty="0"/>
          </a:p>
        </p:txBody>
      </p:sp>
    </p:spTree>
    <p:extLst>
      <p:ext uri="{BB962C8B-B14F-4D97-AF65-F5344CB8AC3E}">
        <p14:creationId xmlns:p14="http://schemas.microsoft.com/office/powerpoint/2010/main" val="39685893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idx="1"/>
          </p:nvPr>
        </p:nvSpPr>
        <p:spPr>
          <a:xfrm>
            <a:off x="395536" y="1556792"/>
            <a:ext cx="4392488" cy="4680520"/>
          </a:xfrm>
        </p:spPr>
        <p:txBody>
          <a:bodyPr/>
          <a:lstStyle/>
          <a:p>
            <a:pPr>
              <a:buClr>
                <a:srgbClr val="075075"/>
              </a:buClr>
              <a:buFont typeface="Wingdings" panose="05000000000000000000" pitchFamily="2" charset="2"/>
              <a:buChar char="§"/>
            </a:pPr>
            <a:r>
              <a:rPr lang="el-GR" altLang="el-GR" sz="2400" dirty="0"/>
              <a:t>Να θερμαίνεται με </a:t>
            </a:r>
            <a:r>
              <a:rPr lang="el-GR" altLang="el-GR" sz="2400" dirty="0" smtClean="0"/>
              <a:t>τρόπο ομοιόμορφο </a:t>
            </a:r>
            <a:r>
              <a:rPr lang="el-GR" altLang="el-GR" sz="2400" dirty="0"/>
              <a:t>(50 </a:t>
            </a:r>
            <a:r>
              <a:rPr lang="el-GR" sz="2400" baseline="30000" dirty="0"/>
              <a:t>ο</a:t>
            </a:r>
            <a:r>
              <a:rPr lang="el-GR" sz="2400" dirty="0"/>
              <a:t>C </a:t>
            </a:r>
            <a:r>
              <a:rPr lang="en-US" altLang="el-GR" sz="2400" dirty="0" smtClean="0"/>
              <a:t> </a:t>
            </a:r>
            <a:r>
              <a:rPr lang="el-GR" altLang="el-GR" sz="2400" dirty="0"/>
              <a:t>για 15</a:t>
            </a:r>
            <a:r>
              <a:rPr lang="el-GR" altLang="el-GR" sz="2400" dirty="0" smtClean="0"/>
              <a:t>`),</a:t>
            </a:r>
            <a:endParaRPr lang="el-GR" altLang="el-GR" sz="2400" dirty="0"/>
          </a:p>
          <a:p>
            <a:pPr>
              <a:buClr>
                <a:srgbClr val="075075"/>
              </a:buClr>
              <a:buFont typeface="Wingdings" panose="05000000000000000000" pitchFamily="2" charset="2"/>
              <a:buChar char="§"/>
            </a:pPr>
            <a:r>
              <a:rPr lang="el-GR" altLang="el-GR" sz="2400" dirty="0"/>
              <a:t>Να αποφεύγεται η παρατεταμένη θέρμανσή του (εξάχνωση συστατικών</a:t>
            </a:r>
            <a:r>
              <a:rPr lang="el-GR" altLang="el-GR" sz="2400" dirty="0" smtClean="0"/>
              <a:t>),</a:t>
            </a:r>
            <a:endParaRPr lang="el-GR" altLang="el-GR" sz="2400" dirty="0"/>
          </a:p>
          <a:p>
            <a:pPr>
              <a:buClr>
                <a:srgbClr val="075075"/>
              </a:buClr>
              <a:buFont typeface="Wingdings" panose="05000000000000000000" pitchFamily="2" charset="2"/>
              <a:buChar char="§"/>
            </a:pPr>
            <a:r>
              <a:rPr lang="el-GR" altLang="el-GR" sz="2400" dirty="0"/>
              <a:t>Να αποφεύγονται οι βίαιοι χειρισμοί και </a:t>
            </a:r>
            <a:r>
              <a:rPr lang="el-GR" altLang="el-GR" sz="2400" dirty="0" smtClean="0"/>
              <a:t>πιέσεις,</a:t>
            </a:r>
            <a:endParaRPr lang="el-GR" altLang="el-GR" sz="2400" dirty="0"/>
          </a:p>
          <a:p>
            <a:pPr>
              <a:buClr>
                <a:srgbClr val="075075"/>
              </a:buClr>
              <a:buFont typeface="Wingdings" panose="05000000000000000000" pitchFamily="2" charset="2"/>
              <a:buChar char="§"/>
            </a:pPr>
            <a:r>
              <a:rPr lang="el-GR" altLang="el-GR" sz="2400" dirty="0"/>
              <a:t>Τα εργαλεία κερώματος να έχουν παρόμοια </a:t>
            </a:r>
            <a:r>
              <a:rPr lang="el-GR" altLang="el-GR" sz="2400" dirty="0" smtClean="0"/>
              <a:t>θερμοκρασία.</a:t>
            </a:r>
            <a:endParaRPr lang="en-GB" altLang="el-GR" sz="2400" dirty="0"/>
          </a:p>
        </p:txBody>
      </p:sp>
      <p:sp>
        <p:nvSpPr>
          <p:cNvPr id="36868" name="Rectangle 4"/>
          <p:cNvSpPr>
            <a:spLocks noGrp="1" noChangeArrowheads="1"/>
          </p:cNvSpPr>
          <p:nvPr>
            <p:ph type="body" sz="half" idx="4294967295"/>
          </p:nvPr>
        </p:nvSpPr>
        <p:spPr>
          <a:xfrm>
            <a:off x="4644008" y="1556792"/>
            <a:ext cx="4191000" cy="4114800"/>
          </a:xfrm>
        </p:spPr>
        <p:txBody>
          <a:bodyPr/>
          <a:lstStyle/>
          <a:p>
            <a:pPr>
              <a:buClr>
                <a:srgbClr val="075075"/>
              </a:buClr>
              <a:buFont typeface="Wingdings" panose="05000000000000000000" pitchFamily="2" charset="2"/>
              <a:buChar char="§"/>
            </a:pPr>
            <a:r>
              <a:rPr lang="el-GR" altLang="el-GR" sz="2400" dirty="0"/>
              <a:t>Να αποφεύγεται η προσθήκη λιωμένου κεριού στο ήδη πηγμένο κέρινο </a:t>
            </a:r>
            <a:r>
              <a:rPr lang="el-GR" altLang="el-GR" sz="2400" dirty="0" smtClean="0"/>
              <a:t>πρόπλασμα,</a:t>
            </a:r>
            <a:endParaRPr lang="el-GR" altLang="el-GR" sz="2400" dirty="0"/>
          </a:p>
          <a:p>
            <a:pPr>
              <a:buClr>
                <a:srgbClr val="075075"/>
              </a:buClr>
              <a:buFont typeface="Wingdings" panose="05000000000000000000" pitchFamily="2" charset="2"/>
              <a:buChar char="§"/>
            </a:pPr>
            <a:r>
              <a:rPr lang="el-GR" altLang="el-GR" sz="2400" dirty="0"/>
              <a:t>Η διαμόρφωση του κέρινου προτύπου να γίνεται σε σύντομο χρονικό </a:t>
            </a:r>
            <a:r>
              <a:rPr lang="el-GR" altLang="el-GR" sz="2400" dirty="0" smtClean="0"/>
              <a:t>διάστημα,</a:t>
            </a:r>
            <a:endParaRPr lang="el-GR" altLang="el-GR" sz="2400" dirty="0"/>
          </a:p>
          <a:p>
            <a:pPr>
              <a:buClr>
                <a:srgbClr val="075075"/>
              </a:buClr>
              <a:buFont typeface="Wingdings" panose="05000000000000000000" pitchFamily="2" charset="2"/>
              <a:buChar char="§"/>
            </a:pPr>
            <a:r>
              <a:rPr lang="el-GR" altLang="el-GR" sz="2400" dirty="0"/>
              <a:t>Να διατηρούνται σε όσον το δυνατόν χαμηλότερη και πιο σταθερή  </a:t>
            </a:r>
            <a:r>
              <a:rPr lang="el-GR" altLang="el-GR" sz="2400" dirty="0" smtClean="0"/>
              <a:t>θερμοκρασία.</a:t>
            </a:r>
            <a:endParaRPr lang="en-GB" altLang="el-GR" sz="2400" dirty="0"/>
          </a:p>
        </p:txBody>
      </p:sp>
      <p:sp>
        <p:nvSpPr>
          <p:cNvPr id="2" name="Τίτλος 1"/>
          <p:cNvSpPr>
            <a:spLocks noGrp="1"/>
          </p:cNvSpPr>
          <p:nvPr>
            <p:ph type="title"/>
          </p:nvPr>
        </p:nvSpPr>
        <p:spPr>
          <a:xfrm>
            <a:off x="467544" y="116632"/>
            <a:ext cx="8229600" cy="1080120"/>
          </a:xfrm>
        </p:spPr>
        <p:txBody>
          <a:bodyPr>
            <a:noAutofit/>
          </a:bodyPr>
          <a:lstStyle/>
          <a:p>
            <a:r>
              <a:rPr lang="el-GR" dirty="0" smtClean="0"/>
              <a:t>Μέτρα μείωσης της στρέβλωσης </a:t>
            </a:r>
            <a:br>
              <a:rPr lang="el-GR" dirty="0" smtClean="0"/>
            </a:br>
            <a:r>
              <a:rPr lang="el-GR" dirty="0" smtClean="0"/>
              <a:t>των κεριών </a:t>
            </a:r>
            <a:r>
              <a:rPr lang="el-GR" sz="3200" b="0" dirty="0" smtClean="0"/>
              <a:t>(1 από 2)</a:t>
            </a:r>
            <a:endParaRPr lang="el-GR" sz="3200" b="0" dirty="0"/>
          </a:p>
        </p:txBody>
      </p:sp>
      <p:cxnSp>
        <p:nvCxnSpPr>
          <p:cNvPr id="4" name="Ευθεία γραμμή σύνδεσης 3"/>
          <p:cNvCxnSpPr/>
          <p:nvPr/>
        </p:nvCxnSpPr>
        <p:spPr>
          <a:xfrm>
            <a:off x="4644008" y="1628800"/>
            <a:ext cx="0" cy="3816424"/>
          </a:xfrm>
          <a:prstGeom prst="line">
            <a:avLst/>
          </a:prstGeom>
          <a:ln w="19050">
            <a:solidFill>
              <a:srgbClr val="075075"/>
            </a:solidFill>
          </a:ln>
        </p:spPr>
        <p:style>
          <a:lnRef idx="1">
            <a:schemeClr val="accent1"/>
          </a:lnRef>
          <a:fillRef idx="0">
            <a:schemeClr val="accent1"/>
          </a:fillRef>
          <a:effectRef idx="0">
            <a:schemeClr val="accent1"/>
          </a:effectRef>
          <a:fontRef idx="minor">
            <a:schemeClr val="tx1"/>
          </a:fontRef>
        </p:style>
      </p:cxn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8</a:t>
            </a:fld>
            <a:endParaRPr lang="el-GR" dirty="0"/>
          </a:p>
        </p:txBody>
      </p:sp>
    </p:spTree>
    <p:extLst>
      <p:ext uri="{BB962C8B-B14F-4D97-AF65-F5344CB8AC3E}">
        <p14:creationId xmlns:p14="http://schemas.microsoft.com/office/powerpoint/2010/main" val="182874342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447800"/>
            <a:ext cx="7931224" cy="4875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p:txBody>
          <a:bodyPr/>
          <a:lstStyle/>
          <a:p>
            <a:r>
              <a:rPr lang="el-GR" dirty="0" smtClean="0"/>
              <a:t>Ηλοπαγής στεφάνη ή καρφιδόπηκτη</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89</a:t>
            </a:fld>
            <a:endParaRPr lang="el-GR" dirty="0"/>
          </a:p>
        </p:txBody>
      </p:sp>
      <p:sp>
        <p:nvSpPr>
          <p:cNvPr id="65537" name="Rectangle 1"/>
          <p:cNvSpPr>
            <a:spLocks noChangeArrowheads="1"/>
          </p:cNvSpPr>
          <p:nvPr/>
        </p:nvSpPr>
        <p:spPr bwMode="auto">
          <a:xfrm>
            <a:off x="539552" y="6255404"/>
            <a:ext cx="7704856"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34866495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1214438"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187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3119" y="1196752"/>
            <a:ext cx="5157762" cy="5267502"/>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altLang="el-GR" dirty="0" smtClean="0"/>
              <a:t>Παρασκευασμένο δόντι στο εκμαγείο για ηλοπαγή στεφάνη ή καρφιδόπηκτο</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90</a:t>
            </a:fld>
            <a:endParaRPr lang="el-GR" dirty="0"/>
          </a:p>
        </p:txBody>
      </p:sp>
      <p:sp>
        <p:nvSpPr>
          <p:cNvPr id="63489" name="Rectangle 1"/>
          <p:cNvSpPr>
            <a:spLocks noChangeArrowheads="1"/>
          </p:cNvSpPr>
          <p:nvPr/>
        </p:nvSpPr>
        <p:spPr bwMode="auto">
          <a:xfrm rot="-5400000">
            <a:off x="4861657" y="3499384"/>
            <a:ext cx="549897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83429884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457200" y="476672"/>
            <a:ext cx="8229600" cy="908720"/>
          </a:xfrm>
        </p:spPr>
        <p:txBody>
          <a:bodyPr/>
          <a:lstStyle/>
          <a:p>
            <a:r>
              <a:rPr lang="el-GR" dirty="0" smtClean="0"/>
              <a:t>Πλεονεκτήματα μερικών στεφανών</a:t>
            </a:r>
            <a:endParaRPr lang="el-GR" dirty="0"/>
          </a:p>
        </p:txBody>
      </p:sp>
      <p:sp>
        <p:nvSpPr>
          <p:cNvPr id="119811" name="Rectangle 3"/>
          <p:cNvSpPr>
            <a:spLocks noGrp="1" noChangeArrowheads="1"/>
          </p:cNvSpPr>
          <p:nvPr>
            <p:ph idx="1"/>
          </p:nvPr>
        </p:nvSpPr>
        <p:spPr>
          <a:xfrm>
            <a:off x="1187624" y="1988840"/>
            <a:ext cx="7355160" cy="5040560"/>
          </a:xfrm>
        </p:spPr>
        <p:txBody>
          <a:bodyPr>
            <a:normAutofit/>
          </a:bodyPr>
          <a:lstStyle/>
          <a:p>
            <a:pPr>
              <a:spcBef>
                <a:spcPts val="1200"/>
              </a:spcBef>
              <a:buClr>
                <a:srgbClr val="075075"/>
              </a:buClr>
              <a:buFont typeface="Wingdings" panose="05000000000000000000" pitchFamily="2" charset="2"/>
              <a:buChar char="§"/>
            </a:pPr>
            <a:r>
              <a:rPr lang="el-GR" altLang="el-GR" sz="2400" dirty="0"/>
              <a:t>Αφαιρείται μικρή ποσότητα οδοντικής ουσίας από το </a:t>
            </a:r>
            <a:r>
              <a:rPr lang="el-GR" altLang="el-GR" sz="2400" dirty="0" smtClean="0"/>
              <a:t>δόντι,</a:t>
            </a:r>
            <a:endParaRPr lang="el-GR" altLang="el-GR" sz="2400" dirty="0"/>
          </a:p>
          <a:p>
            <a:pPr>
              <a:spcBef>
                <a:spcPts val="1200"/>
              </a:spcBef>
              <a:buClr>
                <a:srgbClr val="075075"/>
              </a:buClr>
              <a:buFont typeface="Wingdings" panose="05000000000000000000" pitchFamily="2" charset="2"/>
              <a:buChar char="§"/>
            </a:pPr>
            <a:r>
              <a:rPr lang="el-GR" altLang="el-GR" sz="2400" dirty="0"/>
              <a:t>Παρουσιάζουν αξιόλογη </a:t>
            </a:r>
            <a:r>
              <a:rPr lang="el-GR" altLang="el-GR" sz="2400" dirty="0" smtClean="0"/>
              <a:t>αντοχή,</a:t>
            </a:r>
            <a:endParaRPr lang="el-GR" altLang="el-GR" sz="2400" dirty="0"/>
          </a:p>
          <a:p>
            <a:pPr>
              <a:spcBef>
                <a:spcPts val="1200"/>
              </a:spcBef>
              <a:buClr>
                <a:srgbClr val="075075"/>
              </a:buClr>
              <a:buFont typeface="Wingdings" panose="05000000000000000000" pitchFamily="2" charset="2"/>
              <a:buChar char="§"/>
            </a:pPr>
            <a:r>
              <a:rPr lang="el-GR" altLang="el-GR" sz="2400" dirty="0"/>
              <a:t>Δεν επηρεάζουν τη ζωτικότητα του πολφού.</a:t>
            </a:r>
            <a:endParaRPr lang="en-GB" altLang="el-GR" sz="24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91</a:t>
            </a:fld>
            <a:endParaRPr lang="el-GR" dirty="0"/>
          </a:p>
        </p:txBody>
      </p:sp>
    </p:spTree>
    <p:extLst>
      <p:ext uri="{BB962C8B-B14F-4D97-AF65-F5344CB8AC3E}">
        <p14:creationId xmlns:p14="http://schemas.microsoft.com/office/powerpoint/2010/main" val="353196448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smtClean="0"/>
              <a:t>Μειονεκτήματα μερικών στεφανών</a:t>
            </a:r>
            <a:endParaRPr lang="el-GR" dirty="0"/>
          </a:p>
        </p:txBody>
      </p:sp>
      <p:sp>
        <p:nvSpPr>
          <p:cNvPr id="120835" name="Rectangle 3"/>
          <p:cNvSpPr>
            <a:spLocks noGrp="1" noChangeArrowheads="1"/>
          </p:cNvSpPr>
          <p:nvPr>
            <p:ph idx="1"/>
          </p:nvPr>
        </p:nvSpPr>
        <p:spPr>
          <a:xfrm>
            <a:off x="899592" y="1628800"/>
            <a:ext cx="7571184" cy="5040560"/>
          </a:xfrm>
        </p:spPr>
        <p:txBody>
          <a:bodyPr>
            <a:normAutofit/>
          </a:bodyPr>
          <a:lstStyle/>
          <a:p>
            <a:pPr>
              <a:lnSpc>
                <a:spcPct val="114000"/>
              </a:lnSpc>
              <a:spcBef>
                <a:spcPts val="1200"/>
              </a:spcBef>
              <a:buClr>
                <a:srgbClr val="075075"/>
              </a:buClr>
              <a:buFont typeface="Wingdings" panose="05000000000000000000" pitchFamily="2" charset="2"/>
              <a:buChar char="§"/>
            </a:pPr>
            <a:r>
              <a:rPr lang="el-GR" altLang="el-GR" sz="2400" dirty="0"/>
              <a:t>Δεν εφαρμόζονται σε δόντια με τερηδονισμένες τις όμορες </a:t>
            </a:r>
            <a:r>
              <a:rPr lang="el-GR" altLang="el-GR" sz="2400" dirty="0" smtClean="0"/>
              <a:t>επιφάνειες,</a:t>
            </a:r>
            <a:endParaRPr lang="el-GR" altLang="el-GR" sz="2400" dirty="0"/>
          </a:p>
          <a:p>
            <a:pPr>
              <a:lnSpc>
                <a:spcPct val="114000"/>
              </a:lnSpc>
              <a:spcBef>
                <a:spcPts val="1200"/>
              </a:spcBef>
              <a:buClr>
                <a:srgbClr val="075075"/>
              </a:buClr>
              <a:buFont typeface="Wingdings" panose="05000000000000000000" pitchFamily="2" charset="2"/>
              <a:buChar char="§"/>
            </a:pPr>
            <a:r>
              <a:rPr lang="el-GR" altLang="el-GR" sz="2400" dirty="0"/>
              <a:t>Όχι πολύ καλό αισθητικό </a:t>
            </a:r>
            <a:r>
              <a:rPr lang="el-GR" altLang="el-GR" sz="2400" dirty="0" smtClean="0"/>
              <a:t>αποτέλεσμα,</a:t>
            </a:r>
            <a:endParaRPr lang="el-GR" altLang="el-GR" sz="2400" dirty="0"/>
          </a:p>
          <a:p>
            <a:pPr>
              <a:lnSpc>
                <a:spcPct val="114000"/>
              </a:lnSpc>
              <a:spcBef>
                <a:spcPts val="1200"/>
              </a:spcBef>
              <a:buClr>
                <a:srgbClr val="075075"/>
              </a:buClr>
              <a:buFont typeface="Wingdings" panose="05000000000000000000" pitchFamily="2" charset="2"/>
              <a:buChar char="§"/>
            </a:pPr>
            <a:r>
              <a:rPr lang="el-GR" altLang="el-GR" sz="2400" dirty="0"/>
              <a:t>Παρουσιάζουν μειωμένη συγκράτηση στο δόντι (συγκρατητικές αύλακες – επέκταση στο κοπτικό χείλος</a:t>
            </a:r>
            <a:r>
              <a:rPr lang="el-GR" altLang="el-GR" sz="2400" dirty="0" smtClean="0"/>
              <a:t>).</a:t>
            </a:r>
            <a:endParaRPr lang="en-GB" altLang="el-GR" sz="24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92</a:t>
            </a:fld>
            <a:endParaRPr lang="el-GR" dirty="0"/>
          </a:p>
        </p:txBody>
      </p:sp>
    </p:spTree>
    <p:extLst>
      <p:ext uri="{BB962C8B-B14F-4D97-AF65-F5344CB8AC3E}">
        <p14:creationId xmlns:p14="http://schemas.microsoft.com/office/powerpoint/2010/main" val="384747390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440533" y="404664"/>
            <a:ext cx="8229600" cy="908720"/>
          </a:xfrm>
        </p:spPr>
        <p:txBody>
          <a:bodyPr>
            <a:normAutofit fontScale="90000"/>
          </a:bodyPr>
          <a:lstStyle/>
          <a:p>
            <a:r>
              <a:rPr lang="el-GR" dirty="0" smtClean="0"/>
              <a:t>Χρήση στεφανών μερικής επικάλυψης</a:t>
            </a:r>
            <a:endParaRPr lang="el-GR" dirty="0"/>
          </a:p>
        </p:txBody>
      </p:sp>
      <p:sp>
        <p:nvSpPr>
          <p:cNvPr id="5" name="Θέση περιεχομένου 4"/>
          <p:cNvSpPr>
            <a:spLocks noGrp="1"/>
          </p:cNvSpPr>
          <p:nvPr>
            <p:ph idx="1"/>
          </p:nvPr>
        </p:nvSpPr>
        <p:spPr>
          <a:xfrm>
            <a:off x="899592" y="2204864"/>
            <a:ext cx="7416824" cy="5040560"/>
          </a:xfrm>
        </p:spPr>
        <p:txBody>
          <a:bodyPr>
            <a:normAutofit/>
          </a:bodyPr>
          <a:lstStyle/>
          <a:p>
            <a:pPr marL="0" indent="0" algn="ctr">
              <a:lnSpc>
                <a:spcPct val="114000"/>
              </a:lnSpc>
              <a:spcBef>
                <a:spcPts val="1200"/>
              </a:spcBef>
              <a:buNone/>
            </a:pPr>
            <a:r>
              <a:rPr lang="el-GR" altLang="el-GR" sz="2400" dirty="0"/>
              <a:t>Οι στεφάνες μερικής επικάλυψης κατασκευάζονται σαν κύρια συγκρατήματα σε γέφυρες μικρής </a:t>
            </a:r>
            <a:r>
              <a:rPr lang="el-GR" altLang="el-GR" sz="2400" dirty="0" smtClean="0"/>
              <a:t>έκτασης ή ως δευτερεύοντα </a:t>
            </a:r>
            <a:r>
              <a:rPr lang="el-GR" altLang="el-GR" sz="2400" dirty="0"/>
              <a:t>για την εφαρμογή γλωσσικών εφαπτήρων σε μερικές οδοντοστοιχίες.</a:t>
            </a:r>
            <a:endParaRPr lang="el-GR" sz="24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93</a:t>
            </a:fld>
            <a:endParaRPr lang="el-GR" dirty="0"/>
          </a:p>
        </p:txBody>
      </p:sp>
    </p:spTree>
    <p:extLst>
      <p:ext uri="{BB962C8B-B14F-4D97-AF65-F5344CB8AC3E}">
        <p14:creationId xmlns:p14="http://schemas.microsoft.com/office/powerpoint/2010/main" val="5265066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94</a:t>
            </a:fld>
            <a:endParaRPr lang="el-GR" dirty="0"/>
          </a:p>
        </p:txBody>
      </p:sp>
      <p:sp>
        <p:nvSpPr>
          <p:cNvPr id="4" name="Τίτλος 3"/>
          <p:cNvSpPr>
            <a:spLocks noGrp="1"/>
          </p:cNvSpPr>
          <p:nvPr>
            <p:ph type="title"/>
          </p:nvPr>
        </p:nvSpPr>
        <p:spPr>
          <a:xfrm>
            <a:off x="467544" y="2132856"/>
            <a:ext cx="8229600" cy="1052736"/>
          </a:xfrm>
          <a:ln w="38100">
            <a:solidFill>
              <a:srgbClr val="075075"/>
            </a:solidFill>
          </a:ln>
        </p:spPr>
        <p:txBody>
          <a:bodyPr/>
          <a:lstStyle/>
          <a:p>
            <a:r>
              <a:rPr lang="el-GR" dirty="0" smtClean="0"/>
              <a:t>Κέρινο ομοίωμα στεφάνης 3/4</a:t>
            </a:r>
            <a:endParaRPr lang="el-GR" dirty="0"/>
          </a:p>
        </p:txBody>
      </p:sp>
    </p:spTree>
    <p:extLst>
      <p:ext uri="{BB962C8B-B14F-4D97-AF65-F5344CB8AC3E}">
        <p14:creationId xmlns:p14="http://schemas.microsoft.com/office/powerpoint/2010/main" val="342128184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239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1864" y="1196752"/>
            <a:ext cx="6750496" cy="5062872"/>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dirty="0" smtClean="0"/>
              <a:t>Στάδια κέρινου ομοιώματος στεφάνης ¾ </a:t>
            </a:r>
            <a:r>
              <a:rPr lang="el-GR" sz="3600" b="0" dirty="0" smtClean="0"/>
              <a:t>(1 από 6)</a:t>
            </a:r>
            <a:endParaRPr lang="el-GR" sz="3600" b="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95</a:t>
            </a:fld>
            <a:endParaRPr lang="el-GR" dirty="0"/>
          </a:p>
        </p:txBody>
      </p:sp>
      <p:sp>
        <p:nvSpPr>
          <p:cNvPr id="56321" name="Rectangle 1"/>
          <p:cNvSpPr>
            <a:spLocks noChangeArrowheads="1"/>
          </p:cNvSpPr>
          <p:nvPr/>
        </p:nvSpPr>
        <p:spPr bwMode="auto">
          <a:xfrm>
            <a:off x="1269976" y="6292524"/>
            <a:ext cx="7416824"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419457622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249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1884" y="1268760"/>
            <a:ext cx="6660232" cy="499517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dirty="0"/>
              <a:t>Στάδια κέρινου ομοιώματος στεφάνης </a:t>
            </a:r>
            <a:r>
              <a:rPr lang="el-GR" dirty="0" smtClean="0"/>
              <a:t>¾ </a:t>
            </a:r>
            <a:r>
              <a:rPr lang="el-GR" sz="3600" b="0" dirty="0" smtClean="0"/>
              <a:t>(2 από 6)</a:t>
            </a:r>
            <a:endParaRPr lang="el-GR" sz="36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96</a:t>
            </a:fld>
            <a:endParaRPr lang="el-GR" dirty="0"/>
          </a:p>
        </p:txBody>
      </p:sp>
      <p:sp>
        <p:nvSpPr>
          <p:cNvPr id="54273" name="Rectangle 1"/>
          <p:cNvSpPr>
            <a:spLocks noChangeArrowheads="1"/>
          </p:cNvSpPr>
          <p:nvPr/>
        </p:nvSpPr>
        <p:spPr bwMode="auto">
          <a:xfrm>
            <a:off x="1043608" y="6309320"/>
            <a:ext cx="7488832"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78352711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259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3852" y="1124744"/>
            <a:ext cx="6930516" cy="5197887"/>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normAutofit fontScale="90000"/>
          </a:bodyPr>
          <a:lstStyle/>
          <a:p>
            <a:r>
              <a:rPr lang="el-GR" dirty="0"/>
              <a:t>Στάδια κέρινου ομοιώματος στεφάνης </a:t>
            </a:r>
            <a:r>
              <a:rPr lang="el-GR" dirty="0" smtClean="0"/>
              <a:t>¾</a:t>
            </a:r>
            <a:r>
              <a:rPr lang="el-GR" sz="3600" dirty="0" smtClean="0"/>
              <a:t> </a:t>
            </a:r>
            <a:r>
              <a:rPr lang="el-GR" sz="3600" b="0" dirty="0" smtClean="0"/>
              <a:t>(3 από 6)</a:t>
            </a:r>
            <a:endParaRPr lang="el-GR" sz="36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97</a:t>
            </a:fld>
            <a:endParaRPr lang="el-GR" dirty="0"/>
          </a:p>
        </p:txBody>
      </p:sp>
      <p:sp>
        <p:nvSpPr>
          <p:cNvPr id="52225" name="Rectangle 1"/>
          <p:cNvSpPr>
            <a:spLocks noChangeArrowheads="1"/>
          </p:cNvSpPr>
          <p:nvPr/>
        </p:nvSpPr>
        <p:spPr bwMode="auto">
          <a:xfrm>
            <a:off x="971600" y="6381328"/>
            <a:ext cx="72008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96568503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l-GR" dirty="0"/>
          </a:p>
        </p:txBody>
      </p:sp>
      <p:pic>
        <p:nvPicPr>
          <p:cNvPr id="1269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1316090"/>
            <a:ext cx="6552728" cy="4914546"/>
          </a:xfrm>
          <a:prstGeom prst="rect">
            <a:avLst/>
          </a:prstGeom>
          <a:noFill/>
          <a:extLst>
            <a:ext uri="{909E8E84-426E-40DD-AFC4-6F175D3DCCD1}">
              <a14:hiddenFill xmlns:a14="http://schemas.microsoft.com/office/drawing/2010/main">
                <a:solidFill>
                  <a:srgbClr val="FFFFFF"/>
                </a:solidFill>
              </a14:hiddenFill>
            </a:ext>
          </a:extLst>
        </p:spPr>
      </p:pic>
      <p:sp>
        <p:nvSpPr>
          <p:cNvPr id="126980" name="Text Box 4"/>
          <p:cNvSpPr txBox="1">
            <a:spLocks noChangeArrowheads="1"/>
          </p:cNvSpPr>
          <p:nvPr/>
        </p:nvSpPr>
        <p:spPr bwMode="auto">
          <a:xfrm>
            <a:off x="3320971" y="5791638"/>
            <a:ext cx="25020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l-GR" altLang="el-GR" sz="2400" b="1" dirty="0">
                <a:solidFill>
                  <a:srgbClr val="075075"/>
                </a:solidFill>
                <a:latin typeface="+mn-lt"/>
              </a:rPr>
              <a:t>ΛΑΘΟΣ</a:t>
            </a:r>
            <a:endParaRPr lang="en-GB" altLang="el-GR" sz="2400" b="1" dirty="0">
              <a:solidFill>
                <a:srgbClr val="075075"/>
              </a:solidFill>
              <a:latin typeface="+mn-lt"/>
            </a:endParaRPr>
          </a:p>
        </p:txBody>
      </p:sp>
      <p:sp>
        <p:nvSpPr>
          <p:cNvPr id="126981" name="Line 5"/>
          <p:cNvSpPr>
            <a:spLocks noChangeShapeType="1"/>
          </p:cNvSpPr>
          <p:nvPr/>
        </p:nvSpPr>
        <p:spPr bwMode="auto">
          <a:xfrm flipV="1">
            <a:off x="2987824" y="4365104"/>
            <a:ext cx="1020637" cy="226504"/>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dirty="0"/>
          </a:p>
        </p:txBody>
      </p:sp>
      <p:sp>
        <p:nvSpPr>
          <p:cNvPr id="126982" name="Line 6"/>
          <p:cNvSpPr>
            <a:spLocks noChangeShapeType="1"/>
          </p:cNvSpPr>
          <p:nvPr/>
        </p:nvSpPr>
        <p:spPr bwMode="auto">
          <a:xfrm flipH="1">
            <a:off x="5436096" y="3933056"/>
            <a:ext cx="1440160" cy="296974"/>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dirty="0"/>
          </a:p>
        </p:txBody>
      </p:sp>
      <p:sp>
        <p:nvSpPr>
          <p:cNvPr id="126983" name="Line 7"/>
          <p:cNvSpPr>
            <a:spLocks noChangeShapeType="1"/>
          </p:cNvSpPr>
          <p:nvPr/>
        </p:nvSpPr>
        <p:spPr bwMode="auto">
          <a:xfrm flipH="1">
            <a:off x="4869075" y="2132856"/>
            <a:ext cx="1134041" cy="588910"/>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dirty="0"/>
          </a:p>
        </p:txBody>
      </p:sp>
      <p:sp>
        <p:nvSpPr>
          <p:cNvPr id="2" name="Τίτλος 1"/>
          <p:cNvSpPr>
            <a:spLocks noGrp="1"/>
          </p:cNvSpPr>
          <p:nvPr>
            <p:ph type="title"/>
          </p:nvPr>
        </p:nvSpPr>
        <p:spPr/>
        <p:txBody>
          <a:bodyPr>
            <a:normAutofit fontScale="90000"/>
          </a:bodyPr>
          <a:lstStyle/>
          <a:p>
            <a:r>
              <a:rPr lang="el-GR" dirty="0"/>
              <a:t>Στάδια κέρινου ομοιώματος στεφάνης </a:t>
            </a:r>
            <a:r>
              <a:rPr lang="el-GR" dirty="0" smtClean="0"/>
              <a:t>¾ </a:t>
            </a:r>
            <a:r>
              <a:rPr lang="el-GR" sz="3600" b="0" dirty="0" smtClean="0"/>
              <a:t>(4 από 6)</a:t>
            </a:r>
            <a:endParaRPr lang="el-GR" sz="36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98</a:t>
            </a:fld>
            <a:endParaRPr lang="el-GR" dirty="0"/>
          </a:p>
        </p:txBody>
      </p:sp>
      <p:sp>
        <p:nvSpPr>
          <p:cNvPr id="50177" name="Rectangle 1"/>
          <p:cNvSpPr>
            <a:spLocks noChangeArrowheads="1"/>
          </p:cNvSpPr>
          <p:nvPr/>
        </p:nvSpPr>
        <p:spPr bwMode="auto">
          <a:xfrm>
            <a:off x="1331640" y="6327412"/>
            <a:ext cx="6624736"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 Δημητροπούλου Ε. Η εργαστηριακή διαδικασία στην Ακίνητη Προσθετική.</a:t>
            </a:r>
            <a:r>
              <a:rPr kumimoji="0" lang="el-GR" sz="1200" b="0" i="0" u="none" strike="noStrike" cap="none" normalizeH="0" baseline="0" dirty="0" smtClean="0">
                <a:ln>
                  <a:noFill/>
                </a:ln>
                <a:solidFill>
                  <a:schemeClr val="tx1"/>
                </a:solidFill>
                <a:effectLst/>
                <a:latin typeface="Calibri" pitchFamily="34" charset="0"/>
                <a:ea typeface="Times New Roman" pitchFamily="18"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Αυτοέκδοση. Αθήνα</a:t>
            </a:r>
            <a:r>
              <a:rPr kumimoji="0" lang="en-US" sz="1200" b="0" i="0" u="none" strike="noStrike" cap="none" normalizeH="0" baseline="0" dirty="0" smtClean="0">
                <a:ln>
                  <a:noFill/>
                </a:ln>
                <a:solidFill>
                  <a:srgbClr val="595959"/>
                </a:solidFill>
                <a:effectLst/>
                <a:latin typeface="Calibri" pitchFamily="34" charset="0"/>
                <a:ea typeface="+mn-ea" charset="0"/>
                <a:cs typeface="+mn-cs" charset="0"/>
              </a:rPr>
              <a:t> </a:t>
            </a:r>
            <a:r>
              <a:rPr kumimoji="0" lang="el-GR" sz="1200" b="0" i="0" u="none" strike="noStrike" cap="none" normalizeH="0" baseline="0" dirty="0" smtClean="0">
                <a:ln>
                  <a:noFill/>
                </a:ln>
                <a:solidFill>
                  <a:srgbClr val="595959"/>
                </a:solidFill>
                <a:effectLst/>
                <a:latin typeface="Calibri" pitchFamily="34" charset="0"/>
                <a:ea typeface="+mn-ea" charset="0"/>
                <a:cs typeface="+mn-cs" charset="0"/>
              </a:rPr>
              <a:t>2004</a:t>
            </a:r>
            <a:endParaRPr kumimoji="0" lang="el-GR"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22483856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headEnd/>
          <a:tailEnd/>
        </a:ln>
        <a:effectLst/>
      </a:spPr>
      <a:bodyPr vert="horz" wrap="non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1200" b="0" i="0" u="none" strike="noStrike" cap="none" normalizeH="0" baseline="0" dirty="0" smtClean="0">
            <a:ln>
              <a:noFill/>
            </a:ln>
            <a:solidFill>
              <a:srgbClr val="595959"/>
            </a:solidFill>
            <a:effectLst/>
            <a:latin typeface="Calibri" pitchFamily="34" charset="0"/>
            <a:ea typeface="+mn-ea" charset="0"/>
            <a:cs typeface="+mn-cs" charset="0"/>
          </a:defRPr>
        </a:defPPr>
      </a:lstStyle>
    </a:spDef>
  </a:objectDefaults>
  <a:extraClrSchemeLst/>
</a:theme>
</file>

<file path=ppt/theme/theme2.xml><?xml version="1.0" encoding="utf-8"?>
<a:theme xmlns:a="http://schemas.openxmlformats.org/drawingml/2006/main" name="1_OC_template_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423</TotalTime>
  <Words>3529</Words>
  <Application>Microsoft Office PowerPoint</Application>
  <PresentationFormat>Προβολή στην οθόνη (4:3)</PresentationFormat>
  <Paragraphs>566</Paragraphs>
  <Slides>123</Slides>
  <Notes>86</Notes>
  <HiddenSlides>0</HiddenSlides>
  <MMClips>0</MMClips>
  <ScaleCrop>false</ScaleCrop>
  <HeadingPairs>
    <vt:vector size="4" baseType="variant">
      <vt:variant>
        <vt:lpstr>Θέμα</vt:lpstr>
      </vt:variant>
      <vt:variant>
        <vt:i4>3</vt:i4>
      </vt:variant>
      <vt:variant>
        <vt:lpstr>Τίτλοι διαφανειών</vt:lpstr>
      </vt:variant>
      <vt:variant>
        <vt:i4>123</vt:i4>
      </vt:variant>
    </vt:vector>
  </HeadingPairs>
  <TitlesOfParts>
    <vt:vector size="126" baseType="lpstr">
      <vt:lpstr>template</vt:lpstr>
      <vt:lpstr>1_OC_template_updated</vt:lpstr>
      <vt:lpstr>OC_template_updated</vt:lpstr>
      <vt:lpstr>Ακίνητη Προσθετική Ι (Θ)</vt:lpstr>
      <vt:lpstr>Οδοντιατρικά κεριά</vt:lpstr>
      <vt:lpstr>Είδη οδοντιατρικών κεριών</vt:lpstr>
      <vt:lpstr>Βασικές ιδιότητες κεριών</vt:lpstr>
      <vt:lpstr>Διαβροχή </vt:lpstr>
      <vt:lpstr>Διαβροχή (σχήμα)</vt:lpstr>
      <vt:lpstr>Στρέβλωση των κεριών</vt:lpstr>
      <vt:lpstr>Μεταβολή διαστάσεων κεριού Στρέβλωση       </vt:lpstr>
      <vt:lpstr>Μέτρα μείωσης της στρέβλωσης  των κεριών (1 από 2)</vt:lpstr>
      <vt:lpstr>Μέτρα μείωσης της στρέβλωσης  των κεριών (2 από 2)</vt:lpstr>
      <vt:lpstr>Κεριά που χρησιμοποιούνται στην οδοντοτεχνική</vt:lpstr>
      <vt:lpstr>Οδοντοτεχνικά κεριά (1 από 2)</vt:lpstr>
      <vt:lpstr>Οδοντοτεχνικά κεριά (2 από 2)</vt:lpstr>
      <vt:lpstr>Ηλεκτρική κεριέρα</vt:lpstr>
      <vt:lpstr>Εργαλεία κερώματος</vt:lpstr>
      <vt:lpstr>Ηλεκτρική συσκευή κερώματος</vt:lpstr>
      <vt:lpstr>Τεχνικές κερώματος</vt:lpstr>
      <vt:lpstr>Απεικόνιση τεχνικών κερώματος</vt:lpstr>
      <vt:lpstr>Κέρινο ομοίωμα Ένθετων - Επένθετων</vt:lpstr>
      <vt:lpstr>Ορισμός</vt:lpstr>
      <vt:lpstr>Σχηματική απεικόνιση ενθέτου</vt:lpstr>
      <vt:lpstr>Ένθετο (1 από 2)</vt:lpstr>
      <vt:lpstr>Ένθετο (1 από 2)</vt:lpstr>
      <vt:lpstr>Χρησιμότητα των ένθετων</vt:lpstr>
      <vt:lpstr>Προϋπόθεση επιτυχίας ενθέτου</vt:lpstr>
      <vt:lpstr>Μειονέκτημα ένθετου</vt:lpstr>
      <vt:lpstr>Μειονέκτημα ενθέτου (σχήμα)</vt:lpstr>
      <vt:lpstr>Μειονέκτημα ενθέτου (κλινική εικόνα)</vt:lpstr>
      <vt:lpstr>Ομάδες Ένθετων</vt:lpstr>
      <vt:lpstr>Ένθετα 1ης ομάδας</vt:lpstr>
      <vt:lpstr>Ένθετα 2ης ομάδας</vt:lpstr>
      <vt:lpstr>Εγγύς - άπω - μασητικό ένθετο (mod)</vt:lpstr>
      <vt:lpstr>Ένθετα 3ης ομάδας</vt:lpstr>
      <vt:lpstr>Ένθετα 4ης ομάδας</vt:lpstr>
      <vt:lpstr>Ένθετα 5ης ομάδας</vt:lpstr>
      <vt:lpstr>Κατηγορίες ένθετων</vt:lpstr>
      <vt:lpstr>Ένθετα 2ης ομάδας (σχήμα)</vt:lpstr>
      <vt:lpstr>Στην ακίνητη προσθετική χρησιμοποιούνται κυρίως τα ένθετα 1ης και 2ης ομάδας.</vt:lpstr>
      <vt:lpstr>Ορισμός</vt:lpstr>
      <vt:lpstr>Επένθετα </vt:lpstr>
      <vt:lpstr>Χρήση</vt:lpstr>
      <vt:lpstr>Απεικόνιση παρασκευής επενθέτου</vt:lpstr>
      <vt:lpstr>Επένθετα (κλινική εικόνα)</vt:lpstr>
      <vt:lpstr>Πλεονέκτημα</vt:lpstr>
      <vt:lpstr>Σύγκριση λειτουργίας ενθέτου και επενθέτου (σχήμα)</vt:lpstr>
      <vt:lpstr>Ένθετα και επένθετα</vt:lpstr>
      <vt:lpstr>Υλικά κατασκευής ένθετων και επενθέτων</vt:lpstr>
      <vt:lpstr>Κέρινο ομοίωμα Ένθετων - Επενθέτων</vt:lpstr>
      <vt:lpstr>Το κέρινο ομοίωμα για την κατασκευή ενθέτων μπορεί να διαμορφωθεί με δύο τρόπους:</vt:lpstr>
      <vt:lpstr>Τύποι κεριών ενθέτων</vt:lpstr>
      <vt:lpstr>Έμμεση μέθοδος – Στάδια κατασκευής</vt:lpstr>
      <vt:lpstr>Επισήμανση των ορίων της κοιλότητας</vt:lpstr>
      <vt:lpstr>Επάλειψη των τοιχωμάτων της κοιλότητας  με διαχωριστικό</vt:lpstr>
      <vt:lpstr>Κεριά</vt:lpstr>
      <vt:lpstr>Ηλεκτρική κεριέρα</vt:lpstr>
      <vt:lpstr>Εργαλεία κερώματος</vt:lpstr>
      <vt:lpstr>Σωστή χρήση του εργαλείου κερώματος (1 από 6)</vt:lpstr>
      <vt:lpstr>Σωστή χρήση του εργαλείου κερώματος (2 από 6)</vt:lpstr>
      <vt:lpstr>Σωστή χρήση του εργαλείου κερώματος (3 από 6)</vt:lpstr>
      <vt:lpstr>Σωστή χρήση του εργαλείου κερώματος (4 από 6)</vt:lpstr>
      <vt:lpstr>Σωστή χρήση του εργαλείου κερώματος (5 από 6)</vt:lpstr>
      <vt:lpstr>Σωστή χρήση του εργαλείου κερώματος (6 από 6)</vt:lpstr>
      <vt:lpstr>Στάδια κατασκευής κέρινου ομοιώματος ενθέτου (1 από 7)</vt:lpstr>
      <vt:lpstr>Στάδια κατασκευής κέρινου ομοιώματος ενθέτου (2 από 7)</vt:lpstr>
      <vt:lpstr>Στάδια κατασκευής κέρινου ομοιώματος ενθέτου (3 από 7)</vt:lpstr>
      <vt:lpstr>Στάδια κατασκευής κέρινου ομοιώματος ενθέτου (4 από 7)</vt:lpstr>
      <vt:lpstr>Στάδια κατασκευής κέρινου ομοιώματος ενθέτου (5 από 7)</vt:lpstr>
      <vt:lpstr>Στάδια κατασκευής κέρινου ομοιώματος ενθέτου (6 από 7)</vt:lpstr>
      <vt:lpstr>Στάδια κατασκευής κέρινου ομοιώματος ενθέτου (7 από 7)</vt:lpstr>
      <vt:lpstr>Τρόπος αφαίρεσης του κέρινου ομοιώματος ενθέτου από την κοιλότητα (1 από 4)</vt:lpstr>
      <vt:lpstr>Τρόπος αφαίρεσης του κέρινου ομοιώματος ενθέτου από την κοιλότητα (2 από 4)</vt:lpstr>
      <vt:lpstr>Τρόπος αφαίρεσης του κέρινου ομοιώματος ενθέτου από την κοιλότητα (3 από 4)</vt:lpstr>
      <vt:lpstr>Τρόπος αφαίρεσης του κέρινου ομοιώματος ενθέτου από την κοιλότητα (4 από 4)</vt:lpstr>
      <vt:lpstr>Λάθη κατά την κατασκευή κέρινου ομοιώματος ενθέτου</vt:lpstr>
      <vt:lpstr>Μεγάλη προσοχή στην απόδοση σωστής μορφολογίας του δοντιού</vt:lpstr>
      <vt:lpstr>Σημεία προσοχής κατά την κατασκευή του ενθέτου</vt:lpstr>
      <vt:lpstr>Ολοκληρωμένο κέρινο ομοίωμα ενθέτου 1ης ομάδας</vt:lpstr>
      <vt:lpstr>Ολοκληρωμένο κέρινο ομοίωμα ενθέτου 2ης ομάδας</vt:lpstr>
      <vt:lpstr>Ένθετα 1ης και 2ης ομάδας (κλινική εικόνα)</vt:lpstr>
      <vt:lpstr>Διαμόρφωση κέρινου ομοιώματος επενθέτου</vt:lpstr>
      <vt:lpstr>Στεφάνες μερικής επικάλυψης</vt:lpstr>
      <vt:lpstr>Στεφάνες μερικής επικάλυψης (1 από 2)</vt:lpstr>
      <vt:lpstr>Στεφάνες μερικής επικάλυψης (2 από 2)</vt:lpstr>
      <vt:lpstr>Στεφάνη 3/4</vt:lpstr>
      <vt:lpstr>Στεφάνες 3/4</vt:lpstr>
      <vt:lpstr>Στεφάνη 4/5</vt:lpstr>
      <vt:lpstr>Στεφάνες 4/5</vt:lpstr>
      <vt:lpstr>Ηλοπαγείς στεφάνες ή καρφιδόπηκτα</vt:lpstr>
      <vt:lpstr>Ηλοπαγείς στεφάνες ή καρφιδόπηκτα</vt:lpstr>
      <vt:lpstr>Ηλοπαγής στεφάνη ή καρφιδόπηκτη</vt:lpstr>
      <vt:lpstr>Παρασκευασμένο δόντι στο εκμαγείο για ηλοπαγή στεφάνη ή καρφιδόπηκτο</vt:lpstr>
      <vt:lpstr>Πλεονεκτήματα μερικών στεφανών</vt:lpstr>
      <vt:lpstr>Μειονεκτήματα μερικών στεφανών</vt:lpstr>
      <vt:lpstr>Χρήση στεφανών μερικής επικάλυψης</vt:lpstr>
      <vt:lpstr>Κέρινο ομοίωμα στεφάνης 3/4</vt:lpstr>
      <vt:lpstr>Στάδια κέρινου ομοιώματος στεφάνης ¾ (1 από 6)</vt:lpstr>
      <vt:lpstr>Στάδια κέρινου ομοιώματος στεφάνης ¾ (2 από 6)</vt:lpstr>
      <vt:lpstr>Στάδια κέρινου ομοιώματος στεφάνης ¾ (3 από 6)</vt:lpstr>
      <vt:lpstr>Στάδια κέρινου ομοιώματος στεφάνης ¾ (4 από 6)</vt:lpstr>
      <vt:lpstr>Στάδια κέρινου ομοιώματος στεφάνης ¾ (5 από 6)</vt:lpstr>
      <vt:lpstr>Στάδια κέρινου ομοιώματος στεφάνης ¾ (6 από 6)</vt:lpstr>
      <vt:lpstr>Κατασκευή κέρινου ομοιώματος στεφάνης 4/5</vt:lpstr>
      <vt:lpstr>Κέρινο ομοίωμα καρφιδοπαγούς στεφάνης</vt:lpstr>
      <vt:lpstr>Στάδια κέρινου ομοιώματος καρφιδοπαγούς στεφάνης (1 από 10)</vt:lpstr>
      <vt:lpstr>Στάδια κέρινου ομοιώματος καρφιδοπαγούς στεφάνης (2 από 10)</vt:lpstr>
      <vt:lpstr>Στάδια κέρινου ομοιώματος καρφιδοπαγούς στεφάνης (3 από 10)</vt:lpstr>
      <vt:lpstr>Στάδια κέρινου ομοιώματος καρφιδοπαγούς στεφάνης (4 από 10)</vt:lpstr>
      <vt:lpstr>Στάδια κέρινου ομοιώματος καρφιδοπαγούς στεφάνης (5 από 10)</vt:lpstr>
      <vt:lpstr>Στάδια κέρινου ομοιώματος καρφιδοπαγούς στεφάνης (6 από 10)</vt:lpstr>
      <vt:lpstr>Στάδια κέρινου ομοιώματος καρφιδοπαγούς στεφάνης (7 από 10)</vt:lpstr>
      <vt:lpstr>Στάδια κέρινου ομοιώματος καρφιδοπαγούς στεφάνης (8 από 10)</vt:lpstr>
      <vt:lpstr>Στάδια κέρινου ομοιώματος καρφιδοπαγούς στεφάνης (9 από 10)</vt:lpstr>
      <vt:lpstr>Στάδια κέρινου ομοιώματος καρφιδοπαγούς στεφάνης (10 από 10)</vt:lpstr>
      <vt:lpstr>Καρφιδοπαγείς στεφάνες μετά τη χύτευση (1 από 2)</vt:lpstr>
      <vt:lpstr>Καρφιδοπαγείς στεφάνες μετά τη χύτευση (2 από 2)</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Σημείωμα Χρήσης Έργων Τρίτων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Ακίνητη Προσθετική Ι</dc:title>
  <dc:creator>opencourses@teiath.gr</dc:creator>
  <cp:lastModifiedBy>natasakar new</cp:lastModifiedBy>
  <cp:revision>59</cp:revision>
  <dcterms:created xsi:type="dcterms:W3CDTF">2014-01-02T08:23:30Z</dcterms:created>
  <dcterms:modified xsi:type="dcterms:W3CDTF">2015-03-10T14:50:23Z</dcterms:modified>
</cp:coreProperties>
</file>