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1"/>
  </p:notesMasterIdLst>
  <p:handoutMasterIdLst>
    <p:handoutMasterId r:id="rId42"/>
  </p:handoutMasterIdLst>
  <p:sldIdLst>
    <p:sldId id="271" r:id="rId4"/>
    <p:sldId id="272" r:id="rId5"/>
    <p:sldId id="273" r:id="rId6"/>
    <p:sldId id="274" r:id="rId7"/>
    <p:sldId id="275" r:id="rId8"/>
    <p:sldId id="276" r:id="rId9"/>
    <p:sldId id="277" r:id="rId10"/>
    <p:sldId id="278" r:id="rId11"/>
    <p:sldId id="279" r:id="rId12"/>
    <p:sldId id="280" r:id="rId13"/>
    <p:sldId id="300" r:id="rId14"/>
    <p:sldId id="282" r:id="rId15"/>
    <p:sldId id="283" r:id="rId16"/>
    <p:sldId id="284" r:id="rId17"/>
    <p:sldId id="285" r:id="rId18"/>
    <p:sldId id="301" r:id="rId19"/>
    <p:sldId id="286" r:id="rId20"/>
    <p:sldId id="287" r:id="rId21"/>
    <p:sldId id="288" r:id="rId22"/>
    <p:sldId id="289" r:id="rId23"/>
    <p:sldId id="290" r:id="rId24"/>
    <p:sldId id="291" r:id="rId25"/>
    <p:sldId id="302" r:id="rId26"/>
    <p:sldId id="292" r:id="rId27"/>
    <p:sldId id="293" r:id="rId28"/>
    <p:sldId id="294" r:id="rId29"/>
    <p:sldId id="295" r:id="rId30"/>
    <p:sldId id="296" r:id="rId31"/>
    <p:sldId id="297" r:id="rId32"/>
    <p:sldId id="298" r:id="rId33"/>
    <p:sldId id="257" r:id="rId34"/>
    <p:sldId id="262" r:id="rId35"/>
    <p:sldId id="299" r:id="rId36"/>
    <p:sldId id="269" r:id="rId37"/>
    <p:sldId id="270" r:id="rId38"/>
    <p:sldId id="266"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34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fontScale="85000" lnSpcReduction="2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b="1" dirty="0" smtClean="0"/>
              <a:t>Έργο, Επένδυση &amp; Ανασκόπηση Οικονομικών Μαθηματικών</a:t>
            </a:r>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Πινάκας συντελεστών πληρωμής προεξόφλησης</a:t>
            </a:r>
            <a:r>
              <a:rPr lang="en-US" dirty="0" smtClean="0"/>
              <a:t> </a:t>
            </a:r>
            <a:r>
              <a:rPr lang="el-GR" sz="3200" b="0" dirty="0" smtClean="0"/>
              <a:t>1/2</a:t>
            </a:r>
            <a:endParaRPr lang="el-GR" sz="3200" b="0" dirty="0"/>
          </a:p>
        </p:txBody>
      </p:sp>
      <p:graphicFrame>
        <p:nvGraphicFramePr>
          <p:cNvPr id="5" name="Θέση περιεχομένου 4"/>
          <p:cNvGraphicFramePr>
            <a:graphicFrameLocks noGrp="1"/>
          </p:cNvGraphicFramePr>
          <p:nvPr>
            <p:ph idx="1"/>
            <p:extLst>
              <p:ext uri="{D42A27DB-BD31-4B8C-83A1-F6EECF244321}">
                <p14:modId xmlns="" xmlns:p14="http://schemas.microsoft.com/office/powerpoint/2010/main" val="1283794817"/>
              </p:ext>
            </p:extLst>
          </p:nvPr>
        </p:nvGraphicFramePr>
        <p:xfrm>
          <a:off x="457200" y="1341438"/>
          <a:ext cx="8075240" cy="3599730"/>
        </p:xfrm>
        <a:graphic>
          <a:graphicData uri="http://schemas.openxmlformats.org/drawingml/2006/table">
            <a:tbl>
              <a:tblPr firstRow="1" bandRow="1">
                <a:tableStyleId>{5C22544A-7EE6-4342-B048-85BDC9FD1C3A}</a:tableStyleId>
              </a:tblPr>
              <a:tblGrid>
                <a:gridCol w="2018810"/>
                <a:gridCol w="2018810"/>
                <a:gridCol w="2018810"/>
                <a:gridCol w="2018810"/>
              </a:tblGrid>
              <a:tr h="1199910">
                <a:tc>
                  <a:txBody>
                    <a:bodyPr/>
                    <a:lstStyle/>
                    <a:p>
                      <a:r>
                        <a:rPr lang="el-GR" dirty="0" smtClean="0"/>
                        <a:t>Συντελεστής</a:t>
                      </a:r>
                      <a:endParaRPr lang="el-GR" dirty="0"/>
                    </a:p>
                  </a:txBody>
                  <a:tcP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Σύμβολο</a:t>
                      </a:r>
                    </a:p>
                  </a:txBody>
                  <a:tcPr marL="68580" marR="68580" marT="0" marB="0" anchor="ct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Τύπος</a:t>
                      </a:r>
                    </a:p>
                  </a:txBody>
                  <a:tcPr marL="68580" marR="68580" marT="0" marB="0" anchor="ct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Χρηματοροή</a:t>
                      </a:r>
                    </a:p>
                  </a:txBody>
                  <a:tcPr marL="68580" marR="68580" marT="0" marB="0" anchor="ctr"/>
                </a:tc>
              </a:tr>
              <a:tr h="1199910">
                <a:tc>
                  <a:txBody>
                    <a:bodyPr/>
                    <a:lstStyle/>
                    <a:p>
                      <a:r>
                        <a:rPr lang="el-GR" dirty="0" smtClean="0"/>
                        <a:t>Ανατοκισμού </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(Μ/Π, i, Ν)</a:t>
                      </a:r>
                    </a:p>
                  </a:txBody>
                  <a:tcPr marL="68580" marR="68580" marT="0" marB="0" anchor="ctr"/>
                </a:tc>
                <a:tc>
                  <a:txBody>
                    <a:bodyPr/>
                    <a:lstStyle/>
                    <a:p>
                      <a:endParaRPr lang="el-GR" dirty="0"/>
                    </a:p>
                  </a:txBody>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Προεξόφλησης</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(Π/Μ, i, Ν)</a:t>
                      </a:r>
                    </a:p>
                  </a:txBody>
                  <a:tcPr marL="68580" marR="68580" marT="0" marB="0" anchor="ctr"/>
                </a:tc>
                <a:tc>
                  <a:txBody>
                    <a:bodyPr/>
                    <a:lstStyle/>
                    <a:p>
                      <a:endParaRPr lang="el-GR" dirty="0"/>
                    </a:p>
                  </a:txBody>
                  <a:tcPr/>
                </a:tc>
                <a:tc>
                  <a:txBody>
                    <a:bodyPr/>
                    <a:lstStyle/>
                    <a:p>
                      <a:endParaRPr lang="el-GR" dirty="0"/>
                    </a:p>
                  </a:txBody>
                  <a:tcPr/>
                </a:tc>
              </a:tr>
            </a:tbl>
          </a:graphicData>
        </a:graphic>
      </p:graphicFrame>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8" name="Αντικείμενο 7"/>
          <p:cNvGraphicFramePr>
            <a:graphicFrameLocks noChangeAspect="1"/>
          </p:cNvGraphicFramePr>
          <p:nvPr>
            <p:extLst>
              <p:ext uri="{D42A27DB-BD31-4B8C-83A1-F6EECF244321}">
                <p14:modId xmlns="" xmlns:p14="http://schemas.microsoft.com/office/powerpoint/2010/main" val="2261221349"/>
              </p:ext>
            </p:extLst>
          </p:nvPr>
        </p:nvGraphicFramePr>
        <p:xfrm>
          <a:off x="4572000" y="2849132"/>
          <a:ext cx="1224136" cy="721544"/>
        </p:xfrm>
        <a:graphic>
          <a:graphicData uri="http://schemas.openxmlformats.org/presentationml/2006/ole">
            <p:oleObj spid="_x0000_s2081" name="Equation" r:id="rId3" imgW="469900" imgH="279400" progId="">
              <p:embed/>
            </p:oleObj>
          </a:graphicData>
        </a:graphic>
      </p:graphicFrame>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Αντικείμενο 9"/>
          <p:cNvGraphicFramePr>
            <a:graphicFrameLocks noChangeAspect="1"/>
          </p:cNvGraphicFramePr>
          <p:nvPr>
            <p:extLst>
              <p:ext uri="{D42A27DB-BD31-4B8C-83A1-F6EECF244321}">
                <p14:modId xmlns="" xmlns:p14="http://schemas.microsoft.com/office/powerpoint/2010/main" val="2312950766"/>
              </p:ext>
            </p:extLst>
          </p:nvPr>
        </p:nvGraphicFramePr>
        <p:xfrm>
          <a:off x="4716016" y="3717033"/>
          <a:ext cx="1224136" cy="1127954"/>
        </p:xfrm>
        <a:graphic>
          <a:graphicData uri="http://schemas.openxmlformats.org/presentationml/2006/ole">
            <p:oleObj spid="_x0000_s2082" name="Equation" r:id="rId4" imgW="508000" imgH="469900" progId="">
              <p:embed/>
            </p:oleObj>
          </a:graphicData>
        </a:graphic>
      </p:graphicFrame>
      <p:pic>
        <p:nvPicPr>
          <p:cNvPr id="205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60232" y="2636912"/>
            <a:ext cx="18669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60232" y="3803358"/>
            <a:ext cx="1866900" cy="118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Ορθογώνιο 10"/>
          <p:cNvSpPr/>
          <p:nvPr/>
        </p:nvSpPr>
        <p:spPr>
          <a:xfrm>
            <a:off x="539552" y="5229200"/>
            <a:ext cx="7987580" cy="646331"/>
          </a:xfrm>
          <a:prstGeom prst="rect">
            <a:avLst/>
          </a:prstGeom>
        </p:spPr>
        <p:txBody>
          <a:bodyPr wrap="square">
            <a:spAutoFit/>
          </a:bodyPr>
          <a:lstStyle/>
          <a:p>
            <a:r>
              <a:rPr lang="el-GR" i="1" dirty="0">
                <a:latin typeface="+mn-lt"/>
              </a:rPr>
              <a:t>(*)  Μ = Μελλοντική αξία, Π = Παρούσα αξία, Ε = Ετήσια/περιοδική αξία (δόση), Ν = πλήθος περιόδων, i = Επιτόκιο</a:t>
            </a:r>
            <a:endParaRPr lang="el-GR" dirty="0">
              <a:latin typeface="+mn-lt"/>
            </a:endParaRPr>
          </a:p>
        </p:txBody>
      </p:sp>
    </p:spTree>
    <p:extLst>
      <p:ext uri="{BB962C8B-B14F-4D97-AF65-F5344CB8AC3E}">
        <p14:creationId xmlns="" xmlns:p14="http://schemas.microsoft.com/office/powerpoint/2010/main" val="206493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Πινάκας συντελεστών πληρωμής προεξόφλησης</a:t>
            </a:r>
            <a:r>
              <a:rPr lang="en-US" dirty="0" smtClean="0"/>
              <a:t> </a:t>
            </a:r>
            <a:r>
              <a:rPr lang="en-US" sz="3200" b="0" dirty="0"/>
              <a:t>2</a:t>
            </a:r>
            <a:r>
              <a:rPr lang="el-GR" sz="3200" b="0" dirty="0" smtClean="0"/>
              <a:t>/2</a:t>
            </a:r>
            <a:endParaRPr lang="el-GR" sz="3200" b="0" dirty="0"/>
          </a:p>
        </p:txBody>
      </p:sp>
      <mc:AlternateContent xmlns:mc="http://schemas.openxmlformats.org/markup-compatibility/2006">
        <mc:Choice xmlns="" xmlns:a14="http://schemas.microsoft.com/office/drawing/2010/main" Requires="a14">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590233552"/>
                  </p:ext>
                </p:extLst>
              </p:nvPr>
            </p:nvGraphicFramePr>
            <p:xfrm>
              <a:off x="457200" y="1268761"/>
              <a:ext cx="8075240" cy="5303695"/>
            </p:xfrm>
            <a:graphic>
              <a:graphicData uri="http://schemas.openxmlformats.org/drawingml/2006/table">
                <a:tbl>
                  <a:tblPr firstRow="1" bandRow="1">
                    <a:tableStyleId>{5C22544A-7EE6-4342-B048-85BDC9FD1C3A}</a:tableStyleId>
                  </a:tblPr>
                  <a:tblGrid>
                    <a:gridCol w="2018810"/>
                    <a:gridCol w="2018810"/>
                    <a:gridCol w="2018810"/>
                    <a:gridCol w="2018810"/>
                  </a:tblGrid>
                  <a:tr h="504055">
                    <a:tc>
                      <a:txBody>
                        <a:bodyPr/>
                        <a:lstStyle/>
                        <a:p>
                          <a:r>
                            <a:rPr lang="el-GR" dirty="0" smtClean="0"/>
                            <a:t>Συντελεστής</a:t>
                          </a:r>
                          <a:endParaRPr lang="el-GR" dirty="0"/>
                        </a:p>
                      </a:txBody>
                      <a:tcP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Σύμβολο</a:t>
                          </a:r>
                        </a:p>
                      </a:txBody>
                      <a:tcPr marL="68580" marR="68580" marT="0" marB="0" anchor="ct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Τύπος</a:t>
                          </a:r>
                        </a:p>
                      </a:txBody>
                      <a:tcPr marL="68580" marR="68580" marT="0" marB="0" anchor="ct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Χρηματοροή</a:t>
                          </a:r>
                        </a:p>
                      </a:txBody>
                      <a:tcPr marL="68580" marR="68580" marT="0" marB="0" anchor="ctr"/>
                    </a:tc>
                  </a:tr>
                  <a:tr h="1199910">
                    <a:tc>
                      <a:txBody>
                        <a:bodyPr/>
                        <a:lstStyle/>
                        <a:p>
                          <a:r>
                            <a:rPr lang="el-GR" dirty="0" smtClean="0"/>
                            <a:t>Ανάκτησης </a:t>
                          </a:r>
                        </a:p>
                        <a:p>
                          <a:r>
                            <a:rPr lang="el-GR" dirty="0" smtClean="0"/>
                            <a:t>Κεφαλαίου </a:t>
                          </a:r>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(Ε/Π,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f>
                                  <m:fPr>
                                    <m:ctrlPr>
                                      <a:rPr lang="el-GR" sz="1800" i="1" kern="1200" smtClean="0">
                                        <a:solidFill>
                                          <a:schemeClr val="dk1"/>
                                        </a:solidFill>
                                        <a:latin typeface="Cambria Math"/>
                                        <a:ea typeface="+mn-ea"/>
                                        <a:cs typeface="+mn-cs"/>
                                      </a:rPr>
                                    </m:ctrlPr>
                                  </m:fPr>
                                  <m:num>
                                    <m:r>
                                      <a:rPr lang="el-GR" sz="1800" i="1" kern="1200">
                                        <a:solidFill>
                                          <a:schemeClr val="dk1"/>
                                        </a:solidFill>
                                        <a:latin typeface="Cambria Math"/>
                                        <a:ea typeface="+mn-ea"/>
                                        <a:cs typeface="+mn-cs"/>
                                      </a:rPr>
                                      <m:t>𝑖</m:t>
                                    </m:r>
                                    <m:r>
                                      <a:rPr lang="el-GR" sz="1800" i="0" kern="1200">
                                        <a:solidFill>
                                          <a:schemeClr val="dk1"/>
                                        </a:solidFill>
                                        <a:latin typeface="Cambria Math"/>
                                        <a:ea typeface="+mn-ea"/>
                                        <a:cs typeface="+mn-cs"/>
                                      </a:rPr>
                                      <m:t>⋅</m:t>
                                    </m:r>
                                    <m:sSup>
                                      <m:sSupPr>
                                        <m:ctrlPr>
                                          <a:rPr lang="el-GR" sz="1800" i="1" kern="1200">
                                            <a:solidFill>
                                              <a:schemeClr val="dk1"/>
                                            </a:solidFill>
                                            <a:latin typeface="Cambria Math"/>
                                            <a:ea typeface="+mn-ea"/>
                                            <a:cs typeface="+mn-cs"/>
                                          </a:rPr>
                                        </m:ctrlPr>
                                      </m:sSupPr>
                                      <m:e>
                                        <m:d>
                                          <m:dPr>
                                            <m:ctrlPr>
                                              <a:rPr lang="el-GR" sz="1800" i="1" kern="1200">
                                                <a:solidFill>
                                                  <a:schemeClr val="dk1"/>
                                                </a:solidFill>
                                                <a:latin typeface="Cambria Math"/>
                                                <a:ea typeface="+mn-ea"/>
                                                <a:cs typeface="+mn-cs"/>
                                              </a:rPr>
                                            </m:ctrlPr>
                                          </m:dPr>
                                          <m:e>
                                            <m:r>
                                              <a:rPr lang="el-GR" sz="1800" i="0" kern="1200">
                                                <a:solidFill>
                                                  <a:schemeClr val="dk1"/>
                                                </a:solidFill>
                                                <a:latin typeface="Cambria Math"/>
                                                <a:ea typeface="+mn-ea"/>
                                                <a:cs typeface="+mn-cs"/>
                                              </a:rPr>
                                              <m:t>1+</m:t>
                                            </m:r>
                                            <m:r>
                                              <a:rPr lang="el-GR" sz="1800" i="1" kern="1200">
                                                <a:solidFill>
                                                  <a:schemeClr val="dk1"/>
                                                </a:solidFill>
                                                <a:latin typeface="Cambria Math"/>
                                                <a:ea typeface="+mn-ea"/>
                                                <a:cs typeface="+mn-cs"/>
                                              </a:rPr>
                                              <m:t>𝑖</m:t>
                                            </m:r>
                                          </m:e>
                                        </m:d>
                                      </m:e>
                                      <m:sup>
                                        <m:r>
                                          <a:rPr lang="el-GR" sz="1800" i="1" kern="1200">
                                            <a:solidFill>
                                              <a:schemeClr val="dk1"/>
                                            </a:solidFill>
                                            <a:latin typeface="Cambria Math"/>
                                            <a:ea typeface="+mn-ea"/>
                                            <a:cs typeface="+mn-cs"/>
                                          </a:rPr>
                                          <m:t>𝑁</m:t>
                                        </m:r>
                                      </m:sup>
                                    </m:sSup>
                                  </m:num>
                                  <m:den>
                                    <m:sSup>
                                      <m:sSupPr>
                                        <m:ctrlPr>
                                          <a:rPr lang="el-GR" sz="1800" i="1" kern="1200">
                                            <a:solidFill>
                                              <a:schemeClr val="dk1"/>
                                            </a:solidFill>
                                            <a:latin typeface="Cambria Math"/>
                                            <a:ea typeface="+mn-ea"/>
                                            <a:cs typeface="+mn-cs"/>
                                          </a:rPr>
                                        </m:ctrlPr>
                                      </m:sSupPr>
                                      <m:e>
                                        <m:d>
                                          <m:dPr>
                                            <m:ctrlPr>
                                              <a:rPr lang="el-GR" sz="1800" i="1" kern="1200">
                                                <a:solidFill>
                                                  <a:schemeClr val="dk1"/>
                                                </a:solidFill>
                                                <a:latin typeface="Cambria Math"/>
                                                <a:ea typeface="+mn-ea"/>
                                                <a:cs typeface="+mn-cs"/>
                                              </a:rPr>
                                            </m:ctrlPr>
                                          </m:dPr>
                                          <m:e>
                                            <m:r>
                                              <a:rPr lang="el-GR" sz="1800" i="0" kern="1200">
                                                <a:solidFill>
                                                  <a:schemeClr val="dk1"/>
                                                </a:solidFill>
                                                <a:latin typeface="Cambria Math"/>
                                                <a:ea typeface="+mn-ea"/>
                                                <a:cs typeface="+mn-cs"/>
                                              </a:rPr>
                                              <m:t>1+</m:t>
                                            </m:r>
                                            <m:r>
                                              <a:rPr lang="el-GR" sz="1800" i="1" kern="1200">
                                                <a:solidFill>
                                                  <a:schemeClr val="dk1"/>
                                                </a:solidFill>
                                                <a:latin typeface="Cambria Math"/>
                                                <a:ea typeface="+mn-ea"/>
                                                <a:cs typeface="+mn-cs"/>
                                              </a:rPr>
                                              <m:t>𝑖</m:t>
                                            </m:r>
                                          </m:e>
                                        </m:d>
                                      </m:e>
                                      <m:sup>
                                        <m:r>
                                          <a:rPr lang="el-GR" sz="1800" i="1" kern="1200">
                                            <a:solidFill>
                                              <a:schemeClr val="dk1"/>
                                            </a:solidFill>
                                            <a:latin typeface="Cambria Math"/>
                                            <a:ea typeface="+mn-ea"/>
                                            <a:cs typeface="+mn-cs"/>
                                          </a:rPr>
                                          <m:t>𝑁</m:t>
                                        </m:r>
                                      </m:sup>
                                    </m:sSup>
                                    <m:r>
                                      <a:rPr lang="el-GR" sz="1800" i="0" kern="1200">
                                        <a:solidFill>
                                          <a:schemeClr val="dk1"/>
                                        </a:solidFill>
                                        <a:latin typeface="Cambria Math"/>
                                        <a:ea typeface="+mn-ea"/>
                                        <a:cs typeface="+mn-cs"/>
                                      </a:rPr>
                                      <m:t>−1</m:t>
                                    </m:r>
                                  </m:den>
                                </m:f>
                              </m:oMath>
                            </m:oMathPara>
                          </a14:m>
                          <a:endParaRPr lang="el-GR" dirty="0"/>
                        </a:p>
                      </a:txBody>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Παρούσας Αξίας</a:t>
                          </a:r>
                        </a:p>
                        <a:p>
                          <a:r>
                            <a:rPr lang="el-GR" sz="1800" kern="1200" dirty="0" smtClean="0">
                              <a:solidFill>
                                <a:schemeClr val="dk1"/>
                              </a:solidFill>
                              <a:effectLst/>
                              <a:latin typeface="+mn-lt"/>
                              <a:ea typeface="+mn-ea"/>
                              <a:cs typeface="+mn-cs"/>
                            </a:rPr>
                            <a:t>Ράντας</a:t>
                          </a:r>
                          <a:endParaRPr lang="el-GR" dirty="0"/>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(Π/Ε,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f>
                                  <m:fPr>
                                    <m:ctrlPr>
                                      <a:rPr lang="el-GR" sz="1800" i="1" kern="1200" smtClean="0">
                                        <a:solidFill>
                                          <a:schemeClr val="dk1"/>
                                        </a:solidFill>
                                        <a:latin typeface="Cambria Math"/>
                                        <a:ea typeface="+mn-ea"/>
                                        <a:cs typeface="+mn-cs"/>
                                      </a:rPr>
                                    </m:ctrlPr>
                                  </m:fPr>
                                  <m:num>
                                    <m:r>
                                      <a:rPr lang="el-GR" sz="1800" i="1" kern="1200">
                                        <a:solidFill>
                                          <a:schemeClr val="dk1"/>
                                        </a:solidFill>
                                        <a:latin typeface="Cambria Math"/>
                                        <a:ea typeface="+mn-ea"/>
                                        <a:cs typeface="+mn-cs"/>
                                      </a:rPr>
                                      <m:t>𝑖</m:t>
                                    </m:r>
                                    <m:r>
                                      <a:rPr lang="el-GR" sz="1800" i="0" kern="1200">
                                        <a:solidFill>
                                          <a:schemeClr val="dk1"/>
                                        </a:solidFill>
                                        <a:latin typeface="Cambria Math"/>
                                        <a:ea typeface="+mn-ea"/>
                                        <a:cs typeface="+mn-cs"/>
                                      </a:rPr>
                                      <m:t>⋅</m:t>
                                    </m:r>
                                    <m:sSup>
                                      <m:sSupPr>
                                        <m:ctrlPr>
                                          <a:rPr lang="el-GR" sz="1800" i="1" kern="1200">
                                            <a:solidFill>
                                              <a:schemeClr val="dk1"/>
                                            </a:solidFill>
                                            <a:latin typeface="Cambria Math"/>
                                            <a:ea typeface="+mn-ea"/>
                                            <a:cs typeface="+mn-cs"/>
                                          </a:rPr>
                                        </m:ctrlPr>
                                      </m:sSupPr>
                                      <m:e>
                                        <m:d>
                                          <m:dPr>
                                            <m:ctrlPr>
                                              <a:rPr lang="el-GR" sz="1800" i="1" kern="1200">
                                                <a:solidFill>
                                                  <a:schemeClr val="dk1"/>
                                                </a:solidFill>
                                                <a:latin typeface="Cambria Math"/>
                                                <a:ea typeface="+mn-ea"/>
                                                <a:cs typeface="+mn-cs"/>
                                              </a:rPr>
                                            </m:ctrlPr>
                                          </m:dPr>
                                          <m:e>
                                            <m:r>
                                              <a:rPr lang="el-GR" sz="1800" i="0" kern="1200">
                                                <a:solidFill>
                                                  <a:schemeClr val="dk1"/>
                                                </a:solidFill>
                                                <a:latin typeface="Cambria Math"/>
                                                <a:ea typeface="+mn-ea"/>
                                                <a:cs typeface="+mn-cs"/>
                                              </a:rPr>
                                              <m:t>1+</m:t>
                                            </m:r>
                                            <m:r>
                                              <a:rPr lang="el-GR" sz="1800" i="1" kern="1200">
                                                <a:solidFill>
                                                  <a:schemeClr val="dk1"/>
                                                </a:solidFill>
                                                <a:latin typeface="Cambria Math"/>
                                                <a:ea typeface="+mn-ea"/>
                                                <a:cs typeface="+mn-cs"/>
                                              </a:rPr>
                                              <m:t>𝑖</m:t>
                                            </m:r>
                                          </m:e>
                                        </m:d>
                                      </m:e>
                                      <m:sup>
                                        <m:r>
                                          <a:rPr lang="el-GR" sz="1800" i="1" kern="1200">
                                            <a:solidFill>
                                              <a:schemeClr val="dk1"/>
                                            </a:solidFill>
                                            <a:latin typeface="Cambria Math"/>
                                            <a:ea typeface="+mn-ea"/>
                                            <a:cs typeface="+mn-cs"/>
                                          </a:rPr>
                                          <m:t>𝑁</m:t>
                                        </m:r>
                                      </m:sup>
                                    </m:sSup>
                                  </m:num>
                                  <m:den>
                                    <m:sSup>
                                      <m:sSupPr>
                                        <m:ctrlPr>
                                          <a:rPr lang="el-GR" sz="1800" i="1" kern="1200">
                                            <a:solidFill>
                                              <a:schemeClr val="dk1"/>
                                            </a:solidFill>
                                            <a:latin typeface="Cambria Math"/>
                                            <a:ea typeface="+mn-ea"/>
                                            <a:cs typeface="+mn-cs"/>
                                          </a:rPr>
                                        </m:ctrlPr>
                                      </m:sSupPr>
                                      <m:e>
                                        <m:d>
                                          <m:dPr>
                                            <m:ctrlPr>
                                              <a:rPr lang="el-GR" sz="1800" i="1" kern="1200">
                                                <a:solidFill>
                                                  <a:schemeClr val="dk1"/>
                                                </a:solidFill>
                                                <a:latin typeface="Cambria Math"/>
                                                <a:ea typeface="+mn-ea"/>
                                                <a:cs typeface="+mn-cs"/>
                                              </a:rPr>
                                            </m:ctrlPr>
                                          </m:dPr>
                                          <m:e>
                                            <m:r>
                                              <a:rPr lang="el-GR" sz="1800" i="0" kern="1200">
                                                <a:solidFill>
                                                  <a:schemeClr val="dk1"/>
                                                </a:solidFill>
                                                <a:latin typeface="Cambria Math"/>
                                                <a:ea typeface="+mn-ea"/>
                                                <a:cs typeface="+mn-cs"/>
                                              </a:rPr>
                                              <m:t>1+</m:t>
                                            </m:r>
                                            <m:r>
                                              <a:rPr lang="el-GR" sz="1800" i="1" kern="1200">
                                                <a:solidFill>
                                                  <a:schemeClr val="dk1"/>
                                                </a:solidFill>
                                                <a:latin typeface="Cambria Math"/>
                                                <a:ea typeface="+mn-ea"/>
                                                <a:cs typeface="+mn-cs"/>
                                              </a:rPr>
                                              <m:t>𝑖</m:t>
                                            </m:r>
                                          </m:e>
                                        </m:d>
                                      </m:e>
                                      <m:sup>
                                        <m:r>
                                          <a:rPr lang="el-GR" sz="1800" i="1" kern="1200">
                                            <a:solidFill>
                                              <a:schemeClr val="dk1"/>
                                            </a:solidFill>
                                            <a:latin typeface="Cambria Math"/>
                                            <a:ea typeface="+mn-ea"/>
                                            <a:cs typeface="+mn-cs"/>
                                          </a:rPr>
                                          <m:t>𝑁</m:t>
                                        </m:r>
                                      </m:sup>
                                    </m:sSup>
                                    <m:r>
                                      <a:rPr lang="el-GR" sz="1800" i="0" kern="1200">
                                        <a:solidFill>
                                          <a:schemeClr val="dk1"/>
                                        </a:solidFill>
                                        <a:latin typeface="Cambria Math"/>
                                        <a:ea typeface="+mn-ea"/>
                                        <a:cs typeface="+mn-cs"/>
                                      </a:rPr>
                                      <m:t>−1</m:t>
                                    </m:r>
                                  </m:den>
                                </m:f>
                              </m:oMath>
                            </m:oMathPara>
                          </a14:m>
                          <a:endParaRPr lang="el-GR" dirty="0"/>
                        </a:p>
                      </a:txBody>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Συσσώρευσης </a:t>
                          </a:r>
                        </a:p>
                        <a:p>
                          <a:r>
                            <a:rPr lang="el-GR" sz="1800" kern="1200" dirty="0" smtClean="0">
                              <a:solidFill>
                                <a:schemeClr val="dk1"/>
                              </a:solidFill>
                              <a:effectLst/>
                              <a:latin typeface="+mn-lt"/>
                              <a:ea typeface="+mn-ea"/>
                              <a:cs typeface="+mn-cs"/>
                            </a:rPr>
                            <a:t>Κεφαλαίου </a:t>
                          </a:r>
                          <a:endParaRPr lang="el-GR" dirty="0"/>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(Ε/Μ,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f>
                                  <m:fPr>
                                    <m:ctrlPr>
                                      <a:rPr lang="el-GR" sz="1800" i="1" kern="1200" smtClean="0">
                                        <a:solidFill>
                                          <a:schemeClr val="dk1"/>
                                        </a:solidFill>
                                        <a:latin typeface="Cambria Math"/>
                                        <a:ea typeface="+mn-ea"/>
                                        <a:cs typeface="+mn-cs"/>
                                      </a:rPr>
                                    </m:ctrlPr>
                                  </m:fPr>
                                  <m:num>
                                    <m:r>
                                      <a:rPr lang="el-GR" sz="1800" i="1" kern="1200">
                                        <a:solidFill>
                                          <a:schemeClr val="dk1"/>
                                        </a:solidFill>
                                        <a:latin typeface="Cambria Math"/>
                                        <a:ea typeface="+mn-ea"/>
                                        <a:cs typeface="+mn-cs"/>
                                      </a:rPr>
                                      <m:t>𝑖</m:t>
                                    </m:r>
                                  </m:num>
                                  <m:den>
                                    <m:sSup>
                                      <m:sSupPr>
                                        <m:ctrlPr>
                                          <a:rPr lang="el-GR" sz="1800" i="1" kern="1200">
                                            <a:solidFill>
                                              <a:schemeClr val="dk1"/>
                                            </a:solidFill>
                                            <a:latin typeface="Cambria Math"/>
                                            <a:ea typeface="+mn-ea"/>
                                            <a:cs typeface="+mn-cs"/>
                                          </a:rPr>
                                        </m:ctrlPr>
                                      </m:sSupPr>
                                      <m:e>
                                        <m:d>
                                          <m:dPr>
                                            <m:ctrlPr>
                                              <a:rPr lang="el-GR" sz="1800" i="1" kern="1200">
                                                <a:solidFill>
                                                  <a:schemeClr val="dk1"/>
                                                </a:solidFill>
                                                <a:latin typeface="Cambria Math"/>
                                                <a:ea typeface="+mn-ea"/>
                                                <a:cs typeface="+mn-cs"/>
                                              </a:rPr>
                                            </m:ctrlPr>
                                          </m:dPr>
                                          <m:e>
                                            <m:r>
                                              <a:rPr lang="el-GR" sz="1800" i="0" kern="1200">
                                                <a:solidFill>
                                                  <a:schemeClr val="dk1"/>
                                                </a:solidFill>
                                                <a:latin typeface="Cambria Math"/>
                                                <a:ea typeface="+mn-ea"/>
                                                <a:cs typeface="+mn-cs"/>
                                              </a:rPr>
                                              <m:t>1+</m:t>
                                            </m:r>
                                            <m:r>
                                              <a:rPr lang="el-GR" sz="1800" i="1" kern="1200">
                                                <a:solidFill>
                                                  <a:schemeClr val="dk1"/>
                                                </a:solidFill>
                                                <a:latin typeface="Cambria Math"/>
                                                <a:ea typeface="+mn-ea"/>
                                                <a:cs typeface="+mn-cs"/>
                                              </a:rPr>
                                              <m:t>𝑖</m:t>
                                            </m:r>
                                          </m:e>
                                        </m:d>
                                      </m:e>
                                      <m:sup>
                                        <m:r>
                                          <a:rPr lang="el-GR" sz="1800" i="1" kern="1200">
                                            <a:solidFill>
                                              <a:schemeClr val="dk1"/>
                                            </a:solidFill>
                                            <a:latin typeface="Cambria Math"/>
                                            <a:ea typeface="+mn-ea"/>
                                            <a:cs typeface="+mn-cs"/>
                                          </a:rPr>
                                          <m:t>𝑁</m:t>
                                        </m:r>
                                      </m:sup>
                                    </m:sSup>
                                    <m:r>
                                      <a:rPr lang="el-GR" sz="1800" i="0" kern="1200">
                                        <a:solidFill>
                                          <a:schemeClr val="dk1"/>
                                        </a:solidFill>
                                        <a:latin typeface="Cambria Math"/>
                                        <a:ea typeface="+mn-ea"/>
                                        <a:cs typeface="+mn-cs"/>
                                      </a:rPr>
                                      <m:t>−1</m:t>
                                    </m:r>
                                  </m:den>
                                </m:f>
                              </m:oMath>
                            </m:oMathPara>
                          </a14:m>
                          <a:endParaRPr lang="el-GR" dirty="0"/>
                        </a:p>
                      </a:txBody>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Μελλοντικής Αξίας</a:t>
                          </a:r>
                        </a:p>
                        <a:p>
                          <a:r>
                            <a:rPr lang="el-GR" sz="1800" kern="1200" dirty="0" smtClean="0">
                              <a:solidFill>
                                <a:schemeClr val="dk1"/>
                              </a:solidFill>
                              <a:effectLst/>
                              <a:latin typeface="+mn-lt"/>
                              <a:ea typeface="+mn-ea"/>
                              <a:cs typeface="+mn-cs"/>
                            </a:rPr>
                            <a:t>Ράντας </a:t>
                          </a:r>
                          <a:endParaRPr lang="el-GR" dirty="0"/>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(Μ/Ε,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pPr/>
                          <a14:m>
                            <m:oMathPara xmlns:m="http://schemas.openxmlformats.org/officeDocument/2006/math">
                              <m:oMathParaPr>
                                <m:jc m:val="centerGroup"/>
                              </m:oMathParaPr>
                              <m:oMath xmlns:m="http://schemas.openxmlformats.org/officeDocument/2006/math">
                                <m:f>
                                  <m:fPr>
                                    <m:ctrlPr>
                                      <a:rPr lang="el-GR" sz="1800" i="1" kern="1200" smtClean="0">
                                        <a:solidFill>
                                          <a:schemeClr val="dk1"/>
                                        </a:solidFill>
                                        <a:latin typeface="Cambria Math"/>
                                        <a:ea typeface="+mn-ea"/>
                                        <a:cs typeface="+mn-cs"/>
                                      </a:rPr>
                                    </m:ctrlPr>
                                  </m:fPr>
                                  <m:num>
                                    <m:sSup>
                                      <m:sSupPr>
                                        <m:ctrlPr>
                                          <a:rPr lang="el-GR" sz="1800" i="1" kern="1200">
                                            <a:solidFill>
                                              <a:schemeClr val="dk1"/>
                                            </a:solidFill>
                                            <a:latin typeface="Cambria Math"/>
                                            <a:ea typeface="+mn-ea"/>
                                            <a:cs typeface="+mn-cs"/>
                                          </a:rPr>
                                        </m:ctrlPr>
                                      </m:sSupPr>
                                      <m:e>
                                        <m:d>
                                          <m:dPr>
                                            <m:ctrlPr>
                                              <a:rPr lang="el-GR" sz="1800" i="1" kern="1200">
                                                <a:solidFill>
                                                  <a:schemeClr val="dk1"/>
                                                </a:solidFill>
                                                <a:latin typeface="Cambria Math"/>
                                                <a:ea typeface="+mn-ea"/>
                                                <a:cs typeface="+mn-cs"/>
                                              </a:rPr>
                                            </m:ctrlPr>
                                          </m:dPr>
                                          <m:e>
                                            <m:r>
                                              <a:rPr lang="el-GR" sz="1800" kern="1200">
                                                <a:solidFill>
                                                  <a:schemeClr val="dk1"/>
                                                </a:solidFill>
                                                <a:latin typeface="Cambria Math"/>
                                                <a:ea typeface="+mn-ea"/>
                                                <a:cs typeface="+mn-cs"/>
                                              </a:rPr>
                                              <m:t>1</m:t>
                                            </m:r>
                                            <m:r>
                                              <a:rPr lang="el-GR" sz="1800" i="0" kern="1200">
                                                <a:solidFill>
                                                  <a:schemeClr val="dk1"/>
                                                </a:solidFill>
                                                <a:latin typeface="Cambria Math"/>
                                                <a:ea typeface="+mn-ea"/>
                                                <a:cs typeface="+mn-cs"/>
                                              </a:rPr>
                                              <m:t>+</m:t>
                                            </m:r>
                                            <m:r>
                                              <a:rPr lang="el-GR" sz="1800" i="1" kern="1200">
                                                <a:solidFill>
                                                  <a:schemeClr val="dk1"/>
                                                </a:solidFill>
                                                <a:latin typeface="Cambria Math"/>
                                                <a:ea typeface="+mn-ea"/>
                                                <a:cs typeface="+mn-cs"/>
                                              </a:rPr>
                                              <m:t>𝑖</m:t>
                                            </m:r>
                                          </m:e>
                                        </m:d>
                                      </m:e>
                                      <m:sup>
                                        <m:r>
                                          <a:rPr lang="el-GR" sz="1800" i="1" kern="1200">
                                            <a:solidFill>
                                              <a:schemeClr val="dk1"/>
                                            </a:solidFill>
                                            <a:latin typeface="Cambria Math"/>
                                            <a:ea typeface="+mn-ea"/>
                                            <a:cs typeface="+mn-cs"/>
                                          </a:rPr>
                                          <m:t>𝑁</m:t>
                                        </m:r>
                                      </m:sup>
                                    </m:sSup>
                                    <m:r>
                                      <a:rPr lang="el-GR" sz="1800" i="0" kern="1200">
                                        <a:solidFill>
                                          <a:schemeClr val="dk1"/>
                                        </a:solidFill>
                                        <a:latin typeface="Cambria Math"/>
                                        <a:ea typeface="+mn-ea"/>
                                        <a:cs typeface="+mn-cs"/>
                                      </a:rPr>
                                      <m:t>−1</m:t>
                                    </m:r>
                                  </m:num>
                                  <m:den>
                                    <m:r>
                                      <a:rPr lang="el-GR" sz="1800" i="1" kern="1200">
                                        <a:solidFill>
                                          <a:schemeClr val="dk1"/>
                                        </a:solidFill>
                                        <a:latin typeface="Cambria Math"/>
                                        <a:ea typeface="+mn-ea"/>
                                        <a:cs typeface="+mn-cs"/>
                                      </a:rPr>
                                      <m:t>𝑖</m:t>
                                    </m:r>
                                  </m:den>
                                </m:f>
                              </m:oMath>
                            </m:oMathPara>
                          </a14:m>
                          <a:endParaRPr lang="el-GR" dirty="0"/>
                        </a:p>
                      </a:txBody>
                      <a:tcPr/>
                    </a:tc>
                    <a:tc>
                      <a:txBody>
                        <a:bodyPr/>
                        <a:lstStyle/>
                        <a:p>
                          <a:endParaRPr lang="el-GR" dirty="0"/>
                        </a:p>
                      </a:txBody>
                      <a:tcPr/>
                    </a:tc>
                  </a:tr>
                </a:tbl>
              </a:graphicData>
            </a:graphic>
          </p:graphicFrame>
        </mc:Choice>
        <mc:Fallback>
          <p:graphicFrame>
            <p:nvGraphicFramePr>
              <p:cNvPr id="5" name="Θέση περιεχομένου 4"/>
              <p:cNvGraphicFramePr>
                <a:graphicFrameLocks noGrp="1"/>
              </p:cNvGraphicFramePr>
              <p:nvPr>
                <p:ph idx="1"/>
                <p:extLst>
                  <p:ext uri="{D42A27DB-BD31-4B8C-83A1-F6EECF244321}">
                    <p14:modId xmlns:a14="http://schemas.microsoft.com/office/drawing/2010/main" xmlns="" xmlns:p14="http://schemas.microsoft.com/office/powerpoint/2010/main" val="3590233552"/>
                  </p:ext>
                </p:extLst>
              </p:nvPr>
            </p:nvGraphicFramePr>
            <p:xfrm>
              <a:off x="457200" y="1268761"/>
              <a:ext cx="8075240" cy="5303695"/>
            </p:xfrm>
            <a:graphic>
              <a:graphicData uri="http://schemas.openxmlformats.org/drawingml/2006/table">
                <a:tbl>
                  <a:tblPr firstRow="1" bandRow="1">
                    <a:tableStyleId>{5C22544A-7EE6-4342-B048-85BDC9FD1C3A}</a:tableStyleId>
                  </a:tblPr>
                  <a:tblGrid>
                    <a:gridCol w="2018810"/>
                    <a:gridCol w="2018810"/>
                    <a:gridCol w="2018810"/>
                    <a:gridCol w="2018810"/>
                  </a:tblGrid>
                  <a:tr h="504055">
                    <a:tc>
                      <a:txBody>
                        <a:bodyPr/>
                        <a:lstStyle/>
                        <a:p>
                          <a:r>
                            <a:rPr lang="el-GR" dirty="0" smtClean="0"/>
                            <a:t>Συντελεστής</a:t>
                          </a:r>
                          <a:endParaRPr lang="el-GR" dirty="0"/>
                        </a:p>
                      </a:txBody>
                      <a:tcP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Σύμβολο</a:t>
                          </a:r>
                        </a:p>
                      </a:txBody>
                      <a:tcPr marL="68580" marR="68580" marT="0" marB="0" anchor="ct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Τύπος</a:t>
                          </a:r>
                        </a:p>
                      </a:txBody>
                      <a:tcPr marL="68580" marR="68580" marT="0" marB="0" anchor="ctr"/>
                    </a:tc>
                    <a:tc>
                      <a:txBody>
                        <a:bodyPr/>
                        <a:lstStyle/>
                        <a:p>
                          <a:pPr marL="0" algn="l" defTabSz="914400" rtl="0" eaLnBrk="1" latinLnBrk="0" hangingPunct="1">
                            <a:spcAft>
                              <a:spcPts val="0"/>
                            </a:spcAft>
                          </a:pPr>
                          <a:r>
                            <a:rPr lang="el-GR" sz="1800" b="1" kern="1200" dirty="0">
                              <a:solidFill>
                                <a:schemeClr val="lt1"/>
                              </a:solidFill>
                              <a:latin typeface="+mn-lt"/>
                              <a:ea typeface="+mn-ea"/>
                              <a:cs typeface="+mn-cs"/>
                            </a:rPr>
                            <a:t>Χρηματοροή</a:t>
                          </a:r>
                        </a:p>
                      </a:txBody>
                      <a:tcPr marL="68580" marR="68580" marT="0" marB="0" anchor="ctr"/>
                    </a:tc>
                  </a:tr>
                  <a:tr h="1199910">
                    <a:tc>
                      <a:txBody>
                        <a:bodyPr/>
                        <a:lstStyle/>
                        <a:p>
                          <a:r>
                            <a:rPr lang="el-GR" dirty="0" smtClean="0"/>
                            <a:t>Ανάκτησης </a:t>
                          </a:r>
                        </a:p>
                        <a:p>
                          <a:r>
                            <a:rPr lang="el-GR" dirty="0" smtClean="0"/>
                            <a:t>Κεφαλαίου </a:t>
                          </a:r>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(Ε/Π,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endParaRPr lang="el-GR"/>
                        </a:p>
                      </a:txBody>
                      <a:tcPr>
                        <a:blipFill rotWithShape="1">
                          <a:blip r:embed="rId3"/>
                          <a:stretch>
                            <a:fillRect l="-200302" t="-44670" r="-100000" b="-300000"/>
                          </a:stretch>
                        </a:blipFill>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Παρούσας Αξίας</a:t>
                          </a:r>
                        </a:p>
                        <a:p>
                          <a:r>
                            <a:rPr lang="el-GR" sz="1800" kern="1200" dirty="0" smtClean="0">
                              <a:solidFill>
                                <a:schemeClr val="dk1"/>
                              </a:solidFill>
                              <a:effectLst/>
                              <a:latin typeface="+mn-lt"/>
                              <a:ea typeface="+mn-ea"/>
                              <a:cs typeface="+mn-cs"/>
                            </a:rPr>
                            <a:t>Ράντας</a:t>
                          </a:r>
                          <a:endParaRPr lang="el-GR" dirty="0"/>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(Π/Ε,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endParaRPr lang="el-GR"/>
                        </a:p>
                      </a:txBody>
                      <a:tcPr>
                        <a:blipFill rotWithShape="1">
                          <a:blip r:embed="rId3"/>
                          <a:stretch>
                            <a:fillRect l="-200302" t="-145408" r="-100000" b="-201531"/>
                          </a:stretch>
                        </a:blipFill>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Συσσώρευσης </a:t>
                          </a:r>
                        </a:p>
                        <a:p>
                          <a:r>
                            <a:rPr lang="el-GR" sz="1800" kern="1200" dirty="0" smtClean="0">
                              <a:solidFill>
                                <a:schemeClr val="dk1"/>
                              </a:solidFill>
                              <a:effectLst/>
                              <a:latin typeface="+mn-lt"/>
                              <a:ea typeface="+mn-ea"/>
                              <a:cs typeface="+mn-cs"/>
                            </a:rPr>
                            <a:t>Κεφαλαίου </a:t>
                          </a:r>
                          <a:endParaRPr lang="el-GR" dirty="0"/>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(Ε/Μ,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endParaRPr lang="el-GR"/>
                        </a:p>
                      </a:txBody>
                      <a:tcPr>
                        <a:blipFill rotWithShape="1">
                          <a:blip r:embed="rId3"/>
                          <a:stretch>
                            <a:fillRect l="-200302" t="-244162" r="-100000" b="-100508"/>
                          </a:stretch>
                        </a:blipFill>
                      </a:tcPr>
                    </a:tc>
                    <a:tc>
                      <a:txBody>
                        <a:bodyPr/>
                        <a:lstStyle/>
                        <a:p>
                          <a:endParaRPr lang="el-GR" dirty="0"/>
                        </a:p>
                      </a:txBody>
                      <a:tcPr/>
                    </a:tc>
                  </a:tr>
                  <a:tr h="1199910">
                    <a:tc>
                      <a:txBody>
                        <a:bodyPr/>
                        <a:lstStyle/>
                        <a:p>
                          <a:r>
                            <a:rPr lang="el-GR" sz="1800" kern="1200" dirty="0" smtClean="0">
                              <a:solidFill>
                                <a:schemeClr val="dk1"/>
                              </a:solidFill>
                              <a:effectLst/>
                              <a:latin typeface="+mn-lt"/>
                              <a:ea typeface="+mn-ea"/>
                              <a:cs typeface="+mn-cs"/>
                            </a:rPr>
                            <a:t>Μελλοντικής Αξίας</a:t>
                          </a:r>
                        </a:p>
                        <a:p>
                          <a:r>
                            <a:rPr lang="el-GR" sz="1800" kern="1200" dirty="0" smtClean="0">
                              <a:solidFill>
                                <a:schemeClr val="dk1"/>
                              </a:solidFill>
                              <a:effectLst/>
                              <a:latin typeface="+mn-lt"/>
                              <a:ea typeface="+mn-ea"/>
                              <a:cs typeface="+mn-cs"/>
                            </a:rPr>
                            <a:t>Ράντας </a:t>
                          </a:r>
                          <a:endParaRPr lang="el-GR" dirty="0"/>
                        </a:p>
                      </a:txBody>
                      <a:tcPr/>
                    </a:tc>
                    <a:tc>
                      <a:txBody>
                        <a:bodyPr/>
                        <a:lstStyle/>
                        <a:p>
                          <a:pPr marL="0" algn="l" defTabSz="914400" rtl="0" eaLnBrk="1" latinLnBrk="0" hangingPunct="1">
                            <a:spcAft>
                              <a:spcPts val="0"/>
                            </a:spcAft>
                          </a:pPr>
                          <a:r>
                            <a:rPr lang="el-GR" sz="1800" kern="1200" dirty="0" smtClean="0">
                              <a:solidFill>
                                <a:schemeClr val="dk1"/>
                              </a:solidFill>
                              <a:latin typeface="+mn-lt"/>
                              <a:ea typeface="+mn-ea"/>
                              <a:cs typeface="+mn-cs"/>
                            </a:rPr>
                            <a:t>(Μ/Ε, </a:t>
                          </a:r>
                          <a:r>
                            <a:rPr lang="en-US" sz="1800" kern="1200" dirty="0" smtClean="0">
                              <a:solidFill>
                                <a:schemeClr val="dk1"/>
                              </a:solidFill>
                              <a:latin typeface="+mn-lt"/>
                              <a:ea typeface="+mn-ea"/>
                              <a:cs typeface="+mn-cs"/>
                            </a:rPr>
                            <a:t>i, </a:t>
                          </a:r>
                          <a:r>
                            <a:rPr lang="el-GR" sz="1800" kern="1200" dirty="0" smtClean="0">
                              <a:solidFill>
                                <a:schemeClr val="dk1"/>
                              </a:solidFill>
                              <a:latin typeface="+mn-lt"/>
                              <a:ea typeface="+mn-ea"/>
                              <a:cs typeface="+mn-cs"/>
                            </a:rPr>
                            <a:t>Ν)</a:t>
                          </a:r>
                          <a:endParaRPr lang="el-GR" sz="1800" kern="1200" dirty="0">
                            <a:solidFill>
                              <a:schemeClr val="dk1"/>
                            </a:solidFill>
                            <a:latin typeface="+mn-lt"/>
                            <a:ea typeface="+mn-ea"/>
                            <a:cs typeface="+mn-cs"/>
                          </a:endParaRPr>
                        </a:p>
                      </a:txBody>
                      <a:tcPr marL="68580" marR="68580" marT="0" marB="0" anchor="ctr"/>
                    </a:tc>
                    <a:tc>
                      <a:txBody>
                        <a:bodyPr/>
                        <a:lstStyle/>
                        <a:p>
                          <a:endParaRPr lang="el-GR"/>
                        </a:p>
                      </a:txBody>
                      <a:tcPr>
                        <a:blipFill rotWithShape="1">
                          <a:blip r:embed="rId3"/>
                          <a:stretch>
                            <a:fillRect l="-200302" t="-344162" r="-100000" b="-508"/>
                          </a:stretch>
                        </a:blipFill>
                      </a:tcPr>
                    </a:tc>
                    <a:tc>
                      <a:txBody>
                        <a:bodyPr/>
                        <a:lstStyle/>
                        <a:p>
                          <a:endParaRPr lang="el-GR" dirty="0"/>
                        </a:p>
                      </a:txBody>
                      <a:tcPr/>
                    </a:tc>
                  </a:tr>
                </a:tbl>
              </a:graphicData>
            </a:graphic>
          </p:graphicFrame>
        </mc:Fallback>
      </mc:AlternateContent>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3" name="Αντικείμενο 2"/>
          <p:cNvGraphicFramePr>
            <a:graphicFrameLocks noChangeAspect="1"/>
          </p:cNvGraphicFramePr>
          <p:nvPr>
            <p:extLst>
              <p:ext uri="{D42A27DB-BD31-4B8C-83A1-F6EECF244321}">
                <p14:modId xmlns="" xmlns:p14="http://schemas.microsoft.com/office/powerpoint/2010/main" val="3256897379"/>
              </p:ext>
            </p:extLst>
          </p:nvPr>
        </p:nvGraphicFramePr>
        <p:xfrm>
          <a:off x="6021388" y="2670175"/>
          <a:ext cx="374650" cy="581025"/>
        </p:xfrm>
        <a:graphic>
          <a:graphicData uri="http://schemas.openxmlformats.org/presentationml/2006/ole">
            <p:oleObj spid="_x0000_s3091" name="Equation" r:id="rId4" imgW="114120" imgH="177480" progId="">
              <p:embed/>
            </p:oleObj>
          </a:graphicData>
        </a:graphic>
      </p:graphicFrame>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3079"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60232" y="1916832"/>
            <a:ext cx="14859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52671" y="3076576"/>
            <a:ext cx="1400175"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90758" y="4365104"/>
            <a:ext cx="1524000" cy="70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60232" y="5517232"/>
            <a:ext cx="1590675"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6882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Χρήση Πινάκων με Συντελεστές Προεξόφλησης</a:t>
            </a:r>
            <a:endParaRPr lang="el-GR" dirty="0"/>
          </a:p>
        </p:txBody>
      </p:sp>
      <p:graphicFrame>
        <p:nvGraphicFramePr>
          <p:cNvPr id="5" name="Θέση περιεχομένου 4"/>
          <p:cNvGraphicFramePr>
            <a:graphicFrameLocks noGrp="1"/>
          </p:cNvGraphicFramePr>
          <p:nvPr>
            <p:ph idx="1"/>
            <p:extLst>
              <p:ext uri="{D42A27DB-BD31-4B8C-83A1-F6EECF244321}">
                <p14:modId xmlns="" xmlns:p14="http://schemas.microsoft.com/office/powerpoint/2010/main" val="3454518437"/>
              </p:ext>
            </p:extLst>
          </p:nvPr>
        </p:nvGraphicFramePr>
        <p:xfrm>
          <a:off x="457200" y="1341438"/>
          <a:ext cx="8507288" cy="4658360"/>
        </p:xfrm>
        <a:graphic>
          <a:graphicData uri="http://schemas.openxmlformats.org/drawingml/2006/table">
            <a:tbl>
              <a:tblPr firstRow="1" bandRow="1">
                <a:tableStyleId>{5C22544A-7EE6-4342-B048-85BDC9FD1C3A}</a:tableStyleId>
              </a:tblPr>
              <a:tblGrid>
                <a:gridCol w="1090464"/>
                <a:gridCol w="966936"/>
                <a:gridCol w="1028700"/>
                <a:gridCol w="1028700"/>
                <a:gridCol w="1028700"/>
                <a:gridCol w="1028700"/>
                <a:gridCol w="1028700"/>
                <a:gridCol w="1306388"/>
              </a:tblGrid>
              <a:tr h="370840">
                <a:tc>
                  <a:txBody>
                    <a:bodyPr/>
                    <a:lstStyle/>
                    <a:p>
                      <a:r>
                        <a:rPr lang="el-GR" sz="1600" b="1" kern="1200" dirty="0" smtClean="0">
                          <a:solidFill>
                            <a:schemeClr val="lt1"/>
                          </a:solidFill>
                          <a:effectLst/>
                          <a:latin typeface="+mn-lt"/>
                          <a:ea typeface="+mn-ea"/>
                          <a:cs typeface="+mn-cs"/>
                        </a:rPr>
                        <a:t>Πλήθος </a:t>
                      </a:r>
                      <a:endParaRPr lang="en-US" sz="1600" b="1" kern="1200" dirty="0" smtClean="0">
                        <a:solidFill>
                          <a:schemeClr val="lt1"/>
                        </a:solidFill>
                        <a:effectLst/>
                        <a:latin typeface="+mn-lt"/>
                        <a:ea typeface="+mn-ea"/>
                        <a:cs typeface="+mn-cs"/>
                      </a:endParaRPr>
                    </a:p>
                    <a:p>
                      <a:r>
                        <a:rPr lang="el-GR" sz="1600" b="1" kern="1200" dirty="0" smtClean="0">
                          <a:solidFill>
                            <a:schemeClr val="lt1"/>
                          </a:solidFill>
                          <a:effectLst/>
                          <a:latin typeface="+mn-lt"/>
                          <a:ea typeface="+mn-ea"/>
                          <a:cs typeface="+mn-cs"/>
                        </a:rPr>
                        <a:t>Περιόδων</a:t>
                      </a:r>
                      <a:endParaRPr lang="el-GR" sz="1600" dirty="0"/>
                    </a:p>
                  </a:txBody>
                  <a:tcPr/>
                </a:tc>
                <a:tc>
                  <a:txBody>
                    <a:bodyPr/>
                    <a:lstStyle/>
                    <a:p>
                      <a:endParaRPr lang="el-GR" sz="1800" dirty="0"/>
                    </a:p>
                  </a:txBody>
                  <a:tcPr/>
                </a:tc>
                <a:tc>
                  <a:txBody>
                    <a:bodyPr/>
                    <a:lstStyle/>
                    <a:p>
                      <a:pPr marL="0" algn="l" defTabSz="914400" rtl="0" eaLnBrk="1" latinLnBrk="0" hangingPunct="1">
                        <a:spcAft>
                          <a:spcPts val="0"/>
                        </a:spcAft>
                      </a:pPr>
                      <a:r>
                        <a:rPr lang="el-GR" sz="1800" b="1" kern="1200" dirty="0">
                          <a:solidFill>
                            <a:schemeClr val="lt1"/>
                          </a:solidFill>
                          <a:effectLst/>
                          <a:latin typeface="+mn-lt"/>
                          <a:ea typeface="+mn-ea"/>
                          <a:cs typeface="+mn-cs"/>
                        </a:rPr>
                        <a:t>Επιτόκιο:</a:t>
                      </a:r>
                    </a:p>
                  </a:txBody>
                  <a:tcPr marL="68580" marR="68580" marT="0" marB="0" anchor="b"/>
                </a:tc>
                <a:tc>
                  <a:txBody>
                    <a:bodyPr/>
                    <a:lstStyle/>
                    <a:p>
                      <a:pPr marL="0" algn="l" defTabSz="914400" rtl="0" eaLnBrk="1" latinLnBrk="0" hangingPunct="1">
                        <a:spcAft>
                          <a:spcPts val="0"/>
                        </a:spcAft>
                      </a:pPr>
                      <a:r>
                        <a:rPr lang="el-GR" sz="1800" b="1" kern="1200" dirty="0">
                          <a:solidFill>
                            <a:schemeClr val="lt1"/>
                          </a:solidFill>
                          <a:effectLst/>
                          <a:latin typeface="+mn-lt"/>
                          <a:ea typeface="+mn-ea"/>
                          <a:cs typeface="+mn-cs"/>
                        </a:rPr>
                        <a:t>i =</a:t>
                      </a:r>
                    </a:p>
                  </a:txBody>
                  <a:tcPr marL="68580" marR="68580" marT="0" marB="0" anchor="b"/>
                </a:tc>
                <a:tc>
                  <a:txBody>
                    <a:bodyPr/>
                    <a:lstStyle/>
                    <a:p>
                      <a:pPr marL="0" algn="l" defTabSz="914400" rtl="0" eaLnBrk="1" latinLnBrk="0" hangingPunct="1">
                        <a:spcAft>
                          <a:spcPts val="0"/>
                        </a:spcAft>
                      </a:pPr>
                      <a:r>
                        <a:rPr lang="el-GR" sz="1800" b="1" kern="1200" dirty="0">
                          <a:solidFill>
                            <a:schemeClr val="lt1"/>
                          </a:solidFill>
                          <a:effectLst/>
                          <a:latin typeface="+mn-lt"/>
                          <a:ea typeface="+mn-ea"/>
                          <a:cs typeface="+mn-cs"/>
                        </a:rPr>
                        <a:t>1%</a:t>
                      </a:r>
                    </a:p>
                  </a:txBody>
                  <a:tcPr marL="68580" marR="68580" marT="0" marB="0" anchor="b"/>
                </a:tc>
                <a:tc>
                  <a:txBody>
                    <a:bodyPr/>
                    <a:lstStyle/>
                    <a:p>
                      <a:pPr marL="0" algn="l" defTabSz="914400" rtl="0" eaLnBrk="1" latinLnBrk="0" hangingPunct="1">
                        <a:spcAft>
                          <a:spcPts val="0"/>
                        </a:spcAft>
                      </a:pPr>
                      <a:r>
                        <a:rPr lang="el-GR" sz="1800" b="1" kern="1200" dirty="0">
                          <a:solidFill>
                            <a:schemeClr val="lt1"/>
                          </a:solidFill>
                          <a:effectLst/>
                          <a:latin typeface="+mn-lt"/>
                          <a:ea typeface="+mn-ea"/>
                          <a:cs typeface="+mn-cs"/>
                        </a:rPr>
                        <a:t> </a:t>
                      </a:r>
                    </a:p>
                  </a:txBody>
                  <a:tcPr marL="68580" marR="68580" marT="0" marB="0" anchor="b"/>
                </a:tc>
                <a:tc>
                  <a:txBody>
                    <a:bodyPr/>
                    <a:lstStyle/>
                    <a:p>
                      <a:pPr marL="0" algn="l" defTabSz="914400" rtl="0" eaLnBrk="1" latinLnBrk="0" hangingPunct="1"/>
                      <a:endParaRPr lang="el-GR" sz="1800" b="1" kern="1200" dirty="0">
                        <a:solidFill>
                          <a:schemeClr val="lt1"/>
                        </a:solidFill>
                        <a:effectLst/>
                        <a:latin typeface="+mn-lt"/>
                        <a:ea typeface="+mn-ea"/>
                        <a:cs typeface="+mn-cs"/>
                      </a:endParaRPr>
                    </a:p>
                  </a:txBody>
                  <a:tcPr marL="68580" marR="68580" marT="0" marB="0" anchor="b"/>
                </a:tc>
                <a:tc>
                  <a:txBody>
                    <a:bodyPr/>
                    <a:lstStyle/>
                    <a:p>
                      <a:r>
                        <a:rPr lang="el-GR" sz="1600" b="1" kern="1200" dirty="0" smtClean="0">
                          <a:solidFill>
                            <a:schemeClr val="lt1"/>
                          </a:solidFill>
                          <a:effectLst/>
                          <a:latin typeface="+mn-lt"/>
                          <a:ea typeface="+mn-ea"/>
                          <a:cs typeface="+mn-cs"/>
                        </a:rPr>
                        <a:t>Πλήθος </a:t>
                      </a:r>
                      <a:endParaRPr lang="en-US" sz="1600" b="1" kern="1200" dirty="0" smtClean="0">
                        <a:solidFill>
                          <a:schemeClr val="lt1"/>
                        </a:solidFill>
                        <a:effectLst/>
                        <a:latin typeface="+mn-lt"/>
                        <a:ea typeface="+mn-ea"/>
                        <a:cs typeface="+mn-cs"/>
                      </a:endParaRPr>
                    </a:p>
                    <a:p>
                      <a:r>
                        <a:rPr lang="el-GR" sz="1600" b="1" kern="1200" dirty="0" smtClean="0">
                          <a:solidFill>
                            <a:schemeClr val="lt1"/>
                          </a:solidFill>
                          <a:effectLst/>
                          <a:latin typeface="+mn-lt"/>
                          <a:ea typeface="+mn-ea"/>
                          <a:cs typeface="+mn-cs"/>
                        </a:rPr>
                        <a:t>Περιόδων</a:t>
                      </a:r>
                      <a:endParaRPr lang="el-GR" sz="1600" dirty="0"/>
                    </a:p>
                  </a:txBody>
                  <a:tcPr marL="68580" marR="68580" marT="0" marB="0" anchor="b"/>
                </a:tc>
              </a:tr>
              <a:tr h="370840">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Ν</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Μ/Π</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Π/Μ</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Ε/Π</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Ε/Μ</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Μ/Ε</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Π/Ε</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Ν</a:t>
                      </a:r>
                    </a:p>
                  </a:txBody>
                  <a:tcPr marL="68580" marR="68580" marT="0" marB="0" anchor="b"/>
                </a:tc>
              </a:tr>
              <a:tr h="370840">
                <a:tc>
                  <a:txBody>
                    <a:bodyPr/>
                    <a:lstStyle/>
                    <a:p>
                      <a:r>
                        <a:rPr lang="el-GR" dirty="0" smtClean="0"/>
                        <a:t>1</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1,0100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0,9901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1,01000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1,00000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1,00000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0,99010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a:t>
                      </a:r>
                    </a:p>
                  </a:txBody>
                  <a:tcPr marL="68580" marR="68580" marT="0" marB="0" anchor="b"/>
                </a:tc>
              </a:tr>
              <a:tr h="370840">
                <a:tc>
                  <a:txBody>
                    <a:bodyPr/>
                    <a:lstStyle/>
                    <a:p>
                      <a:r>
                        <a:rPr lang="en-US" dirty="0" smtClean="0"/>
                        <a:t>2</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1,0201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0,9803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0,50751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0,49751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2,01000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1,97040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2</a:t>
                      </a:r>
                    </a:p>
                  </a:txBody>
                  <a:tcPr marL="68580" marR="68580" marT="0" marB="0" anchor="b"/>
                </a:tc>
              </a:tr>
              <a:tr h="370840">
                <a:tc>
                  <a:txBody>
                    <a:bodyPr/>
                    <a:lstStyle/>
                    <a:p>
                      <a:r>
                        <a:rPr lang="en-US" dirty="0" smtClean="0"/>
                        <a:t>3</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1,0303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0,9706</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0,34002</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0,33002</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3,03010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2,94099</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3</a:t>
                      </a:r>
                    </a:p>
                  </a:txBody>
                  <a:tcPr marL="68580" marR="68580" marT="0" marB="0" anchor="b"/>
                </a:tc>
              </a:tr>
              <a:tr h="370840">
                <a:tc>
                  <a:txBody>
                    <a:bodyPr/>
                    <a:lstStyle/>
                    <a:p>
                      <a:r>
                        <a:rPr lang="en-US" dirty="0" smtClean="0"/>
                        <a:t>4</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1,0406</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0,9610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0,25628</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0,24628</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4,06040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3,90197</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4</a:t>
                      </a:r>
                    </a:p>
                  </a:txBody>
                  <a:tcPr marL="68580" marR="68580" marT="0" marB="0" anchor="b"/>
                </a:tc>
              </a:tr>
              <a:tr h="370840">
                <a:tc>
                  <a:txBody>
                    <a:bodyPr/>
                    <a:lstStyle/>
                    <a:p>
                      <a:r>
                        <a:rPr lang="en-US" dirty="0" smtClean="0"/>
                        <a:t>5</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1,0510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0,9515</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0,20604</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0,19604</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5,10101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4,85343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5</a:t>
                      </a:r>
                    </a:p>
                  </a:txBody>
                  <a:tcPr marL="68580" marR="68580" marT="0" marB="0" anchor="b"/>
                </a:tc>
              </a:tr>
              <a:tr h="370840">
                <a:tc>
                  <a:txBody>
                    <a:bodyPr/>
                    <a:lstStyle/>
                    <a:p>
                      <a:r>
                        <a:rPr lang="en-US" dirty="0" smtClean="0"/>
                        <a:t>6</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1,0615</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0,9420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0,17255</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0,16255</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6,15202</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5,79548</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6</a:t>
                      </a:r>
                    </a:p>
                  </a:txBody>
                  <a:tcPr marL="68580" marR="68580" marT="0" marB="0" anchor="b"/>
                </a:tc>
              </a:tr>
              <a:tr h="370840">
                <a:tc>
                  <a:txBody>
                    <a:bodyPr/>
                    <a:lstStyle/>
                    <a:p>
                      <a:r>
                        <a:rPr lang="en-US" dirty="0" smtClean="0"/>
                        <a:t>7</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1,0721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0,9327</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0,14863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0,13863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7,21354</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6,72819</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7</a:t>
                      </a:r>
                    </a:p>
                  </a:txBody>
                  <a:tcPr marL="68580" marR="68580" marT="0" marB="0" anchor="b"/>
                </a:tc>
              </a:tr>
              <a:tr h="370840">
                <a:tc>
                  <a:txBody>
                    <a:bodyPr/>
                    <a:lstStyle/>
                    <a:p>
                      <a:r>
                        <a:rPr lang="en-US" dirty="0" smtClean="0"/>
                        <a:t>8</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1,0829</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0,9235</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0,13069</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0,12069</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8,28567</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7,65168</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8</a:t>
                      </a:r>
                    </a:p>
                  </a:txBody>
                  <a:tcPr marL="68580" marR="68580" marT="0" marB="0" anchor="b"/>
                </a:tc>
              </a:tr>
              <a:tr h="370840">
                <a:tc>
                  <a:txBody>
                    <a:bodyPr/>
                    <a:lstStyle/>
                    <a:p>
                      <a:r>
                        <a:rPr lang="en-US" dirty="0" smtClean="0"/>
                        <a:t>9</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1,0937</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0,9143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0,11674</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0,10674</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9,36853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8,56602</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9</a:t>
                      </a:r>
                    </a:p>
                  </a:txBody>
                  <a:tcPr marL="68580" marR="68580" marT="0" marB="0" anchor="b"/>
                </a:tc>
              </a:tr>
              <a:tr h="370840">
                <a:tc>
                  <a:txBody>
                    <a:bodyPr/>
                    <a:lstStyle/>
                    <a:p>
                      <a:r>
                        <a:rPr lang="en-US" dirty="0" smtClean="0"/>
                        <a:t>10</a:t>
                      </a:r>
                      <a:endParaRPr lang="el-GR" dirty="0"/>
                    </a:p>
                  </a:txBody>
                  <a:tcPr/>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1,1046</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0,9053</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0,10558</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0,09558</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10,46221</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9,47130</a:t>
                      </a:r>
                    </a:p>
                  </a:txBody>
                  <a:tcPr marL="68580" marR="68580" marT="0" marB="0" anchor="b"/>
                </a:tc>
                <a:tc>
                  <a:txBody>
                    <a:bodyPr/>
                    <a:lstStyle/>
                    <a:p>
                      <a:pPr marL="0" algn="l" defTabSz="914400" rtl="0" eaLnBrk="1" latinLnBrk="0" hangingPunct="1">
                        <a:spcAft>
                          <a:spcPts val="0"/>
                        </a:spcAft>
                      </a:pPr>
                      <a:r>
                        <a:rPr lang="el-GR" sz="1800" kern="1200" dirty="0">
                          <a:solidFill>
                            <a:schemeClr val="dk1"/>
                          </a:solidFill>
                          <a:latin typeface="+mn-lt"/>
                          <a:ea typeface="+mn-ea"/>
                          <a:cs typeface="+mn-cs"/>
                        </a:rPr>
                        <a:t>10</a:t>
                      </a:r>
                    </a:p>
                  </a:txBody>
                  <a:tcPr marL="68580" marR="68580" marT="0" marB="0" anchor="b"/>
                </a:tc>
              </a:tr>
            </a:tbl>
          </a:graphicData>
        </a:graphic>
      </p:graphicFrame>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 xmlns:p14="http://schemas.microsoft.com/office/powerpoint/2010/main" val="2173834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Δάνειο ή Δανεικό Κεφάλαιο</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Το χρήμα δεν είναι πάντα άμεσα διαθέσιμο από αυτόν που θέλει να πραγματοποιήσει μια επένδυση. Το </a:t>
            </a:r>
            <a:r>
              <a:rPr lang="el-GR" u="sng" dirty="0" smtClean="0"/>
              <a:t>δανείζεται</a:t>
            </a:r>
            <a:r>
              <a:rPr lang="el-GR" dirty="0" smtClean="0"/>
              <a:t> λοιπόν από κάποιον άλλο (π.χ. μια τράπεζα, ένα ασφαλιστικό οργανισμό, κλπ.) που θέλει να αξιοποιήσει τα κεφάλαια που έχει στη διάθεσή του ώστε αυτά να μην χάσουν την αξία τους.</a:t>
            </a:r>
          </a:p>
          <a:p>
            <a:pPr>
              <a:buNone/>
            </a:pPr>
            <a:r>
              <a:rPr lang="el-GR" dirty="0" smtClean="0"/>
              <a:t>Όταν ένα δάνειο αποπληρώνεται τότε επιστρέφουμε σταδιακά στον δανειστή:</a:t>
            </a:r>
          </a:p>
          <a:p>
            <a:r>
              <a:rPr lang="el-GR" dirty="0" smtClean="0"/>
              <a:t>το </a:t>
            </a:r>
            <a:r>
              <a:rPr lang="el-GR" u="sng" dirty="0" smtClean="0"/>
              <a:t>κεφάλαιο</a:t>
            </a:r>
            <a:r>
              <a:rPr lang="el-GR" dirty="0" smtClean="0"/>
              <a:t> που μας έδωσε (χρεολύσιο – λύση χρέους), και</a:t>
            </a:r>
          </a:p>
          <a:p>
            <a:r>
              <a:rPr lang="el-GR" dirty="0" smtClean="0"/>
              <a:t>την </a:t>
            </a:r>
            <a:r>
              <a:rPr lang="el-GR" u="sng" dirty="0" smtClean="0"/>
              <a:t>αμοιβή</a:t>
            </a:r>
            <a:r>
              <a:rPr lang="el-GR" dirty="0" smtClean="0"/>
              <a:t> του δανειστή (τόκος).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 xmlns:p14="http://schemas.microsoft.com/office/powerpoint/2010/main" val="1225544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Δάνεια με Σταθερό Επιτόκιο </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Συναντάμε κυρίως δυο τρόπους αποπληρωμής:</a:t>
            </a:r>
          </a:p>
          <a:p>
            <a:r>
              <a:rPr lang="el-GR" dirty="0" smtClean="0"/>
              <a:t>Με σταθερό </a:t>
            </a:r>
            <a:r>
              <a:rPr lang="el-GR" u="sng" dirty="0" smtClean="0"/>
              <a:t>Χρεολύσιο</a:t>
            </a:r>
            <a:r>
              <a:rPr lang="el-GR" dirty="0" smtClean="0"/>
              <a:t> : Το χρεολύσιο κάθε χρόνο είναι σταθερό και υπολογίζεται διαιρώντας το δάνειο με το χρόνο αποπληρωμής. Ο τόκος κάθε χρόνο υπολογίζεται επί του εναπομείναντος κεφαλαίου και προφανώς μειώνεται καθώς το κεφάλαιο μειώνεται κάθε χρόνο. Με αυτόν τον τρόπο καταλήγουμε σε ένα μεταβλητό τοκοχρεολύσιο (δόση), αρκετά υψηλό στην αρχή και χαμηλό στο τέλος  της αποπληρωμής.</a:t>
            </a:r>
          </a:p>
          <a:p>
            <a:r>
              <a:rPr lang="el-GR" dirty="0" smtClean="0"/>
              <a:t> Με σταθερό </a:t>
            </a:r>
            <a:r>
              <a:rPr lang="el-GR" u="sng" dirty="0" smtClean="0"/>
              <a:t>Τοκοχρεολύσιο</a:t>
            </a:r>
            <a:r>
              <a:rPr lang="el-GR" dirty="0" smtClean="0"/>
              <a:t> : Το άθροισμα τόκου &amp; χρεολυσίου (τοκοχρεολύσιο) διατηρείται σταθερό για όλο το διάστημα της αποπληρωμής (σταθερή δόση). Για να διατηρηθεί σταθερό το άθροισμα, στην αρχή της περιόδου αποπληρώνεται περισσότερο τόκος και λιγότερο κεφάλαιο και στο τέλος της περιόδου το αντίστροφο.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 xmlns:p14="http://schemas.microsoft.com/office/powerpoint/2010/main" val="76499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Δάνεια με Μεταβλητό Επιτόκιο</a:t>
            </a:r>
            <a:r>
              <a:rPr lang="en-US" dirty="0" smtClean="0"/>
              <a:t> </a:t>
            </a:r>
            <a:r>
              <a:rPr lang="en-US" sz="3200" b="0" dirty="0" smtClean="0"/>
              <a:t>1/2</a:t>
            </a:r>
            <a:endParaRPr lang="el-GR" sz="3200" b="0" dirty="0"/>
          </a:p>
        </p:txBody>
      </p:sp>
      <p:sp>
        <p:nvSpPr>
          <p:cNvPr id="3" name="2 - Θέση περιεχομένου"/>
          <p:cNvSpPr>
            <a:spLocks noGrp="1"/>
          </p:cNvSpPr>
          <p:nvPr>
            <p:ph idx="1"/>
          </p:nvPr>
        </p:nvSpPr>
        <p:spPr/>
        <p:txBody>
          <a:bodyPr>
            <a:normAutofit/>
          </a:bodyPr>
          <a:lstStyle/>
          <a:p>
            <a:r>
              <a:rPr lang="el-GR" dirty="0" smtClean="0"/>
              <a:t>Εκτός από το σταθερό επιτόκιο υπάρχουν και άλλα πιο ειδικά σενάρια αποπληρωμής όπως π.χ., με το </a:t>
            </a:r>
            <a:r>
              <a:rPr lang="el-GR" u="sng" dirty="0" smtClean="0"/>
              <a:t>μεταβλητό επιτόκιο</a:t>
            </a:r>
            <a:r>
              <a:rPr lang="el-GR" dirty="0" smtClean="0"/>
              <a:t> ή με </a:t>
            </a:r>
            <a:r>
              <a:rPr lang="el-GR" u="sng" dirty="0" smtClean="0"/>
              <a:t>περίοδο χάριτος</a:t>
            </a:r>
            <a:r>
              <a:rPr lang="el-GR" dirty="0" smtClean="0"/>
              <a:t>, κλπ. Σε αυτές τις περιπτώσεις η αποπληρωμή χωρίζεται σε διάφορα στάδια. Για τα πρώτα έτη υπολογίζεται η αποπληρωμή όλου του ποσού με το χαμηλότερο επιτόκιο και στα επόμενα έτη υπολογίζεται η αποπληρωμή του εναπομείναντος κεφαλαίου με το υψηλότερο επιτόκιο.</a:t>
            </a:r>
          </a:p>
          <a:p>
            <a:r>
              <a:rPr lang="el-GR" i="1" dirty="0" smtClean="0"/>
              <a:t>Παράδειγμα 1: </a:t>
            </a:r>
            <a:r>
              <a:rPr lang="el-GR" dirty="0" smtClean="0"/>
              <a:t>Ποιες θα είναι οι δόσεις, για ένα 10ετές δάνειο 10.000 €, με μεταβλητό επιτόκιο 5% για τα πρώτα 3 έτη και  10% για τα επόμενα 7 έτη;</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 xmlns:p14="http://schemas.microsoft.com/office/powerpoint/2010/main" val="1352008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Δάνεια με Μεταβλητό Επιτόκιο</a:t>
            </a:r>
            <a:r>
              <a:rPr lang="en-US" dirty="0" smtClean="0"/>
              <a:t> </a:t>
            </a:r>
            <a:r>
              <a:rPr lang="en-US" sz="3200" b="0" dirty="0" smtClean="0">
                <a:solidFill>
                  <a:prstClr val="white"/>
                </a:solidFill>
              </a:rPr>
              <a:t>2/2</a:t>
            </a:r>
            <a:endParaRPr lang="el-GR" dirty="0"/>
          </a:p>
        </p:txBody>
      </p:sp>
      <p:sp>
        <p:nvSpPr>
          <p:cNvPr id="3" name="2 - Θέση περιεχομένου"/>
          <p:cNvSpPr>
            <a:spLocks noGrp="1"/>
          </p:cNvSpPr>
          <p:nvPr>
            <p:ph idx="1"/>
          </p:nvPr>
        </p:nvSpPr>
        <p:spPr>
          <a:xfrm>
            <a:off x="457200" y="1340768"/>
            <a:ext cx="8229600" cy="576064"/>
          </a:xfrm>
        </p:spPr>
        <p:txBody>
          <a:bodyPr>
            <a:normAutofit/>
          </a:bodyPr>
          <a:lstStyle/>
          <a:p>
            <a:pPr marL="0" indent="0">
              <a:buNone/>
            </a:pPr>
            <a:r>
              <a:rPr lang="el-GR" dirty="0" smtClean="0"/>
              <a:t>Ε </a:t>
            </a:r>
            <a:r>
              <a:rPr lang="el-GR" dirty="0"/>
              <a:t>= 10.000 * (Ε/Π, 5%, 10) = 10.000 * 0,1295 = 1.295 €.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2574107705"/>
              </p:ext>
            </p:extLst>
          </p:nvPr>
        </p:nvGraphicFramePr>
        <p:xfrm>
          <a:off x="899592" y="2204864"/>
          <a:ext cx="6768752" cy="1854200"/>
        </p:xfrm>
        <a:graphic>
          <a:graphicData uri="http://schemas.openxmlformats.org/drawingml/2006/table">
            <a:tbl>
              <a:tblPr firstRow="1" bandRow="1">
                <a:tableStyleId>{5C22544A-7EE6-4342-B048-85BDC9FD1C3A}</a:tableStyleId>
              </a:tblPr>
              <a:tblGrid>
                <a:gridCol w="1219200"/>
                <a:gridCol w="1219200"/>
                <a:gridCol w="1738064"/>
                <a:gridCol w="1080120"/>
                <a:gridCol w="1512168"/>
              </a:tblGrid>
              <a:tr h="370840">
                <a:tc>
                  <a:txBody>
                    <a:bodyPr/>
                    <a:lstStyle/>
                    <a:p>
                      <a:pPr algn="r"/>
                      <a:r>
                        <a:rPr lang="el-GR" dirty="0" smtClean="0"/>
                        <a:t>Έτος</a:t>
                      </a:r>
                      <a:endParaRPr lang="el-GR" dirty="0"/>
                    </a:p>
                  </a:txBody>
                  <a:tcPr/>
                </a:tc>
                <a:tc>
                  <a:txBody>
                    <a:bodyPr/>
                    <a:lstStyle/>
                    <a:p>
                      <a:pPr marL="0" algn="r" defTabSz="914400" rtl="0" eaLnBrk="1" latinLnBrk="0" hangingPunct="1">
                        <a:spcAft>
                          <a:spcPts val="0"/>
                        </a:spcAft>
                      </a:pPr>
                      <a:r>
                        <a:rPr lang="el-GR" sz="1800" b="1" kern="1200" dirty="0">
                          <a:solidFill>
                            <a:schemeClr val="lt1"/>
                          </a:solidFill>
                          <a:latin typeface="+mn-lt"/>
                          <a:ea typeface="+mn-ea"/>
                          <a:cs typeface="+mn-cs"/>
                        </a:rPr>
                        <a:t>Χρεολύσιο</a:t>
                      </a:r>
                    </a:p>
                  </a:txBody>
                  <a:tcPr marL="9525" marR="9525" marT="9525" marB="0" anchor="b"/>
                </a:tc>
                <a:tc>
                  <a:txBody>
                    <a:bodyPr/>
                    <a:lstStyle/>
                    <a:p>
                      <a:pPr marL="0" algn="r" defTabSz="914400" rtl="0" eaLnBrk="1" latinLnBrk="0" hangingPunct="1">
                        <a:spcAft>
                          <a:spcPts val="0"/>
                        </a:spcAft>
                      </a:pPr>
                      <a:r>
                        <a:rPr lang="el-GR" sz="1800" b="1" kern="1200" dirty="0">
                          <a:solidFill>
                            <a:schemeClr val="lt1"/>
                          </a:solidFill>
                          <a:latin typeface="+mn-lt"/>
                          <a:ea typeface="+mn-ea"/>
                          <a:cs typeface="+mn-cs"/>
                        </a:rPr>
                        <a:t>Υπόλοιπο Κεφ.</a:t>
                      </a:r>
                    </a:p>
                  </a:txBody>
                  <a:tcPr marL="9525" marR="9525" marT="9525" marB="0" anchor="b"/>
                </a:tc>
                <a:tc>
                  <a:txBody>
                    <a:bodyPr/>
                    <a:lstStyle/>
                    <a:p>
                      <a:pPr marL="0" algn="r" defTabSz="914400" rtl="0" eaLnBrk="1" latinLnBrk="0" hangingPunct="1">
                        <a:spcAft>
                          <a:spcPts val="0"/>
                        </a:spcAft>
                      </a:pPr>
                      <a:r>
                        <a:rPr lang="el-GR" sz="1800" b="1" kern="1200" dirty="0">
                          <a:solidFill>
                            <a:schemeClr val="lt1"/>
                          </a:solidFill>
                          <a:latin typeface="+mn-lt"/>
                          <a:ea typeface="+mn-ea"/>
                          <a:cs typeface="+mn-cs"/>
                        </a:rPr>
                        <a:t>Τόκοι</a:t>
                      </a:r>
                    </a:p>
                  </a:txBody>
                  <a:tcPr marL="9525" marR="9525" marT="9525" marB="0" anchor="b"/>
                </a:tc>
                <a:tc>
                  <a:txBody>
                    <a:bodyPr/>
                    <a:lstStyle/>
                    <a:p>
                      <a:pPr marL="0" algn="r" defTabSz="914400" rtl="0" eaLnBrk="1" latinLnBrk="0" hangingPunct="1">
                        <a:spcAft>
                          <a:spcPts val="0"/>
                        </a:spcAft>
                      </a:pPr>
                      <a:r>
                        <a:rPr lang="el-GR" sz="1800" b="1" kern="1200" dirty="0">
                          <a:solidFill>
                            <a:schemeClr val="lt1"/>
                          </a:solidFill>
                          <a:latin typeface="+mn-lt"/>
                          <a:ea typeface="+mn-ea"/>
                          <a:cs typeface="+mn-cs"/>
                        </a:rPr>
                        <a:t>Τοκοχρεολύσιο</a:t>
                      </a:r>
                    </a:p>
                  </a:txBody>
                  <a:tcPr marL="9525" marR="9525" marT="9525" marB="0" anchor="b"/>
                </a:tc>
              </a:tr>
              <a:tr h="370840">
                <a:tc>
                  <a:txBody>
                    <a:bodyPr/>
                    <a:lstStyle/>
                    <a:p>
                      <a:pPr algn="r"/>
                      <a:r>
                        <a:rPr lang="en-US" dirty="0" smtClean="0"/>
                        <a:t>0</a:t>
                      </a:r>
                      <a:endParaRPr lang="el-GR" dirty="0"/>
                    </a:p>
                  </a:txBody>
                  <a:tcPr/>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 </a:t>
                      </a:r>
                    </a:p>
                  </a:txBody>
                  <a:tcPr marL="9525" marR="9525" marT="9525" marB="0" anchor="b"/>
                </a:tc>
                <a:tc>
                  <a:txBody>
                    <a:bodyPr/>
                    <a:lstStyle/>
                    <a:p>
                      <a:pPr marL="0" algn="r" defTabSz="914400" rtl="0" eaLnBrk="1" latinLnBrk="0" hangingPunct="1">
                        <a:spcAft>
                          <a:spcPts val="0"/>
                        </a:spcAft>
                      </a:pPr>
                      <a:r>
                        <a:rPr lang="el-GR" sz="1800" b="1" kern="1200" dirty="0">
                          <a:solidFill>
                            <a:schemeClr val="dk1"/>
                          </a:solidFill>
                          <a:latin typeface="+mn-lt"/>
                          <a:ea typeface="+mn-ea"/>
                          <a:cs typeface="+mn-cs"/>
                        </a:rPr>
                        <a:t>10.000</a:t>
                      </a:r>
                    </a:p>
                  </a:txBody>
                  <a:tcPr marL="9525" marR="9525" marT="9525" marB="0" anchor="b"/>
                </a:tc>
                <a:tc>
                  <a:txBody>
                    <a:bodyPr/>
                    <a:lstStyle/>
                    <a:p>
                      <a:pPr marL="0" algn="r" defTabSz="914400" rtl="0" eaLnBrk="1" latinLnBrk="0" hangingPunct="1">
                        <a:spcAft>
                          <a:spcPts val="0"/>
                        </a:spcAft>
                      </a:pPr>
                      <a:r>
                        <a:rPr lang="el-GR" sz="1800" b="0" kern="1200" dirty="0">
                          <a:solidFill>
                            <a:schemeClr val="dk1"/>
                          </a:solidFill>
                          <a:latin typeface="+mn-lt"/>
                          <a:ea typeface="+mn-ea"/>
                          <a:cs typeface="+mn-cs"/>
                        </a:rPr>
                        <a:t>(5%)</a:t>
                      </a:r>
                    </a:p>
                  </a:txBody>
                  <a:tcPr marL="9525" marR="9525" marT="9525" marB="0" anchor="b"/>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 </a:t>
                      </a:r>
                    </a:p>
                  </a:txBody>
                  <a:tcPr marL="9525" marR="9525" marT="9525" marB="0" anchor="b"/>
                </a:tc>
              </a:tr>
              <a:tr h="370840">
                <a:tc>
                  <a:txBody>
                    <a:bodyPr/>
                    <a:lstStyle/>
                    <a:p>
                      <a:pPr algn="r"/>
                      <a:r>
                        <a:rPr lang="en-US" dirty="0" smtClean="0"/>
                        <a:t>1</a:t>
                      </a:r>
                      <a:endParaRPr lang="el-GR" dirty="0"/>
                    </a:p>
                  </a:txBody>
                  <a:tcPr/>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795</a:t>
                      </a:r>
                    </a:p>
                  </a:txBody>
                  <a:tcPr marL="9525" marR="9525" marT="9525" marB="0" anchor="b"/>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9.205</a:t>
                      </a:r>
                    </a:p>
                  </a:txBody>
                  <a:tcPr marL="9525" marR="9525" marT="9525" marB="0" anchor="b"/>
                </a:tc>
                <a:tc>
                  <a:txBody>
                    <a:bodyPr/>
                    <a:lstStyle/>
                    <a:p>
                      <a:pPr marL="0" algn="r" defTabSz="914400" rtl="0" eaLnBrk="1" latinLnBrk="0" hangingPunct="1">
                        <a:spcAft>
                          <a:spcPts val="0"/>
                        </a:spcAft>
                      </a:pPr>
                      <a:r>
                        <a:rPr lang="el-GR" sz="1800" b="0" kern="1200" dirty="0">
                          <a:solidFill>
                            <a:schemeClr val="dk1"/>
                          </a:solidFill>
                          <a:latin typeface="+mn-lt"/>
                          <a:ea typeface="+mn-ea"/>
                          <a:cs typeface="+mn-cs"/>
                        </a:rPr>
                        <a:t>500</a:t>
                      </a:r>
                    </a:p>
                  </a:txBody>
                  <a:tcPr marL="9525" marR="9525" marT="9525" marB="0" anchor="b"/>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1.295</a:t>
                      </a:r>
                    </a:p>
                  </a:txBody>
                  <a:tcPr marL="9525" marR="9525" marT="9525" marB="0" anchor="b"/>
                </a:tc>
              </a:tr>
              <a:tr h="370840">
                <a:tc>
                  <a:txBody>
                    <a:bodyPr/>
                    <a:lstStyle/>
                    <a:p>
                      <a:pPr algn="r"/>
                      <a:r>
                        <a:rPr lang="en-US" dirty="0" smtClean="0"/>
                        <a:t>2</a:t>
                      </a:r>
                      <a:endParaRPr lang="el-GR" dirty="0"/>
                    </a:p>
                  </a:txBody>
                  <a:tcPr/>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834,75</a:t>
                      </a:r>
                    </a:p>
                  </a:txBody>
                  <a:tcPr marL="9525" marR="9525" marT="9525" marB="0" anchor="b"/>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8.370,25</a:t>
                      </a:r>
                    </a:p>
                  </a:txBody>
                  <a:tcPr marL="9525" marR="9525" marT="9525" marB="0" anchor="b"/>
                </a:tc>
                <a:tc>
                  <a:txBody>
                    <a:bodyPr/>
                    <a:lstStyle/>
                    <a:p>
                      <a:pPr marL="0" algn="r" defTabSz="914400" rtl="0" eaLnBrk="1" latinLnBrk="0" hangingPunct="1">
                        <a:spcAft>
                          <a:spcPts val="0"/>
                        </a:spcAft>
                      </a:pPr>
                      <a:r>
                        <a:rPr lang="el-GR" sz="1800" b="0" kern="1200" dirty="0">
                          <a:solidFill>
                            <a:schemeClr val="dk1"/>
                          </a:solidFill>
                          <a:latin typeface="+mn-lt"/>
                          <a:ea typeface="+mn-ea"/>
                          <a:cs typeface="+mn-cs"/>
                        </a:rPr>
                        <a:t>460,25</a:t>
                      </a:r>
                    </a:p>
                  </a:txBody>
                  <a:tcPr marL="9525" marR="9525" marT="9525" marB="0" anchor="b"/>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1.295</a:t>
                      </a:r>
                    </a:p>
                  </a:txBody>
                  <a:tcPr marL="9525" marR="9525" marT="9525" marB="0" anchor="b"/>
                </a:tc>
              </a:tr>
              <a:tr h="370840">
                <a:tc>
                  <a:txBody>
                    <a:bodyPr/>
                    <a:lstStyle/>
                    <a:p>
                      <a:pPr algn="r"/>
                      <a:r>
                        <a:rPr lang="en-US" dirty="0" smtClean="0"/>
                        <a:t>3</a:t>
                      </a:r>
                      <a:endParaRPr lang="el-GR" dirty="0"/>
                    </a:p>
                  </a:txBody>
                  <a:tcPr/>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876,49</a:t>
                      </a:r>
                    </a:p>
                  </a:txBody>
                  <a:tcPr marL="9525" marR="9525" marT="9525" marB="0" anchor="b"/>
                </a:tc>
                <a:tc>
                  <a:txBody>
                    <a:bodyPr/>
                    <a:lstStyle/>
                    <a:p>
                      <a:pPr marL="0" algn="r" defTabSz="914400" rtl="0" eaLnBrk="1" latinLnBrk="0" hangingPunct="1">
                        <a:spcAft>
                          <a:spcPts val="0"/>
                        </a:spcAft>
                      </a:pPr>
                      <a:r>
                        <a:rPr lang="el-GR" sz="1800" b="1" kern="1200" dirty="0">
                          <a:solidFill>
                            <a:schemeClr val="dk1"/>
                          </a:solidFill>
                          <a:latin typeface="+mn-lt"/>
                          <a:ea typeface="+mn-ea"/>
                          <a:cs typeface="+mn-cs"/>
                        </a:rPr>
                        <a:t>7.493,76</a:t>
                      </a:r>
                    </a:p>
                  </a:txBody>
                  <a:tcPr marL="9525" marR="9525" marT="9525" marB="0" anchor="b"/>
                </a:tc>
                <a:tc>
                  <a:txBody>
                    <a:bodyPr/>
                    <a:lstStyle/>
                    <a:p>
                      <a:pPr marL="0" algn="r" defTabSz="914400" rtl="0" eaLnBrk="1" latinLnBrk="0" hangingPunct="1">
                        <a:spcAft>
                          <a:spcPts val="0"/>
                        </a:spcAft>
                      </a:pPr>
                      <a:r>
                        <a:rPr lang="el-GR" sz="1800" b="0" kern="1200" dirty="0">
                          <a:solidFill>
                            <a:schemeClr val="dk1"/>
                          </a:solidFill>
                          <a:latin typeface="+mn-lt"/>
                          <a:ea typeface="+mn-ea"/>
                          <a:cs typeface="+mn-cs"/>
                        </a:rPr>
                        <a:t>418,51</a:t>
                      </a:r>
                    </a:p>
                  </a:txBody>
                  <a:tcPr marL="9525" marR="9525" marT="9525" marB="0" anchor="b"/>
                </a:tc>
                <a:tc>
                  <a:txBody>
                    <a:bodyPr/>
                    <a:lstStyle/>
                    <a:p>
                      <a:pPr marL="0" algn="r" defTabSz="914400" rtl="0" eaLnBrk="1" latinLnBrk="0" hangingPunct="1">
                        <a:spcAft>
                          <a:spcPts val="0"/>
                        </a:spcAft>
                      </a:pPr>
                      <a:r>
                        <a:rPr lang="el-GR" sz="1800" kern="1200" dirty="0">
                          <a:solidFill>
                            <a:schemeClr val="dk1"/>
                          </a:solidFill>
                          <a:latin typeface="+mn-lt"/>
                          <a:ea typeface="+mn-ea"/>
                          <a:cs typeface="+mn-cs"/>
                        </a:rPr>
                        <a:t>1.295</a:t>
                      </a:r>
                    </a:p>
                  </a:txBody>
                  <a:tcPr marL="9525" marR="9525" marT="9525" marB="0" anchor="b"/>
                </a:tc>
              </a:tr>
            </a:tbl>
          </a:graphicData>
        </a:graphic>
      </p:graphicFrame>
      <p:sp>
        <p:nvSpPr>
          <p:cNvPr id="6" name="Ορθογώνιο 5"/>
          <p:cNvSpPr/>
          <p:nvPr/>
        </p:nvSpPr>
        <p:spPr>
          <a:xfrm>
            <a:off x="395536" y="4437112"/>
            <a:ext cx="8136904" cy="461665"/>
          </a:xfrm>
          <a:prstGeom prst="rect">
            <a:avLst/>
          </a:prstGeom>
        </p:spPr>
        <p:txBody>
          <a:bodyPr wrap="square">
            <a:spAutoFit/>
          </a:bodyPr>
          <a:lstStyle/>
          <a:p>
            <a:r>
              <a:rPr lang="el-GR" sz="2400" dirty="0">
                <a:latin typeface="+mn-lt"/>
              </a:rPr>
              <a:t>Ε = 7.493,76 * (Ε/Π, 10%, 7) = 7.493,76 * 0,20541 = 1.539,29 €</a:t>
            </a:r>
            <a:r>
              <a:rPr lang="el-GR" dirty="0"/>
              <a:t>.</a:t>
            </a:r>
          </a:p>
        </p:txBody>
      </p:sp>
    </p:spTree>
    <p:extLst>
      <p:ext uri="{BB962C8B-B14F-4D97-AF65-F5344CB8AC3E}">
        <p14:creationId xmlns="" xmlns:p14="http://schemas.microsoft.com/office/powerpoint/2010/main" val="782012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Κριτήρια ατελή (χωρίς χρονική αξία χρήματος)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b="1" dirty="0" smtClean="0"/>
              <a:t>Χρόνος Επανείσπραξης Κεφαλαίου (ΧΕΚ, Αποπληρωμή, Payback, Payout, Pay-off )</a:t>
            </a:r>
          </a:p>
          <a:p>
            <a:r>
              <a:rPr lang="el-GR" dirty="0" smtClean="0"/>
              <a:t>Ο Χρόνος Επανείσπραξης Κεφαλαίου (ΧΕΚ) είναι το χρονικό διάστημα που απαιτείται ώστε οι ετήσιες ταμειακές ροές να καλύψουν τη δαπάνη της αρχικής επένδυσης.</a:t>
            </a:r>
          </a:p>
          <a:p>
            <a:r>
              <a:rPr lang="el-GR" dirty="0" smtClean="0"/>
              <a:t>Το κριτήριο του χρόνου επανείσπραξης κεφαλαίου υστερεί σε δύο βασικά σημεία:</a:t>
            </a:r>
          </a:p>
          <a:p>
            <a:pPr lvl="1"/>
            <a:r>
              <a:rPr lang="el-GR" dirty="0" smtClean="0"/>
              <a:t>δεν λαμβάνει υπ’ όψη τη χρονική αξία του χρήματος</a:t>
            </a:r>
          </a:p>
          <a:p>
            <a:pPr lvl="1"/>
            <a:r>
              <a:rPr lang="el-GR" dirty="0" smtClean="0"/>
              <a:t>δεν λαμβάνει υπ’ όψη τι συμβαίνει με τις ροές και μετά την ανάκτηση του κεφαλαίου.</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 xmlns:p14="http://schemas.microsoft.com/office/powerpoint/2010/main" val="389699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Κριτήρια με Υπολογισμό της χρονικής αξίας του χρήματος</a:t>
            </a:r>
            <a:endParaRPr lang="el-GR" dirty="0"/>
          </a:p>
        </p:txBody>
      </p:sp>
      <p:sp>
        <p:nvSpPr>
          <p:cNvPr id="3" name="2 - Θέση περιεχομένου"/>
          <p:cNvSpPr>
            <a:spLocks noGrp="1"/>
          </p:cNvSpPr>
          <p:nvPr>
            <p:ph idx="1"/>
          </p:nvPr>
        </p:nvSpPr>
        <p:spPr/>
        <p:txBody>
          <a:bodyPr/>
          <a:lstStyle/>
          <a:p>
            <a:pPr lvl="0"/>
            <a:r>
              <a:rPr lang="el-GR" dirty="0" smtClean="0"/>
              <a:t>Καθαρή Παρούσα Αξία (ΚΠΑ – Net Present Value, NPV)</a:t>
            </a:r>
            <a:endParaRPr lang="en-US" dirty="0" smtClean="0"/>
          </a:p>
          <a:p>
            <a:pPr lvl="0"/>
            <a:endParaRPr lang="el-GR" dirty="0" smtClean="0"/>
          </a:p>
          <a:p>
            <a:pPr lvl="0"/>
            <a:r>
              <a:rPr lang="el-GR" dirty="0" smtClean="0"/>
              <a:t>Ετήσιο Ισοδύναμο Κόστος ή Αξία (ΕΙΚ, Total Equivalent Annual </a:t>
            </a:r>
            <a:r>
              <a:rPr lang="el-GR" dirty="0" err="1" smtClean="0"/>
              <a:t>Cost</a:t>
            </a:r>
            <a:r>
              <a:rPr lang="el-GR" dirty="0" smtClean="0"/>
              <a:t>)</a:t>
            </a:r>
            <a:endParaRPr lang="en-US" dirty="0" smtClean="0"/>
          </a:p>
          <a:p>
            <a:pPr lvl="0"/>
            <a:endParaRPr lang="en-US" dirty="0" smtClean="0"/>
          </a:p>
          <a:p>
            <a:pPr lvl="0"/>
            <a:r>
              <a:rPr lang="el-GR" dirty="0" smtClean="0"/>
              <a:t>Εσωτερικός Συντελεστής Απόδοσης (ΕΣΑ – Internal Rate of Return, IRR)</a:t>
            </a:r>
            <a:endParaRPr lang="en-US" dirty="0" smtClean="0"/>
          </a:p>
          <a:p>
            <a:pPr lvl="0"/>
            <a:endParaRPr lang="el-GR" dirty="0" smtClean="0"/>
          </a:p>
          <a:p>
            <a:pPr lvl="0"/>
            <a:r>
              <a:rPr lang="el-GR" dirty="0" smtClean="0"/>
              <a:t>Λόγος Οφέλους προς Κόστος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 xmlns:p14="http://schemas.microsoft.com/office/powerpoint/2010/main" val="1214822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Καθαρή Παρούσα Αξία (ΚΠΑ – Net Present Value, NPV)</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Καθαρή Παρούσα Αξία προκύπτει από τη προεξόφληση στο παρόν (Π) όλων των καθαρών χρηματοροών που προβλέπονται στο μέλλον (Μ &amp; Ε) για ολόκληρο το χρονικό ορίζονται του έργου ή της επένδυσης. Έτσι μετατρέπονται όλες οι εκροές και εισροές σε αξίες της χρονικής στιγμής που θα ληφθεί η απόφαση για το έργο.</a:t>
            </a:r>
          </a:p>
          <a:p>
            <a:r>
              <a:rPr lang="el-GR" dirty="0" smtClean="0"/>
              <a:t>Αν η ΚΠΑ &gt; 0 το έργο εγκρίνεται, αν ΚΠΑ &lt; 0 απορρίπτεται και αν ΚΠΑ = 0 είναι οριακό οπότε θα πρέπει να γίνουν αναλύσεις ευαισθησίας και μελέτη των μη οικονομικών επιπτώσεων. Η τιμή του ΚΠΑ εξαρτάται κυρίως από το επιτόκιο προεξόφλησης </a:t>
            </a:r>
            <a:r>
              <a:rPr lang="el-GR" b="1" i="1" dirty="0" smtClean="0"/>
              <a:t>i</a:t>
            </a:r>
            <a:r>
              <a:rPr lang="en-US" b="1" i="1" dirty="0" smtClean="0"/>
              <a:t>%</a:t>
            </a:r>
            <a:r>
              <a:rPr lang="el-GR" dirty="0" smtClean="0"/>
              <a:t> το οποίο αποτελείται από το επιτόκιο της αγοράς και μια προσαύξηση ρίσκου.</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 xmlns:p14="http://schemas.microsoft.com/office/powerpoint/2010/main" val="270873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Διαχείριση Τεχνικών Έργων</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Η διαχείριση τεχνικών έργων περιλαμβάνει διαδικασίες όπως:</a:t>
            </a:r>
          </a:p>
          <a:p>
            <a:pPr lvl="0"/>
            <a:r>
              <a:rPr lang="el-GR" dirty="0" smtClean="0"/>
              <a:t>Τη σχεδίαση</a:t>
            </a:r>
          </a:p>
          <a:p>
            <a:pPr lvl="0"/>
            <a:r>
              <a:rPr lang="el-GR" dirty="0" smtClean="0"/>
              <a:t>Το κόστος </a:t>
            </a:r>
          </a:p>
          <a:p>
            <a:pPr lvl="0"/>
            <a:r>
              <a:rPr lang="el-GR" dirty="0" smtClean="0"/>
              <a:t>Τον χρονικό προγραμματισμό </a:t>
            </a:r>
          </a:p>
          <a:p>
            <a:pPr lvl="0"/>
            <a:r>
              <a:rPr lang="el-GR" dirty="0" smtClean="0"/>
              <a:t>Την οργάνωση των εργασιών</a:t>
            </a:r>
          </a:p>
          <a:p>
            <a:pPr lvl="0"/>
            <a:r>
              <a:rPr lang="el-GR" dirty="0" smtClean="0"/>
              <a:t>Τον έλεγχο της ποιότητας &amp; ασφάλειας</a:t>
            </a:r>
          </a:p>
          <a:p>
            <a:pPr lvl="0"/>
            <a:r>
              <a:rPr lang="el-GR" dirty="0" smtClean="0"/>
              <a:t>και μετά το πέρας, τη λειτουργία &amp; συντήρηση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 xmlns:p14="http://schemas.microsoft.com/office/powerpoint/2010/main" val="3003935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Ετήσιο Ισοδύναμο Κόστος ή Αξία (ΕΙΚ, Total Equivalent Annual Cost)</a:t>
            </a:r>
            <a:endParaRPr lang="el-GR" dirty="0"/>
          </a:p>
        </p:txBody>
      </p:sp>
      <p:sp>
        <p:nvSpPr>
          <p:cNvPr id="3" name="2 - Θέση περιεχομένου"/>
          <p:cNvSpPr>
            <a:spLocks noGrp="1"/>
          </p:cNvSpPr>
          <p:nvPr>
            <p:ph idx="1"/>
          </p:nvPr>
        </p:nvSpPr>
        <p:spPr/>
        <p:txBody>
          <a:bodyPr>
            <a:normAutofit/>
          </a:bodyPr>
          <a:lstStyle/>
          <a:p>
            <a:r>
              <a:rPr lang="el-GR" dirty="0" smtClean="0"/>
              <a:t>Το Ετήσιο Ισοδύναμο Κόστος (ΕΙΚ) αποτελεί ένα βοηθητικό κριτήριο για την οικονομική αξιολόγηση έργων. Για την εφαρμογή του ΕΙΚ όλες οι σταθερές και μεταβλητές δαπάνες ή επενδύσεις ανάγονται σε περιοδική (ετήσια) βάση.</a:t>
            </a:r>
          </a:p>
          <a:p>
            <a:r>
              <a:rPr lang="el-GR" dirty="0" smtClean="0"/>
              <a:t>Το κριτήριο αυτό χρησιμοποιείται συχνά στον υπολογισμό του ετήσιου κόστους λειτουργίας μηχανημάτων. Επίσης, ο υπολογισμός του ΕΙΚ βοηθά στην επίτευξη χαμηλού κόστους λειτουργίας που είναι κλειδί για την επιτυχία ενός προσοδοφόρου έργου.</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 xmlns:p14="http://schemas.microsoft.com/office/powerpoint/2010/main" val="70087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Εφαρμογή του ΕΙΚ στην Αντικατάσταση/Απόσυρση Μηχανημάτων</a:t>
            </a:r>
            <a:endParaRPr lang="el-GR" sz="3200"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οικονομική ζωή ενός μηχανήματος είναι η διάρκεια ζωής για την οποία η ετήσια αξία (ΕΙΚ) ελαχιστοποιείται εφόσον βέβαια μπορεί να αντικατασταθεί με παρόμοιο μηχάνημα. </a:t>
            </a:r>
          </a:p>
          <a:p>
            <a:r>
              <a:rPr lang="el-GR" i="1" dirty="0" smtClean="0"/>
              <a:t>Παράδειγμα 2</a:t>
            </a:r>
            <a:r>
              <a:rPr lang="el-GR" dirty="0" smtClean="0"/>
              <a:t>: Έστω ότι ένα μηχάνημα έχει αρχικό κόστος 40000€, ετήσιο κόστος λειτουργίας 5000€, το κόστος συντήρησης αυξάνει κατά 700€ κάθε χρόνο και η τιμή μεταπώλησης είναι 30000€ το πρώτο χρόνο και πέφτει κατά 5000€ κάθε χρόνο. Ποια είναι η βέλτιστη διάρκεια ζωής του;</a:t>
            </a:r>
          </a:p>
          <a:p>
            <a:r>
              <a:rPr lang="el-GR" dirty="0" smtClean="0"/>
              <a:t>Υπολογίζουμε τα διάφορα σενάρια διάρκειας ζωής για  1 έως 7 χρόνια και βρίσκουμε για το κάθε ένα το ΕΙΚ όπως φαίνεται στον παρακάτω πίνακα. Όπως φαίνεται από τα αποτελέσματα η διάρκεια ζωής είναι 4 έτη με ετήσιο κόστος 13000€. Αν το μηχάνημα αντικατασταθεί αργότερα ή νωρίτερα από τα 4 έτη το ετήσιο κόστος του θα είναι υψηλότερο.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 xmlns:p14="http://schemas.microsoft.com/office/powerpoint/2010/main" val="2588478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Οικονομική ζωή μηχανήματος</a:t>
            </a:r>
            <a:endParaRPr lang="el-GR" dirty="0"/>
          </a:p>
        </p:txBody>
      </p:sp>
      <p:graphicFrame>
        <p:nvGraphicFramePr>
          <p:cNvPr id="5" name="Θέση περιεχομένου 4"/>
          <p:cNvGraphicFramePr>
            <a:graphicFrameLocks noGrp="1"/>
          </p:cNvGraphicFramePr>
          <p:nvPr>
            <p:ph idx="1"/>
            <p:extLst>
              <p:ext uri="{D42A27DB-BD31-4B8C-83A1-F6EECF244321}">
                <p14:modId xmlns="" xmlns:p14="http://schemas.microsoft.com/office/powerpoint/2010/main" val="1398146367"/>
              </p:ext>
            </p:extLst>
          </p:nvPr>
        </p:nvGraphicFramePr>
        <p:xfrm>
          <a:off x="457200" y="1341438"/>
          <a:ext cx="8229600" cy="5146040"/>
        </p:xfrm>
        <a:graphic>
          <a:graphicData uri="http://schemas.openxmlformats.org/drawingml/2006/table">
            <a:tbl>
              <a:tblPr firstRow="1" bandRow="1">
                <a:tableStyleId>{5C22544A-7EE6-4342-B048-85BDC9FD1C3A}</a:tableStyleId>
              </a:tblPr>
              <a:tblGrid>
                <a:gridCol w="1594520"/>
                <a:gridCol w="864096"/>
                <a:gridCol w="864096"/>
                <a:gridCol w="936104"/>
                <a:gridCol w="884684"/>
                <a:gridCol w="1028700"/>
                <a:gridCol w="1028700"/>
                <a:gridCol w="1028700"/>
              </a:tblGrid>
              <a:tr h="370840">
                <a:tc gridSpan="8">
                  <a:txBody>
                    <a:bodyPr/>
                    <a:lstStyle/>
                    <a:p>
                      <a:pPr algn="ctr"/>
                      <a:r>
                        <a:rPr lang="el-GR" sz="1800" b="1" kern="1200" dirty="0" smtClean="0">
                          <a:solidFill>
                            <a:schemeClr val="lt1"/>
                          </a:solidFill>
                          <a:effectLst/>
                          <a:latin typeface="+mn-lt"/>
                          <a:ea typeface="+mn-ea"/>
                          <a:cs typeface="+mn-cs"/>
                        </a:rPr>
                        <a:t>Διάρκεια Ζωής σε Έτη</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600" dirty="0" smtClean="0"/>
                        <a:t>Έτος Λειτουργίας</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1</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2</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3</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4</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5</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6</a:t>
                      </a:r>
                      <a:endParaRPr lang="el-GR" sz="1600" dirty="0"/>
                    </a:p>
                  </a:txBody>
                  <a:tcPr>
                    <a:lnB w="12700" cap="flat" cmpd="sng" algn="ctr">
                      <a:solidFill>
                        <a:schemeClr val="tx1"/>
                      </a:solidFill>
                      <a:prstDash val="solid"/>
                      <a:round/>
                      <a:headEnd type="none" w="med" len="med"/>
                      <a:tailEnd type="none" w="med" len="med"/>
                    </a:lnB>
                  </a:tcPr>
                </a:tc>
                <a:tc>
                  <a:txBody>
                    <a:bodyPr/>
                    <a:lstStyle/>
                    <a:p>
                      <a:r>
                        <a:rPr lang="el-GR" sz="1600" dirty="0" smtClean="0"/>
                        <a:t>7</a:t>
                      </a:r>
                      <a:endParaRPr lang="el-GR" sz="1600" dirty="0"/>
                    </a:p>
                  </a:txBody>
                  <a:tcPr>
                    <a:lnB w="12700" cap="flat" cmpd="sng" algn="ctr">
                      <a:solidFill>
                        <a:schemeClr val="tx1"/>
                      </a:solidFill>
                      <a:prstDash val="solid"/>
                      <a:round/>
                      <a:headEnd type="none" w="med" len="med"/>
                      <a:tailEnd type="none" w="med" len="med"/>
                    </a:lnB>
                  </a:tcPr>
                </a:tc>
              </a:tr>
              <a:tr h="370840">
                <a:tc>
                  <a:txBody>
                    <a:bodyPr/>
                    <a:lstStyle/>
                    <a:p>
                      <a:r>
                        <a:rPr lang="el-GR" sz="1600" dirty="0" smtClean="0"/>
                        <a:t>(Αγορά) 0</a:t>
                      </a:r>
                      <a:endParaRPr lang="el-GR" sz="1600" dirty="0"/>
                    </a:p>
                  </a:txBody>
                  <a:tcPr>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-40000</a:t>
                      </a:r>
                    </a:p>
                  </a:txBody>
                  <a:tcPr marL="68580" marR="68580" marT="0" marB="0" anchor="b">
                    <a:lnT w="12700" cap="flat" cmpd="sng" algn="ctr">
                      <a:solidFill>
                        <a:schemeClr val="tx1"/>
                      </a:solidFill>
                      <a:prstDash val="solid"/>
                      <a:round/>
                      <a:headEnd type="none" w="med" len="med"/>
                      <a:tailEnd type="none" w="med" len="med"/>
                    </a:lnT>
                  </a:tcPr>
                </a:tc>
              </a:tr>
              <a:tr h="370840">
                <a:tc>
                  <a:txBody>
                    <a:bodyPr/>
                    <a:lstStyle/>
                    <a:p>
                      <a:r>
                        <a:rPr lang="el-GR" sz="1600" dirty="0" smtClean="0"/>
                        <a:t>1</a:t>
                      </a: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-5700</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-5700</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-5700</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-5700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-5700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-5700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-5700</a:t>
                      </a:r>
                    </a:p>
                  </a:txBody>
                  <a:tcPr marL="68580" marR="68580" marT="0" marB="0" anchor="b"/>
                </a:tc>
              </a:tr>
              <a:tr h="370840">
                <a:tc>
                  <a:txBody>
                    <a:bodyPr/>
                    <a:lstStyle/>
                    <a:p>
                      <a:r>
                        <a:rPr lang="el-GR" sz="1600" dirty="0" smtClean="0"/>
                        <a:t>2</a:t>
                      </a:r>
                      <a:endParaRPr lang="el-GR" sz="1600" dirty="0"/>
                    </a:p>
                  </a:txBody>
                  <a:tcPr/>
                </a:tc>
                <a:tc>
                  <a:txBody>
                    <a:bodyPr/>
                    <a:lstStyle/>
                    <a:p>
                      <a:pPr algn="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-6400</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-6400</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-6400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-6400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-6400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-6400</a:t>
                      </a:r>
                    </a:p>
                  </a:txBody>
                  <a:tcPr marL="68580" marR="68580" marT="0" marB="0" anchor="b"/>
                </a:tc>
              </a:tr>
              <a:tr h="370840">
                <a:tc>
                  <a:txBody>
                    <a:bodyPr/>
                    <a:lstStyle/>
                    <a:p>
                      <a:r>
                        <a:rPr lang="el-GR" sz="1600" dirty="0" smtClean="0"/>
                        <a:t>3</a:t>
                      </a:r>
                      <a:endParaRPr lang="el-GR" sz="1600" dirty="0"/>
                    </a:p>
                  </a:txBody>
                  <a:tcPr/>
                </a:tc>
                <a:tc>
                  <a:txBody>
                    <a:bodyPr/>
                    <a:lstStyle/>
                    <a:p>
                      <a:pPr algn="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-7100</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-7100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-7100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-7100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-7100</a:t>
                      </a:r>
                    </a:p>
                  </a:txBody>
                  <a:tcPr marL="68580" marR="68580" marT="0" marB="0" anchor="b"/>
                </a:tc>
              </a:tr>
              <a:tr h="370840">
                <a:tc>
                  <a:txBody>
                    <a:bodyPr/>
                    <a:lstStyle/>
                    <a:p>
                      <a:r>
                        <a:rPr lang="el-GR" sz="1600" dirty="0" smtClean="0"/>
                        <a:t>4</a:t>
                      </a:r>
                      <a:endParaRPr lang="el-GR" sz="1600" dirty="0"/>
                    </a:p>
                  </a:txBody>
                  <a:tcPr/>
                </a:tc>
                <a:tc>
                  <a:txBody>
                    <a:bodyPr/>
                    <a:lstStyle/>
                    <a:p>
                      <a:pPr algn="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-7800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-7800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-7800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-7800</a:t>
                      </a:r>
                    </a:p>
                  </a:txBody>
                  <a:tcPr marL="68580" marR="68580" marT="0" marB="0" anchor="b"/>
                </a:tc>
              </a:tr>
              <a:tr h="370840">
                <a:tc>
                  <a:txBody>
                    <a:bodyPr/>
                    <a:lstStyle/>
                    <a:p>
                      <a:r>
                        <a:rPr lang="el-GR" sz="1600" dirty="0" smtClean="0"/>
                        <a:t>5</a:t>
                      </a:r>
                      <a:endParaRPr lang="el-GR" sz="1600" dirty="0"/>
                    </a:p>
                  </a:txBody>
                  <a:tcPr/>
                </a:tc>
                <a:tc>
                  <a:txBody>
                    <a:bodyPr/>
                    <a:lstStyle/>
                    <a:p>
                      <a:pPr algn="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-8500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-8500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-8500</a:t>
                      </a:r>
                    </a:p>
                  </a:txBody>
                  <a:tcPr marL="68580" marR="68580" marT="0" marB="0" anchor="b"/>
                </a:tc>
              </a:tr>
              <a:tr h="370840">
                <a:tc>
                  <a:txBody>
                    <a:bodyPr/>
                    <a:lstStyle/>
                    <a:p>
                      <a:r>
                        <a:rPr lang="el-GR" sz="1600" dirty="0" smtClean="0"/>
                        <a:t>6</a:t>
                      </a:r>
                      <a:endParaRPr lang="el-GR" sz="1600" dirty="0"/>
                    </a:p>
                  </a:txBody>
                  <a:tcPr/>
                </a:tc>
                <a:tc>
                  <a:txBody>
                    <a:bodyPr/>
                    <a:lstStyle/>
                    <a:p>
                      <a:pPr algn="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-9200</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-9200</a:t>
                      </a:r>
                    </a:p>
                  </a:txBody>
                  <a:tcPr marL="68580" marR="68580" marT="0" marB="0" anchor="b"/>
                </a:tc>
              </a:tr>
              <a:tr h="370840">
                <a:tc>
                  <a:txBody>
                    <a:bodyPr/>
                    <a:lstStyle/>
                    <a:p>
                      <a:r>
                        <a:rPr lang="el-GR" sz="1600" dirty="0" smtClean="0"/>
                        <a:t>7</a:t>
                      </a:r>
                      <a:endParaRPr lang="el-GR" sz="1600" dirty="0"/>
                    </a:p>
                  </a:txBody>
                  <a:tcPr/>
                </a:tc>
                <a:tc>
                  <a:txBody>
                    <a:bodyPr/>
                    <a:lstStyle/>
                    <a:p>
                      <a:pPr algn="r"/>
                      <a:endParaRPr lang="el-GR" sz="1600" dirty="0"/>
                    </a:p>
                  </a:txBody>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 </a:t>
                      </a:r>
                    </a:p>
                  </a:txBody>
                  <a:tcPr marL="68580" marR="68580" marT="0" marB="0" anchor="b"/>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-9900</a:t>
                      </a:r>
                    </a:p>
                  </a:txBody>
                  <a:tcPr marL="68580" marR="68580" marT="0" marB="0" anchor="b"/>
                </a:tc>
              </a:tr>
              <a:tr h="370840">
                <a:tc>
                  <a:txBody>
                    <a:bodyPr/>
                    <a:lstStyle/>
                    <a:p>
                      <a:pPr marL="0" algn="l" defTabSz="914400" rtl="0" eaLnBrk="1" latinLnBrk="0" hangingPunct="1">
                        <a:spcAft>
                          <a:spcPts val="0"/>
                        </a:spcAft>
                      </a:pPr>
                      <a:r>
                        <a:rPr lang="el-GR" sz="1600" kern="1200" dirty="0">
                          <a:solidFill>
                            <a:schemeClr val="dk1"/>
                          </a:solidFill>
                          <a:latin typeface="+mn-lt"/>
                          <a:ea typeface="+mn-ea"/>
                          <a:cs typeface="+mn-cs"/>
                        </a:rPr>
                        <a:t>Μεταπώληση</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30000</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25000</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20000</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15000</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10000</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5000</a:t>
                      </a: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0</a:t>
                      </a:r>
                    </a:p>
                  </a:txBody>
                  <a:tcPr marL="68580" marR="68580" marT="0" marB="0" anchor="b">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spcAft>
                          <a:spcPts val="0"/>
                        </a:spcAft>
                      </a:pPr>
                      <a:r>
                        <a:rPr lang="el-GR" sz="1600" kern="1200" dirty="0">
                          <a:solidFill>
                            <a:schemeClr val="dk1"/>
                          </a:solidFill>
                          <a:latin typeface="+mn-lt"/>
                          <a:ea typeface="+mn-ea"/>
                          <a:cs typeface="+mn-cs"/>
                        </a:rPr>
                        <a:t>Συνολικό Κόστος</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-15700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-27100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-39200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-52000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-65500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-79700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-94600</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spcAft>
                          <a:spcPts val="0"/>
                        </a:spcAft>
                      </a:pPr>
                      <a:r>
                        <a:rPr lang="el-GR" sz="1600" kern="1200" dirty="0">
                          <a:solidFill>
                            <a:schemeClr val="dk1"/>
                          </a:solidFill>
                          <a:latin typeface="+mn-lt"/>
                          <a:ea typeface="+mn-ea"/>
                          <a:cs typeface="+mn-cs"/>
                        </a:rPr>
                        <a:t>Ετήσιο Ισοδ. Κόστος</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-15700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-13550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kern="1200" dirty="0">
                          <a:solidFill>
                            <a:schemeClr val="dk1"/>
                          </a:solidFill>
                          <a:latin typeface="+mn-lt"/>
                          <a:ea typeface="+mn-ea"/>
                          <a:cs typeface="+mn-cs"/>
                        </a:rPr>
                        <a:t>-13066,7</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1" kern="1200" dirty="0">
                          <a:solidFill>
                            <a:schemeClr val="dk1"/>
                          </a:solidFill>
                          <a:latin typeface="+mn-lt"/>
                          <a:ea typeface="+mn-ea"/>
                          <a:cs typeface="+mn-cs"/>
                        </a:rPr>
                        <a:t>-13000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-13100</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-13283,3</a:t>
                      </a: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spcAft>
                          <a:spcPts val="0"/>
                        </a:spcAft>
                      </a:pPr>
                      <a:r>
                        <a:rPr lang="el-GR" sz="1600" b="0" kern="1200" dirty="0">
                          <a:solidFill>
                            <a:schemeClr val="dk1"/>
                          </a:solidFill>
                          <a:latin typeface="+mn-lt"/>
                          <a:ea typeface="+mn-ea"/>
                          <a:cs typeface="+mn-cs"/>
                        </a:rPr>
                        <a:t>-13514,3</a:t>
                      </a:r>
                    </a:p>
                  </a:txBody>
                  <a:tcPr marL="68580" marR="68580" marT="0" marB="0" anchor="b">
                    <a:lnT w="12700" cap="flat" cmpd="sng" algn="ctr">
                      <a:solidFill>
                        <a:schemeClr val="tx1"/>
                      </a:solidFill>
                      <a:prstDash val="solid"/>
                      <a:round/>
                      <a:headEnd type="none" w="med" len="med"/>
                      <a:tailEnd type="none" w="med" len="med"/>
                    </a:lnT>
                  </a:tcPr>
                </a:tc>
              </a:tr>
            </a:tbl>
          </a:graphicData>
        </a:graphic>
      </p:graphicFrame>
      <p:sp>
        <p:nvSpPr>
          <p:cNvPr id="4" name="3 - Θέση αριθμού διαφάνειας"/>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 xmlns:p14="http://schemas.microsoft.com/office/powerpoint/2010/main" val="2995707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Αντικατάσταση μηχανήματος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556792"/>
            <a:ext cx="6659476"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82846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Απόσβεση (</a:t>
            </a:r>
            <a:r>
              <a:rPr lang="en-GB" dirty="0" smtClean="0"/>
              <a:t>Depreciation)</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Οι αποσβέσεις αντιπροσωπεύουν τη σταδιακή μείωση της αξίας των παγίων περιουσιακών στοιχείων (κτίρια, αυτοκίνητα, εξοπλισμός, κλπ.). Η αξία των παγίων μειώνεται: </a:t>
            </a:r>
          </a:p>
          <a:p>
            <a:pPr lvl="1">
              <a:buNone/>
            </a:pPr>
            <a:r>
              <a:rPr lang="el-GR" dirty="0" smtClean="0"/>
              <a:t>α) λόγω αναμενόμενης φθοράς, </a:t>
            </a:r>
          </a:p>
          <a:p>
            <a:pPr lvl="1">
              <a:buNone/>
            </a:pPr>
            <a:r>
              <a:rPr lang="el-GR" dirty="0" smtClean="0"/>
              <a:t>β) λόγω τεχνολογικής απαξίωσης.</a:t>
            </a:r>
          </a:p>
          <a:p>
            <a:r>
              <a:rPr lang="el-GR" dirty="0" smtClean="0"/>
              <a:t>Η απόσβεση </a:t>
            </a:r>
            <a:r>
              <a:rPr lang="el-GR" u="sng" dirty="0" smtClean="0"/>
              <a:t>δεν αποτελεί πραγματική ταμειακή ροή</a:t>
            </a:r>
            <a:r>
              <a:rPr lang="el-GR" dirty="0" smtClean="0"/>
              <a:t>. Η εκροή πραγματοποιήθηκε κατά την αγορά του παγίου στοιχείου. Όμως ο υπολογισμός της επιτρέπει την ανάκτηση των χρημάτων που κοστίζει το πάγιο στοιχείο ώστε να αντικατασταθεί μετά το τέλος της ζωής του. </a:t>
            </a:r>
          </a:p>
          <a:p>
            <a:r>
              <a:rPr lang="el-GR" dirty="0" smtClean="0"/>
              <a:t>Οι αποσβέσεις κατανέμουν το αρχικό κόστος αγοράς σε όλο το χρόνο της ζωής του στοιχείου σαν μια επιβάρυνση στο λειτουργικό του κόστος. </a:t>
            </a:r>
            <a:r>
              <a:rPr lang="el-GR" i="1" dirty="0" smtClean="0"/>
              <a:t>Σημ.: Η γη δεν χάνει την αξία της και έτσι ένα οικόπεδο δεν αποσβένεται.</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 xmlns:p14="http://schemas.microsoft.com/office/powerpoint/2010/main" val="398697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Υπολογισμός Δαπανών Εξοπλισμού</a:t>
            </a:r>
            <a:r>
              <a:rPr lang="en-US" dirty="0" smtClean="0"/>
              <a:t> </a:t>
            </a:r>
            <a:r>
              <a:rPr lang="en-US" sz="3200" b="0" dirty="0" smtClean="0"/>
              <a:t>1/3</a:t>
            </a:r>
            <a:endParaRPr lang="el-GR" sz="3200" b="0"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Όπως είδαμε και στη παράγραφο για το ΕΙΚ, το κόστος του Μηχανικού εξοπλισμού περιλαμβάνει</a:t>
            </a:r>
            <a:r>
              <a:rPr lang="en-US" dirty="0" smtClean="0"/>
              <a:t>:</a:t>
            </a:r>
            <a:r>
              <a:rPr lang="el-GR" dirty="0" smtClean="0"/>
              <a:t> </a:t>
            </a:r>
          </a:p>
          <a:p>
            <a:r>
              <a:rPr lang="el-GR" dirty="0" smtClean="0"/>
              <a:t>αφ’ ενός το κόστος αγοράς νέου μηχανήματος (απόσβεση ή έξοδα εξυπηρέτησης κεφαλαίου), και  </a:t>
            </a:r>
          </a:p>
          <a:p>
            <a:r>
              <a:rPr lang="el-GR" dirty="0" smtClean="0"/>
              <a:t>αφ’ ετέρου, το κόστος λειτουργίας, μεταφοράς και διατήρησής του (καύσιμα, προσωπικό, συντήρηση, μεταφορά και εγκατάσταση, ελαστικά, επισκευές και το γενικό διαχειριστικό κόστος). </a:t>
            </a:r>
            <a:endParaRPr lang="en-US" dirty="0" smtClean="0"/>
          </a:p>
          <a:p>
            <a:endParaRPr lang="en-US" dirty="0" smtClean="0"/>
          </a:p>
          <a:p>
            <a:r>
              <a:rPr lang="el-GR" dirty="0" smtClean="0"/>
              <a:t>(</a:t>
            </a:r>
            <a:r>
              <a:rPr lang="el-GR" i="1" dirty="0" smtClean="0"/>
              <a:t>ΣΗΜ.:</a:t>
            </a:r>
            <a:r>
              <a:rPr lang="el-GR" dirty="0" smtClean="0"/>
              <a:t> Αν δίνεται η αξία του παλαιού μηχανήματος όταν αυτό αγοράστηκε και το επιτόκιο που θα ισχύει για τα έτη απόσβεσης, τότε προσαρμόζουμε την αξία ανάλογα με τη βοήθεια του συντελεστή ανατοκισμού, και βρίσκουμε το ποσό που θα απαιτείται για την αγορά νέου μηχανήματος.)</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 xmlns:p14="http://schemas.microsoft.com/office/powerpoint/2010/main" val="2842595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Υπολογισμός Δαπανών Εξοπλισμού</a:t>
            </a:r>
            <a:r>
              <a:rPr lang="en-US" dirty="0" smtClean="0"/>
              <a:t> </a:t>
            </a:r>
            <a:r>
              <a:rPr lang="en-US" sz="3200" b="0" dirty="0" smtClean="0">
                <a:solidFill>
                  <a:prstClr val="white"/>
                </a:solidFill>
              </a:rPr>
              <a:t>2/3</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Το κόστος απόσβεσης αφορά το κόστος αγοράς νέου εξοπλισμού όταν πλέον ο υπάρχων εξαντλήσει το χρόνο ωφέλιμης οικονομικής λειτουργίας του. Για τον υπολογισμό της δαπάνης απόσβεσης ενός μηχανήματος θα πρέπει να γνωρίζουμε: </a:t>
            </a:r>
            <a:endParaRPr lang="en-US" dirty="0" smtClean="0"/>
          </a:p>
          <a:p>
            <a:pPr lvl="1"/>
            <a:r>
              <a:rPr lang="el-GR" dirty="0" smtClean="0"/>
              <a:t>την αξία αντικατάστασης Α (δηλαδή τη τρέχουσα αξία του νέου μηχανήματος μείον την αξία πώλησης του παλαιού), </a:t>
            </a:r>
            <a:endParaRPr lang="en-US" dirty="0" smtClean="0"/>
          </a:p>
          <a:p>
            <a:pPr lvl="1"/>
            <a:r>
              <a:rPr lang="el-GR" dirty="0" smtClean="0"/>
              <a:t>τα έτη απόσβεσης Ν (δηλαδή τη διάρκεια της ωφέλιμης οικονομικής λειτουργίας), και, </a:t>
            </a:r>
            <a:endParaRPr lang="en-US" dirty="0" smtClean="0"/>
          </a:p>
          <a:p>
            <a:pPr lvl="1"/>
            <a:r>
              <a:rPr lang="el-GR" dirty="0" smtClean="0"/>
              <a:t>τον συντελεστή απασχόλησης α (δηλαδή το μέρος του χρόνου που δεν βρίσκεται σε αργία, επισκευή, συντήρηση, κλπ.). </a:t>
            </a:r>
            <a:endParaRPr lang="en-US" dirty="0" smtClean="0"/>
          </a:p>
          <a:p>
            <a:pPr>
              <a:buNone/>
            </a:pPr>
            <a:r>
              <a:rPr lang="el-GR" dirty="0" smtClean="0"/>
              <a:t>Η δαπάνη βρίσκεται διαιρώντας το ποσό Α διά του πραγματικού χρόνου λειτουργίας:</a:t>
            </a:r>
          </a:p>
          <a:p>
            <a:r>
              <a:rPr lang="el-GR" dirty="0" smtClean="0"/>
              <a:t>Μηνιαία Δαπάνη:  ΜΔ =</a:t>
            </a:r>
            <a:r>
              <a:rPr lang="en-US" dirty="0" smtClean="0"/>
              <a:t>   </a:t>
            </a:r>
            <a:r>
              <a:rPr lang="el-GR" dirty="0" smtClean="0"/>
              <a:t>    		&amp;</a:t>
            </a:r>
          </a:p>
          <a:p>
            <a:endParaRPr lang="el-GR" dirty="0" smtClean="0"/>
          </a:p>
          <a:p>
            <a:r>
              <a:rPr lang="el-GR" dirty="0" smtClean="0"/>
              <a:t>Ωριαία Δαπάνη:  ΩΔ = ΜΔ/175 (ώρες ανά μήνα) =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aphicFrame>
        <p:nvGraphicFramePr>
          <p:cNvPr id="5" name="Αντικείμενο 4"/>
          <p:cNvGraphicFramePr>
            <a:graphicFrameLocks noChangeAspect="1"/>
          </p:cNvGraphicFramePr>
          <p:nvPr>
            <p:extLst>
              <p:ext uri="{D42A27DB-BD31-4B8C-83A1-F6EECF244321}">
                <p14:modId xmlns="" xmlns:p14="http://schemas.microsoft.com/office/powerpoint/2010/main" val="1166782036"/>
              </p:ext>
            </p:extLst>
          </p:nvPr>
        </p:nvGraphicFramePr>
        <p:xfrm>
          <a:off x="3203848" y="4221088"/>
          <a:ext cx="1022049" cy="792088"/>
        </p:xfrm>
        <a:graphic>
          <a:graphicData uri="http://schemas.openxmlformats.org/presentationml/2006/ole">
            <p:oleObj spid="_x0000_s5136" name="Equation" r:id="rId4" imgW="558720" imgH="393480" progId="">
              <p:embed/>
            </p:oleObj>
          </a:graphicData>
        </a:graphic>
      </p:graphicFrame>
      <p:graphicFrame>
        <p:nvGraphicFramePr>
          <p:cNvPr id="6" name="Αντικείμενο 5"/>
          <p:cNvGraphicFramePr>
            <a:graphicFrameLocks noChangeAspect="1"/>
          </p:cNvGraphicFramePr>
          <p:nvPr>
            <p:extLst>
              <p:ext uri="{D42A27DB-BD31-4B8C-83A1-F6EECF244321}">
                <p14:modId xmlns="" xmlns:p14="http://schemas.microsoft.com/office/powerpoint/2010/main" val="833792377"/>
              </p:ext>
            </p:extLst>
          </p:nvPr>
        </p:nvGraphicFramePr>
        <p:xfrm>
          <a:off x="5508104" y="4994905"/>
          <a:ext cx="1440160" cy="666343"/>
        </p:xfrm>
        <a:graphic>
          <a:graphicData uri="http://schemas.openxmlformats.org/presentationml/2006/ole">
            <p:oleObj spid="_x0000_s5137" name="Equation" r:id="rId5" imgW="850680" imgH="393480" progId="">
              <p:embed/>
            </p:oleObj>
          </a:graphicData>
        </a:graphic>
      </p:graphicFrame>
    </p:spTree>
    <p:extLst>
      <p:ext uri="{BB962C8B-B14F-4D97-AF65-F5344CB8AC3E}">
        <p14:creationId xmlns="" xmlns:p14="http://schemas.microsoft.com/office/powerpoint/2010/main" val="337850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Υπολογισμός Δαπανών Εξοπλισμού</a:t>
            </a:r>
            <a:r>
              <a:rPr lang="en-US" dirty="0" smtClean="0"/>
              <a:t> </a:t>
            </a:r>
            <a:r>
              <a:rPr lang="en-US" sz="3200" b="0" dirty="0" smtClean="0">
                <a:solidFill>
                  <a:prstClr val="white"/>
                </a:solidFill>
              </a:rPr>
              <a:t>3/3</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κόστος</a:t>
            </a:r>
            <a:r>
              <a:rPr lang="el-GR" b="1" dirty="0" smtClean="0"/>
              <a:t> λειτουργίας </a:t>
            </a:r>
            <a:r>
              <a:rPr lang="el-GR" dirty="0" smtClean="0"/>
              <a:t>περιλαμβάνει τα καύσιμα, λιπαντικά, αναλώσιμα, και συντήρηση που απαιτούνται ανά ώρα λειτουργίας του μηχανήματος, και επίσης, μπορεί να περιλαμβάνει και τις ωριαίες αμοιβές του προσωπικού που απαιτείται για τη λειτουργία του (χειριστής, βοηθοί, επιβλέπων, κλπ.). Τα ποσά αυτά ανάγονται πολύ εύκολα ή δίνονται κατευθείαν σε  €/ώρα. </a:t>
            </a:r>
          </a:p>
          <a:p>
            <a:pPr>
              <a:buNone/>
            </a:pPr>
            <a:endParaRPr lang="el-GR" dirty="0" smtClean="0"/>
          </a:p>
          <a:p>
            <a:r>
              <a:rPr lang="el-GR" dirty="0" smtClean="0"/>
              <a:t>Το κόστος </a:t>
            </a:r>
            <a:r>
              <a:rPr lang="el-GR" b="1" dirty="0" smtClean="0"/>
              <a:t>μεταφοράς και εγκατάστασης</a:t>
            </a:r>
            <a:r>
              <a:rPr lang="el-GR" dirty="0" smtClean="0"/>
              <a:t>, εφόσον υπάρχει, μπορεί να αφορά: προσκόμιση, εγκατάσταση και απομάκρυνση, φόρτωση και εκφόρτωση, συναρμολόγηση, μετατόπιση, και αποσυναρμολόγηση. Το κόστος αυτό, όταν υπάρχει, υπολογίζεται μια φορά ανά έργο. Για να αναχθεί σε ωριαίο κόστος θα πρέπει να διαιρεθεί με τη συνολική χρονική διάρκεια του έργου σε ώρες.</a:t>
            </a:r>
          </a:p>
          <a:p>
            <a:pPr>
              <a:buNone/>
            </a:pPr>
            <a:r>
              <a:rPr lang="el-GR" dirty="0" smtClean="0"/>
              <a:t> </a:t>
            </a:r>
          </a:p>
          <a:p>
            <a:r>
              <a:rPr lang="el-GR" dirty="0" smtClean="0"/>
              <a:t>Άλλες δαπάνες είναι το </a:t>
            </a:r>
            <a:r>
              <a:rPr lang="el-GR" b="1" dirty="0" smtClean="0"/>
              <a:t>διαχειριστικό</a:t>
            </a:r>
            <a:r>
              <a:rPr lang="el-GR" dirty="0" smtClean="0"/>
              <a:t> κόστος που περιλαμβάνει ασφάλιστρα, τέλη, ελέγχους, επιθεωρήσεις, φύλαξη και διαχείριση, ή, το κόστος των </a:t>
            </a:r>
            <a:r>
              <a:rPr lang="el-GR" b="1" dirty="0" smtClean="0"/>
              <a:t>ελαστικών</a:t>
            </a:r>
            <a:r>
              <a:rPr lang="el-GR" dirty="0" smtClean="0"/>
              <a:t> (αν απαιτούνται). Οι δαπάνες αυτές γίνονται είτε σε ετήσια ή σε άλλη περιοδική βάση, και διαιρώντας τες κατάλληλα μετατρέπονται σε ωριαίες δαπάνες.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 xmlns:p14="http://schemas.microsoft.com/office/powerpoint/2010/main" val="1884998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Παραδείγματα Υπολογισμού Δαπανών Εξοπλισμού</a:t>
            </a:r>
            <a:r>
              <a:rPr lang="en-US" dirty="0" smtClean="0"/>
              <a:t> </a:t>
            </a:r>
            <a:r>
              <a:rPr lang="en-US" sz="3200" b="0" dirty="0">
                <a:solidFill>
                  <a:prstClr val="white"/>
                </a:solidFill>
              </a:rPr>
              <a:t>1/3</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i="1" dirty="0" smtClean="0"/>
              <a:t>Παράδειγμα 1</a:t>
            </a:r>
            <a:r>
              <a:rPr lang="el-GR" dirty="0" smtClean="0"/>
              <a:t>: Ένας εργολήπτης αγοράζει ένα μηχάνημα αξίας Ρ = 550.000 €. Η ωφέλιμη ζωή του μηχανήματος είναι Ν = 9 χρόνια και ο συντελεστής απασχόλησης α = 0,833 (=10/12). Στο τέλος της ωφέλιμης ζωής το μηχάνημα έχει αξία πώλησης ρ = 19.000 €. Πόση θα είναι η μηνιαία και η ωριαία απόσβεση του μηχανήματος; </a:t>
            </a:r>
          </a:p>
          <a:p>
            <a:pPr>
              <a:buNone/>
            </a:pPr>
            <a:r>
              <a:rPr lang="el-GR" dirty="0" smtClean="0"/>
              <a:t>Υπολογισμός βήμα-βήμα:</a:t>
            </a:r>
          </a:p>
          <a:p>
            <a:r>
              <a:rPr lang="el-GR" dirty="0" smtClean="0"/>
              <a:t>Κόστος Αντικατάστασης: Α = 550.000 – 19.000 = 531.000 €</a:t>
            </a:r>
          </a:p>
          <a:p>
            <a:r>
              <a:rPr lang="el-GR" dirty="0" smtClean="0"/>
              <a:t>Ετήσια Απόσβεση = 531.000 / 9 = 59.000 €/έτος</a:t>
            </a:r>
          </a:p>
          <a:p>
            <a:r>
              <a:rPr lang="el-GR" dirty="0" smtClean="0"/>
              <a:t>Ετήσια Απασχόληση = 0,833*12 = (10/12)*12 = 10 μήνες</a:t>
            </a:r>
          </a:p>
          <a:p>
            <a:r>
              <a:rPr lang="el-GR" dirty="0" smtClean="0"/>
              <a:t>Μηνιαία Απόσβεση = 59.000 / 10 = 5.900 €/μήνα</a:t>
            </a:r>
          </a:p>
          <a:p>
            <a:pPr>
              <a:buNone/>
            </a:pPr>
            <a:r>
              <a:rPr lang="el-GR" dirty="0" smtClean="0"/>
              <a:t>ή, από τον τύπο:</a:t>
            </a:r>
          </a:p>
          <a:p>
            <a:r>
              <a:rPr lang="el-GR" dirty="0" smtClean="0"/>
              <a:t>Μηνιαία Απόσβεση =                     	= 5.900 €/μήνα</a:t>
            </a:r>
          </a:p>
          <a:p>
            <a:r>
              <a:rPr lang="el-GR" dirty="0" smtClean="0"/>
              <a:t>και επομένως</a:t>
            </a:r>
          </a:p>
          <a:p>
            <a:r>
              <a:rPr lang="el-GR" dirty="0" smtClean="0"/>
              <a:t>Ωριαία Απόσβεση = 5900 / 175 =  33,7 €/ώρα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aphicFrame>
        <p:nvGraphicFramePr>
          <p:cNvPr id="5" name="Αντικείμενο 4"/>
          <p:cNvGraphicFramePr>
            <a:graphicFrameLocks noChangeAspect="1"/>
          </p:cNvGraphicFramePr>
          <p:nvPr>
            <p:extLst>
              <p:ext uri="{D42A27DB-BD31-4B8C-83A1-F6EECF244321}">
                <p14:modId xmlns="" xmlns:p14="http://schemas.microsoft.com/office/powerpoint/2010/main" val="2943116048"/>
              </p:ext>
            </p:extLst>
          </p:nvPr>
        </p:nvGraphicFramePr>
        <p:xfrm>
          <a:off x="2987824" y="4603011"/>
          <a:ext cx="1080120" cy="842213"/>
        </p:xfrm>
        <a:graphic>
          <a:graphicData uri="http://schemas.openxmlformats.org/presentationml/2006/ole">
            <p:oleObj spid="_x0000_s6152" name="Equation" r:id="rId4" imgW="583920" imgH="583920" progId="">
              <p:embed/>
            </p:oleObj>
          </a:graphicData>
        </a:graphic>
      </p:graphicFrame>
    </p:spTree>
    <p:extLst>
      <p:ext uri="{BB962C8B-B14F-4D97-AF65-F5344CB8AC3E}">
        <p14:creationId xmlns="" xmlns:p14="http://schemas.microsoft.com/office/powerpoint/2010/main" val="1107232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Παραδείγματα Υπολογισμού Δαπανών Εξοπλισμού</a:t>
            </a:r>
            <a:r>
              <a:rPr lang="en-US" dirty="0" smtClean="0"/>
              <a:t> </a:t>
            </a:r>
            <a:r>
              <a:rPr lang="en-US" sz="3200" b="0" dirty="0" smtClean="0">
                <a:solidFill>
                  <a:prstClr val="white"/>
                </a:solidFill>
              </a:rPr>
              <a:t>2/3</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i="1" dirty="0" smtClean="0"/>
              <a:t>Παράδειγμα 2</a:t>
            </a:r>
            <a:r>
              <a:rPr lang="el-GR" dirty="0" smtClean="0"/>
              <a:t>: Ένας εργολήπτης οδοποιίας αγοράζει σκαπτικό μηχάνημα αξίας Ρ = 1.000.000 €. Η ωφέλιμη ζωή του μηχανήματος είναι Ν = 10 χρόνια και ο συντελεστής απασχόλησης α = 0.833 (=10/12). Στη διάρκεια της ωφέλιμης ζωής το επιτόκιο είναι 5% και στο τέλος της το μηχάνημα θα έχει αξία πώλησης ρ = 28.900 €. Πόση θα είναι η ωριαία απόσβεση του μηχανήματος; </a:t>
            </a:r>
            <a:endParaRPr lang="en-US" dirty="0" smtClean="0"/>
          </a:p>
          <a:p>
            <a:pPr>
              <a:buNone/>
            </a:pPr>
            <a:endParaRPr lang="el-GR" dirty="0" smtClean="0"/>
          </a:p>
          <a:p>
            <a:pPr>
              <a:buNone/>
            </a:pPr>
            <a:r>
              <a:rPr lang="el-GR" dirty="0" smtClean="0"/>
              <a:t>Η αξία αγοράς μετά 10 χρόνια θα είναι: 1.000.000*(Μ/Π, 5%, 10) = 1.628.900 €.</a:t>
            </a:r>
          </a:p>
          <a:p>
            <a:pPr>
              <a:buNone/>
            </a:pPr>
            <a:r>
              <a:rPr lang="el-GR" dirty="0" smtClean="0"/>
              <a:t>Άρα το Κόστος Αντικατάστασης:</a:t>
            </a:r>
          </a:p>
          <a:p>
            <a:r>
              <a:rPr lang="el-GR" dirty="0" smtClean="0"/>
              <a:t>Α = 1.628.900 – 28.900 = 1.600.000 €.</a:t>
            </a:r>
          </a:p>
          <a:p>
            <a:r>
              <a:rPr lang="el-GR" dirty="0" smtClean="0"/>
              <a:t>Ωριαία Απόσβεση = Α / (Ν*12*α*175) =  		= 91,4 €/ώρα.</a:t>
            </a:r>
            <a:endParaRPr lang="en-US" dirty="0" smtClean="0"/>
          </a:p>
          <a:p>
            <a:pPr>
              <a:buNone/>
            </a:pPr>
            <a:r>
              <a:rPr lang="en-US" dirty="0" smtClean="0"/>
              <a:t> </a:t>
            </a:r>
          </a:p>
          <a:p>
            <a:pPr>
              <a:buNone/>
            </a:pPr>
            <a:endParaRPr lang="en-US" dirty="0" smtClean="0"/>
          </a:p>
          <a:p>
            <a:pPr>
              <a:buNone/>
            </a:pPr>
            <a:r>
              <a:rPr lang="en-US"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aphicFrame>
        <p:nvGraphicFramePr>
          <p:cNvPr id="5" name="Αντικείμενο 4"/>
          <p:cNvGraphicFramePr>
            <a:graphicFrameLocks noChangeAspect="1"/>
          </p:cNvGraphicFramePr>
          <p:nvPr>
            <p:extLst>
              <p:ext uri="{D42A27DB-BD31-4B8C-83A1-F6EECF244321}">
                <p14:modId xmlns="" xmlns:p14="http://schemas.microsoft.com/office/powerpoint/2010/main" val="1056464223"/>
              </p:ext>
            </p:extLst>
          </p:nvPr>
        </p:nvGraphicFramePr>
        <p:xfrm>
          <a:off x="4788024" y="4365104"/>
          <a:ext cx="1224136" cy="760949"/>
        </p:xfrm>
        <a:graphic>
          <a:graphicData uri="http://schemas.openxmlformats.org/presentationml/2006/ole">
            <p:oleObj spid="_x0000_s7175" name="Equation" r:id="rId3" imgW="939600" imgH="583920" progId="">
              <p:embed/>
            </p:oleObj>
          </a:graphicData>
        </a:graphic>
      </p:graphicFrame>
    </p:spTree>
    <p:extLst>
      <p:ext uri="{BB962C8B-B14F-4D97-AF65-F5344CB8AC3E}">
        <p14:creationId xmlns="" xmlns:p14="http://schemas.microsoft.com/office/powerpoint/2010/main" val="64819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Σχεδίαση &amp; Μελέτη ενός Έργου</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Κατά τη σχεδίαση ενός Έργου μελετάμε:</a:t>
            </a:r>
          </a:p>
          <a:p>
            <a:pPr lvl="0"/>
            <a:r>
              <a:rPr lang="el-GR" dirty="0" smtClean="0"/>
              <a:t>Δυνατότητες υλοποίησης, </a:t>
            </a:r>
          </a:p>
          <a:p>
            <a:pPr lvl="0"/>
            <a:r>
              <a:rPr lang="el-GR" dirty="0" smtClean="0"/>
              <a:t>Σκοπιμότητα υλοποίησης, </a:t>
            </a:r>
          </a:p>
          <a:p>
            <a:pPr lvl="0"/>
            <a:r>
              <a:rPr lang="el-GR" dirty="0" smtClean="0"/>
              <a:t>Επένδυση (κόστος/όφελος)</a:t>
            </a:r>
          </a:p>
          <a:p>
            <a:r>
              <a:rPr lang="el-GR" dirty="0" smtClean="0"/>
              <a:t>και πραγματοποιούμε:</a:t>
            </a:r>
          </a:p>
          <a:p>
            <a:pPr lvl="0"/>
            <a:r>
              <a:rPr lang="el-GR" dirty="0" smtClean="0"/>
              <a:t>Προμελέτη (προσέγγιση), </a:t>
            </a:r>
          </a:p>
          <a:p>
            <a:pPr lvl="0"/>
            <a:r>
              <a:rPr lang="el-GR" dirty="0" smtClean="0"/>
              <a:t>κυρίως μελέτη (προϋπολογισμός), </a:t>
            </a:r>
          </a:p>
          <a:p>
            <a:pPr lvl="0"/>
            <a:r>
              <a:rPr lang="el-GR" dirty="0" smtClean="0"/>
              <a:t>μελέτη εφαρμογής (λεπτομερή βήματα)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 xmlns:p14="http://schemas.microsoft.com/office/powerpoint/2010/main" val="1255119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Παραδείγματα Υπολογισμού Δαπανών Εξοπλισμού</a:t>
            </a:r>
            <a:r>
              <a:rPr lang="en-US" dirty="0" smtClean="0"/>
              <a:t> </a:t>
            </a:r>
            <a:r>
              <a:rPr lang="en-US" sz="3200" b="0" dirty="0" smtClean="0">
                <a:solidFill>
                  <a:prstClr val="white"/>
                </a:solidFill>
              </a:rPr>
              <a:t>3/3</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i="1" dirty="0" smtClean="0"/>
              <a:t>Παράδειγμα 3</a:t>
            </a:r>
            <a:r>
              <a:rPr lang="el-GR" dirty="0" smtClean="0"/>
              <a:t>: Ποιο θα είναι το συνολικό ωριαίο κόστος λειτουργίας του μηχανήματος για το παράδειγμα 2, όταν το έργο διαρκεί 2 μήνες και: α) ο κάθε χειριστής (2 τουλάχιστον) πληρώνεται 20 €/ώρα, β) το μηχάνημα έχει κατανάλωση πετρελαίου 30 lt/ώρα, γ) τα ετήσια ασφάλιστρα και τέλη είναι 13000 €, και η μεταφορά του στοιχίζει 2000 €;</a:t>
            </a:r>
          </a:p>
          <a:p>
            <a:pPr marL="0" indent="0">
              <a:buNone/>
            </a:pPr>
            <a:endParaRPr lang="el-GR" dirty="0" smtClean="0"/>
          </a:p>
          <a:p>
            <a:pPr marL="0" indent="0">
              <a:buNone/>
            </a:pPr>
            <a:r>
              <a:rPr lang="el-GR" dirty="0" smtClean="0"/>
              <a:t>α)  Χειριστής &amp; Βοηθός (2*20):		  40,0 €/ώρα</a:t>
            </a:r>
          </a:p>
          <a:p>
            <a:pPr marL="0" indent="0">
              <a:buNone/>
            </a:pPr>
            <a:r>
              <a:rPr lang="el-GR" dirty="0" smtClean="0"/>
              <a:t>β)  Καύσιμα (30 lt/ώρα*0,85 €/lt ): 	  25,5 €/ώρα</a:t>
            </a:r>
          </a:p>
          <a:p>
            <a:pPr marL="0" indent="0">
              <a:buNone/>
            </a:pPr>
            <a:r>
              <a:rPr lang="el-GR" dirty="0" smtClean="0"/>
              <a:t>γ)  Διαχείριση (13000 / (12*175) ):	    6,2 €/ώρα</a:t>
            </a:r>
          </a:p>
          <a:p>
            <a:pPr marL="0" indent="0">
              <a:buNone/>
            </a:pPr>
            <a:r>
              <a:rPr lang="el-GR" dirty="0" smtClean="0"/>
              <a:t>δ)  Μεταφορά (2000 / (2*175) ):	    5,7 €/ώρα</a:t>
            </a:r>
          </a:p>
          <a:p>
            <a:pPr marL="0" indent="0">
              <a:buNone/>
            </a:pPr>
            <a:r>
              <a:rPr lang="el-GR" dirty="0" smtClean="0"/>
              <a:t>ε)  Απόσβεση (Παράδειγμα 2):		  </a:t>
            </a:r>
            <a:r>
              <a:rPr lang="el-GR" u="sng" dirty="0" smtClean="0"/>
              <a:t>91,4 €/ώρα</a:t>
            </a:r>
            <a:endParaRPr lang="el-GR" dirty="0" smtClean="0"/>
          </a:p>
          <a:p>
            <a:pPr marL="0" indent="0">
              <a:buNone/>
            </a:pPr>
            <a:r>
              <a:rPr lang="el-GR" dirty="0" smtClean="0"/>
              <a:t> </a:t>
            </a:r>
          </a:p>
          <a:p>
            <a:pPr marL="0" indent="0">
              <a:buNone/>
            </a:pPr>
            <a:r>
              <a:rPr lang="el-GR" dirty="0" smtClean="0"/>
              <a:t>		ΣΥΝΟΛΙΚΟ ΚΟΣΤΟΣ:	 168,8  €/ώρα.</a:t>
            </a:r>
          </a:p>
          <a:p>
            <a:pPr marL="0" indent="0">
              <a:buNone/>
            </a:pPr>
            <a:r>
              <a:rPr lang="el-GR" dirty="0" smtClean="0"/>
              <a:t>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 xmlns:p14="http://schemas.microsoft.com/office/powerpoint/2010/main" val="615947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Μούσας 2014</a:t>
            </a:r>
            <a:r>
              <a:rPr lang="el-GR" sz="2000" dirty="0"/>
              <a:t>. </a:t>
            </a:r>
            <a:r>
              <a:rPr lang="el-GR" sz="2000" dirty="0" smtClean="0"/>
              <a:t>Βασίλειος Μούσας. «Διαχείριση έργων και εργοταξίων . </a:t>
            </a:r>
            <a:r>
              <a:rPr lang="el-GR" sz="2000" dirty="0"/>
              <a:t>Ενότητα </a:t>
            </a:r>
            <a:r>
              <a:rPr lang="el-GR" sz="2000" dirty="0" smtClean="0"/>
              <a:t>1: Έργο, Επένδυση &amp; Ανασκόπηση Οικονομικών Μαθηματικών».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067293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 xmlns:p14="http://schemas.microsoft.com/office/powerpoint/2010/main" val="1180909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262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Βελτιστοποίηση ενός Έργου</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Παράμετροι Έργου προς βελτίωση:</a:t>
            </a:r>
          </a:p>
          <a:p>
            <a:pPr lvl="0"/>
            <a:r>
              <a:rPr lang="el-GR" dirty="0" smtClean="0"/>
              <a:t>Ποιότητα (προδιαγραφές, συμμόρφωση, πρότυπα, σύμβαση)</a:t>
            </a:r>
          </a:p>
          <a:p>
            <a:pPr lvl="0"/>
            <a:r>
              <a:rPr lang="el-GR" dirty="0" smtClean="0"/>
              <a:t>Κόστος (προϋπολογισμός, χρηματοδότηση)</a:t>
            </a:r>
          </a:p>
          <a:p>
            <a:pPr lvl="0"/>
            <a:r>
              <a:rPr lang="el-GR" dirty="0" smtClean="0"/>
              <a:t>Χρόνος (σύμβαση, καθυστερήσεις, συντομεύσεις)</a:t>
            </a:r>
          </a:p>
          <a:p>
            <a:pPr>
              <a:buNone/>
            </a:pPr>
            <a:r>
              <a:rPr lang="el-GR" dirty="0" smtClean="0"/>
              <a:t>Αλληλοσυγκρουόμενοι σκοποί (μέθοδοι βελτιστοποίησης)</a:t>
            </a:r>
          </a:p>
          <a:p>
            <a:pPr>
              <a:buNone/>
            </a:pPr>
            <a:r>
              <a:rPr lang="el-GR" dirty="0" smtClean="0"/>
              <a:t>Σημ.: Ακολουθεί μια σύντομη ανασκόπηση των κυριοτέρων εννοιών της Οικονομοτεχνικής Ανάλυσης που διδάχθηκαν στο Δ’ εξάμηνο και θα εφαρμοστούν και εδώ.</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 xmlns:p14="http://schemas.microsoft.com/office/powerpoint/2010/main" val="31383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Τα Βασικά Οικονομικά Μεγέθη</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smtClean="0"/>
              <a:t>Οι βασικές οικονομικές έννοιες που θα χρησιμοποιήσουμε στη συνέχεια είναι: </a:t>
            </a:r>
          </a:p>
          <a:p>
            <a:pPr lvl="0"/>
            <a:r>
              <a:rPr lang="el-GR" u="sng" dirty="0" smtClean="0"/>
              <a:t>Το Κεφάλαιο (Capital)</a:t>
            </a:r>
            <a:r>
              <a:rPr lang="el-GR" dirty="0" smtClean="0"/>
              <a:t>: Είναι το Οικονομικό Αγαθό σε χρηματικές μονάδες.</a:t>
            </a:r>
          </a:p>
          <a:p>
            <a:pPr lvl="0"/>
            <a:r>
              <a:rPr lang="el-GR" u="sng" dirty="0" smtClean="0"/>
              <a:t>Ο Τόκος  (Interest)</a:t>
            </a:r>
            <a:r>
              <a:rPr lang="el-GR" dirty="0" smtClean="0"/>
              <a:t>: Είναι η Απόδοση του Κεφαλαίου σε κάποια χρονική περίοδο (έτος)</a:t>
            </a:r>
          </a:p>
          <a:p>
            <a:pPr lvl="0"/>
            <a:r>
              <a:rPr lang="el-GR" u="sng" dirty="0" smtClean="0"/>
              <a:t>Το Επιτόκιο (Rate of Interest)</a:t>
            </a:r>
            <a:r>
              <a:rPr lang="el-GR" dirty="0" smtClean="0"/>
              <a:t>: Είναι ο Τόκος για μία (1) χρηματική μονάδα σε μία (1) χρονική περίοδο διατυπωμένος σε ποσοστό επί τοις εκατό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 xmlns:p14="http://schemas.microsoft.com/office/powerpoint/2010/main" val="104782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Χρηματοροές </a:t>
            </a:r>
            <a:r>
              <a:rPr lang="el-GR" sz="3200" b="0" dirty="0" smtClean="0"/>
              <a:t>1/2</a:t>
            </a:r>
            <a:endParaRPr lang="el-GR" sz="3200" b="0" dirty="0"/>
          </a:p>
        </p:txBody>
      </p:sp>
      <p:sp>
        <p:nvSpPr>
          <p:cNvPr id="3" name="2 - Θέση περιεχομένου"/>
          <p:cNvSpPr>
            <a:spLocks noGrp="1"/>
          </p:cNvSpPr>
          <p:nvPr>
            <p:ph idx="1"/>
          </p:nvPr>
        </p:nvSpPr>
        <p:spPr/>
        <p:txBody>
          <a:bodyPr>
            <a:normAutofit/>
          </a:bodyPr>
          <a:lstStyle/>
          <a:p>
            <a:pPr>
              <a:buNone/>
            </a:pPr>
            <a:r>
              <a:rPr lang="el-GR" dirty="0" smtClean="0"/>
              <a:t>Μια άλλη βασική οικονομική έννοια είναι η:</a:t>
            </a:r>
          </a:p>
          <a:p>
            <a:pPr lvl="0"/>
            <a:r>
              <a:rPr lang="el-GR" u="sng" dirty="0" smtClean="0"/>
              <a:t>Χρηματοροή (Cash Flow)</a:t>
            </a:r>
            <a:r>
              <a:rPr lang="el-GR" dirty="0" smtClean="0"/>
              <a:t>: Είναι το χρηματικό ποσό που Εισέρχεται ή Εξέρχεται από μια οικονομική μονάδα (νοικοκυριό, επιχείρηση, κλπ.).</a:t>
            </a:r>
          </a:p>
          <a:p>
            <a:r>
              <a:rPr lang="el-GR" dirty="0" smtClean="0"/>
              <a:t>Η Χρηματοροή αναπαρίσταται με μια οριζόντια ευθεία που αναπαριστά το χρόνο και με κάθετα βέλη που αναπαριστούν τις ροές. Τα βέλη προς τα </a:t>
            </a:r>
            <a:r>
              <a:rPr lang="el-GR" u="sng" dirty="0" smtClean="0"/>
              <a:t>πάνω (+) είναι τα έσοδα (εισροές)</a:t>
            </a:r>
            <a:r>
              <a:rPr lang="el-GR" dirty="0" smtClean="0"/>
              <a:t> και προς τα </a:t>
            </a:r>
            <a:r>
              <a:rPr lang="el-GR" u="sng" dirty="0" smtClean="0"/>
              <a:t>κάτω (-) τα έξοδα (εκροές)</a:t>
            </a:r>
            <a:r>
              <a:rPr lang="el-GR" dirty="0" smtClean="0"/>
              <a:t>. Αν μια ροή είναι περιοδική (π.χ., δόση) τότε σχεδιάζουμε μόνο το πρώτο και το τελευταίο βέλος και τα ενώνουμε με μια οριζόντια γραμμή.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 xmlns:p14="http://schemas.microsoft.com/office/powerpoint/2010/main" val="1078416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Χρηματοροές </a:t>
            </a:r>
            <a:r>
              <a:rPr lang="el-GR"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25" name="Object 1"/>
          <p:cNvGraphicFramePr>
            <a:graphicFrameLocks noChangeAspect="1"/>
          </p:cNvGraphicFramePr>
          <p:nvPr>
            <p:extLst>
              <p:ext uri="{D42A27DB-BD31-4B8C-83A1-F6EECF244321}">
                <p14:modId xmlns="" xmlns:p14="http://schemas.microsoft.com/office/powerpoint/2010/main" val="2302534275"/>
              </p:ext>
            </p:extLst>
          </p:nvPr>
        </p:nvGraphicFramePr>
        <p:xfrm>
          <a:off x="395536" y="1556792"/>
          <a:ext cx="7781612" cy="2880320"/>
        </p:xfrm>
        <a:graphic>
          <a:graphicData uri="http://schemas.openxmlformats.org/presentationml/2006/ole">
            <p:oleObj spid="_x0000_s1036" r:id="rId3" imgW="4708440" imgH="2268720" progId="Visio.Drawing.11">
              <p:embed/>
            </p:oleObj>
          </a:graphicData>
        </a:graphic>
      </p:graphicFrame>
    </p:spTree>
    <p:extLst>
      <p:ext uri="{BB962C8B-B14F-4D97-AF65-F5344CB8AC3E}">
        <p14:creationId xmlns="" xmlns:p14="http://schemas.microsoft.com/office/powerpoint/2010/main" val="4186184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Ανατοκισμός (</a:t>
            </a:r>
            <a:r>
              <a:rPr lang="en-GB" dirty="0" smtClean="0"/>
              <a:t>Compounding)</a:t>
            </a:r>
            <a:endParaRPr lang="el-GR" dirty="0"/>
          </a:p>
        </p:txBody>
      </p:sp>
      <p:sp>
        <p:nvSpPr>
          <p:cNvPr id="3" name="2 - Θέση περιεχομένου"/>
          <p:cNvSpPr>
            <a:spLocks noGrp="1"/>
          </p:cNvSpPr>
          <p:nvPr>
            <p:ph idx="1"/>
          </p:nvPr>
        </p:nvSpPr>
        <p:spPr/>
        <p:txBody>
          <a:bodyPr>
            <a:normAutofit/>
          </a:bodyPr>
          <a:lstStyle/>
          <a:p>
            <a:r>
              <a:rPr lang="el-GR" dirty="0" smtClean="0"/>
              <a:t>Εφόσον θέλουμε το κεφάλαιό μας να μη χάνει την αξία του θα πρέπει κάθε χρόνο να το αυξάνουμε προσθέτοντας του τον τόκο. Η διαδικασία κατά την οποία οι τόκοι ενσωματώνονται στο κεφάλαιο λέγεται ανατοκισμός. </a:t>
            </a:r>
          </a:p>
          <a:p>
            <a:r>
              <a:rPr lang="el-GR" dirty="0" smtClean="0"/>
              <a:t>Με τον ανατοκισμό απαντάμε στην ερώτηση: «</a:t>
            </a:r>
            <a:r>
              <a:rPr lang="el-GR" i="1" dirty="0" smtClean="0"/>
              <a:t>Πιο ποσό (Μ) θα πάρω μετά από (Ν) χρόνια στο μέλλον, αν επενδύσω σήμερα ένα ποσό (Π), με επιτόκιο (</a:t>
            </a:r>
            <a:r>
              <a:rPr lang="en-US" i="1" dirty="0" err="1" smtClean="0"/>
              <a:t>i</a:t>
            </a:r>
            <a:r>
              <a:rPr lang="el-GR" i="1" dirty="0" smtClean="0"/>
              <a:t>%)</a:t>
            </a:r>
            <a:r>
              <a:rPr lang="el-GR" dirty="0" smtClean="0"/>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 xmlns:p14="http://schemas.microsoft.com/office/powerpoint/2010/main" val="4217956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Προεξόφληση (</a:t>
            </a:r>
            <a:r>
              <a:rPr lang="en-GB" dirty="0" smtClean="0"/>
              <a:t>Discounting)</a:t>
            </a:r>
            <a:endParaRPr lang="el-GR" dirty="0"/>
          </a:p>
        </p:txBody>
      </p:sp>
      <p:sp>
        <p:nvSpPr>
          <p:cNvPr id="3" name="2 - Θέση περιεχομένου"/>
          <p:cNvSpPr>
            <a:spLocks noGrp="1"/>
          </p:cNvSpPr>
          <p:nvPr>
            <p:ph idx="1"/>
          </p:nvPr>
        </p:nvSpPr>
        <p:spPr/>
        <p:txBody>
          <a:bodyPr>
            <a:normAutofit/>
          </a:bodyPr>
          <a:lstStyle/>
          <a:p>
            <a:r>
              <a:rPr lang="el-GR" dirty="0" smtClean="0"/>
              <a:t>Η προεξόφληση είναι η διαδικασία του ανατοκισμού αλλά από την αντίθετη οπτική γωνία. </a:t>
            </a:r>
          </a:p>
          <a:p>
            <a:r>
              <a:rPr lang="el-GR" dirty="0" smtClean="0"/>
              <a:t>Με την προεξόφληση απαντάμε στην ερώτηση: «</a:t>
            </a:r>
            <a:r>
              <a:rPr lang="el-GR" i="1" dirty="0" smtClean="0"/>
              <a:t>Ποιο σημερινό ποσό (Π) πρέπει να επενδύσω με επιτόκιο (</a:t>
            </a:r>
            <a:r>
              <a:rPr lang="en-US" i="1" dirty="0" err="1" smtClean="0"/>
              <a:t>i</a:t>
            </a:r>
            <a:r>
              <a:rPr lang="el-GR" i="1" dirty="0" smtClean="0"/>
              <a:t>%) ώστε μετά από (Ν) χρόνια στο μέλλον να πάρω ένα ποσό (Μ)</a:t>
            </a:r>
            <a:r>
              <a:rPr lang="el-GR" dirty="0" smtClean="0"/>
              <a:t>»;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 xmlns:p14="http://schemas.microsoft.com/office/powerpoint/2010/main" val="1699684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127</TotalTime>
  <Words>2967</Words>
  <Application>Microsoft Office PowerPoint</Application>
  <PresentationFormat>On-screen Show (4:3)</PresentationFormat>
  <Paragraphs>479</Paragraphs>
  <Slides>37</Slides>
  <Notes>11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37</vt:i4>
      </vt:variant>
    </vt:vector>
  </HeadingPairs>
  <TitlesOfParts>
    <vt:vector size="42" baseType="lpstr">
      <vt:lpstr>template</vt:lpstr>
      <vt:lpstr>OC_template_updated</vt:lpstr>
      <vt:lpstr>1_OC_template_updated</vt:lpstr>
      <vt:lpstr>Microsoft Office Visio Drawing</vt:lpstr>
      <vt:lpstr>Equation</vt:lpstr>
      <vt:lpstr>Διαχείριση Έργων &amp; Εργοταξίων</vt:lpstr>
      <vt:lpstr>Η Διαχείριση Τεχνικών Έργων</vt:lpstr>
      <vt:lpstr>Η Σχεδίαση &amp; Μελέτη ενός Έργου</vt:lpstr>
      <vt:lpstr>Η Βελτιστοποίηση ενός Έργου</vt:lpstr>
      <vt:lpstr>Τα Βασικά Οικονομικά Μεγέθη</vt:lpstr>
      <vt:lpstr>Οι Χρηματοροές 1/2</vt:lpstr>
      <vt:lpstr>Οι Χρηματοροές 2/2</vt:lpstr>
      <vt:lpstr>Ανατοκισμός (Compounding)</vt:lpstr>
      <vt:lpstr>Προεξόφληση (Discounting)</vt:lpstr>
      <vt:lpstr>Πινάκας συντελεστών πληρωμής προεξόφλησης 1/2</vt:lpstr>
      <vt:lpstr>Πινάκας συντελεστών πληρωμής προεξόφλησης 2/2</vt:lpstr>
      <vt:lpstr>Χρήση Πινάκων με Συντελεστές Προεξόφλησης</vt:lpstr>
      <vt:lpstr>Δάνειο ή Δανεικό Κεφάλαιο</vt:lpstr>
      <vt:lpstr>Δάνεια με Σταθερό Επιτόκιο </vt:lpstr>
      <vt:lpstr>Δάνεια με Μεταβλητό Επιτόκιο 1/2</vt:lpstr>
      <vt:lpstr>Δάνεια με Μεταβλητό Επιτόκιο 2/2</vt:lpstr>
      <vt:lpstr>Κριτήρια ατελή (χωρίς χρονική αξία χρήματος)</vt:lpstr>
      <vt:lpstr>Κριτήρια με Υπολογισμό της χρονικής αξίας του χρήματος</vt:lpstr>
      <vt:lpstr>Καθαρή Παρούσα Αξία (ΚΠΑ – Net Present Value, NPV)</vt:lpstr>
      <vt:lpstr>Ετήσιο Ισοδύναμο Κόστος ή Αξία (ΕΙΚ, Total Equivalent Annual Cost)</vt:lpstr>
      <vt:lpstr>Εφαρμογή του ΕΙΚ στην Αντικατάσταση/Απόσυρση Μηχανημάτων</vt:lpstr>
      <vt:lpstr>Οικονομική ζωή μηχανήματος</vt:lpstr>
      <vt:lpstr>Αντικατάσταση μηχανήματος</vt:lpstr>
      <vt:lpstr>Απόσβεση (Depreciation)</vt:lpstr>
      <vt:lpstr>Υπολογισμός Δαπανών Εξοπλισμού 1/3</vt:lpstr>
      <vt:lpstr>Υπολογισμός Δαπανών Εξοπλισμού 2/3</vt:lpstr>
      <vt:lpstr>Υπολογισμός Δαπανών Εξοπλισμού 3/3</vt:lpstr>
      <vt:lpstr>Παραδείγματα Υπολογισμού Δαπανών Εξοπλισμού 1/3</vt:lpstr>
      <vt:lpstr>Παραδείγματα Υπολογισμού Δαπανών Εξοπλισμού 2/3</vt:lpstr>
      <vt:lpstr>Παραδείγματα Υπολογισμού Δαπανών Εξοπλισμού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20</cp:revision>
  <dcterms:created xsi:type="dcterms:W3CDTF">2015-07-23T11:35:20Z</dcterms:created>
  <dcterms:modified xsi:type="dcterms:W3CDTF">2015-09-02T08:18:19Z</dcterms:modified>
</cp:coreProperties>
</file>