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708" r:id="rId2"/>
    <p:sldMasterId id="2147483719" r:id="rId3"/>
  </p:sldMasterIdLst>
  <p:notesMasterIdLst>
    <p:notesMasterId r:id="rId63"/>
  </p:notesMasterIdLst>
  <p:handoutMasterIdLst>
    <p:handoutMasterId r:id="rId64"/>
  </p:handoutMasterIdLst>
  <p:sldIdLst>
    <p:sldId id="320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21" r:id="rId55"/>
    <p:sldId id="322" r:id="rId56"/>
    <p:sldId id="323" r:id="rId57"/>
    <p:sldId id="328" r:id="rId58"/>
    <p:sldId id="329" r:id="rId59"/>
    <p:sldId id="325" r:id="rId60"/>
    <p:sldId id="326" r:id="rId61"/>
    <p:sldId id="327" r:id="rId62"/>
  </p:sldIdLst>
  <p:sldSz cx="9144000" cy="6858000" type="screen4x3"/>
  <p:notesSz cx="7104063" cy="10234613"/>
  <p:custDataLst>
    <p:tags r:id="rId65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75075"/>
    <a:srgbClr val="820000"/>
    <a:srgbClr val="06405D"/>
    <a:srgbClr val="063852"/>
    <a:srgbClr val="004A82"/>
    <a:srgbClr val="333399"/>
    <a:srgbClr val="4545C3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0" autoAdjust="0"/>
    <p:restoredTop sz="94660"/>
  </p:normalViewPr>
  <p:slideViewPr>
    <p:cSldViewPr>
      <p:cViewPr varScale="1">
        <p:scale>
          <a:sx n="111" d="100"/>
          <a:sy n="111" d="100"/>
        </p:scale>
        <p:origin x="-17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10/3/2015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10/3/2015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9757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75818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45782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220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10061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5952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8147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409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9498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5867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60638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56784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7051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54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30965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51099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0253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56764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2985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57930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61960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5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5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3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7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8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4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8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61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05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4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56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46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58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47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7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116632"/>
            <a:ext cx="8496944" cy="66247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82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7507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3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8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1200"/>
              </a:spcAft>
            </a:pPr>
            <a:r>
              <a:rPr lang="el-GR" sz="3400" b="1" dirty="0" smtClean="0"/>
              <a:t>Ενότητα </a:t>
            </a:r>
            <a:r>
              <a:rPr lang="en-US" sz="3400" b="1" dirty="0" smtClean="0"/>
              <a:t>9</a:t>
            </a:r>
            <a:r>
              <a:rPr lang="el-GR" sz="3400" dirty="0" smtClean="0"/>
              <a:t>:</a:t>
            </a:r>
            <a:r>
              <a:rPr lang="en-US" sz="3400" dirty="0" smtClean="0"/>
              <a:t> </a:t>
            </a:r>
            <a:r>
              <a:rPr lang="el-GR" sz="3400" dirty="0" smtClean="0">
                <a:solidFill>
                  <a:sysClr val="windowText" lastClr="000000"/>
                </a:solidFill>
              </a:rPr>
              <a:t>Τοποθέτηση του Κέρινου Ομοιώματος στο Δακτύλιο Πυράκτωσης - Επένδυση με Πυρόχωμα</a:t>
            </a:r>
            <a:endParaRPr lang="en-US" sz="3400" dirty="0" smtClean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8428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 smtClean="0"/>
              <a:t>(9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15616" y="1652277"/>
            <a:ext cx="6912768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Τα </a:t>
            </a:r>
            <a:r>
              <a:rPr lang="el-GR" sz="2400" b="1" dirty="0">
                <a:solidFill>
                  <a:srgbClr val="FF0000"/>
                </a:solidFill>
              </a:rPr>
              <a:t>κέρινα ομοιώματα </a:t>
            </a:r>
            <a:r>
              <a:rPr lang="el-GR" sz="2400" dirty="0"/>
              <a:t>θα πρέπει να βρίσκονται </a:t>
            </a:r>
            <a:r>
              <a:rPr lang="el-GR" sz="2400" b="1" dirty="0">
                <a:solidFill>
                  <a:srgbClr val="FF0000"/>
                </a:solidFill>
              </a:rPr>
              <a:t>εκτός του θερμικού κέντρου </a:t>
            </a:r>
            <a:r>
              <a:rPr lang="el-GR" sz="2400" dirty="0"/>
              <a:t>του δακτυλίου, ώστε να μπορούν να τροφοδοτούνται με ρευστό κράμα από τις </a:t>
            </a:r>
            <a:r>
              <a:rPr lang="el-GR" sz="2400" b="1" dirty="0">
                <a:solidFill>
                  <a:srgbClr val="820000"/>
                </a:solidFill>
              </a:rPr>
              <a:t>δεξαμενές,</a:t>
            </a:r>
            <a:r>
              <a:rPr lang="el-GR" sz="2400" dirty="0"/>
              <a:t> οι οποίες, αντίθετα, πρέπει να </a:t>
            </a:r>
            <a:r>
              <a:rPr lang="el-GR" sz="2400" b="1" dirty="0">
                <a:solidFill>
                  <a:srgbClr val="820000"/>
                </a:solidFill>
              </a:rPr>
              <a:t>βρίσκονται στο θερμικό κέντρο</a:t>
            </a:r>
            <a:r>
              <a:rPr lang="el-GR" sz="2400" b="1" dirty="0" smtClean="0">
                <a:solidFill>
                  <a:srgbClr val="820000"/>
                </a:solidFill>
              </a:rPr>
              <a:t>.</a:t>
            </a:r>
          </a:p>
          <a:p>
            <a:pPr marL="0" indent="0" algn="ctr">
              <a:spcBef>
                <a:spcPts val="3600"/>
              </a:spcBef>
              <a:buNone/>
            </a:pPr>
            <a:r>
              <a:rPr lang="el-GR" sz="2400" b="1" dirty="0">
                <a:solidFill>
                  <a:srgbClr val="820000"/>
                </a:solidFill>
              </a:rPr>
              <a:t>Τα κέρινα ομοιώματα</a:t>
            </a:r>
            <a:r>
              <a:rPr lang="el-GR" sz="2400" dirty="0"/>
              <a:t> πρέπει να τοποθετούνται </a:t>
            </a:r>
            <a:r>
              <a:rPr lang="el-GR" sz="2400" b="1" dirty="0">
                <a:solidFill>
                  <a:srgbClr val="820000"/>
                </a:solidFill>
              </a:rPr>
              <a:t>με κλίση </a:t>
            </a:r>
            <a:r>
              <a:rPr lang="el-GR" sz="2400" dirty="0"/>
              <a:t>προς τα τοιχώματα του δακτυλίου, για να ψύχονται γρηγορότερα και ομοιόμορφα κατά τη χύτευση.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20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899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 smtClean="0"/>
              <a:t>(10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1412776"/>
            <a:ext cx="5688632" cy="468052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5796" y="6096932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704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3389" y="40466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/>
              <a:t>(</a:t>
            </a:r>
            <a:r>
              <a:rPr lang="el-GR" sz="3600" b="0" dirty="0" smtClean="0"/>
              <a:t>11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59632" y="1817440"/>
            <a:ext cx="6480720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Τα ομοιώματα πρέπει να έχουν την </a:t>
            </a:r>
            <a:r>
              <a:rPr lang="el-GR" sz="2400" b="1" dirty="0">
                <a:solidFill>
                  <a:srgbClr val="075075"/>
                </a:solidFill>
              </a:rPr>
              <a:t>ίδια απόσταση από τα πλάγια τοιχώματα του δακτυλίου, περίπου 6 mm, </a:t>
            </a:r>
            <a:r>
              <a:rPr lang="el-GR" sz="2400" dirty="0"/>
              <a:t>ώστε να </a:t>
            </a:r>
            <a:r>
              <a:rPr lang="el-GR" sz="2400" dirty="0" smtClean="0"/>
              <a:t>γίνεται </a:t>
            </a:r>
            <a:r>
              <a:rPr lang="el-GR" sz="2400" dirty="0"/>
              <a:t>ομοιόμορφη ψύξη του χυτού μετά τη χύτευση. </a:t>
            </a:r>
            <a:endParaRPr lang="el-GR" sz="2400" dirty="0" smtClean="0"/>
          </a:p>
          <a:p>
            <a:pPr marL="0" indent="0" algn="ctr">
              <a:spcBef>
                <a:spcPts val="3000"/>
              </a:spcBef>
              <a:buNone/>
            </a:pPr>
            <a:r>
              <a:rPr lang="el-GR" sz="2400" b="1" dirty="0">
                <a:solidFill>
                  <a:srgbClr val="075075"/>
                </a:solidFill>
              </a:rPr>
              <a:t>Το ομοίωμα πρέπει να απέχει 6-8 mm από το πάνω όριο του δακτυλίου, </a:t>
            </a:r>
            <a:r>
              <a:rPr lang="el-GR" sz="2400" dirty="0"/>
              <a:t>ώστε το πυρόχωμα να έχει ικανό πάχος για να αντέξει στην </a:t>
            </a:r>
            <a:r>
              <a:rPr lang="el-GR" sz="2400" dirty="0" smtClean="0"/>
              <a:t>πρόσκρουση </a:t>
            </a:r>
            <a:r>
              <a:rPr lang="el-GR" sz="2400" dirty="0"/>
              <a:t>του λιωμένου κράματος, αλλά ταυτόχρονα να επιτρέπει τη διαφυγή των αερίων.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0997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828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/>
              <a:t>(</a:t>
            </a:r>
            <a:r>
              <a:rPr lang="el-GR" sz="3600" b="0" dirty="0" smtClean="0"/>
              <a:t>12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316037"/>
            <a:ext cx="380823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020189" y="1988840"/>
            <a:ext cx="990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+mn-lt"/>
              </a:rPr>
              <a:t>6-8 mm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3203848" y="2852936"/>
            <a:ext cx="7825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+mn-lt"/>
              </a:rPr>
              <a:t>6 mm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060848"/>
            <a:ext cx="3560204" cy="3705518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11560" y="6237312"/>
            <a:ext cx="39604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4932040" y="5877272"/>
            <a:ext cx="352839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13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/>
              <a:t>(</a:t>
            </a:r>
            <a:r>
              <a:rPr lang="el-GR" sz="3600" b="0" dirty="0" smtClean="0"/>
              <a:t>13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59632" y="2060848"/>
            <a:ext cx="6552728" cy="2016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τοποθέτηση του κέρινου ομοιώματος γίνεται στην </a:t>
            </a:r>
            <a:r>
              <a:rPr lang="el-GR" sz="2400" b="1" dirty="0">
                <a:solidFill>
                  <a:srgbClr val="075075"/>
                </a:solidFill>
              </a:rPr>
              <a:t>κορυφή της βάσης του δακτυλίου </a:t>
            </a:r>
            <a:r>
              <a:rPr lang="el-GR" sz="2400" dirty="0"/>
              <a:t>με συγκολλητικό κερί</a:t>
            </a:r>
            <a:r>
              <a:rPr lang="el-GR" sz="2400" dirty="0" smtClean="0"/>
              <a:t>, </a:t>
            </a:r>
            <a:r>
              <a:rPr lang="el-GR" sz="2400" b="1" dirty="0" smtClean="0">
                <a:solidFill>
                  <a:srgbClr val="FF0000"/>
                </a:solidFill>
              </a:rPr>
              <a:t>διατηρώντας </a:t>
            </a:r>
            <a:r>
              <a:rPr lang="el-GR" sz="2400" b="1" dirty="0">
                <a:solidFill>
                  <a:srgbClr val="FF0000"/>
                </a:solidFill>
              </a:rPr>
              <a:t>πάντα το κωνικό σχήμα της</a:t>
            </a:r>
            <a:r>
              <a:rPr lang="el-GR" sz="2400" b="1" dirty="0">
                <a:solidFill>
                  <a:srgbClr val="075075"/>
                </a:solidFill>
              </a:rPr>
              <a:t>,</a:t>
            </a:r>
            <a:r>
              <a:rPr lang="el-GR" sz="2400" dirty="0"/>
              <a:t> ώστε να διευκολύνεται η ομαλή ροή του κράματος.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1925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899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/>
              <a:t>(</a:t>
            </a:r>
            <a:r>
              <a:rPr lang="el-GR" sz="3600" b="0" dirty="0" smtClean="0"/>
              <a:t>14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768" y="2060848"/>
            <a:ext cx="1936122" cy="302433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1651630" y="4853919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" name="Θέση περιεχομένου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1" y="3861048"/>
            <a:ext cx="2080138" cy="1252811"/>
          </a:xfrm>
          <a:prstGeom prst="rect">
            <a:avLst/>
          </a:prstGeom>
        </p:spPr>
      </p:pic>
      <p:pic>
        <p:nvPicPr>
          <p:cNvPr id="9" name="Θέση περιεχομένου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609" y="1911886"/>
            <a:ext cx="1555909" cy="2930012"/>
          </a:xfrm>
          <a:prstGeom prst="rect">
            <a:avLst/>
          </a:prstGeom>
        </p:spPr>
      </p:pic>
      <p:pic>
        <p:nvPicPr>
          <p:cNvPr id="10" name="Θέση περιεχομένου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3579042"/>
            <a:ext cx="2292297" cy="1512168"/>
          </a:xfrm>
          <a:prstGeom prst="rect">
            <a:avLst/>
          </a:prstGeom>
        </p:spPr>
      </p:pic>
      <p:cxnSp>
        <p:nvCxnSpPr>
          <p:cNvPr id="11" name="Ευθύγραμμο βέλος σύνδεσης 10"/>
          <p:cNvCxnSpPr/>
          <p:nvPr/>
        </p:nvCxnSpPr>
        <p:spPr>
          <a:xfrm>
            <a:off x="3131840" y="1927070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>
            <a:off x="3347864" y="1927070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/>
          <p:nvPr/>
        </p:nvCxnSpPr>
        <p:spPr>
          <a:xfrm>
            <a:off x="3635896" y="1927070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/>
          <p:cNvCxnSpPr/>
          <p:nvPr/>
        </p:nvCxnSpPr>
        <p:spPr>
          <a:xfrm>
            <a:off x="3923928" y="1927070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Δεξιό βέλος 14"/>
          <p:cNvSpPr/>
          <p:nvPr/>
        </p:nvSpPr>
        <p:spPr>
          <a:xfrm rot="5400000">
            <a:off x="1291590" y="3104964"/>
            <a:ext cx="720080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Έλλειψη 15"/>
          <p:cNvSpPr/>
          <p:nvPr/>
        </p:nvSpPr>
        <p:spPr>
          <a:xfrm>
            <a:off x="971600" y="3861048"/>
            <a:ext cx="122413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Έλλειψη 16"/>
          <p:cNvSpPr/>
          <p:nvPr/>
        </p:nvSpPr>
        <p:spPr>
          <a:xfrm>
            <a:off x="2915816" y="2067716"/>
            <a:ext cx="122413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8" name="Δεξιό βέλος 17"/>
          <p:cNvSpPr/>
          <p:nvPr/>
        </p:nvSpPr>
        <p:spPr>
          <a:xfrm rot="20399468">
            <a:off x="2663000" y="4091415"/>
            <a:ext cx="720080" cy="5412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9" name="Έλλειψη 18"/>
          <p:cNvSpPr/>
          <p:nvPr/>
        </p:nvSpPr>
        <p:spPr>
          <a:xfrm>
            <a:off x="5103965" y="3717032"/>
            <a:ext cx="1628275" cy="86409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Έλλειψη 19"/>
          <p:cNvSpPr/>
          <p:nvPr/>
        </p:nvSpPr>
        <p:spPr>
          <a:xfrm>
            <a:off x="7174632" y="1772816"/>
            <a:ext cx="1339886" cy="103655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21" name="Ευθύγραμμο βέλος σύνδεσης 20"/>
          <p:cNvCxnSpPr/>
          <p:nvPr/>
        </p:nvCxnSpPr>
        <p:spPr>
          <a:xfrm>
            <a:off x="8172400" y="1879617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/>
          <p:nvPr/>
        </p:nvCxnSpPr>
        <p:spPr>
          <a:xfrm>
            <a:off x="7524328" y="1879617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/>
          <p:cNvCxnSpPr/>
          <p:nvPr/>
        </p:nvCxnSpPr>
        <p:spPr>
          <a:xfrm>
            <a:off x="7740352" y="1879617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3"/>
          <p:cNvCxnSpPr/>
          <p:nvPr/>
        </p:nvCxnSpPr>
        <p:spPr>
          <a:xfrm>
            <a:off x="7956376" y="1879617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31417" y="4808185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733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/>
              <a:t>(</a:t>
            </a:r>
            <a:r>
              <a:rPr lang="el-GR" sz="3600" b="0" dirty="0" smtClean="0"/>
              <a:t>15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322112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1331640" y="6400412"/>
            <a:ext cx="6696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/>
              <a:t>(</a:t>
            </a:r>
            <a:r>
              <a:rPr lang="el-GR" sz="3600" b="0" dirty="0" smtClean="0"/>
              <a:t>16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316037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1331640" y="6356350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27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899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/>
              <a:t>(</a:t>
            </a:r>
            <a:r>
              <a:rPr lang="el-GR" sz="3600" b="0" dirty="0" smtClean="0"/>
              <a:t>17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1968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1259632" y="6327412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29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3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/>
              <a:t>(</a:t>
            </a:r>
            <a:r>
              <a:rPr lang="el-GR" sz="3600" b="0" dirty="0" smtClean="0"/>
              <a:t>18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1556792"/>
            <a:ext cx="6264696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1403648" y="6242021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2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449745" y="184526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Τοποθέτηση του κέρινου ομοιώματος στο δακτύλιο πυράκτωσης </a:t>
            </a:r>
            <a:r>
              <a:rPr lang="el-GR" sz="3600" b="0" dirty="0" smtClean="0"/>
              <a:t>(1 από 18)</a:t>
            </a:r>
            <a:endParaRPr lang="el-GR" sz="3600" b="0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043" y="1514474"/>
            <a:ext cx="5801026" cy="435076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5939059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13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6327" y="458229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Επένδυση του κέρινου ομοιώματος με πυρόχωμα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619672" y="2132856"/>
            <a:ext cx="5832648" cy="3600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ΠΥΡΟΧΩΜΑ</a:t>
            </a:r>
            <a:r>
              <a:rPr lang="el-GR" sz="2400" dirty="0"/>
              <a:t> είναι το πυρίμαχο υλικό με το οποίο περιβάλλεται το </a:t>
            </a:r>
            <a:r>
              <a:rPr lang="el-GR" sz="2400" dirty="0" smtClean="0"/>
              <a:t>κέρινο ομοίωμα</a:t>
            </a:r>
            <a:r>
              <a:rPr lang="el-GR" sz="2400" dirty="0"/>
              <a:t>, δημιουργώντας το καλούπι μέσα στο οποίο, κατά το στάδιο της χύτευσης, θα εισχωρήσει το λιωμένο κράμα σχηματίζοντας έτσι τη χυτή μεταλλική πρόσθεση.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85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Ιδιότητες πυροχώματος </a:t>
            </a:r>
            <a:r>
              <a:rPr lang="el-GR" sz="3200" b="0" dirty="0" smtClean="0"/>
              <a:t>(1 από 4)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331640" y="1518154"/>
            <a:ext cx="6768752" cy="5040560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l-GR" sz="2400" dirty="0"/>
              <a:t>Να αντέχει στις υψηλές θερμοκρασίες χωρίς να αποσυντίθεται, απελευθερώνοντας αέρια που επηρεάζουν αρνητικά το χυτό.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 Να αντέχει στη δύναμη </a:t>
            </a:r>
            <a:r>
              <a:rPr lang="el-GR" sz="2400" dirty="0" smtClean="0"/>
              <a:t>πρόσκρουσης </a:t>
            </a:r>
            <a:r>
              <a:rPr lang="el-GR" sz="2400" dirty="0"/>
              <a:t>του λιωμένου κράματος κατά τη χύτευση.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 Να είναι οικονομικό και εύκολο στους χειρισμούς, και κατά την ανάμιξή του να σχηματίζει ομοιογενή πολτό.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10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Ιδιότητες πυροχώματος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1412776"/>
            <a:ext cx="7056784" cy="5040560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/>
              <a:t>Κατά την επένδυση να έχει απόλυτη πρόσφυση με το ομοίωμα, αναπαράγοντας με ακρίβεια τα λεπτά σημεία του.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 Να είναι αρκετά πορώδες ώστε να επιτρέπει τη διαφυγή των αερίων από τη μάζα του κατά τη διαδικασία της </a:t>
            </a:r>
            <a:r>
              <a:rPr lang="el-GR" sz="2400" dirty="0" smtClean="0"/>
              <a:t>χύτευσης.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 Να υφίσταται ικανοποιητική διαστολή, ώστε να αντισταθμίζεται η συστολή του κράματος κατά τη ψύξη του.</a:t>
            </a:r>
          </a:p>
          <a:p>
            <a:pPr>
              <a:spcBef>
                <a:spcPts val="36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669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Ιδιότητες πυροχώματος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25960" y="1556792"/>
            <a:ext cx="6912768" cy="50405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7800"/>
              </a:spcBef>
              <a:buNone/>
            </a:pPr>
            <a:r>
              <a:rPr lang="el-GR" sz="2400" b="1" dirty="0"/>
              <a:t>Συστολή κέρινου ομοιώματος κατά την επάνοδό του στη θερμοκρασία περιβάλλοντος (0,1-0,5</a:t>
            </a:r>
            <a:r>
              <a:rPr lang="el-GR" sz="2400" b="1" dirty="0" smtClean="0"/>
              <a:t>%)</a:t>
            </a:r>
          </a:p>
          <a:p>
            <a:pPr marL="0" indent="0" algn="ctr">
              <a:spcBef>
                <a:spcPts val="7800"/>
              </a:spcBef>
              <a:buNone/>
            </a:pPr>
            <a:r>
              <a:rPr lang="el-GR" sz="2400" b="1" dirty="0" smtClean="0"/>
              <a:t>Συστολή </a:t>
            </a:r>
            <a:r>
              <a:rPr lang="el-GR" sz="2400" b="1" dirty="0"/>
              <a:t>κράματος κατά την ψύξη (1,25 – 2 </a:t>
            </a:r>
            <a:r>
              <a:rPr lang="el-GR" sz="2400" b="1" dirty="0" smtClean="0"/>
              <a:t>%)</a:t>
            </a:r>
          </a:p>
          <a:p>
            <a:pPr marL="0" indent="0" algn="ctr">
              <a:spcBef>
                <a:spcPts val="7800"/>
              </a:spcBef>
              <a:buNone/>
            </a:pPr>
            <a:endParaRPr lang="el-GR" sz="2400" b="1" dirty="0" smtClean="0"/>
          </a:p>
          <a:p>
            <a:pPr marL="0" indent="0" algn="ctr">
              <a:spcBef>
                <a:spcPts val="3000"/>
              </a:spcBef>
              <a:buNone/>
            </a:pPr>
            <a:r>
              <a:rPr lang="el-GR" sz="3600" b="1" dirty="0" smtClean="0">
                <a:solidFill>
                  <a:srgbClr val="820000"/>
                </a:solidFill>
              </a:rPr>
              <a:t>Σύνολο </a:t>
            </a:r>
            <a:r>
              <a:rPr lang="el-GR" sz="3600" b="1" dirty="0">
                <a:solidFill>
                  <a:srgbClr val="820000"/>
                </a:solidFill>
              </a:rPr>
              <a:t>συστολής: &gt;2%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5" name="Συν 4"/>
          <p:cNvSpPr/>
          <p:nvPr/>
        </p:nvSpPr>
        <p:spPr>
          <a:xfrm>
            <a:off x="4067944" y="2492896"/>
            <a:ext cx="576064" cy="57606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7" name="Ραβδωτό δεξιό βέλος 6"/>
          <p:cNvSpPr/>
          <p:nvPr/>
        </p:nvSpPr>
        <p:spPr>
          <a:xfrm rot="16200000" flipH="1">
            <a:off x="3748739" y="4261924"/>
            <a:ext cx="1214476" cy="864096"/>
          </a:xfrm>
          <a:prstGeom prst="stripedRightArrow">
            <a:avLst/>
          </a:prstGeom>
          <a:solidFill>
            <a:srgbClr val="CC33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617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908720"/>
          </a:xfrm>
        </p:spPr>
        <p:txBody>
          <a:bodyPr/>
          <a:lstStyle/>
          <a:p>
            <a:r>
              <a:rPr lang="el-GR" dirty="0"/>
              <a:t>Ιδιότητες πυροχώματος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619672" y="2204864"/>
            <a:ext cx="5832648" cy="2448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820000"/>
                </a:solidFill>
              </a:rPr>
              <a:t>Το πυρόχωμα καλείται  να αντισταθμίσει το σύνολο της συστολής του κέρινου ομοιώματος και του κράματος. (&gt;2%)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338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38854" y="620688"/>
            <a:ext cx="8229600" cy="908720"/>
          </a:xfrm>
        </p:spPr>
        <p:txBody>
          <a:bodyPr/>
          <a:lstStyle/>
          <a:p>
            <a:r>
              <a:rPr lang="el-GR" dirty="0" smtClean="0"/>
              <a:t>Διαστολή πυροχώματος </a:t>
            </a:r>
            <a:r>
              <a:rPr lang="el-GR" sz="3200" b="0" dirty="0" smtClean="0"/>
              <a:t>(1 από 3)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31368" y="2132856"/>
            <a:ext cx="5688632" cy="5040560"/>
          </a:xfrm>
        </p:spPr>
        <p:txBody>
          <a:bodyPr/>
          <a:lstStyle/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Διαστολή  πήξης ή φυσική </a:t>
            </a:r>
            <a:r>
              <a:rPr lang="el-GR" sz="2400" dirty="0" smtClean="0"/>
              <a:t>διαστολή,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Υγροσκοπική </a:t>
            </a:r>
            <a:r>
              <a:rPr lang="el-GR" sz="2400" dirty="0" smtClean="0"/>
              <a:t>διαστολή,</a:t>
            </a:r>
            <a:endParaRPr lang="el-GR" sz="24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Θερμική </a:t>
            </a:r>
            <a:r>
              <a:rPr lang="el-GR" sz="2400" dirty="0" smtClean="0"/>
              <a:t>διαστολή.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4658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4541" y="332656"/>
            <a:ext cx="8229600" cy="908720"/>
          </a:xfrm>
        </p:spPr>
        <p:txBody>
          <a:bodyPr/>
          <a:lstStyle/>
          <a:p>
            <a:r>
              <a:rPr lang="el-GR" dirty="0"/>
              <a:t>Διαστολή πυροχώματος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3)</a:t>
            </a:r>
            <a:endParaRPr lang="el-GR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18423" y="1709770"/>
            <a:ext cx="6408712" cy="50405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5400"/>
              </a:spcBef>
              <a:buNone/>
            </a:pPr>
            <a:r>
              <a:rPr lang="el-GR" sz="2400" b="1" dirty="0">
                <a:solidFill>
                  <a:srgbClr val="820000"/>
                </a:solidFill>
              </a:rPr>
              <a:t>Διαστολή πήξης ή φυσική διαστολή </a:t>
            </a:r>
            <a:r>
              <a:rPr lang="el-GR" sz="2400" dirty="0"/>
              <a:t>είναι η γραμμική διαστολή που γίνεται κατά την διάρκεια της κανονικής πήξης του πυροχώματος στον αέρα. Είναι περίπου </a:t>
            </a:r>
            <a:r>
              <a:rPr lang="el-GR" sz="2400" b="1" dirty="0">
                <a:solidFill>
                  <a:srgbClr val="820000"/>
                </a:solidFill>
              </a:rPr>
              <a:t>0.30%</a:t>
            </a:r>
            <a:r>
              <a:rPr lang="el-GR" sz="2400" dirty="0"/>
              <a:t> και αποτελεί τη μικρότερη από όλες</a:t>
            </a:r>
            <a:r>
              <a:rPr lang="el-GR" sz="2400" dirty="0" smtClean="0"/>
              <a:t>.</a:t>
            </a:r>
            <a:endParaRPr lang="en-US" sz="2400" dirty="0" smtClean="0"/>
          </a:p>
          <a:p>
            <a:pPr marL="0" indent="0" algn="ctr">
              <a:spcBef>
                <a:spcPts val="5400"/>
              </a:spcBef>
              <a:buNone/>
            </a:pPr>
            <a:r>
              <a:rPr lang="el-GR" sz="2400" b="1" dirty="0" smtClean="0">
                <a:solidFill>
                  <a:srgbClr val="820000"/>
                </a:solidFill>
              </a:rPr>
              <a:t>Επηρεάζεται </a:t>
            </a:r>
            <a:r>
              <a:rPr lang="el-GR" sz="2400" b="1" dirty="0">
                <a:solidFill>
                  <a:srgbClr val="820000"/>
                </a:solidFill>
              </a:rPr>
              <a:t>από την αναλογία υγρού-σκόνης (περισσότερο νερό –μικρότερη διαστολή)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73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Διαστολή πυροχώματος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3)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1498352"/>
            <a:ext cx="6984776" cy="50405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0"/>
              </a:spcBef>
              <a:buNone/>
            </a:pPr>
            <a:r>
              <a:rPr lang="el-GR" sz="2400" b="1" dirty="0">
                <a:solidFill>
                  <a:srgbClr val="820000"/>
                </a:solidFill>
              </a:rPr>
              <a:t>Υγροσκοπική διαστολή </a:t>
            </a:r>
            <a:r>
              <a:rPr lang="el-GR" sz="2400" dirty="0"/>
              <a:t>είναι η γραμμική διαστολή του πυροχώματος που γίνεται όταν το πυρόχωμα έρθει σε επαφή με το νερό κατά την διάρκεια της πήξης του</a:t>
            </a:r>
            <a:r>
              <a:rPr lang="el-GR" sz="2400" dirty="0" smtClean="0"/>
              <a:t>.</a:t>
            </a:r>
            <a:endParaRPr lang="en-US" sz="2400" dirty="0" smtClean="0"/>
          </a:p>
          <a:p>
            <a:pPr marL="0" indent="0" algn="ctr">
              <a:spcBef>
                <a:spcPts val="6000"/>
              </a:spcBef>
              <a:buNone/>
            </a:pPr>
            <a:r>
              <a:rPr lang="el-GR" sz="2400" b="1" dirty="0" smtClean="0">
                <a:solidFill>
                  <a:srgbClr val="820000"/>
                </a:solidFill>
              </a:rPr>
              <a:t>Είναι </a:t>
            </a:r>
            <a:r>
              <a:rPr lang="el-GR" sz="2400" b="1" dirty="0">
                <a:solidFill>
                  <a:srgbClr val="820000"/>
                </a:solidFill>
              </a:rPr>
              <a:t>περίπου 2-4 φορές μεγαλύτερη από τη διαστολή πήξης  και φθάνει μέχρι 1,2%. </a:t>
            </a:r>
            <a:br>
              <a:rPr lang="el-GR" sz="2400" b="1" dirty="0">
                <a:solidFill>
                  <a:srgbClr val="820000"/>
                </a:solidFill>
              </a:rPr>
            </a:br>
            <a:endParaRPr lang="el-GR" sz="2400" b="1" dirty="0">
              <a:solidFill>
                <a:srgbClr val="82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185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332252"/>
            <a:ext cx="8496944" cy="908720"/>
          </a:xfrm>
        </p:spPr>
        <p:txBody>
          <a:bodyPr>
            <a:noAutofit/>
          </a:bodyPr>
          <a:lstStyle/>
          <a:p>
            <a:r>
              <a:rPr lang="el-GR" dirty="0" smtClean="0"/>
              <a:t>Μέθοδοι υγροσκοπικής διαστολής πυροχώματος</a:t>
            </a:r>
            <a:endParaRPr lang="el-GR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75656" y="1772816"/>
            <a:ext cx="6480720" cy="4104456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l-GR" sz="2400" dirty="0"/>
              <a:t>Τεχνική Hollendback: εμβάπτιση του δακτυλίου σε υδατόλουτρο 37</a:t>
            </a:r>
            <a:r>
              <a:rPr lang="el-GR" sz="2400" baseline="30000" dirty="0"/>
              <a:t>ο</a:t>
            </a:r>
            <a:r>
              <a:rPr lang="el-GR" sz="2400" dirty="0"/>
              <a:t> C για 1 ώρα.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Τεχνική Peyton: σταδιακή ενστάλλαξη νερού στην επιφάνεια του πυροχώματος κατά τη διάρκεια της πήξης του.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Διαβροχή της εσωτερικής επένδυσης του δακτυλίου.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717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Θερμική διαστολή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498352"/>
            <a:ext cx="6768752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E</a:t>
            </a:r>
            <a:r>
              <a:rPr lang="el-GR" sz="2400" dirty="0" smtClean="0"/>
              <a:t>ίναι </a:t>
            </a:r>
            <a:r>
              <a:rPr lang="el-GR" sz="2400" dirty="0"/>
              <a:t>η γραμμική διαστολή του πυροχώματος που γίνεται όσο χρόνο ο δακτύλιος θερμαίνεται στο φούρνο αποκήρωσης για την εξάχνωση του κεριού</a:t>
            </a:r>
            <a:r>
              <a:rPr lang="el-GR" sz="2400" dirty="0" smtClean="0"/>
              <a:t>.</a:t>
            </a:r>
            <a:endParaRPr lang="en-US" sz="2400" dirty="0" smtClean="0"/>
          </a:p>
          <a:p>
            <a:pPr marL="0" indent="0" algn="ctr">
              <a:buNone/>
            </a:pPr>
            <a:endParaRPr lang="el-GR" sz="2400" dirty="0" smtClean="0"/>
          </a:p>
          <a:p>
            <a:pPr marL="0" indent="0" algn="ctr">
              <a:spcBef>
                <a:spcPts val="4200"/>
              </a:spcBef>
              <a:buNone/>
            </a:pPr>
            <a:r>
              <a:rPr lang="el-GR" sz="2400" b="1" dirty="0">
                <a:solidFill>
                  <a:srgbClr val="820000"/>
                </a:solidFill>
              </a:rPr>
              <a:t>Αποτελεί τη σημαντικότερη και μεγαλύτερη διαστολή φθάνοντας το 1,30%.</a:t>
            </a:r>
            <a:br>
              <a:rPr lang="el-GR" sz="2400" b="1" dirty="0">
                <a:solidFill>
                  <a:srgbClr val="820000"/>
                </a:solidFill>
              </a:rPr>
            </a:br>
            <a:endParaRPr lang="el-GR" sz="2400" b="1" dirty="0">
              <a:solidFill>
                <a:srgbClr val="82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8359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899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 smtClean="0"/>
              <a:t>(2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1316037"/>
            <a:ext cx="532257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28339" y="6392908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49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Σύνθεση πυροχωμ</a:t>
            </a:r>
            <a:r>
              <a:rPr lang="el-GR" dirty="0"/>
              <a:t>ά</a:t>
            </a:r>
            <a:r>
              <a:rPr lang="el-GR" dirty="0" smtClean="0"/>
              <a:t>των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691680" y="1680915"/>
            <a:ext cx="6264696" cy="5040560"/>
          </a:xfrm>
        </p:spPr>
        <p:txBody>
          <a:bodyPr/>
          <a:lstStyle/>
          <a:p>
            <a:pPr>
              <a:spcBef>
                <a:spcPts val="4200"/>
              </a:spcBef>
            </a:pPr>
            <a:r>
              <a:rPr lang="el-GR" sz="2400" dirty="0"/>
              <a:t>Πυρίμαχο </a:t>
            </a:r>
            <a:r>
              <a:rPr lang="el-GR" sz="2400" dirty="0" smtClean="0"/>
              <a:t>υλικό,</a:t>
            </a:r>
            <a:endParaRPr lang="el-GR" sz="2400" dirty="0"/>
          </a:p>
          <a:p>
            <a:pPr>
              <a:spcBef>
                <a:spcPts val="4200"/>
              </a:spcBef>
            </a:pPr>
            <a:r>
              <a:rPr lang="el-GR" sz="2400" dirty="0"/>
              <a:t>Συνδετικό </a:t>
            </a:r>
            <a:r>
              <a:rPr lang="el-GR" sz="2400" dirty="0" smtClean="0"/>
              <a:t>υλικό,</a:t>
            </a:r>
            <a:endParaRPr lang="el-GR" sz="2400" dirty="0"/>
          </a:p>
          <a:p>
            <a:pPr>
              <a:spcBef>
                <a:spcPts val="4200"/>
              </a:spcBef>
            </a:pPr>
            <a:r>
              <a:rPr lang="el-GR" sz="2400" dirty="0"/>
              <a:t>Διάφορες χημικές ουσίες  για </a:t>
            </a:r>
            <a:r>
              <a:rPr lang="el-GR" sz="2400" dirty="0" smtClean="0"/>
              <a:t>τον έλεγχο και την  </a:t>
            </a:r>
            <a:r>
              <a:rPr lang="el-GR" sz="2400" dirty="0"/>
              <a:t>τροποποίηση διαφόρων φυσικών ιδιοτήτων.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439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Είδη πυροχωμάτων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3568" y="1345239"/>
            <a:ext cx="8229600" cy="5760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Πυροχώματα γύψου ή απλά πυροχώματα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683568" y="2099566"/>
            <a:ext cx="54543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l-GR" sz="2400" dirty="0">
                <a:latin typeface="+mn-lt"/>
              </a:rPr>
              <a:t>Πυροχώματα φωσφορικού τύπου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l-GR" sz="2400" dirty="0">
                <a:latin typeface="+mn-lt"/>
              </a:rPr>
              <a:t>Πυροχώματα πυριτικού τύπου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l-GR" sz="2400" dirty="0">
                <a:latin typeface="+mn-lt"/>
              </a:rPr>
              <a:t>Πυροχώματα μαγνησίας-ζιρκονίας</a:t>
            </a:r>
          </a:p>
        </p:txBody>
      </p:sp>
      <p:sp>
        <p:nvSpPr>
          <p:cNvPr id="6" name="Δεξιό άγκιστρο 5"/>
          <p:cNvSpPr/>
          <p:nvPr/>
        </p:nvSpPr>
        <p:spPr>
          <a:xfrm>
            <a:off x="5561620" y="2114209"/>
            <a:ext cx="469032" cy="1700808"/>
          </a:xfrm>
          <a:prstGeom prst="rightBrac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6137920" y="2541793"/>
            <a:ext cx="2220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820000"/>
                </a:solidFill>
                <a:latin typeface="+mn-lt"/>
              </a:rPr>
              <a:t>ΕΙΔΙΚΑ ΠΥΡΟΧΩΜΑΤΑ</a:t>
            </a:r>
          </a:p>
        </p:txBody>
      </p:sp>
    </p:spTree>
    <p:extLst>
      <p:ext uri="{BB962C8B-B14F-4D97-AF65-F5344CB8AC3E}">
        <p14:creationId xmlns:p14="http://schemas.microsoft.com/office/powerpoint/2010/main" val="414680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28513"/>
            <a:ext cx="8496944" cy="908720"/>
          </a:xfrm>
        </p:spPr>
        <p:txBody>
          <a:bodyPr>
            <a:noAutofit/>
          </a:bodyPr>
          <a:lstStyle/>
          <a:p>
            <a:r>
              <a:rPr lang="el-GR" dirty="0" smtClean="0"/>
              <a:t>Πυροχώματα γύψου ή απλά πυροχώματα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99592" y="1628800"/>
            <a:ext cx="7488833" cy="4536504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l-GR" sz="2400" b="1" dirty="0"/>
              <a:t>Πυρίμαχο υλικό: </a:t>
            </a:r>
            <a:r>
              <a:rPr lang="el-GR" sz="2400" dirty="0"/>
              <a:t>SiO</a:t>
            </a:r>
            <a:r>
              <a:rPr lang="el-GR" sz="2400" baseline="-25000" dirty="0"/>
              <a:t>2</a:t>
            </a:r>
            <a:r>
              <a:rPr lang="el-GR" sz="2400" dirty="0"/>
              <a:t> (χαλαζίας, χριστοβαλίτης  ~ 60-65</a:t>
            </a:r>
            <a:r>
              <a:rPr lang="el-GR" sz="2400" dirty="0" smtClean="0"/>
              <a:t>%),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b="1" dirty="0"/>
              <a:t>Συνδετική ουσία</a:t>
            </a:r>
            <a:r>
              <a:rPr lang="el-GR" sz="2400" dirty="0"/>
              <a:t>: γύψος ~ 30-35</a:t>
            </a:r>
            <a:r>
              <a:rPr lang="el-GR" sz="2400" dirty="0" smtClean="0"/>
              <a:t>%,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Κατάλληλα για χύτευση κραμάτων χαμηλού σημείου τήξης </a:t>
            </a:r>
            <a:r>
              <a:rPr lang="el-GR" sz="2400" dirty="0" smtClean="0"/>
              <a:t>&lt;650 </a:t>
            </a:r>
            <a:r>
              <a:rPr lang="el-GR" sz="2400" baseline="30000" dirty="0" smtClean="0"/>
              <a:t>0</a:t>
            </a:r>
            <a:r>
              <a:rPr lang="el-GR" sz="2400" dirty="0" smtClean="0"/>
              <a:t>C </a:t>
            </a:r>
            <a:r>
              <a:rPr lang="el-GR" sz="2400" dirty="0"/>
              <a:t>(χρυσοκράματα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Χρησιμοποιούνται στην κατασκευή χυτών μικρού μεγέθους (ένθετα</a:t>
            </a:r>
            <a:r>
              <a:rPr lang="el-GR" sz="2400" dirty="0" smtClean="0"/>
              <a:t>, επένθετα</a:t>
            </a:r>
            <a:r>
              <a:rPr lang="el-GR" sz="2400" dirty="0"/>
              <a:t>, στεφάνες</a:t>
            </a:r>
            <a:r>
              <a:rPr lang="el-GR" sz="2400" dirty="0" smtClean="0"/>
              <a:t>). </a:t>
            </a:r>
            <a:endParaRPr lang="el-GR" sz="2400" dirty="0"/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832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Πυροχώματα φωσφορικού τύπου </a:t>
            </a:r>
            <a:br>
              <a:rPr lang="el-GR" sz="4400" dirty="0" smtClean="0"/>
            </a:br>
            <a:r>
              <a:rPr lang="el-GR" sz="3600" b="0" dirty="0" smtClean="0"/>
              <a:t>(1 από 3)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4628" y="1650251"/>
            <a:ext cx="7643192" cy="5040560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l-GR" sz="2400" b="1" dirty="0"/>
              <a:t>Πυρίμαχο υλικό: </a:t>
            </a:r>
            <a:r>
              <a:rPr lang="el-GR" sz="2400" dirty="0"/>
              <a:t>ενώσεις του πυριτίου</a:t>
            </a:r>
          </a:p>
          <a:p>
            <a:pPr>
              <a:spcBef>
                <a:spcPts val="3600"/>
              </a:spcBef>
            </a:pPr>
            <a:r>
              <a:rPr lang="el-GR" sz="2400" b="1" dirty="0"/>
              <a:t>Συνδετικό υλικό:</a:t>
            </a:r>
            <a:r>
              <a:rPr lang="el-GR" sz="2400" dirty="0"/>
              <a:t> φωσφορικές ενώσεις.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Κατάλληλα για χύτευση κραμάτων υψηλού σημείου τήξης </a:t>
            </a:r>
            <a:r>
              <a:rPr lang="el-GR" sz="2400" dirty="0" smtClean="0"/>
              <a:t>~ 1200 </a:t>
            </a:r>
            <a:r>
              <a:rPr lang="el-GR" sz="2400" baseline="30000" dirty="0" smtClean="0"/>
              <a:t>0</a:t>
            </a:r>
            <a:r>
              <a:rPr lang="el-GR" sz="2400" dirty="0" smtClean="0"/>
              <a:t>C 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Χρησιμοποιούνται κυρίως για τη χύτευση κραμάτων μεταλλοκεραμικής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Αναμιγνύονται με απεσταγμένο νερό ή ειδικό υγρό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0608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Πυροχώματα φωσφορικού τύπου </a:t>
            </a:r>
            <a:br>
              <a:rPr lang="el-GR" sz="4400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3)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84625" y="1680915"/>
            <a:ext cx="6984776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διαστολή των πυροχωμάτων φωσφορικού τύπου ρυθμίζεται με την τροποποίηση της αναλογίας ειδικού υγρού – απεσταγμένου νερού</a:t>
            </a:r>
            <a:r>
              <a:rPr lang="el-GR" sz="2400" dirty="0" smtClean="0"/>
              <a:t>:</a:t>
            </a:r>
            <a:endParaRPr lang="en-US" sz="2400" dirty="0" smtClean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 smtClean="0"/>
              <a:t>Το </a:t>
            </a:r>
            <a:r>
              <a:rPr lang="el-GR" sz="2400" dirty="0"/>
              <a:t>καθαρό υγρό δίνει τη μέγιστη διαστολή πήξης και συνεπώς το μεγαλύτερο σε διαστάσεις </a:t>
            </a:r>
            <a:r>
              <a:rPr lang="el-GR" sz="2400" dirty="0" smtClean="0"/>
              <a:t>χυτό.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 Η αραίωση του υγρού με νερό συνεπάγεται τη μείωση της διαστολής πήξης, αποδίδοντας χυτά μικρότερων </a:t>
            </a:r>
            <a:r>
              <a:rPr lang="el-GR" sz="2400" dirty="0" smtClean="0"/>
              <a:t>διαστάσεων.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554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Autofit/>
          </a:bodyPr>
          <a:lstStyle/>
          <a:p>
            <a:r>
              <a:rPr lang="el-GR" dirty="0"/>
              <a:t>Πυροχώματα φωσφορικού τύπου </a:t>
            </a:r>
            <a:br>
              <a:rPr lang="el-GR" dirty="0"/>
            </a:b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3)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340768"/>
            <a:ext cx="6384545" cy="478840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547664" y="6255404"/>
            <a:ext cx="63367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Ανδριτσάκης Δ. Ακίνητη επανορθωτική προσθετική. Εκδόσεις Ζαχαρόπουλος, Αθήνα, 2002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8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Πυροχώματα πυριτικού τύπου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196752"/>
            <a:ext cx="7128792" cy="5040560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b="1" dirty="0"/>
              <a:t>Πυρίμαχο υλικό: </a:t>
            </a:r>
            <a:r>
              <a:rPr lang="el-GR" sz="2400" dirty="0"/>
              <a:t>ενώσεις του </a:t>
            </a:r>
            <a:r>
              <a:rPr lang="el-GR" sz="2400" dirty="0" smtClean="0"/>
              <a:t>πυριτίου,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b="1" dirty="0"/>
              <a:t>Συνδετικό υλικό: </a:t>
            </a:r>
            <a:r>
              <a:rPr lang="el-GR" sz="2400" dirty="0"/>
              <a:t>πυριτικές  </a:t>
            </a:r>
            <a:r>
              <a:rPr lang="el-GR" sz="2400" dirty="0" smtClean="0"/>
              <a:t>ενώσεις,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Κατάλληλα για χύτευση κραμάτων πολύ υψηλού σημείου τήξης (χρωμιοκοβαλτιούχα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Χρησιμοποιούνται για την κατασκευή μερικών </a:t>
            </a:r>
            <a:r>
              <a:rPr lang="el-GR" sz="2400" dirty="0" smtClean="0"/>
              <a:t>οδοντοστοιχιών,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Έχουν πολύ υψηλό κόστος και δεν χρησιμοποιούνται </a:t>
            </a:r>
            <a:r>
              <a:rPr lang="el-GR" sz="2400" dirty="0" smtClean="0"/>
              <a:t>ευρέως.</a:t>
            </a:r>
            <a:endParaRPr lang="el-GR" sz="2400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7930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Πυροχώματα Μαγνησίας - Ζιρκόνιας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331640" y="1498352"/>
            <a:ext cx="6696744" cy="5040560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l-GR" sz="2400" dirty="0"/>
              <a:t>Πυρίμαχο υλικό: MgO, ZrO</a:t>
            </a:r>
            <a:r>
              <a:rPr lang="el-GR" sz="2400" baseline="-25000" dirty="0"/>
              <a:t>2</a:t>
            </a:r>
            <a:r>
              <a:rPr lang="el-GR" sz="2400" dirty="0"/>
              <a:t>  </a:t>
            </a:r>
            <a:r>
              <a:rPr lang="el-GR" sz="2400" dirty="0" smtClean="0"/>
              <a:t>Al</a:t>
            </a:r>
            <a:r>
              <a:rPr lang="el-GR" sz="2400" baseline="-25000" dirty="0" smtClean="0"/>
              <a:t>2</a:t>
            </a:r>
            <a:r>
              <a:rPr lang="el-GR" sz="2400" dirty="0" smtClean="0"/>
              <a:t>O</a:t>
            </a:r>
            <a:r>
              <a:rPr lang="el-GR" sz="2400" baseline="-25000" dirty="0" smtClean="0"/>
              <a:t>3</a:t>
            </a:r>
            <a:r>
              <a:rPr lang="el-GR" sz="2400" dirty="0" smtClean="0"/>
              <a:t>, </a:t>
            </a:r>
          </a:p>
          <a:p>
            <a:pPr>
              <a:spcBef>
                <a:spcPts val="3000"/>
              </a:spcBef>
            </a:pPr>
            <a:r>
              <a:rPr lang="el-GR" sz="2400" dirty="0" smtClean="0"/>
              <a:t>Συνδετικό </a:t>
            </a:r>
            <a:r>
              <a:rPr lang="el-GR" sz="2400" dirty="0"/>
              <a:t>υλικό: οξείδια του </a:t>
            </a:r>
            <a:r>
              <a:rPr lang="el-GR" sz="2400" dirty="0" smtClean="0"/>
              <a:t>μαγνησίου,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Κατάλληλα για χύτευση κραμάτων πολύ υψηλού σημείου τήξης &gt;1200 </a:t>
            </a:r>
            <a:r>
              <a:rPr lang="el-GR" sz="2400" baseline="30000" dirty="0" smtClean="0"/>
              <a:t>0</a:t>
            </a:r>
            <a:r>
              <a:rPr lang="el-GR" sz="2400" dirty="0" smtClean="0"/>
              <a:t>C,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Χρησιμοποιούνται για τη χύτευση του τιτανίου και των κραμάτων του.</a:t>
            </a:r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848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00521"/>
            <a:ext cx="8229600" cy="908720"/>
          </a:xfrm>
        </p:spPr>
        <p:txBody>
          <a:bodyPr/>
          <a:lstStyle/>
          <a:p>
            <a:r>
              <a:rPr lang="el-GR" dirty="0" smtClean="0"/>
              <a:t>Επένδυση με πυρόχωμα </a:t>
            </a:r>
            <a:r>
              <a:rPr lang="el-GR" sz="3200" b="0" dirty="0" smtClean="0"/>
              <a:t>(1 από </a:t>
            </a:r>
            <a:r>
              <a:rPr lang="el-GR" sz="3200" b="0" dirty="0"/>
              <a:t>14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619672" y="1844824"/>
            <a:ext cx="6048673" cy="3240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Πριν την επένδυση με πυρόχωμα το κέρινο ομοίωμα </a:t>
            </a:r>
            <a:r>
              <a:rPr lang="el-GR" sz="2400" b="1" dirty="0">
                <a:solidFill>
                  <a:srgbClr val="075075"/>
                </a:solidFill>
              </a:rPr>
              <a:t>καθαρίζεται με ψεκασμό ή πινέλο με ειδικό υγρό </a:t>
            </a:r>
            <a:r>
              <a:rPr lang="el-GR" sz="2400" dirty="0"/>
              <a:t>για να απομακρυνθούν διάφορες ελαιώδεις ουσίες και σκόνη και για να ελαττωθεί η επιφανειακή τάση του κεριού, ώστε να διευκολυνθεί η διαβροχή του με το πυρόχωμα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85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237" y="270531"/>
            <a:ext cx="8229600" cy="908720"/>
          </a:xfrm>
        </p:spPr>
        <p:txBody>
          <a:bodyPr/>
          <a:lstStyle/>
          <a:p>
            <a:r>
              <a:rPr lang="el-GR" dirty="0"/>
              <a:t>Επένδυση με πυρόχωμα </a:t>
            </a:r>
            <a:r>
              <a:rPr lang="el-GR" sz="3200" b="0" dirty="0" smtClean="0"/>
              <a:t>(2 </a:t>
            </a:r>
            <a:r>
              <a:rPr lang="el-GR" sz="3200" b="0" dirty="0"/>
              <a:t>από 14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916832"/>
            <a:ext cx="3292982" cy="295232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513" y="1700808"/>
            <a:ext cx="3351373" cy="3473755"/>
          </a:xfrm>
          <a:prstGeom prst="rect">
            <a:avLst/>
          </a:prstGeom>
        </p:spPr>
      </p:pic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755576" y="4941168"/>
            <a:ext cx="32403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Ανδριτσάκης Δ. Ακίνητη επανορθωτική προσθετική. Εκδόσεις Ζαχαρόπουλος, Αθήνα, 2002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4860032" y="5278651"/>
            <a:ext cx="33123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35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899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 smtClean="0"/>
              <a:t>(3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208420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49792" y="6053008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676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Επένδυση με πυρόχωμα </a:t>
            </a:r>
            <a:r>
              <a:rPr lang="el-GR" sz="3200" b="0" dirty="0" smtClean="0"/>
              <a:t>(3 </a:t>
            </a:r>
            <a:r>
              <a:rPr lang="el-GR" sz="3200" b="0" dirty="0"/>
              <a:t>από 14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1556792"/>
            <a:ext cx="62646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442380" y="5934281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Επένδυση με πυρόχωμα </a:t>
            </a:r>
            <a:r>
              <a:rPr lang="el-GR" sz="3200" b="0" dirty="0" smtClean="0"/>
              <a:t>(4 </a:t>
            </a:r>
            <a:r>
              <a:rPr lang="el-GR" sz="3200" b="0" dirty="0"/>
              <a:t>από 14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552" y="5517232"/>
            <a:ext cx="8229600" cy="79208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dirty="0" smtClean="0"/>
              <a:t>Η ταινία </a:t>
            </a:r>
            <a:r>
              <a:rPr lang="el-GR" sz="2400" dirty="0"/>
              <a:t>από κεραμικές ίνες, λειτουργεί σαν ενδοτικό στρώμα και επιτρέπει την ελεύθερη διαστολή του πυροχώματος</a:t>
            </a:r>
          </a:p>
          <a:p>
            <a:pPr marL="0" indent="0">
              <a:buNone/>
            </a:pPr>
            <a:endParaRPr lang="el-GR" sz="2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696" y="1363079"/>
            <a:ext cx="5328592" cy="3816425"/>
          </a:xfrm>
          <a:prstGeom prst="rect">
            <a:avLst/>
          </a:prstGeom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 rot="-5400000">
            <a:off x="5700700" y="2948372"/>
            <a:ext cx="424847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7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Επένδυση με πυρόχωμα </a:t>
            </a:r>
            <a:r>
              <a:rPr lang="el-GR" sz="3200" b="0" dirty="0" smtClean="0"/>
              <a:t>(5 </a:t>
            </a:r>
            <a:r>
              <a:rPr lang="el-GR" sz="3200" b="0" dirty="0"/>
              <a:t>από 14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0810" y="1391426"/>
            <a:ext cx="604867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233972" y="6043451"/>
            <a:ext cx="6696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79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Επένδυση με πυρόχωμα </a:t>
            </a:r>
            <a:r>
              <a:rPr lang="el-GR" sz="3200" b="0" dirty="0" smtClean="0"/>
              <a:t>(6 </a:t>
            </a:r>
            <a:r>
              <a:rPr lang="el-GR" sz="3200" b="0" dirty="0"/>
              <a:t>από 14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33872" y="5475342"/>
            <a:ext cx="8496944" cy="11521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dirty="0"/>
              <a:t>Η ταινία διαβρέχεται με νερό για να μην απορροφήσει υγρασία από το πυρόχωμα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βοηθώντας </a:t>
            </a:r>
            <a:r>
              <a:rPr lang="el-GR" sz="2400" dirty="0"/>
              <a:t>έτσι την υγροσκοπική διαστολή του.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4" y="1268759"/>
            <a:ext cx="4285456" cy="411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/>
          <p:cNvSpPr>
            <a:spLocks/>
          </p:cNvSpPr>
          <p:nvPr/>
        </p:nvSpPr>
        <p:spPr bwMode="auto">
          <a:xfrm>
            <a:off x="4741676" y="1550686"/>
            <a:ext cx="118355" cy="258439"/>
          </a:xfrm>
          <a:prstGeom prst="leftBrace">
            <a:avLst>
              <a:gd name="adj1" fmla="val 41667"/>
              <a:gd name="adj2" fmla="val 50000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4960010" y="1550686"/>
            <a:ext cx="558126" cy="124287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5518136" y="1350631"/>
            <a:ext cx="688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820000"/>
                </a:solidFill>
                <a:latin typeface="+mn-lt"/>
              </a:rPr>
              <a:t>3 χιλ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 rot="-5400000">
            <a:off x="5148672" y="2896135"/>
            <a:ext cx="41170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Επένδυση με πυρόχωμα </a:t>
            </a:r>
            <a:r>
              <a:rPr lang="el-GR" sz="3200" b="0" dirty="0" smtClean="0"/>
              <a:t>(7 </a:t>
            </a:r>
            <a:r>
              <a:rPr lang="el-GR" sz="3200" b="0" dirty="0"/>
              <a:t>από 14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1268760"/>
            <a:ext cx="64087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23628" y="6148658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3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Επένδυση με πυρόχωμα </a:t>
            </a:r>
            <a:r>
              <a:rPr lang="el-GR" sz="3200" b="0" dirty="0" smtClean="0"/>
              <a:t>(8 </a:t>
            </a:r>
            <a:r>
              <a:rPr lang="el-GR" sz="3200" b="0" dirty="0"/>
              <a:t>από 14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3992" y="1427651"/>
            <a:ext cx="6336704" cy="439248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75656" y="6116382"/>
            <a:ext cx="6696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86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Επένδυση με πυρόχωμα </a:t>
            </a:r>
            <a:r>
              <a:rPr lang="el-GR" sz="3200" b="0" dirty="0" smtClean="0"/>
              <a:t>(9 </a:t>
            </a:r>
            <a:r>
              <a:rPr lang="el-GR" sz="3200" b="0" dirty="0"/>
              <a:t>από 14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1760" y="1340768"/>
            <a:ext cx="417646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5949280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64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Επένδυση με πυρόχωμα </a:t>
            </a:r>
            <a:r>
              <a:rPr lang="el-GR" sz="3200" b="0" dirty="0" smtClean="0"/>
              <a:t>(10 </a:t>
            </a:r>
            <a:r>
              <a:rPr lang="el-GR" sz="3200" b="0" dirty="0"/>
              <a:t>από 14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1340767"/>
            <a:ext cx="6408712" cy="446449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03648" y="6120679"/>
            <a:ext cx="6696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9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Επένδυση με πυρόχωμα </a:t>
            </a:r>
            <a:r>
              <a:rPr lang="el-GR" sz="3200" b="0" dirty="0"/>
              <a:t>(</a:t>
            </a:r>
            <a:r>
              <a:rPr lang="el-GR" sz="3200" b="0" dirty="0" smtClean="0"/>
              <a:t>11 </a:t>
            </a:r>
            <a:r>
              <a:rPr lang="el-GR" sz="3200" b="0" dirty="0"/>
              <a:t>από 14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1340768"/>
            <a:ext cx="648072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03648" y="6120680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8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Επένδυση με πυρόχωμα </a:t>
            </a:r>
            <a:r>
              <a:rPr lang="el-GR" sz="3200" b="0" dirty="0"/>
              <a:t>(</a:t>
            </a:r>
            <a:r>
              <a:rPr lang="el-GR" sz="3200" b="0" dirty="0" smtClean="0"/>
              <a:t>12 </a:t>
            </a:r>
            <a:r>
              <a:rPr lang="el-GR" sz="3200" b="0" dirty="0"/>
              <a:t>από 14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1340768"/>
            <a:ext cx="6408712" cy="446449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6079351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8113" y="42696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 smtClean="0"/>
              <a:t>(4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1628800"/>
            <a:ext cx="6048672" cy="424847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1331640" y="6151359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28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Επένδυση με πυρόχωμα </a:t>
            </a:r>
            <a:r>
              <a:rPr lang="el-GR" sz="3200" b="0" dirty="0"/>
              <a:t>(</a:t>
            </a:r>
            <a:r>
              <a:rPr lang="el-GR" sz="3200" b="0" dirty="0" smtClean="0"/>
              <a:t>13 </a:t>
            </a:r>
            <a:r>
              <a:rPr lang="el-GR" sz="3200" b="0" dirty="0"/>
              <a:t>από 14</a:t>
            </a:r>
            <a:r>
              <a:rPr lang="el-GR" sz="32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1340767"/>
            <a:ext cx="6408712" cy="446449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95636" y="6120679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74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08720"/>
          </a:xfrm>
        </p:spPr>
        <p:txBody>
          <a:bodyPr/>
          <a:lstStyle/>
          <a:p>
            <a:r>
              <a:rPr lang="el-GR" dirty="0"/>
              <a:t>Επένδυση με πυρόχωμα </a:t>
            </a:r>
            <a:r>
              <a:rPr lang="el-GR" sz="3200" b="0" dirty="0"/>
              <a:t>(</a:t>
            </a:r>
            <a:r>
              <a:rPr lang="el-GR" sz="3200" b="0" dirty="0" smtClean="0"/>
              <a:t>14 </a:t>
            </a:r>
            <a:r>
              <a:rPr lang="el-GR" sz="3200" b="0" dirty="0"/>
              <a:t>από 14</a:t>
            </a:r>
            <a:r>
              <a:rPr lang="el-GR" sz="32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59632" y="1988840"/>
            <a:ext cx="6192688" cy="2075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Μετά την επένδυση ο δακτύλιος </a:t>
            </a:r>
            <a:r>
              <a:rPr lang="el-GR" sz="2400" b="1" dirty="0">
                <a:solidFill>
                  <a:srgbClr val="075075"/>
                </a:solidFill>
              </a:rPr>
              <a:t>αφήνεται σε ηρεμία για μία ώρα περίπου μέσα σε περιβάλλον σχετικής υγρασίας 100% (υγραντήρα), </a:t>
            </a:r>
            <a:r>
              <a:rPr lang="el-GR" sz="2400" dirty="0"/>
              <a:t>μέχρι να ολοκληρωθεί η κρυστάλλωση  του πυροχώματος.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9147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5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32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 (Θ). Ενότητα</a:t>
            </a:r>
            <a:r>
              <a:rPr lang="en-US" sz="2000" dirty="0" smtClean="0"/>
              <a:t> 9:</a:t>
            </a:r>
            <a:r>
              <a:rPr lang="el-GR" sz="2000" dirty="0" smtClean="0">
                <a:solidFill>
                  <a:sysClr val="windowText" lastClr="000000"/>
                </a:solidFill>
              </a:rPr>
              <a:t>Τοποθέτηση του Κέρινου Ομοιώματος στο Δακτύλιο Πυράκτωσης - Επένδυση με Πυρόχωμα</a:t>
            </a:r>
            <a:r>
              <a:rPr lang="el-GR" sz="2000" dirty="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052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7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45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787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Αδάμ Α., Δρούκας Β.  Στοιχεία ακινήτου οδοντικής προσθετικής. Εκδόσεις Παρισιάνος, Αθήνα 1981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 fontAlgn="base">
              <a:buFont typeface="+mj-lt"/>
              <a:buAutoNum type="arabicPeriod"/>
            </a:pPr>
            <a:r>
              <a:rPr lang="el-GR" sz="2000" dirty="0" smtClean="0"/>
              <a:t>Ανδριτσάκης </a:t>
            </a:r>
            <a:r>
              <a:rPr lang="el-GR" sz="2000" dirty="0"/>
              <a:t>Δ. Ακίνητη επανορθωτική προσθετική. Εκδόσεις Ζαχαρόπουλος, Αθήνα, 2002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 Λομβαρδάς Ι. Προσθετική. Εκδόσεις Μέλισσα, Αθήνα, 1987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75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 smtClean="0"/>
              <a:t>(5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1763688" y="2204864"/>
            <a:ext cx="5760640" cy="3240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 smtClean="0"/>
              <a:t>Ο </a:t>
            </a:r>
            <a:r>
              <a:rPr lang="el-GR" sz="2400" b="1" dirty="0" smtClean="0">
                <a:solidFill>
                  <a:srgbClr val="075075"/>
                </a:solidFill>
              </a:rPr>
              <a:t>προσανατολισμός</a:t>
            </a:r>
            <a:r>
              <a:rPr lang="el-GR" sz="2400" dirty="0" smtClean="0"/>
              <a:t> των αγωγών και η χωροταξική </a:t>
            </a:r>
            <a:r>
              <a:rPr lang="el-GR" sz="2400" b="1" dirty="0" smtClean="0">
                <a:solidFill>
                  <a:srgbClr val="075075"/>
                </a:solidFill>
              </a:rPr>
              <a:t>θέση</a:t>
            </a:r>
            <a:r>
              <a:rPr lang="el-GR" sz="2400" dirty="0" smtClean="0"/>
              <a:t> του κέρινου ομοιώματος μέσα στον δακτύλιο πυράκτωσης παίζει σημαντικότατο ρόλο στη δημιουργία σωστών χυτών.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9182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 smtClean="0"/>
              <a:t>(6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777723"/>
            <a:ext cx="6840760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/>
              <a:t>Εδώ </a:t>
            </a:r>
            <a:r>
              <a:rPr lang="el-GR" sz="2400" b="1" dirty="0" smtClean="0"/>
              <a:t>εκτιμώνται </a:t>
            </a:r>
            <a:r>
              <a:rPr lang="el-GR" sz="2400" b="1" dirty="0"/>
              <a:t>δύο γεγονότα</a:t>
            </a:r>
            <a:r>
              <a:rPr lang="el-GR" sz="2400" b="1" dirty="0" smtClean="0"/>
              <a:t>: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Οι υψηλές θερμοκρασίες κατά τη χύτευση εντοπίζονται στο </a:t>
            </a:r>
            <a:r>
              <a:rPr lang="el-GR" sz="2400" b="1" dirty="0">
                <a:solidFill>
                  <a:srgbClr val="075075"/>
                </a:solidFill>
              </a:rPr>
              <a:t>κέντρο του δακτυλίου (θερμικό κέντρο).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Το λιωμένο κράμα δεν στερεοποιείται αμέσως και καθολικά, αλλά </a:t>
            </a:r>
            <a:r>
              <a:rPr lang="el-GR" sz="2400" b="1" dirty="0">
                <a:solidFill>
                  <a:srgbClr val="075075"/>
                </a:solidFill>
              </a:rPr>
              <a:t>σταδιακά,</a:t>
            </a:r>
            <a:r>
              <a:rPr lang="el-GR" sz="2400" dirty="0"/>
              <a:t> αρχίζοντας από τις εξωτερικές περιοχές του δακτυλίου που παρουσιάζουν τη χαμηλότερη θερμοκρασία.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9524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 smtClean="0"/>
              <a:t>(7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749" y="1344172"/>
            <a:ext cx="420250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3619499" y="2924944"/>
            <a:ext cx="1905000" cy="2057400"/>
          </a:xfrm>
          <a:prstGeom prst="ellipse">
            <a:avLst/>
          </a:prstGeom>
          <a:solidFill>
            <a:srgbClr val="FF0033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1979712" y="3933056"/>
            <a:ext cx="2567174" cy="20588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0" name="Ορθογώνιο 9"/>
          <p:cNvSpPr/>
          <p:nvPr/>
        </p:nvSpPr>
        <p:spPr>
          <a:xfrm>
            <a:off x="938726" y="3510385"/>
            <a:ext cx="11088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+mn-lt"/>
              </a:rPr>
              <a:t>Θερμικό Κέντρο</a:t>
            </a:r>
            <a:endParaRPr lang="el-GR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0083" y="6101300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873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Τοποθέτηση του κέρινου ομοιώματος στο δακτύλιο πυράκτωσης </a:t>
            </a:r>
            <a:r>
              <a:rPr lang="el-GR" sz="3600" b="0" dirty="0" smtClean="0"/>
              <a:t>(8 </a:t>
            </a:r>
            <a:r>
              <a:rPr lang="el-GR" sz="3600" b="0" dirty="0"/>
              <a:t>από 18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484784"/>
            <a:ext cx="3851021" cy="481377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3854868" y="1916832"/>
            <a:ext cx="1108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+mn-lt"/>
              </a:rPr>
              <a:t>ΛΑΘΟΣ</a:t>
            </a:r>
            <a:endParaRPr lang="el-GR" sz="2000" dirty="0">
              <a:latin typeface="+mn-lt"/>
            </a:endParaRPr>
          </a:p>
        </p:txBody>
      </p:sp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1547664" y="6353699"/>
            <a:ext cx="64807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Ανδριτσάκης Δ. Ακίνητη επανορθωτική προσθετική. Εκδόσεις Ζαχαρόπουλος, Αθήνα, 2002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7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716</TotalTime>
  <Words>2479</Words>
  <Application>Microsoft Office PowerPoint</Application>
  <PresentationFormat>Προβολή στην οθόνη (4:3)</PresentationFormat>
  <Paragraphs>300</Paragraphs>
  <Slides>59</Slides>
  <Notes>28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59</vt:i4>
      </vt:variant>
    </vt:vector>
  </HeadingPairs>
  <TitlesOfParts>
    <vt:vector size="62" baseType="lpstr">
      <vt:lpstr>template</vt:lpstr>
      <vt:lpstr>1_OC_template_updated</vt:lpstr>
      <vt:lpstr>OC_template_updated</vt:lpstr>
      <vt:lpstr>Ακίνητη Προσθετική Ι (Θ)</vt:lpstr>
      <vt:lpstr>Τοποθέτηση του κέρινου ομοιώματος στο δακτύλιο πυράκτωσης (1 από 18)</vt:lpstr>
      <vt:lpstr>Τοποθέτηση του κέρινου ομοιώματος στο δακτύλιο πυράκτωσης (2 από 18)</vt:lpstr>
      <vt:lpstr>Τοποθέτηση του κέρινου ομοιώματος στο δακτύλιο πυράκτωσης (3 από 18)</vt:lpstr>
      <vt:lpstr>Τοποθέτηση του κέρινου ομοιώματος στο δακτύλιο πυράκτωσης (4 από 18)</vt:lpstr>
      <vt:lpstr>Τοποθέτηση του κέρινου ομοιώματος στο δακτύλιο πυράκτωσης (5 από 18)</vt:lpstr>
      <vt:lpstr>Τοποθέτηση του κέρινου ομοιώματος στο δακτύλιο πυράκτωσης (6 από 18)</vt:lpstr>
      <vt:lpstr>Τοποθέτηση του κέρινου ομοιώματος στο δακτύλιο πυράκτωσης (7 από 18)</vt:lpstr>
      <vt:lpstr>Τοποθέτηση του κέρινου ομοιώματος στο δακτύλιο πυράκτωσης (8 από 18)</vt:lpstr>
      <vt:lpstr>Τοποθέτηση του κέρινου ομοιώματος στο δακτύλιο πυράκτωσης (9 από 18)</vt:lpstr>
      <vt:lpstr>Τοποθέτηση του κέρινου ομοιώματος στο δακτύλιο πυράκτωσης (10 από 18)</vt:lpstr>
      <vt:lpstr>Τοποθέτηση του κέρινου ομοιώματος στο δακτύλιο πυράκτωσης (11 από 18)</vt:lpstr>
      <vt:lpstr>Τοποθέτηση του κέρινου ομοιώματος στο δακτύλιο πυράκτωσης (12 από 18)</vt:lpstr>
      <vt:lpstr>Τοποθέτηση του κέρινου ομοιώματος στο δακτύλιο πυράκτωσης (13 από 18)</vt:lpstr>
      <vt:lpstr>Τοποθέτηση του κέρινου ομοιώματος στο δακτύλιο πυράκτωσης (14 από 18)</vt:lpstr>
      <vt:lpstr>Τοποθέτηση του κέρινου ομοιώματος στο δακτύλιο πυράκτωσης (15 από 18)</vt:lpstr>
      <vt:lpstr>Τοποθέτηση του κέρινου ομοιώματος στο δακτύλιο πυράκτωσης (16 από 18)</vt:lpstr>
      <vt:lpstr>Τοποθέτηση του κέρινου ομοιώματος στο δακτύλιο πυράκτωσης (17 από 18)</vt:lpstr>
      <vt:lpstr>Τοποθέτηση του κέρινου ομοιώματος στο δακτύλιο πυράκτωσης (18 από 18)</vt:lpstr>
      <vt:lpstr>Επένδυση του κέρινου ομοιώματος με πυρόχωμα</vt:lpstr>
      <vt:lpstr>Ιδιότητες πυροχώματος (1 από 4)</vt:lpstr>
      <vt:lpstr>Ιδιότητες πυροχώματος (2 από 4)</vt:lpstr>
      <vt:lpstr>Ιδιότητες πυροχώματος (3 από 4)</vt:lpstr>
      <vt:lpstr>Ιδιότητες πυροχώματος (4 από 4)</vt:lpstr>
      <vt:lpstr>Διαστολή πυροχώματος (1 από 3)</vt:lpstr>
      <vt:lpstr>Διαστολή πυροχώματος (2 από 3)</vt:lpstr>
      <vt:lpstr>Διαστολή πυροχώματος (3 από 3)</vt:lpstr>
      <vt:lpstr>Μέθοδοι υγροσκοπικής διαστολής πυροχώματος</vt:lpstr>
      <vt:lpstr>Θερμική διαστολή </vt:lpstr>
      <vt:lpstr>Σύνθεση πυροχωμάτων</vt:lpstr>
      <vt:lpstr>Είδη πυροχωμάτων</vt:lpstr>
      <vt:lpstr>Πυροχώματα γύψου ή απλά πυροχώματα</vt:lpstr>
      <vt:lpstr>Πυροχώματα φωσφορικού τύπου  (1 από 3)</vt:lpstr>
      <vt:lpstr>Πυροχώματα φωσφορικού τύπου  (2 από 3)</vt:lpstr>
      <vt:lpstr>Πυροχώματα φωσφορικού τύπου  (3 από 3)</vt:lpstr>
      <vt:lpstr>Πυροχώματα πυριτικού τύπου</vt:lpstr>
      <vt:lpstr>Πυροχώματα Μαγνησίας - Ζιρκόνιας</vt:lpstr>
      <vt:lpstr>Επένδυση με πυρόχωμα (1 από 14)</vt:lpstr>
      <vt:lpstr>Επένδυση με πυρόχωμα (2 από 14)</vt:lpstr>
      <vt:lpstr>Επένδυση με πυρόχωμα (3 από 14)</vt:lpstr>
      <vt:lpstr>Επένδυση με πυρόχωμα (4 από 14)</vt:lpstr>
      <vt:lpstr>Επένδυση με πυρόχωμα (5 από 14)</vt:lpstr>
      <vt:lpstr>Επένδυση με πυρόχωμα (6 από 14)</vt:lpstr>
      <vt:lpstr>Επένδυση με πυρόχωμα (7 από 14)</vt:lpstr>
      <vt:lpstr>Επένδυση με πυρόχωμα (8 από 14)</vt:lpstr>
      <vt:lpstr>Επένδυση με πυρόχωμα (9 από 14)</vt:lpstr>
      <vt:lpstr>Επένδυση με πυρόχωμα (10 από 14)</vt:lpstr>
      <vt:lpstr>Επένδυση με πυρόχωμα (11 από 14)</vt:lpstr>
      <vt:lpstr>Επένδυση με πυρόχωμα (12 από 14)</vt:lpstr>
      <vt:lpstr>Επένδυση με πυρόχωμα (13 από 14)</vt:lpstr>
      <vt:lpstr>Επένδυση με πυρόχωμα (14 από 14)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</dc:title>
  <dc:creator>opencourses@teiath.gr</dc:creator>
  <cp:lastModifiedBy>natasakar new</cp:lastModifiedBy>
  <cp:revision>70</cp:revision>
  <dcterms:created xsi:type="dcterms:W3CDTF">2014-01-02T12:44:34Z</dcterms:created>
  <dcterms:modified xsi:type="dcterms:W3CDTF">2015-03-10T14:52:58Z</dcterms:modified>
</cp:coreProperties>
</file>