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4"/>
  </p:notesMasterIdLst>
  <p:handoutMasterIdLst>
    <p:handoutMasterId r:id="rId35"/>
  </p:handoutMasterIdLst>
  <p:sldIdLst>
    <p:sldId id="256" r:id="rId2"/>
    <p:sldId id="258" r:id="rId3"/>
    <p:sldId id="283" r:id="rId4"/>
    <p:sldId id="268" r:id="rId5"/>
    <p:sldId id="259" r:id="rId6"/>
    <p:sldId id="269" r:id="rId7"/>
    <p:sldId id="270" r:id="rId8"/>
    <p:sldId id="271" r:id="rId9"/>
    <p:sldId id="272" r:id="rId10"/>
    <p:sldId id="261" r:id="rId11"/>
    <p:sldId id="273" r:id="rId12"/>
    <p:sldId id="262" r:id="rId13"/>
    <p:sldId id="274" r:id="rId14"/>
    <p:sldId id="263" r:id="rId15"/>
    <p:sldId id="275" r:id="rId16"/>
    <p:sldId id="276" r:id="rId17"/>
    <p:sldId id="277" r:id="rId18"/>
    <p:sldId id="278" r:id="rId19"/>
    <p:sldId id="265" r:id="rId20"/>
    <p:sldId id="279" r:id="rId21"/>
    <p:sldId id="266" r:id="rId22"/>
    <p:sldId id="280" r:id="rId23"/>
    <p:sldId id="267" r:id="rId24"/>
    <p:sldId id="281" r:id="rId25"/>
    <p:sldId id="282" r:id="rId26"/>
    <p:sldId id="284" r:id="rId27"/>
    <p:sldId id="285" r:id="rId28"/>
    <p:sldId id="286" r:id="rId29"/>
    <p:sldId id="287" r:id="rId30"/>
    <p:sldId id="288" r:id="rId31"/>
    <p:sldId id="289" r:id="rId32"/>
    <p:sldId id="290" r:id="rId33"/>
  </p:sldIdLst>
  <p:sldSz cx="9144000" cy="6858000" type="screen4x3"/>
  <p:notesSz cx="7104063" cy="10234613"/>
  <p:custDataLst>
    <p:tags r:id="rId3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22/4/2015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22/4/2015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13</a:t>
            </a:fld>
            <a:endParaRPr lang="el-GR" dirty="0"/>
          </a:p>
        </p:txBody>
      </p:sp>
    </p:spTree>
    <p:extLst>
      <p:ext uri="{BB962C8B-B14F-4D97-AF65-F5344CB8AC3E}">
        <p14:creationId xmlns:p14="http://schemas.microsoft.com/office/powerpoint/2010/main" val="668017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l-GR" altLang="el-GR" dirty="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l-GR" altLang="el-GR" dirty="0"/>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C5DDC07-8102-427E-87BE-A0387215E72E}" type="slidenum">
              <a:rPr lang="el-GR" altLang="el-GR"/>
              <a:pPr/>
              <a:t>‹#›</a:t>
            </a:fld>
            <a:endParaRPr lang="el-GR" altLang="el-GR" dirty="0"/>
          </a:p>
        </p:txBody>
      </p:sp>
    </p:spTree>
    <p:extLst>
      <p:ext uri="{BB962C8B-B14F-4D97-AF65-F5344CB8AC3E}">
        <p14:creationId xmlns:p14="http://schemas.microsoft.com/office/powerpoint/2010/main" val="1287932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half" idx="3"/>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l-GR" altLang="el-GR" dirty="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l-GR" altLang="el-GR" dirty="0"/>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2CDB23DE-5148-4D36-B626-E58B28CAA35F}" type="slidenum">
              <a:rPr lang="el-GR" altLang="el-GR"/>
              <a:pPr/>
              <a:t>‹#›</a:t>
            </a:fld>
            <a:endParaRPr lang="el-GR" altLang="el-GR" dirty="0"/>
          </a:p>
        </p:txBody>
      </p:sp>
    </p:spTree>
    <p:extLst>
      <p:ext uri="{BB962C8B-B14F-4D97-AF65-F5344CB8AC3E}">
        <p14:creationId xmlns:p14="http://schemas.microsoft.com/office/powerpoint/2010/main" val="84396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Online Image Placeholder 3"/>
          <p:cNvSpPr>
            <a:spLocks noGrp="1"/>
          </p:cNvSpPr>
          <p:nvPr>
            <p:ph type="clipArt" sz="half" idx="2"/>
          </p:nvPr>
        </p:nvSpPr>
        <p:spPr>
          <a:xfrm>
            <a:off x="4648200" y="1600200"/>
            <a:ext cx="4038600" cy="4525963"/>
          </a:xfrm>
        </p:spPr>
        <p:txBody>
          <a:bodyPr/>
          <a:lstStyle/>
          <a:p>
            <a:endParaRPr lang="el-GR" dirty="0"/>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l-GR" altLang="el-GR"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l-GR" altLang="el-GR"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9E3C0E2-E772-4073-BDAD-22E796777082}" type="slidenum">
              <a:rPr lang="el-GR" altLang="el-GR"/>
              <a:pPr/>
              <a:t>‹#›</a:t>
            </a:fld>
            <a:endParaRPr lang="el-GR" altLang="el-GR" dirty="0"/>
          </a:p>
        </p:txBody>
      </p:sp>
    </p:spTree>
    <p:extLst>
      <p:ext uri="{BB962C8B-B14F-4D97-AF65-F5344CB8AC3E}">
        <p14:creationId xmlns:p14="http://schemas.microsoft.com/office/powerpoint/2010/main" val="14396193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l-GR" altLang="el-GR"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l-GR" altLang="el-GR"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2DB056B-C3D1-458A-ACCA-C251BAEB6B8A}" type="slidenum">
              <a:rPr lang="el-GR" altLang="el-GR"/>
              <a:pPr/>
              <a:t>‹#›</a:t>
            </a:fld>
            <a:endParaRPr lang="el-GR" altLang="el-GR" dirty="0"/>
          </a:p>
        </p:txBody>
      </p:sp>
    </p:spTree>
    <p:extLst>
      <p:ext uri="{BB962C8B-B14F-4D97-AF65-F5344CB8AC3E}">
        <p14:creationId xmlns:p14="http://schemas.microsoft.com/office/powerpoint/2010/main" val="643627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9" r:id="rId11"/>
    <p:sldLayoutId id="2147483700" r:id="rId12"/>
    <p:sldLayoutId id="2147483701" r:id="rId13"/>
    <p:sldLayoutId id="2147483702" r:id="rId14"/>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hyperlink" Target="http://commons.wikimedia.org/wiki/User:Arcadian" TargetMode="External"/><Relationship Id="rId4" Type="http://schemas.openxmlformats.org/officeDocument/2006/relationships/hyperlink" Target="http://en.wikipedia.org/wiki/Renal_cortex#mediaviewer/File:Illu_kidney2.jpg" TargetMode="Externa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creativecommons.org/licenses/by-sa/3.0" TargetMode="External"/><Relationship Id="rId5" Type="http://schemas.openxmlformats.org/officeDocument/2006/relationships/hyperlink" Target="http://commons.wikimedia.org/wiki/User:CFCF" TargetMode="External"/><Relationship Id="rId4" Type="http://schemas.openxmlformats.org/officeDocument/2006/relationships/hyperlink" Target="http://en.wikipedia.org/wiki/Urethra#mediaviewer/File:Female_and_Male_Urethra.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creativecommons.org/licenses/by-sa/3.0" TargetMode="External"/><Relationship Id="rId5" Type="http://schemas.openxmlformats.org/officeDocument/2006/relationships/hyperlink" Target="http://commons.wikimedia.org/wiki/User:CFCF" TargetMode="External"/><Relationship Id="rId4" Type="http://schemas.openxmlformats.org/officeDocument/2006/relationships/hyperlink" Target="http://en.wikipedia.org/wiki/Urinary_bladder#mediaviewer/File:2605_The_Bladder.jpg" TargetMode="Externa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hyperlink" Target="http://commons.wikimedia.org/wiki/User:AirBa" TargetMode="External"/><Relationship Id="rId4" Type="http://schemas.openxmlformats.org/officeDocument/2006/relationships/hyperlink" Target="http://en.wikipedia.org/wiki/Prostate#mediaviewer/File:Prostatelead.jpg"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Urinary_bladder" TargetMode="External"/><Relationship Id="rId13" Type="http://schemas.openxmlformats.org/officeDocument/2006/relationships/hyperlink" Target="http://en.wikipedia.org/wiki/Inferior_vena_cava" TargetMode="External"/><Relationship Id="rId18" Type="http://schemas.openxmlformats.org/officeDocument/2006/relationships/hyperlink" Target="http://en.wikipedia.org/wiki/Large_intestine" TargetMode="External"/><Relationship Id="rId3" Type="http://schemas.openxmlformats.org/officeDocument/2006/relationships/image" Target="../media/image5.png"/><Relationship Id="rId21" Type="http://schemas.openxmlformats.org/officeDocument/2006/relationships/hyperlink" Target="http://commons.wikimedia.org/wiki/User:Jmarchn" TargetMode="External"/><Relationship Id="rId7" Type="http://schemas.openxmlformats.org/officeDocument/2006/relationships/hyperlink" Target="http://en.wikipedia.org/wiki/Ureter" TargetMode="External"/><Relationship Id="rId12" Type="http://schemas.openxmlformats.org/officeDocument/2006/relationships/hyperlink" Target="http://en.wikipedia.org/wiki/Renal_vein" TargetMode="External"/><Relationship Id="rId17" Type="http://schemas.openxmlformats.org/officeDocument/2006/relationships/hyperlink" Target="http://en.wikipedia.org/wiki/Liver" TargetMode="External"/><Relationship Id="rId2" Type="http://schemas.openxmlformats.org/officeDocument/2006/relationships/slideLayout" Target="../slideLayouts/slideLayout2.xml"/><Relationship Id="rId16" Type="http://schemas.openxmlformats.org/officeDocument/2006/relationships/hyperlink" Target="http://en.wikipedia.org/wiki/Common_iliac_vein" TargetMode="External"/><Relationship Id="rId20" Type="http://schemas.openxmlformats.org/officeDocument/2006/relationships/hyperlink" Target="http://commons.wikimedia.org/wiki/File:Urinary_system.svg" TargetMode="External"/><Relationship Id="rId1" Type="http://schemas.openxmlformats.org/officeDocument/2006/relationships/tags" Target="../tags/tag3.xml"/><Relationship Id="rId6" Type="http://schemas.openxmlformats.org/officeDocument/2006/relationships/hyperlink" Target="http://en.wikipedia.org/wiki/Renal_pelvis" TargetMode="External"/><Relationship Id="rId11" Type="http://schemas.openxmlformats.org/officeDocument/2006/relationships/hyperlink" Target="http://en.wikipedia.org/wiki/Renal_artery" TargetMode="External"/><Relationship Id="rId5" Type="http://schemas.openxmlformats.org/officeDocument/2006/relationships/hyperlink" Target="http://en.wikipedia.org/wiki/Kidney" TargetMode="External"/><Relationship Id="rId15" Type="http://schemas.openxmlformats.org/officeDocument/2006/relationships/hyperlink" Target="http://en.wikipedia.org/wiki/Common_iliac_artery" TargetMode="External"/><Relationship Id="rId10" Type="http://schemas.openxmlformats.org/officeDocument/2006/relationships/hyperlink" Target="http://en.wikipedia.org/wiki/Adrenal_gland" TargetMode="External"/><Relationship Id="rId19" Type="http://schemas.openxmlformats.org/officeDocument/2006/relationships/hyperlink" Target="http://en.wikipedia.org/wiki/Pelvis" TargetMode="External"/><Relationship Id="rId4" Type="http://schemas.openxmlformats.org/officeDocument/2006/relationships/hyperlink" Target="http://en.wikipedia.org/wiki/Urinary_system" TargetMode="External"/><Relationship Id="rId9" Type="http://schemas.openxmlformats.org/officeDocument/2006/relationships/hyperlink" Target="http://en.wikipedia.org/wiki/Urethra" TargetMode="External"/><Relationship Id="rId14" Type="http://schemas.openxmlformats.org/officeDocument/2006/relationships/hyperlink" Target="http://en.wikipedia.org/wiki/Abdominal_aorta" TargetMode="External"/><Relationship Id="rId22" Type="http://schemas.openxmlformats.org/officeDocument/2006/relationships/hyperlink" Target="http://creativecommons.org/licenses/by-sa/3.0" TargetMode="Externa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hyperlink" Target="http://commons.wikimedia.org/wiki/User:Pngbot" TargetMode="External"/><Relationship Id="rId4" Type="http://schemas.openxmlformats.org/officeDocument/2006/relationships/hyperlink" Target="http://en.wikipedia.org/wiki/Ejaculatory_duct#mediaviewer/File:Gray1153.png" TargetMode="Externa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creativecommons.org/licenses/by-sa/3.0"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2610_The_Kidney.jp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Ανατομική (Θ)</a:t>
            </a:r>
            <a:endParaRPr lang="el-GR" b="1" dirty="0">
              <a:solidFill>
                <a:schemeClr val="tx1"/>
              </a:solidFill>
              <a:latin typeface="+mn-lt"/>
            </a:endParaRP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10</a:t>
            </a:r>
            <a:r>
              <a:rPr lang="el-GR" sz="2800" dirty="0" smtClean="0"/>
              <a:t>:</a:t>
            </a:r>
            <a:r>
              <a:rPr lang="en-US" sz="2800" dirty="0" smtClean="0"/>
              <a:t> </a:t>
            </a:r>
            <a:r>
              <a:rPr lang="el-GR" sz="2800" dirty="0" smtClean="0"/>
              <a:t>Ουροποιητικό σύστημα</a:t>
            </a:r>
          </a:p>
          <a:p>
            <a:pPr>
              <a:spcBef>
                <a:spcPts val="0"/>
              </a:spcBef>
              <a:spcAft>
                <a:spcPts val="1200"/>
              </a:spcAft>
            </a:pPr>
            <a:r>
              <a:rPr lang="el-GR" sz="2400" dirty="0" smtClean="0"/>
              <a:t>Φραγκίσκη Αναγνωστοπούλου Ανθούλη</a:t>
            </a:r>
            <a:endParaRPr lang="el-GR" sz="2400" dirty="0"/>
          </a:p>
          <a:p>
            <a:pPr>
              <a:spcBef>
                <a:spcPts val="0"/>
              </a:spcBef>
            </a:pPr>
            <a:r>
              <a:rPr lang="el-GR" sz="2400" dirty="0"/>
              <a:t>Τμήμα </a:t>
            </a:r>
            <a:r>
              <a:rPr lang="el-GR" sz="2400" dirty="0" smtClean="0"/>
              <a:t>Ιατρικών Εργαστηρίων</a:t>
            </a:r>
            <a:endParaRPr lang="el-GR" sz="2400" dirty="0"/>
          </a:p>
        </p:txBody>
      </p:sp>
      <p:graphicFrame>
        <p:nvGraphicFramePr>
          <p:cNvPr id="12" name="Table 11"/>
          <p:cNvGraphicFramePr>
            <a:graphicFrameLocks noGrp="1"/>
          </p:cNvGraphicFramePr>
          <p:nvPr>
            <p:extLst>
              <p:ext uri="{D42A27DB-BD31-4B8C-83A1-F6EECF244321}">
                <p14:modId xmlns:p14="http://schemas.microsoft.com/office/powerpoint/2010/main" val="853275477"/>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6">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7">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spTree>
    <p:custDataLst>
      <p:tags r:id="rId1"/>
    </p:custDataLst>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19256" cy="5544616"/>
          </a:xfrm>
        </p:spPr>
        <p:txBody>
          <a:bodyPr>
            <a:normAutofit/>
          </a:bodyPr>
          <a:lstStyle/>
          <a:p>
            <a:pPr marL="0" indent="0">
              <a:buNone/>
            </a:pPr>
            <a:r>
              <a:rPr lang="en-US" altLang="el-GR" sz="2400" dirty="0"/>
              <a:t>O </a:t>
            </a:r>
            <a:r>
              <a:rPr lang="el-GR" altLang="el-GR" sz="2400" dirty="0"/>
              <a:t>νεφρός αποτελείται (σε διατομή) από</a:t>
            </a:r>
            <a:r>
              <a:rPr lang="en-US" altLang="el-GR" sz="2400" dirty="0"/>
              <a:t> </a:t>
            </a:r>
            <a:r>
              <a:rPr lang="el-GR" altLang="el-GR" sz="2400" dirty="0" smtClean="0"/>
              <a:t>τον</a:t>
            </a:r>
            <a:r>
              <a:rPr lang="en-US" altLang="el-GR" sz="2400" dirty="0" smtClean="0"/>
              <a:t>:</a:t>
            </a:r>
            <a:endParaRPr lang="en-US" altLang="el-GR" sz="2400" dirty="0"/>
          </a:p>
          <a:p>
            <a:r>
              <a:rPr lang="el-GR" altLang="el-GR" sz="2400" dirty="0"/>
              <a:t>Φλοιό (περιφερικά)</a:t>
            </a:r>
          </a:p>
          <a:p>
            <a:r>
              <a:rPr lang="el-GR" altLang="el-GR" sz="2400" dirty="0"/>
              <a:t>Μυελό (κεντρικά</a:t>
            </a:r>
            <a:r>
              <a:rPr lang="el-GR" altLang="el-GR" sz="2400" dirty="0" smtClean="0"/>
              <a:t>)</a:t>
            </a:r>
          </a:p>
          <a:p>
            <a:endParaRPr lang="en-US" altLang="el-GR" sz="2400" dirty="0"/>
          </a:p>
          <a:p>
            <a:pPr marL="0" indent="0">
              <a:buNone/>
            </a:pPr>
            <a:endParaRPr lang="el-GR" altLang="el-GR" sz="2400" dirty="0" smtClean="0"/>
          </a:p>
          <a:p>
            <a:pPr marL="0" indent="0">
              <a:buNone/>
            </a:pPr>
            <a:endParaRPr lang="el-GR" altLang="el-GR" sz="2400" dirty="0"/>
          </a:p>
          <a:p>
            <a:pPr marL="0" indent="0">
              <a:buNone/>
            </a:pPr>
            <a:endParaRPr lang="el-GR" altLang="el-GR" sz="2400" dirty="0" smtClean="0"/>
          </a:p>
          <a:p>
            <a:pPr marL="0" indent="0">
              <a:buNone/>
            </a:pPr>
            <a:r>
              <a:rPr lang="el-GR" altLang="el-GR" sz="2400" dirty="0" smtClean="0"/>
              <a:t>Ο </a:t>
            </a:r>
            <a:r>
              <a:rPr lang="el-GR" altLang="el-GR" sz="2400" b="1" dirty="0"/>
              <a:t>φλοιός</a:t>
            </a:r>
            <a:r>
              <a:rPr lang="el-GR" altLang="el-GR" sz="2400" dirty="0"/>
              <a:t> έχει χρώμα κιτρινωπό και αποτελείται από τα εσπειραμένα μέρη των σωληναρίων, ενώ  </a:t>
            </a:r>
          </a:p>
          <a:p>
            <a:pPr marL="0" indent="0">
              <a:buNone/>
            </a:pPr>
            <a:r>
              <a:rPr lang="el-GR" altLang="el-GR" sz="2400" dirty="0"/>
              <a:t>Ο </a:t>
            </a:r>
            <a:r>
              <a:rPr lang="el-GR" altLang="el-GR" sz="2400" b="1" dirty="0"/>
              <a:t>μυελός</a:t>
            </a:r>
            <a:r>
              <a:rPr lang="el-GR" altLang="el-GR" sz="2400" dirty="0"/>
              <a:t> έχει χρώμα καστανοκόκκινο και αποτελείται από 7-20 κωνικές περιοχές τις πυραμίδες (του </a:t>
            </a:r>
            <a:r>
              <a:rPr lang="en-US" altLang="el-GR" sz="2400" dirty="0"/>
              <a:t>Malpighi) </a:t>
            </a:r>
            <a:r>
              <a:rPr lang="el-GR" altLang="el-GR" sz="2400" dirty="0"/>
              <a:t>με τη βάση προς την περιφέρεια και αποτελείται από το ίσιο μέρος των ουροφόρων σωληναρίων</a:t>
            </a:r>
            <a:r>
              <a:rPr lang="el-GR" altLang="el-GR" sz="2400" dirty="0" smtClean="0"/>
              <a:t>.</a:t>
            </a:r>
            <a:endParaRPr lang="el-GR"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628800"/>
            <a:ext cx="3810000" cy="2438400"/>
          </a:xfrm>
          <a:prstGeom prst="rect">
            <a:avLst/>
          </a:prstGeom>
          <a:noFill/>
          <a:extLst>
            <a:ext uri="{909E8E84-426E-40DD-AFC4-6F175D3DCCD1}">
              <a14:hiddenFill xmlns:a14="http://schemas.microsoft.com/office/drawing/2010/main">
                <a:solidFill>
                  <a:srgbClr val="FFFFFF"/>
                </a:solidFill>
              </a14:hiddenFill>
            </a:ext>
          </a:extLst>
        </p:spPr>
      </p:pic>
      <p:sp>
        <p:nvSpPr>
          <p:cNvPr id="65538" name="Rectangle 2"/>
          <p:cNvSpPr>
            <a:spLocks noGrp="1" noChangeArrowheads="1"/>
          </p:cNvSpPr>
          <p:nvPr>
            <p:ph type="title"/>
          </p:nvPr>
        </p:nvSpPr>
        <p:spPr/>
        <p:txBody>
          <a:bodyPr>
            <a:normAutofit/>
          </a:bodyPr>
          <a:lstStyle/>
          <a:p>
            <a:r>
              <a:rPr lang="el-GR" altLang="el-GR" dirty="0" smtClean="0">
                <a:solidFill>
                  <a:prstClr val="black"/>
                </a:solidFill>
              </a:rPr>
              <a:t>Νεφροί</a:t>
            </a:r>
            <a:r>
              <a:rPr lang="en-US" altLang="el-GR" dirty="0" smtClean="0">
                <a:solidFill>
                  <a:prstClr val="black"/>
                </a:solidFill>
              </a:rPr>
              <a:t> </a:t>
            </a:r>
            <a:r>
              <a:rPr lang="en-US" altLang="el-GR" sz="3200" b="0" dirty="0" smtClean="0"/>
              <a:t>(7/9</a:t>
            </a:r>
            <a:r>
              <a:rPr lang="en-US" altLang="el-GR" sz="3200" b="0" dirty="0"/>
              <a:t>)</a:t>
            </a:r>
            <a:endParaRPr lang="el-GR" altLang="el-GR" sz="3200" dirty="0">
              <a:solidFill>
                <a:srgbClr val="00FFCC"/>
              </a:solidFill>
            </a:endParaRPr>
          </a:p>
        </p:txBody>
      </p:sp>
      <p:sp>
        <p:nvSpPr>
          <p:cNvPr id="7" name="Rectangle 6"/>
          <p:cNvSpPr/>
          <p:nvPr/>
        </p:nvSpPr>
        <p:spPr>
          <a:xfrm>
            <a:off x="4614876" y="3856581"/>
            <a:ext cx="2664296"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Illu kidney2</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latin typeface="+mn-lt"/>
                <a:hlinkClick r:id="rId5"/>
              </a:rPr>
              <a:t>Arcadian</a:t>
            </a:r>
            <a:r>
              <a:rPr lang="el-GR"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custDataLst>
      <p:tags r:id="rId1"/>
    </p:custDataLst>
    <p:extLst>
      <p:ext uri="{BB962C8B-B14F-4D97-AF65-F5344CB8AC3E}">
        <p14:creationId xmlns:p14="http://schemas.microsoft.com/office/powerpoint/2010/main" val="1650809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a:bodyPr>
          <a:lstStyle/>
          <a:p>
            <a:r>
              <a:rPr lang="el-GR" altLang="el-GR" dirty="0" smtClean="0">
                <a:solidFill>
                  <a:prstClr val="black"/>
                </a:solidFill>
              </a:rPr>
              <a:t>Νεφροί</a:t>
            </a:r>
            <a:r>
              <a:rPr lang="en-US" altLang="el-GR" dirty="0" smtClean="0">
                <a:solidFill>
                  <a:prstClr val="black"/>
                </a:solidFill>
              </a:rPr>
              <a:t> </a:t>
            </a:r>
            <a:r>
              <a:rPr lang="en-US" altLang="el-GR" sz="3200" b="0" dirty="0" smtClean="0"/>
              <a:t>(8/9</a:t>
            </a:r>
            <a:r>
              <a:rPr lang="en-US" altLang="el-GR" sz="3200" b="0" dirty="0"/>
              <a:t>)</a:t>
            </a:r>
            <a:endParaRPr lang="el-GR" altLang="el-GR" sz="3200" dirty="0">
              <a:solidFill>
                <a:srgbClr val="00FFCC"/>
              </a:solidFill>
            </a:endParaRPr>
          </a:p>
        </p:txBody>
      </p:sp>
      <p:sp>
        <p:nvSpPr>
          <p:cNvPr id="2" name="Content Placeholder 1"/>
          <p:cNvSpPr>
            <a:spLocks noGrp="1"/>
          </p:cNvSpPr>
          <p:nvPr>
            <p:ph idx="1"/>
          </p:nvPr>
        </p:nvSpPr>
        <p:spPr>
          <a:xfrm>
            <a:off x="457200" y="1196752"/>
            <a:ext cx="7859216" cy="5040560"/>
          </a:xfrm>
        </p:spPr>
        <p:txBody>
          <a:bodyPr>
            <a:normAutofit/>
          </a:bodyPr>
          <a:lstStyle/>
          <a:p>
            <a:pPr marL="0" indent="0">
              <a:spcBef>
                <a:spcPts val="600"/>
              </a:spcBef>
              <a:buNone/>
            </a:pPr>
            <a:r>
              <a:rPr lang="el-GR" altLang="el-GR" sz="2400" dirty="0"/>
              <a:t>Ο φλοιός εισέρχεται μεταξύ των πυραμίδων και σχηματίζει τους νεφρικούς στύλους, και από τις βάσεις των πυραμίδων εξέρχονται προς το μυελό γραμμές, οι μυελώδεις ακτίνες. </a:t>
            </a:r>
            <a:endParaRPr lang="el-GR" altLang="el-GR" sz="2400" dirty="0" smtClean="0"/>
          </a:p>
          <a:p>
            <a:pPr marL="0" indent="0">
              <a:spcBef>
                <a:spcPts val="600"/>
              </a:spcBef>
              <a:buNone/>
            </a:pPr>
            <a:r>
              <a:rPr lang="el-GR" altLang="el-GR" sz="2400" dirty="0" smtClean="0"/>
              <a:t>Οι </a:t>
            </a:r>
            <a:r>
              <a:rPr lang="el-GR" altLang="el-GR" sz="2400" dirty="0"/>
              <a:t>κορυφές των πυραμίδων προεξέχουν εντός των ελασσόνων καλύκων της νεφρικής πυέλου και σχηματίζουν θηλές οι οποίες φέρουν 12-30 οπές, τους θηλαίους πόρους στους οποίους καταλήγουν οι τελικές διακλαδώσεις των αθροιστικών σωληναρίων (πρωτογενή, δευτερογενή, τριτογενή, τεταρτογενή, κ.ο.κ.) </a:t>
            </a:r>
            <a:endParaRPr lang="el-GR" altLang="el-GR" sz="2400" dirty="0" smtClean="0"/>
          </a:p>
          <a:p>
            <a:pPr marL="711200" indent="-711200">
              <a:spcBef>
                <a:spcPts val="600"/>
              </a:spcBef>
              <a:buFont typeface="Wingdings" panose="05000000000000000000" pitchFamily="2" charset="2"/>
              <a:buNone/>
            </a:pPr>
            <a:r>
              <a:rPr lang="el-GR" altLang="el-GR" sz="2400" b="1" dirty="0" smtClean="0">
                <a:solidFill>
                  <a:schemeClr val="tx2"/>
                </a:solidFill>
              </a:rPr>
              <a:t>Αιμάτωση</a:t>
            </a:r>
            <a:r>
              <a:rPr lang="en-US" altLang="el-GR" sz="2400" b="1" dirty="0" smtClean="0"/>
              <a:t>: </a:t>
            </a:r>
            <a:endParaRPr lang="en-US" altLang="el-GR" sz="2400" b="1" dirty="0"/>
          </a:p>
          <a:p>
            <a:pPr marL="711200" indent="-711200">
              <a:spcBef>
                <a:spcPts val="600"/>
              </a:spcBef>
            </a:pPr>
            <a:r>
              <a:rPr lang="el-GR" altLang="el-GR" sz="2400" dirty="0"/>
              <a:t>Νεφρική αρτηρία (κλάδος κοιλιακής αορτής)</a:t>
            </a:r>
          </a:p>
          <a:p>
            <a:pPr marL="711200" indent="-711200">
              <a:spcBef>
                <a:spcPts val="600"/>
              </a:spcBef>
            </a:pPr>
            <a:r>
              <a:rPr lang="el-GR" altLang="el-GR" sz="2400" dirty="0"/>
              <a:t>Νεφρική φλέβα καταλήγει στην κάτω κοίλη φλέβα</a:t>
            </a:r>
            <a:endParaRPr lang="en-US" altLang="el-GR" sz="2400" dirty="0"/>
          </a:p>
          <a:p>
            <a:pPr marL="0" indent="0">
              <a:spcBef>
                <a:spcPts val="600"/>
              </a:spcBef>
              <a:buNone/>
            </a:pPr>
            <a:endParaRPr lang="el-GR" sz="24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custDataLst>
      <p:tags r:id="rId1"/>
    </p:custDataLst>
    <p:extLst>
      <p:ext uri="{BB962C8B-B14F-4D97-AF65-F5344CB8AC3E}">
        <p14:creationId xmlns:p14="http://schemas.microsoft.com/office/powerpoint/2010/main" val="1183497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r>
              <a:rPr lang="el-GR" altLang="el-GR" dirty="0" smtClean="0">
                <a:solidFill>
                  <a:prstClr val="black"/>
                </a:solidFill>
              </a:rPr>
              <a:t>Νεφροί</a:t>
            </a:r>
            <a:r>
              <a:rPr lang="en-US" altLang="el-GR" dirty="0" smtClean="0">
                <a:solidFill>
                  <a:prstClr val="black"/>
                </a:solidFill>
              </a:rPr>
              <a:t> </a:t>
            </a:r>
            <a:r>
              <a:rPr lang="en-US" altLang="el-GR" sz="3200" b="0" dirty="0" smtClean="0"/>
              <a:t>(9/9</a:t>
            </a:r>
            <a:r>
              <a:rPr lang="en-US" altLang="el-GR" sz="3200" b="0" dirty="0"/>
              <a:t>)</a:t>
            </a:r>
            <a:endParaRPr lang="el-GR" altLang="el-GR" sz="3200" dirty="0">
              <a:solidFill>
                <a:srgbClr val="00FFCC"/>
              </a:solidFill>
            </a:endParaRPr>
          </a:p>
        </p:txBody>
      </p:sp>
      <p:sp>
        <p:nvSpPr>
          <p:cNvPr id="2" name="Content Placeholder 1"/>
          <p:cNvSpPr>
            <a:spLocks noGrp="1"/>
          </p:cNvSpPr>
          <p:nvPr>
            <p:ph idx="1"/>
          </p:nvPr>
        </p:nvSpPr>
        <p:spPr>
          <a:xfrm>
            <a:off x="457200" y="1196752"/>
            <a:ext cx="8291264" cy="5040560"/>
          </a:xfrm>
        </p:spPr>
        <p:txBody>
          <a:bodyPr>
            <a:normAutofit/>
          </a:bodyPr>
          <a:lstStyle/>
          <a:p>
            <a:pPr>
              <a:spcBef>
                <a:spcPts val="600"/>
              </a:spcBef>
            </a:pPr>
            <a:r>
              <a:rPr lang="el-GR" altLang="el-GR" sz="2400" b="1" dirty="0" smtClean="0">
                <a:solidFill>
                  <a:schemeClr val="tx2"/>
                </a:solidFill>
              </a:rPr>
              <a:t>Νεύρωση</a:t>
            </a:r>
            <a:r>
              <a:rPr lang="en-US" altLang="el-GR" sz="2400" dirty="0" smtClean="0"/>
              <a:t>:</a:t>
            </a:r>
            <a:r>
              <a:rPr lang="el-GR" altLang="el-GR" sz="2400" dirty="0" smtClean="0"/>
              <a:t> </a:t>
            </a:r>
            <a:r>
              <a:rPr lang="el-GR" altLang="el-GR" sz="2400" dirty="0"/>
              <a:t>ΑΝΣ (Συμπαθητικό-Παρασυμπαθητικό)</a:t>
            </a:r>
          </a:p>
          <a:p>
            <a:pPr>
              <a:spcBef>
                <a:spcPts val="600"/>
              </a:spcBef>
            </a:pPr>
            <a:r>
              <a:rPr lang="el-GR" altLang="el-GR" sz="2400" b="1" dirty="0" smtClean="0">
                <a:solidFill>
                  <a:schemeClr val="tx2"/>
                </a:solidFill>
              </a:rPr>
              <a:t>Κάλυκες Νεφρού</a:t>
            </a:r>
            <a:r>
              <a:rPr lang="en-US" altLang="el-GR" sz="2400" dirty="0" smtClean="0"/>
              <a:t>: </a:t>
            </a:r>
            <a:r>
              <a:rPr lang="el-GR" altLang="el-GR" sz="2400" dirty="0" smtClean="0"/>
              <a:t>Αποτελούν </a:t>
            </a:r>
            <a:r>
              <a:rPr lang="el-GR" altLang="el-GR" sz="2400" dirty="0"/>
              <a:t>την αρχή της αποχετευτικής μοίρας του νεφρού. Χωρίζονται σε</a:t>
            </a:r>
            <a:r>
              <a:rPr lang="en-US" altLang="el-GR" sz="2400" dirty="0"/>
              <a:t>:</a:t>
            </a:r>
          </a:p>
          <a:p>
            <a:pPr>
              <a:spcBef>
                <a:spcPts val="600"/>
              </a:spcBef>
            </a:pPr>
            <a:r>
              <a:rPr lang="el-GR" altLang="el-GR" sz="2400" b="1" dirty="0" smtClean="0">
                <a:solidFill>
                  <a:schemeClr val="tx2"/>
                </a:solidFill>
              </a:rPr>
              <a:t>Ελάσσονες</a:t>
            </a:r>
            <a:r>
              <a:rPr lang="en-US" altLang="el-GR" sz="2400" dirty="0" smtClean="0"/>
              <a:t>:</a:t>
            </a:r>
            <a:r>
              <a:rPr lang="el-GR" altLang="el-GR" sz="2400" dirty="0" smtClean="0"/>
              <a:t> </a:t>
            </a:r>
            <a:r>
              <a:rPr lang="el-GR" altLang="el-GR" sz="2400" dirty="0"/>
              <a:t>(8-16)</a:t>
            </a:r>
          </a:p>
          <a:p>
            <a:pPr>
              <a:spcBef>
                <a:spcPts val="600"/>
              </a:spcBef>
            </a:pPr>
            <a:r>
              <a:rPr lang="el-GR" altLang="el-GR" sz="2400" b="1" dirty="0" smtClean="0">
                <a:solidFill>
                  <a:schemeClr val="tx2"/>
                </a:solidFill>
              </a:rPr>
              <a:t>Μείζονες</a:t>
            </a:r>
            <a:r>
              <a:rPr lang="en-US" altLang="el-GR" sz="2400" dirty="0" smtClean="0"/>
              <a:t>:</a:t>
            </a:r>
            <a:r>
              <a:rPr lang="el-GR" altLang="el-GR" sz="2400" dirty="0" smtClean="0"/>
              <a:t> </a:t>
            </a:r>
            <a:r>
              <a:rPr lang="el-GR" altLang="el-GR" sz="2400" dirty="0"/>
              <a:t>( 2-3, σχηματίζονται από την ένωση των ελασσόνων καλύκων)</a:t>
            </a:r>
          </a:p>
          <a:p>
            <a:pPr>
              <a:spcBef>
                <a:spcPts val="600"/>
              </a:spcBef>
            </a:pPr>
            <a:r>
              <a:rPr lang="el-GR" altLang="el-GR" sz="2400" b="1" dirty="0" smtClean="0">
                <a:solidFill>
                  <a:schemeClr val="tx2"/>
                </a:solidFill>
              </a:rPr>
              <a:t>Νεφρική Πύελος</a:t>
            </a:r>
            <a:r>
              <a:rPr lang="en-US" altLang="el-GR" sz="2400" dirty="0" smtClean="0"/>
              <a:t>:</a:t>
            </a:r>
            <a:r>
              <a:rPr lang="el-GR" altLang="el-GR" sz="2400" dirty="0" smtClean="0"/>
              <a:t> (</a:t>
            </a:r>
            <a:r>
              <a:rPr lang="el-GR" altLang="el-GR" sz="2400" dirty="0"/>
              <a:t>σχηματίζεται από την ενδονεφρική ένωση των μειζόνων καλύκων)</a:t>
            </a:r>
          </a:p>
          <a:p>
            <a:pPr>
              <a:spcBef>
                <a:spcPts val="600"/>
              </a:spcBef>
            </a:pPr>
            <a:r>
              <a:rPr lang="el-GR" altLang="el-GR" sz="2400" b="1" dirty="0" smtClean="0">
                <a:solidFill>
                  <a:schemeClr val="tx2"/>
                </a:solidFill>
              </a:rPr>
              <a:t>Ουρητήρες</a:t>
            </a:r>
            <a:r>
              <a:rPr lang="en-US" altLang="el-GR" sz="2400" dirty="0" smtClean="0"/>
              <a:t>: </a:t>
            </a:r>
            <a:r>
              <a:rPr lang="el-GR" altLang="el-GR" sz="2400" dirty="0"/>
              <a:t>(σωλήνες για τη μεταφορά των ούρων </a:t>
            </a:r>
            <a:r>
              <a:rPr lang="en-US" altLang="el-GR" sz="2400" dirty="0"/>
              <a:t> </a:t>
            </a:r>
            <a:r>
              <a:rPr lang="el-GR" altLang="el-GR" sz="2400" dirty="0"/>
              <a:t>από τη νεφρική πύελο στην ουροδόχο κύστη). Μήκος 26-30 εκ. Ο (Δ) ουρητήρας είναι πιο κοντός από τον (Α) γιατί ο (Δ) νεφρός βρίσκεται πιο χαμηλά από τον (Α).</a:t>
            </a:r>
            <a:endParaRPr lang="en-US" altLang="el-GR" sz="2400" dirty="0"/>
          </a:p>
          <a:p>
            <a:pPr>
              <a:spcBef>
                <a:spcPts val="600"/>
              </a:spcBef>
            </a:pPr>
            <a:endParaRPr lang="el-GR" sz="24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custDataLst>
      <p:tags r:id="rId1"/>
    </p:custDataLst>
    <p:extLst>
      <p:ext uri="{BB962C8B-B14F-4D97-AF65-F5344CB8AC3E}">
        <p14:creationId xmlns:p14="http://schemas.microsoft.com/office/powerpoint/2010/main" val="468214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r>
              <a:rPr lang="el-GR" altLang="el-GR" dirty="0" smtClean="0"/>
              <a:t>Ουρητήρες</a:t>
            </a:r>
            <a:r>
              <a:rPr lang="en-US" altLang="el-GR" dirty="0" smtClean="0"/>
              <a:t> </a:t>
            </a:r>
            <a:r>
              <a:rPr lang="en-US" altLang="el-GR" sz="3200" b="0" dirty="0" smtClean="0"/>
              <a:t>(1/2)</a:t>
            </a:r>
            <a:endParaRPr lang="el-GR" altLang="el-GR" sz="3600" b="0" dirty="0"/>
          </a:p>
        </p:txBody>
      </p:sp>
      <p:sp>
        <p:nvSpPr>
          <p:cNvPr id="2" name="Content Placeholder 1"/>
          <p:cNvSpPr>
            <a:spLocks noGrp="1"/>
          </p:cNvSpPr>
          <p:nvPr>
            <p:ph idx="1"/>
          </p:nvPr>
        </p:nvSpPr>
        <p:spPr>
          <a:xfrm>
            <a:off x="457200" y="1196752"/>
            <a:ext cx="8003232" cy="5040560"/>
          </a:xfrm>
        </p:spPr>
        <p:txBody>
          <a:bodyPr>
            <a:normAutofit/>
          </a:bodyPr>
          <a:lstStyle/>
          <a:p>
            <a:pPr marL="0" indent="0">
              <a:spcBef>
                <a:spcPts val="600"/>
              </a:spcBef>
              <a:buNone/>
            </a:pPr>
            <a:r>
              <a:rPr lang="el-GR" altLang="el-GR" sz="2400" b="1" dirty="0"/>
              <a:t>Χωρίζονται σε 3 μοίρες</a:t>
            </a:r>
            <a:r>
              <a:rPr lang="en-US" altLang="el-GR" sz="2400" b="1" dirty="0"/>
              <a:t>:</a:t>
            </a:r>
          </a:p>
          <a:p>
            <a:pPr marL="703262">
              <a:spcBef>
                <a:spcPts val="600"/>
              </a:spcBef>
              <a:buFont typeface="+mj-lt"/>
              <a:buAutoNum type="arabicPeriod"/>
            </a:pPr>
            <a:r>
              <a:rPr lang="el-GR" altLang="el-GR" sz="2400" b="1" dirty="0">
                <a:solidFill>
                  <a:schemeClr val="tx2"/>
                </a:solidFill>
              </a:rPr>
              <a:t>Κοιλιακή</a:t>
            </a:r>
            <a:r>
              <a:rPr lang="el-GR" altLang="el-GR" sz="2400" dirty="0"/>
              <a:t> (από την πύλη του νεφρού  ως το άνω στόμιο της ελάσσονος  πυέλου)</a:t>
            </a:r>
          </a:p>
          <a:p>
            <a:pPr marL="703262">
              <a:spcBef>
                <a:spcPts val="600"/>
              </a:spcBef>
              <a:buFont typeface="+mj-lt"/>
              <a:buAutoNum type="arabicPeriod"/>
            </a:pPr>
            <a:r>
              <a:rPr lang="el-GR" altLang="el-GR" sz="2400" b="1" dirty="0">
                <a:solidFill>
                  <a:schemeClr val="tx2"/>
                </a:solidFill>
              </a:rPr>
              <a:t>Πυελική</a:t>
            </a:r>
            <a:r>
              <a:rPr lang="el-GR" altLang="el-GR" sz="2400" dirty="0"/>
              <a:t> (άνω στόμιο ελάσσονος πυέλου ως το τοίχωμα της ουροδόχου κύστης)</a:t>
            </a:r>
          </a:p>
          <a:p>
            <a:pPr marL="703262">
              <a:spcBef>
                <a:spcPts val="600"/>
              </a:spcBef>
              <a:buFont typeface="+mj-lt"/>
              <a:buAutoNum type="arabicPeriod"/>
            </a:pPr>
            <a:r>
              <a:rPr lang="el-GR" altLang="el-GR" sz="2400" b="1" dirty="0">
                <a:solidFill>
                  <a:schemeClr val="tx2"/>
                </a:solidFill>
              </a:rPr>
              <a:t>Κυστική</a:t>
            </a:r>
            <a:r>
              <a:rPr lang="el-GR" altLang="el-GR" sz="2400" dirty="0"/>
              <a:t> (1,5 εκ. εντός της ουροδόχου κύστης)</a:t>
            </a:r>
          </a:p>
          <a:p>
            <a:pPr marL="0" indent="0">
              <a:spcBef>
                <a:spcPts val="1800"/>
              </a:spcBef>
              <a:buFont typeface="Wingdings" panose="05000000000000000000" pitchFamily="2" charset="2"/>
              <a:buNone/>
            </a:pPr>
            <a:r>
              <a:rPr lang="el-GR" altLang="el-GR" sz="2400" b="1" dirty="0"/>
              <a:t>Ο κάθε ουρητήρας στην πορεία του εμφανίζει 2 καμπές</a:t>
            </a:r>
            <a:r>
              <a:rPr lang="en-US" altLang="el-GR" sz="2400" b="1" dirty="0"/>
              <a:t>:</a:t>
            </a:r>
            <a:endParaRPr lang="el-GR" altLang="el-GR" sz="2400" b="1" dirty="0"/>
          </a:p>
          <a:p>
            <a:pPr marL="722313" indent="-361950">
              <a:spcBef>
                <a:spcPts val="600"/>
              </a:spcBef>
              <a:buFont typeface="+mj-lt"/>
              <a:buAutoNum type="arabicPeriod"/>
            </a:pPr>
            <a:r>
              <a:rPr lang="el-GR" altLang="el-GR" sz="2400" b="1" dirty="0">
                <a:solidFill>
                  <a:schemeClr val="tx2"/>
                </a:solidFill>
              </a:rPr>
              <a:t>Επιχείλια</a:t>
            </a:r>
            <a:r>
              <a:rPr lang="el-GR" altLang="el-GR" sz="2400" dirty="0"/>
              <a:t> (άνω στόμιο ελάσσονος πυέλου με το κυρτό προς τα εμπρός και </a:t>
            </a:r>
            <a:r>
              <a:rPr lang="el-GR" altLang="el-GR" sz="2400" dirty="0" smtClean="0"/>
              <a:t>έσω</a:t>
            </a:r>
          </a:p>
          <a:p>
            <a:pPr marL="722313" indent="-361950">
              <a:spcBef>
                <a:spcPts val="600"/>
              </a:spcBef>
              <a:buFont typeface="+mj-lt"/>
              <a:buAutoNum type="arabicPeriod"/>
            </a:pPr>
            <a:r>
              <a:rPr lang="el-GR" altLang="el-GR" sz="2400" b="1" dirty="0">
                <a:solidFill>
                  <a:schemeClr val="tx2"/>
                </a:solidFill>
              </a:rPr>
              <a:t>Πυελική</a:t>
            </a:r>
            <a:r>
              <a:rPr lang="el-GR" altLang="el-GR" sz="2400" dirty="0"/>
              <a:t> (έδαφος της ελάσσονος πυέλου με το κυρτό προς τα οπίσω και έξω</a:t>
            </a:r>
            <a:r>
              <a:rPr lang="el-GR" altLang="el-GR" sz="2400" dirty="0" smtClean="0"/>
              <a:t>)</a:t>
            </a:r>
            <a:endParaRPr lang="el-GR" sz="24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custDataLst>
      <p:tags r:id="rId1"/>
    </p:custDataLst>
    <p:extLst>
      <p:ext uri="{BB962C8B-B14F-4D97-AF65-F5344CB8AC3E}">
        <p14:creationId xmlns:p14="http://schemas.microsoft.com/office/powerpoint/2010/main" val="3812118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r>
              <a:rPr lang="el-GR" altLang="el-GR" dirty="0" smtClean="0">
                <a:solidFill>
                  <a:prstClr val="black"/>
                </a:solidFill>
              </a:rPr>
              <a:t>Ουρητήρες</a:t>
            </a:r>
            <a:r>
              <a:rPr lang="en-US" altLang="el-GR" dirty="0" smtClean="0">
                <a:solidFill>
                  <a:prstClr val="black"/>
                </a:solidFill>
              </a:rPr>
              <a:t> </a:t>
            </a:r>
            <a:r>
              <a:rPr lang="en-US" altLang="el-GR" sz="3200" b="0" dirty="0" smtClean="0">
                <a:solidFill>
                  <a:prstClr val="black"/>
                </a:solidFill>
              </a:rPr>
              <a:t>(2/2</a:t>
            </a:r>
            <a:r>
              <a:rPr lang="en-US" altLang="el-GR" sz="3200" b="0" dirty="0">
                <a:solidFill>
                  <a:prstClr val="black"/>
                </a:solidFill>
              </a:rPr>
              <a:t>)</a:t>
            </a:r>
            <a:endParaRPr lang="el-GR" altLang="el-GR" sz="3200" dirty="0">
              <a:solidFill>
                <a:srgbClr val="00FFCC"/>
              </a:solidFill>
            </a:endParaRPr>
          </a:p>
        </p:txBody>
      </p:sp>
      <p:sp>
        <p:nvSpPr>
          <p:cNvPr id="68611" name="Rectangle 3"/>
          <p:cNvSpPr>
            <a:spLocks noGrp="1" noChangeArrowheads="1"/>
          </p:cNvSpPr>
          <p:nvPr>
            <p:ph idx="1"/>
          </p:nvPr>
        </p:nvSpPr>
        <p:spPr>
          <a:xfrm>
            <a:off x="457200" y="1196752"/>
            <a:ext cx="8239944" cy="5040560"/>
          </a:xfrm>
        </p:spPr>
        <p:txBody>
          <a:bodyPr>
            <a:noAutofit/>
          </a:bodyPr>
          <a:lstStyle/>
          <a:p>
            <a:pPr marL="711200" indent="-711200">
              <a:buFont typeface="Wingdings" panose="05000000000000000000" pitchFamily="2" charset="2"/>
              <a:buNone/>
            </a:pPr>
            <a:r>
              <a:rPr lang="el-GR" altLang="el-GR" sz="2400" b="1" dirty="0" smtClean="0"/>
              <a:t>Έχουν </a:t>
            </a:r>
            <a:r>
              <a:rPr lang="el-GR" altLang="el-GR" sz="2400" b="1" dirty="0"/>
              <a:t>2 στενώματα</a:t>
            </a:r>
            <a:r>
              <a:rPr lang="en-US" altLang="el-GR" sz="2400" b="1" dirty="0"/>
              <a:t>:</a:t>
            </a:r>
          </a:p>
          <a:p>
            <a:r>
              <a:rPr lang="el-GR" altLang="el-GR" sz="2400" b="1" dirty="0">
                <a:solidFill>
                  <a:schemeClr val="tx2"/>
                </a:solidFill>
              </a:rPr>
              <a:t>Άνω</a:t>
            </a:r>
            <a:r>
              <a:rPr lang="el-GR" altLang="el-GR" sz="2400" dirty="0"/>
              <a:t> (7 εκ. κάτω από την πύλη του νεφρού)</a:t>
            </a:r>
          </a:p>
          <a:p>
            <a:r>
              <a:rPr lang="el-GR" altLang="el-GR" sz="2400" b="1" dirty="0">
                <a:solidFill>
                  <a:schemeClr val="tx2"/>
                </a:solidFill>
              </a:rPr>
              <a:t>Κάτω</a:t>
            </a:r>
            <a:r>
              <a:rPr lang="el-GR" altLang="el-GR" sz="2400" dirty="0"/>
              <a:t> (άνω στόμιο ελάσσονος πυέλου)</a:t>
            </a:r>
          </a:p>
          <a:p>
            <a:pPr marL="0" indent="0">
              <a:buFont typeface="Wingdings" panose="05000000000000000000" pitchFamily="2" charset="2"/>
              <a:buNone/>
            </a:pPr>
            <a:r>
              <a:rPr lang="el-GR" altLang="el-GR" sz="2400" dirty="0"/>
              <a:t>Οι ουρητήρες δεν καλύπτονται από το περιτόναιο στο κοιλιακό και πυελικό τμήμα της διαδρομής τους (στον μείζονα </a:t>
            </a:r>
            <a:r>
              <a:rPr lang="el-GR" altLang="el-GR" sz="2400" dirty="0" smtClean="0"/>
              <a:t>ψο</a:t>
            </a:r>
            <a:r>
              <a:rPr lang="el-GR" altLang="el-GR" sz="2400" dirty="0"/>
              <a:t>ΐ</a:t>
            </a:r>
            <a:r>
              <a:rPr lang="el-GR" altLang="el-GR" sz="2400" dirty="0" smtClean="0"/>
              <a:t>τη </a:t>
            </a:r>
            <a:r>
              <a:rPr lang="el-GR" altLang="el-GR" sz="2400" dirty="0"/>
              <a:t>και ανελκτήρα του πρωκτού αντίστοιχα). Στην κοιλιά οι ουρητήρες διασταυρώνονται με τα έσω σπερματικά αγγεία, στο στόμιο της ελάσσονος πυέλου με τα λαγόνια αγγεία και πιο κάτω με την μητριαία αρτηρία στις γυναίκες και το τέλος του σπερματικού πόρου στους άνδρες. </a:t>
            </a:r>
            <a:endParaRPr lang="en-US" altLang="el-GR" sz="2400" dirty="0" smtClean="0"/>
          </a:p>
          <a:p>
            <a:pPr marL="0" indent="0">
              <a:buFont typeface="Wingdings" panose="05000000000000000000" pitchFamily="2" charset="2"/>
              <a:buNone/>
            </a:pPr>
            <a:r>
              <a:rPr lang="el-GR" altLang="el-GR" sz="2400" dirty="0" smtClean="0"/>
              <a:t>Έμπροσθεν </a:t>
            </a:r>
            <a:r>
              <a:rPr lang="el-GR" altLang="el-GR" sz="2400" dirty="0"/>
              <a:t>ο (Δ) ουρητήρας έρχεται σε σχέση με το δεξιό κόλον (τυφλό-ανιόν) και ο (Α) με το αριστερό κόλον (κατιόν-σιγμοειδές), ενώ στις γυναίκες διέρχονται πλησίον των ωοθηκών και κωδώνων των σαλπίγγων.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custDataLst>
      <p:tags r:id="rId1"/>
    </p:custDataLst>
    <p:extLst>
      <p:ext uri="{BB962C8B-B14F-4D97-AF65-F5344CB8AC3E}">
        <p14:creationId xmlns:p14="http://schemas.microsoft.com/office/powerpoint/2010/main" val="2311537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r>
              <a:rPr lang="el-GR" altLang="el-GR" dirty="0" smtClean="0"/>
              <a:t>Ουροδόχος κύστη</a:t>
            </a:r>
            <a:r>
              <a:rPr lang="en-US" altLang="el-GR" dirty="0" smtClean="0"/>
              <a:t> </a:t>
            </a:r>
            <a:r>
              <a:rPr lang="en-US" altLang="el-GR" sz="3200" b="0" dirty="0" smtClean="0"/>
              <a:t>(1/6)</a:t>
            </a:r>
            <a:endParaRPr lang="el-GR" altLang="el-GR" sz="3600" b="0" dirty="0"/>
          </a:p>
        </p:txBody>
      </p:sp>
      <p:sp>
        <p:nvSpPr>
          <p:cNvPr id="68611" name="Rectangle 3"/>
          <p:cNvSpPr>
            <a:spLocks noGrp="1" noChangeArrowheads="1"/>
          </p:cNvSpPr>
          <p:nvPr>
            <p:ph idx="1"/>
          </p:nvPr>
        </p:nvSpPr>
        <p:spPr>
          <a:xfrm>
            <a:off x="457200" y="1196752"/>
            <a:ext cx="3970784" cy="5040560"/>
          </a:xfrm>
        </p:spPr>
        <p:txBody>
          <a:bodyPr>
            <a:noAutofit/>
          </a:bodyPr>
          <a:lstStyle/>
          <a:p>
            <a:pPr marL="457200" indent="-457200">
              <a:buFont typeface="+mj-lt"/>
              <a:buAutoNum type="arabicPeriod"/>
            </a:pPr>
            <a:r>
              <a:rPr lang="el-GR" altLang="el-GR" sz="2400" b="1" dirty="0" smtClean="0">
                <a:solidFill>
                  <a:schemeClr val="tx2"/>
                </a:solidFill>
              </a:rPr>
              <a:t>Θέση</a:t>
            </a:r>
            <a:r>
              <a:rPr lang="el-GR" altLang="el-GR" sz="2400" dirty="0" smtClean="0"/>
              <a:t>: </a:t>
            </a:r>
            <a:r>
              <a:rPr lang="el-GR" altLang="el-GR" sz="2400" dirty="0"/>
              <a:t>Βρίσκεται όπισθεν της ηβικής και έμπροσθεν του ορθού. </a:t>
            </a:r>
            <a:endParaRPr lang="en-US" altLang="el-GR" sz="2400" dirty="0" smtClean="0"/>
          </a:p>
          <a:p>
            <a:pPr marL="450850" indent="0">
              <a:buNone/>
            </a:pPr>
            <a:r>
              <a:rPr lang="el-GR" altLang="el-GR" sz="2400" dirty="0" smtClean="0"/>
              <a:t>Στις </a:t>
            </a:r>
            <a:r>
              <a:rPr lang="el-GR" altLang="el-GR" sz="2400" dirty="0"/>
              <a:t>γυναίκες μεταξύ ουροδόχου κύστης και ορθού βρίσκεται η μήτρα, ενώ στους άνδρες οι σπερματοδόχοι κύστεις και οι σπερματικές λήκυθοι.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196752"/>
            <a:ext cx="3369070" cy="44482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500451" y="5644978"/>
            <a:ext cx="295232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Female and Male Urethra</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5" tooltip="User:CFCF"/>
              </a:rPr>
              <a:t>CFCF</a:t>
            </a:r>
            <a:r>
              <a:rPr lang="el-GR" sz="1200" dirty="0" smtClean="0">
                <a:latin typeface="+mn-lt"/>
              </a:rPr>
              <a:t> </a:t>
            </a:r>
            <a:r>
              <a:rPr lang="el-GR" sz="1200" dirty="0" smtClean="0">
                <a:solidFill>
                  <a:schemeClr val="tx1">
                    <a:lumMod val="75000"/>
                    <a:lumOff val="25000"/>
                  </a:schemeClr>
                </a:solidFill>
                <a:latin typeface="+mn-lt"/>
              </a:rPr>
              <a:t>διαθέσιμο με άδεια </a:t>
            </a:r>
            <a:r>
              <a:rPr lang="en-US" sz="1200" dirty="0">
                <a:latin typeface="+mn-lt"/>
                <a:hlinkClick r:id="rId6"/>
              </a:rPr>
              <a:t>CC BY-SA </a:t>
            </a:r>
            <a:r>
              <a:rPr lang="en-US" sz="1200" dirty="0" smtClean="0">
                <a:latin typeface="+mn-lt"/>
                <a:hlinkClick r:id="rId6"/>
              </a:rPr>
              <a:t>3.0</a:t>
            </a:r>
            <a:endParaRPr lang="en-US"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custDataLst>
      <p:tags r:id="rId1"/>
    </p:custDataLst>
    <p:extLst>
      <p:ext uri="{BB962C8B-B14F-4D97-AF65-F5344CB8AC3E}">
        <p14:creationId xmlns:p14="http://schemas.microsoft.com/office/powerpoint/2010/main" val="2806293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r>
              <a:rPr lang="el-GR" altLang="el-GR" dirty="0">
                <a:solidFill>
                  <a:prstClr val="black"/>
                </a:solidFill>
              </a:rPr>
              <a:t>Ουροδόχος </a:t>
            </a:r>
            <a:r>
              <a:rPr lang="el-GR" altLang="el-GR" dirty="0" smtClean="0">
                <a:solidFill>
                  <a:prstClr val="black"/>
                </a:solidFill>
              </a:rPr>
              <a:t>κύστη</a:t>
            </a:r>
            <a:r>
              <a:rPr lang="en-US" altLang="el-GR" dirty="0" smtClean="0">
                <a:solidFill>
                  <a:prstClr val="black"/>
                </a:solidFill>
              </a:rPr>
              <a:t> </a:t>
            </a:r>
            <a:r>
              <a:rPr lang="en-US" altLang="el-GR" sz="3200" b="0" dirty="0" smtClean="0">
                <a:solidFill>
                  <a:prstClr val="black"/>
                </a:solidFill>
              </a:rPr>
              <a:t>(2/6</a:t>
            </a:r>
            <a:r>
              <a:rPr lang="en-US" altLang="el-GR" sz="3200" b="0" dirty="0">
                <a:solidFill>
                  <a:prstClr val="black"/>
                </a:solidFill>
              </a:rPr>
              <a:t>)</a:t>
            </a:r>
            <a:endParaRPr lang="el-GR" altLang="el-GR" sz="3200" dirty="0">
              <a:solidFill>
                <a:srgbClr val="00FFCC"/>
              </a:solidFill>
            </a:endParaRPr>
          </a:p>
        </p:txBody>
      </p:sp>
      <p:sp>
        <p:nvSpPr>
          <p:cNvPr id="68611" name="Rectangle 3"/>
          <p:cNvSpPr>
            <a:spLocks noGrp="1" noChangeArrowheads="1"/>
          </p:cNvSpPr>
          <p:nvPr>
            <p:ph idx="1"/>
          </p:nvPr>
        </p:nvSpPr>
        <p:spPr>
          <a:xfrm>
            <a:off x="457200" y="1196752"/>
            <a:ext cx="8291264" cy="5040560"/>
          </a:xfrm>
        </p:spPr>
        <p:txBody>
          <a:bodyPr>
            <a:noAutofit/>
          </a:bodyPr>
          <a:lstStyle/>
          <a:p>
            <a:pPr marL="444500" indent="-444500">
              <a:buFont typeface="+mj-lt"/>
              <a:buAutoNum type="arabicPeriod" startAt="2"/>
            </a:pPr>
            <a:r>
              <a:rPr lang="el-GR" altLang="el-GR" sz="2400" b="1" dirty="0" smtClean="0">
                <a:solidFill>
                  <a:schemeClr val="tx2"/>
                </a:solidFill>
              </a:rPr>
              <a:t>Τμήματα</a:t>
            </a:r>
            <a:r>
              <a:rPr lang="en-US" altLang="el-GR" sz="2400" dirty="0" smtClean="0"/>
              <a:t>: </a:t>
            </a:r>
            <a:r>
              <a:rPr lang="el-GR" altLang="el-GR" sz="2400" dirty="0"/>
              <a:t>Έχει σχήμα αχλαδιού ή ωού με το φαρδύτερο μέρος προς τα κάτω και οπίσω, τον </a:t>
            </a:r>
            <a:r>
              <a:rPr lang="el-GR" altLang="el-GR" sz="2400" b="1" dirty="0">
                <a:solidFill>
                  <a:srgbClr val="820000"/>
                </a:solidFill>
              </a:rPr>
              <a:t>πυθμένα</a:t>
            </a:r>
            <a:r>
              <a:rPr lang="el-GR" altLang="el-GR" sz="2400" dirty="0"/>
              <a:t>, ενώ το </a:t>
            </a:r>
            <a:r>
              <a:rPr lang="el-GR" altLang="el-GR" sz="2400" b="1" dirty="0">
                <a:solidFill>
                  <a:srgbClr val="820000"/>
                </a:solidFill>
              </a:rPr>
              <a:t>σώμα</a:t>
            </a:r>
            <a:r>
              <a:rPr lang="el-GR" altLang="el-GR" sz="2400" dirty="0"/>
              <a:t> με την κορυφή βρίσκονται προς τα άνω και έμπροσθεν. Τη διαχωριστική γραμμή μεταξύ σώματος και πυθμένα αποτελούν τα στόμια των ουρητήρων.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381" y="3140968"/>
            <a:ext cx="5363239" cy="32849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39752" y="6526952"/>
            <a:ext cx="4464496"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2605 The Bladder</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5" tooltip="User:CFCF"/>
              </a:rPr>
              <a:t>CFCF</a:t>
            </a:r>
            <a:r>
              <a:rPr lang="el-GR" sz="1200" dirty="0" smtClean="0">
                <a:latin typeface="+mn-lt"/>
              </a:rPr>
              <a:t> </a:t>
            </a:r>
            <a:r>
              <a:rPr lang="el-GR" sz="1200" dirty="0" smtClean="0">
                <a:solidFill>
                  <a:schemeClr val="tx1">
                    <a:lumMod val="75000"/>
                    <a:lumOff val="25000"/>
                  </a:schemeClr>
                </a:solidFill>
                <a:latin typeface="+mn-lt"/>
              </a:rPr>
              <a:t>διαθέσιμο με άδεια </a:t>
            </a:r>
            <a:r>
              <a:rPr lang="en-US" sz="1200" dirty="0">
                <a:latin typeface="+mn-lt"/>
                <a:hlinkClick r:id="rId6"/>
              </a:rPr>
              <a:t>CC BY-SA </a:t>
            </a:r>
            <a:r>
              <a:rPr lang="en-US" sz="1200" dirty="0" smtClean="0">
                <a:latin typeface="+mn-lt"/>
                <a:hlinkClick r:id="rId6"/>
              </a:rPr>
              <a:t>3.0</a:t>
            </a:r>
            <a:endParaRPr lang="en-US"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custDataLst>
      <p:tags r:id="rId1"/>
    </p:custDataLst>
    <p:extLst>
      <p:ext uri="{BB962C8B-B14F-4D97-AF65-F5344CB8AC3E}">
        <p14:creationId xmlns:p14="http://schemas.microsoft.com/office/powerpoint/2010/main" val="829404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r>
              <a:rPr lang="el-GR" altLang="el-GR" dirty="0">
                <a:solidFill>
                  <a:prstClr val="black"/>
                </a:solidFill>
              </a:rPr>
              <a:t>Ουροδόχος </a:t>
            </a:r>
            <a:r>
              <a:rPr lang="el-GR" altLang="el-GR" dirty="0" smtClean="0">
                <a:solidFill>
                  <a:prstClr val="black"/>
                </a:solidFill>
              </a:rPr>
              <a:t>κύστη</a:t>
            </a:r>
            <a:r>
              <a:rPr lang="en-US" altLang="el-GR" dirty="0" smtClean="0">
                <a:solidFill>
                  <a:prstClr val="black"/>
                </a:solidFill>
              </a:rPr>
              <a:t> </a:t>
            </a:r>
            <a:r>
              <a:rPr lang="en-US" altLang="el-GR" sz="3200" b="0" dirty="0" smtClean="0">
                <a:solidFill>
                  <a:prstClr val="black"/>
                </a:solidFill>
              </a:rPr>
              <a:t>(3/6</a:t>
            </a:r>
            <a:r>
              <a:rPr lang="en-US" altLang="el-GR" sz="3200" b="0" dirty="0">
                <a:solidFill>
                  <a:prstClr val="black"/>
                </a:solidFill>
              </a:rPr>
              <a:t>)</a:t>
            </a:r>
            <a:endParaRPr lang="el-GR" altLang="el-GR" sz="3200" dirty="0">
              <a:solidFill>
                <a:srgbClr val="00FFCC"/>
              </a:solidFill>
            </a:endParaRPr>
          </a:p>
        </p:txBody>
      </p:sp>
      <p:sp>
        <p:nvSpPr>
          <p:cNvPr id="68611" name="Rectangle 3"/>
          <p:cNvSpPr>
            <a:spLocks noGrp="1" noChangeArrowheads="1"/>
          </p:cNvSpPr>
          <p:nvPr>
            <p:ph idx="1"/>
          </p:nvPr>
        </p:nvSpPr>
        <p:spPr>
          <a:xfrm>
            <a:off x="457200" y="1196752"/>
            <a:ext cx="6275040" cy="5040560"/>
          </a:xfrm>
        </p:spPr>
        <p:txBody>
          <a:bodyPr>
            <a:noAutofit/>
          </a:bodyPr>
          <a:lstStyle/>
          <a:p>
            <a:pPr marL="457200" indent="-457200">
              <a:buFont typeface="+mj-lt"/>
              <a:buAutoNum type="arabicPeriod" startAt="3"/>
            </a:pPr>
            <a:r>
              <a:rPr lang="el-GR" altLang="el-GR" sz="2400" b="1" dirty="0" smtClean="0">
                <a:solidFill>
                  <a:schemeClr val="tx2"/>
                </a:solidFill>
              </a:rPr>
              <a:t>Στήριξη</a:t>
            </a:r>
            <a:r>
              <a:rPr lang="en-US" altLang="el-GR" sz="2400" dirty="0" smtClean="0"/>
              <a:t>: </a:t>
            </a:r>
          </a:p>
          <a:p>
            <a:pPr marL="806450" indent="-361950">
              <a:tabLst>
                <a:tab pos="901700" algn="l"/>
              </a:tabLst>
            </a:pPr>
            <a:r>
              <a:rPr lang="el-GR" altLang="el-GR" sz="2400" b="1" dirty="0" smtClean="0">
                <a:solidFill>
                  <a:srgbClr val="820000"/>
                </a:solidFill>
              </a:rPr>
              <a:t>Πυελικό </a:t>
            </a:r>
            <a:r>
              <a:rPr lang="el-GR" altLang="el-GR" sz="2400" b="1" dirty="0">
                <a:solidFill>
                  <a:srgbClr val="820000"/>
                </a:solidFill>
              </a:rPr>
              <a:t>έδαφος </a:t>
            </a:r>
            <a:r>
              <a:rPr lang="el-GR" altLang="el-GR" sz="2400" dirty="0"/>
              <a:t>(κάτω)</a:t>
            </a:r>
          </a:p>
          <a:p>
            <a:pPr marL="806450" indent="-361950">
              <a:tabLst>
                <a:tab pos="901700" algn="l"/>
              </a:tabLst>
            </a:pPr>
            <a:r>
              <a:rPr lang="el-GR" altLang="el-GR" sz="2400" b="1" dirty="0">
                <a:solidFill>
                  <a:srgbClr val="820000"/>
                </a:solidFill>
              </a:rPr>
              <a:t>Περιτόναιο</a:t>
            </a:r>
            <a:r>
              <a:rPr lang="el-GR" altLang="el-GR" sz="2400" dirty="0">
                <a:solidFill>
                  <a:srgbClr val="FF9900"/>
                </a:solidFill>
              </a:rPr>
              <a:t> </a:t>
            </a:r>
            <a:r>
              <a:rPr lang="el-GR" altLang="el-GR" sz="2400" dirty="0"/>
              <a:t>(άνω)</a:t>
            </a:r>
            <a:endParaRPr lang="en-US" altLang="el-GR" sz="2400" dirty="0"/>
          </a:p>
          <a:p>
            <a:pPr marL="806450" indent="-361950">
              <a:tabLst>
                <a:tab pos="901700" algn="l"/>
              </a:tabLst>
            </a:pPr>
            <a:r>
              <a:rPr lang="el-GR" altLang="el-GR" sz="2400" b="1" dirty="0">
                <a:solidFill>
                  <a:srgbClr val="820000"/>
                </a:solidFill>
              </a:rPr>
              <a:t>Ηβοκυστικοί σύνδεσμοι </a:t>
            </a:r>
            <a:r>
              <a:rPr lang="el-GR" altLang="el-GR" sz="2400" dirty="0"/>
              <a:t>(έμπροσθεν)</a:t>
            </a:r>
          </a:p>
          <a:p>
            <a:pPr marL="806450" indent="-361950">
              <a:tabLst>
                <a:tab pos="901700" algn="l"/>
              </a:tabLst>
            </a:pPr>
            <a:r>
              <a:rPr lang="el-GR" altLang="el-GR" sz="2400" b="1" dirty="0">
                <a:solidFill>
                  <a:srgbClr val="820000"/>
                </a:solidFill>
              </a:rPr>
              <a:t>Μέσος ομφαλοκυστικός σύνδεσμος </a:t>
            </a:r>
            <a:r>
              <a:rPr lang="el-GR" altLang="el-GR" sz="2400" dirty="0"/>
              <a:t>(κορυφή)</a:t>
            </a:r>
          </a:p>
          <a:p>
            <a:pPr marL="806450" indent="-361950">
              <a:tabLst>
                <a:tab pos="901700" algn="l"/>
              </a:tabLst>
            </a:pPr>
            <a:r>
              <a:rPr lang="el-GR" altLang="el-GR" sz="2400" b="1" dirty="0">
                <a:solidFill>
                  <a:srgbClr val="820000"/>
                </a:solidFill>
              </a:rPr>
              <a:t>Πλάγιοι ομφαλοκυστικοί σύνδεσμοι </a:t>
            </a:r>
            <a:r>
              <a:rPr lang="el-GR" altLang="el-GR" sz="2400" dirty="0"/>
              <a:t>(πλάγια)</a:t>
            </a:r>
          </a:p>
          <a:p>
            <a:pPr marL="806450" indent="-361950">
              <a:tabLst>
                <a:tab pos="901700" algn="l"/>
              </a:tabLst>
            </a:pPr>
            <a:r>
              <a:rPr lang="el-GR" altLang="el-GR" sz="2400" b="1" dirty="0">
                <a:solidFill>
                  <a:srgbClr val="820000"/>
                </a:solidFill>
              </a:rPr>
              <a:t>Προκυστική περιτονία </a:t>
            </a:r>
            <a:r>
              <a:rPr lang="el-GR" altLang="el-GR" sz="2400" dirty="0"/>
              <a:t>(υμένας καλύπτων από έμπροσθεν και πλάγια την κύστη)</a:t>
            </a:r>
          </a:p>
          <a:p>
            <a:pPr marL="806450" indent="-361950">
              <a:tabLst>
                <a:tab pos="901700" algn="l"/>
              </a:tabLst>
            </a:pPr>
            <a:r>
              <a:rPr lang="el-GR" altLang="el-GR" sz="2400" b="1" dirty="0">
                <a:solidFill>
                  <a:srgbClr val="820000"/>
                </a:solidFill>
              </a:rPr>
              <a:t>Ουρητήρες</a:t>
            </a:r>
          </a:p>
          <a:p>
            <a:pPr marL="806450" indent="-361950">
              <a:tabLst>
                <a:tab pos="901700" algn="l"/>
              </a:tabLst>
            </a:pPr>
            <a:r>
              <a:rPr lang="el-GR" altLang="el-GR" sz="2400" b="1" dirty="0">
                <a:solidFill>
                  <a:srgbClr val="820000"/>
                </a:solidFill>
              </a:rPr>
              <a:t>Αγγεία κύστης</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custDataLst>
      <p:tags r:id="rId1"/>
    </p:custDataLst>
    <p:extLst>
      <p:ext uri="{BB962C8B-B14F-4D97-AF65-F5344CB8AC3E}">
        <p14:creationId xmlns:p14="http://schemas.microsoft.com/office/powerpoint/2010/main" val="1011905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r>
              <a:rPr lang="el-GR" altLang="el-GR" dirty="0">
                <a:solidFill>
                  <a:prstClr val="black"/>
                </a:solidFill>
              </a:rPr>
              <a:t>Ουροδόχος </a:t>
            </a:r>
            <a:r>
              <a:rPr lang="el-GR" altLang="el-GR" dirty="0" smtClean="0">
                <a:solidFill>
                  <a:prstClr val="black"/>
                </a:solidFill>
              </a:rPr>
              <a:t>κύστη</a:t>
            </a:r>
            <a:r>
              <a:rPr lang="en-US" altLang="el-GR" dirty="0" smtClean="0">
                <a:solidFill>
                  <a:prstClr val="black"/>
                </a:solidFill>
              </a:rPr>
              <a:t> </a:t>
            </a:r>
            <a:r>
              <a:rPr lang="en-US" altLang="el-GR" sz="3200" b="0" dirty="0" smtClean="0">
                <a:solidFill>
                  <a:prstClr val="black"/>
                </a:solidFill>
              </a:rPr>
              <a:t>(4/6</a:t>
            </a:r>
            <a:r>
              <a:rPr lang="en-US" altLang="el-GR" sz="3200" b="0" dirty="0">
                <a:solidFill>
                  <a:prstClr val="black"/>
                </a:solidFill>
              </a:rPr>
              <a:t>)</a:t>
            </a:r>
            <a:endParaRPr lang="el-GR" altLang="el-GR" sz="3200" dirty="0">
              <a:solidFill>
                <a:srgbClr val="00FFCC"/>
              </a:solidFill>
            </a:endParaRPr>
          </a:p>
        </p:txBody>
      </p:sp>
      <p:sp>
        <p:nvSpPr>
          <p:cNvPr id="68611" name="Rectangle 3"/>
          <p:cNvSpPr>
            <a:spLocks noGrp="1" noChangeArrowheads="1"/>
          </p:cNvSpPr>
          <p:nvPr>
            <p:ph idx="1"/>
          </p:nvPr>
        </p:nvSpPr>
        <p:spPr>
          <a:xfrm>
            <a:off x="457200" y="1196752"/>
            <a:ext cx="4474840" cy="5040560"/>
          </a:xfrm>
        </p:spPr>
        <p:txBody>
          <a:bodyPr>
            <a:noAutofit/>
          </a:bodyPr>
          <a:lstStyle/>
          <a:p>
            <a:pPr marL="0" indent="0">
              <a:spcBef>
                <a:spcPts val="600"/>
              </a:spcBef>
              <a:buFont typeface="Wingdings" panose="05000000000000000000" pitchFamily="2" charset="2"/>
              <a:buNone/>
            </a:pPr>
            <a:r>
              <a:rPr lang="el-GR" altLang="el-GR" sz="2400" dirty="0" smtClean="0"/>
              <a:t>Η </a:t>
            </a:r>
            <a:r>
              <a:rPr lang="el-GR" altLang="el-GR" sz="2400" dirty="0"/>
              <a:t>ουροδόχος κύστη έρχεται σε σχέση άνω με </a:t>
            </a:r>
            <a:r>
              <a:rPr lang="el-GR" altLang="el-GR" sz="2400" dirty="0" smtClean="0"/>
              <a:t>το περιτόναιο </a:t>
            </a:r>
            <a:r>
              <a:rPr lang="el-GR" altLang="el-GR" sz="2400" dirty="0"/>
              <a:t>και τις έλικες του λεπτού εντέρου. </a:t>
            </a:r>
            <a:r>
              <a:rPr lang="el-GR" altLang="el-GR" sz="2400" dirty="0" smtClean="0"/>
              <a:t>Στον  </a:t>
            </a:r>
            <a:r>
              <a:rPr lang="el-GR" altLang="el-GR" sz="2400" dirty="0"/>
              <a:t>άντρα όπισθεν και κάτω της κύστης βρίσκεται </a:t>
            </a:r>
            <a:r>
              <a:rPr lang="el-GR" altLang="el-GR" sz="2400" dirty="0" smtClean="0"/>
              <a:t>ο </a:t>
            </a:r>
            <a:r>
              <a:rPr lang="el-GR" altLang="el-GR" sz="2400" dirty="0"/>
              <a:t>προστάτης.</a:t>
            </a:r>
          </a:p>
          <a:p>
            <a:pPr marL="0" indent="0">
              <a:spcBef>
                <a:spcPts val="600"/>
              </a:spcBef>
              <a:buFont typeface="Wingdings" panose="05000000000000000000" pitchFamily="2" charset="2"/>
              <a:buNone/>
            </a:pPr>
            <a:r>
              <a:rPr lang="el-GR" altLang="el-GR" sz="2400" dirty="0"/>
              <a:t>Το περιτόναιο όπισθεν </a:t>
            </a:r>
            <a:r>
              <a:rPr lang="el-GR" altLang="el-GR" sz="2400" dirty="0" smtClean="0"/>
              <a:t>της </a:t>
            </a:r>
            <a:r>
              <a:rPr lang="el-GR" altLang="el-GR" sz="2400" dirty="0"/>
              <a:t>κύστης σχηματίζει </a:t>
            </a:r>
            <a:r>
              <a:rPr lang="el-GR" altLang="el-GR" sz="2400" dirty="0" smtClean="0"/>
              <a:t>ένα κόλπωμα</a:t>
            </a:r>
            <a:r>
              <a:rPr lang="el-GR" altLang="el-GR" sz="2400" dirty="0"/>
              <a:t>, ευθυκυστικό για τους άνδρες και  </a:t>
            </a:r>
            <a:r>
              <a:rPr lang="el-GR" altLang="el-GR" sz="2400" dirty="0" smtClean="0"/>
              <a:t>κυστεο-μητρικό </a:t>
            </a:r>
            <a:r>
              <a:rPr lang="el-GR" altLang="el-GR" sz="2400" dirty="0"/>
              <a:t>για τις γυναίκες.</a:t>
            </a:r>
          </a:p>
          <a:p>
            <a:pPr marL="711200" indent="-711200">
              <a:buFont typeface="Wingdings" panose="05000000000000000000" pitchFamily="2" charset="2"/>
              <a:buNone/>
            </a:pPr>
            <a:endParaRPr lang="el-GR" altLang="el-GR"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3489" y="1335424"/>
            <a:ext cx="2520280" cy="48138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571501" y="6149247"/>
            <a:ext cx="2304256"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Prostatelead</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u="sng" dirty="0">
                <a:latin typeface="+mn-lt"/>
                <a:hlinkClick r:id="rId5"/>
              </a:rPr>
              <a:t>AirBa</a:t>
            </a:r>
            <a:r>
              <a:rPr lang="el-GR"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custDataLst>
      <p:tags r:id="rId1"/>
    </p:custDataLst>
    <p:extLst>
      <p:ext uri="{BB962C8B-B14F-4D97-AF65-F5344CB8AC3E}">
        <p14:creationId xmlns:p14="http://schemas.microsoft.com/office/powerpoint/2010/main" val="1919494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r>
              <a:rPr lang="el-GR" altLang="el-GR" dirty="0">
                <a:solidFill>
                  <a:prstClr val="black"/>
                </a:solidFill>
              </a:rPr>
              <a:t>Ουροδόχος </a:t>
            </a:r>
            <a:r>
              <a:rPr lang="el-GR" altLang="el-GR" dirty="0" smtClean="0">
                <a:solidFill>
                  <a:prstClr val="black"/>
                </a:solidFill>
              </a:rPr>
              <a:t>κύστη</a:t>
            </a:r>
            <a:r>
              <a:rPr lang="en-US" altLang="el-GR" dirty="0" smtClean="0">
                <a:solidFill>
                  <a:prstClr val="black"/>
                </a:solidFill>
              </a:rPr>
              <a:t> </a:t>
            </a:r>
            <a:r>
              <a:rPr lang="en-US" altLang="el-GR" sz="3200" b="0" dirty="0" smtClean="0">
                <a:solidFill>
                  <a:prstClr val="black"/>
                </a:solidFill>
              </a:rPr>
              <a:t>(5/6</a:t>
            </a:r>
            <a:r>
              <a:rPr lang="en-US" altLang="el-GR" sz="3200" b="0" dirty="0">
                <a:solidFill>
                  <a:prstClr val="black"/>
                </a:solidFill>
              </a:rPr>
              <a:t>)</a:t>
            </a:r>
            <a:endParaRPr lang="el-GR" altLang="el-GR" sz="3200" dirty="0">
              <a:solidFill>
                <a:srgbClr val="00FFCC"/>
              </a:solidFill>
            </a:endParaRPr>
          </a:p>
        </p:txBody>
      </p:sp>
      <p:sp>
        <p:nvSpPr>
          <p:cNvPr id="2" name="Content Placeholder 1"/>
          <p:cNvSpPr>
            <a:spLocks noGrp="1"/>
          </p:cNvSpPr>
          <p:nvPr>
            <p:ph idx="1"/>
          </p:nvPr>
        </p:nvSpPr>
        <p:spPr/>
        <p:txBody>
          <a:bodyPr>
            <a:noAutofit/>
          </a:bodyPr>
          <a:lstStyle/>
          <a:p>
            <a:pPr marL="0" indent="0">
              <a:buFont typeface="Wingdings" panose="05000000000000000000" pitchFamily="2" charset="2"/>
              <a:buNone/>
            </a:pPr>
            <a:r>
              <a:rPr lang="el-GR" altLang="el-GR" sz="2400" dirty="0"/>
              <a:t>Έμπροσθεν έρχεται σε σχέση με την </a:t>
            </a:r>
            <a:r>
              <a:rPr lang="el-GR" altLang="el-GR" sz="2400" b="1" dirty="0">
                <a:solidFill>
                  <a:srgbClr val="820000"/>
                </a:solidFill>
              </a:rPr>
              <a:t>ηβική </a:t>
            </a:r>
            <a:r>
              <a:rPr lang="el-GR" altLang="el-GR" sz="2400" b="1" dirty="0" smtClean="0">
                <a:solidFill>
                  <a:srgbClr val="820000"/>
                </a:solidFill>
              </a:rPr>
              <a:t>σύμφυση </a:t>
            </a:r>
            <a:r>
              <a:rPr lang="el-GR" altLang="el-GR" sz="2400" dirty="0" smtClean="0"/>
              <a:t>και </a:t>
            </a:r>
            <a:r>
              <a:rPr lang="el-GR" altLang="el-GR" sz="2400" dirty="0"/>
              <a:t>με τους </a:t>
            </a:r>
            <a:r>
              <a:rPr lang="el-GR" altLang="el-GR" sz="2400" b="1" dirty="0">
                <a:solidFill>
                  <a:srgbClr val="820000"/>
                </a:solidFill>
              </a:rPr>
              <a:t>κοιλιακούς μυς </a:t>
            </a:r>
            <a:r>
              <a:rPr lang="el-GR" altLang="el-GR" sz="2400" dirty="0"/>
              <a:t>(χωρίζεται από τους </a:t>
            </a:r>
            <a:r>
              <a:rPr lang="el-GR" altLang="el-GR" sz="2400" dirty="0" smtClean="0"/>
              <a:t>μυς με </a:t>
            </a:r>
            <a:r>
              <a:rPr lang="el-GR" altLang="el-GR" sz="2400" dirty="0"/>
              <a:t>την προκυστική περιτονία). Ο χώρος </a:t>
            </a:r>
            <a:r>
              <a:rPr lang="el-GR" altLang="el-GR" sz="2400" dirty="0" smtClean="0"/>
              <a:t>μεταξύ κύστης  </a:t>
            </a:r>
            <a:r>
              <a:rPr lang="el-GR" altLang="el-GR" sz="2400" dirty="0"/>
              <a:t>και προκυστικής περιτονίας </a:t>
            </a:r>
            <a:r>
              <a:rPr lang="el-GR" altLang="el-GR" sz="2400" dirty="0" smtClean="0"/>
              <a:t>ονομάζεται </a:t>
            </a:r>
            <a:r>
              <a:rPr lang="el-GR" altLang="el-GR" sz="2400" b="1" dirty="0" smtClean="0">
                <a:solidFill>
                  <a:srgbClr val="820000"/>
                </a:solidFill>
              </a:rPr>
              <a:t>προκυστικός </a:t>
            </a:r>
            <a:r>
              <a:rPr lang="el-GR" altLang="el-GR" sz="2400" b="1" dirty="0">
                <a:solidFill>
                  <a:srgbClr val="820000"/>
                </a:solidFill>
              </a:rPr>
              <a:t>χώρος</a:t>
            </a:r>
            <a:r>
              <a:rPr lang="el-GR" altLang="el-GR" sz="2400" dirty="0">
                <a:solidFill>
                  <a:srgbClr val="FF9900"/>
                </a:solidFill>
              </a:rPr>
              <a:t> </a:t>
            </a:r>
            <a:r>
              <a:rPr lang="el-GR" altLang="el-GR" sz="2400" dirty="0"/>
              <a:t>του</a:t>
            </a:r>
            <a:r>
              <a:rPr lang="el-GR" altLang="el-GR" sz="2400" dirty="0">
                <a:solidFill>
                  <a:srgbClr val="FF9900"/>
                </a:solidFill>
              </a:rPr>
              <a:t> </a:t>
            </a:r>
            <a:r>
              <a:rPr lang="en-US" altLang="el-GR" sz="2400" b="1" dirty="0">
                <a:solidFill>
                  <a:srgbClr val="820000"/>
                </a:solidFill>
              </a:rPr>
              <a:t>Retzius</a:t>
            </a:r>
            <a:r>
              <a:rPr lang="en-US" altLang="el-GR" sz="2400" dirty="0"/>
              <a:t>. </a:t>
            </a:r>
            <a:endParaRPr lang="el-GR" altLang="el-GR" sz="2400" dirty="0"/>
          </a:p>
          <a:p>
            <a:pPr marL="0" indent="0">
              <a:buFont typeface="Wingdings" panose="05000000000000000000" pitchFamily="2" charset="2"/>
              <a:buNone/>
            </a:pPr>
            <a:r>
              <a:rPr lang="el-GR" altLang="el-GR" sz="2400" dirty="0"/>
              <a:t>Στο οπίσθιο τμήμα του πυθμένα βρίσκονται τα </a:t>
            </a:r>
            <a:r>
              <a:rPr lang="el-GR" altLang="el-GR" sz="2400" dirty="0" smtClean="0"/>
              <a:t>στόμια των </a:t>
            </a:r>
            <a:r>
              <a:rPr lang="el-GR" altLang="el-GR" sz="2400" dirty="0"/>
              <a:t>ουρητήρων και το έσω στόμιο της ουρήθρας </a:t>
            </a:r>
            <a:r>
              <a:rPr lang="el-GR" altLang="el-GR" sz="2400" dirty="0" smtClean="0"/>
              <a:t>που σχηματίζουν </a:t>
            </a:r>
            <a:r>
              <a:rPr lang="el-GR" altLang="el-GR" sz="2400" dirty="0"/>
              <a:t>το </a:t>
            </a:r>
            <a:r>
              <a:rPr lang="el-GR" altLang="el-GR" sz="2400" b="1" dirty="0">
                <a:solidFill>
                  <a:srgbClr val="820000"/>
                </a:solidFill>
              </a:rPr>
              <a:t>κυστικό</a:t>
            </a:r>
            <a:r>
              <a:rPr lang="el-GR" altLang="el-GR" sz="2400" dirty="0">
                <a:solidFill>
                  <a:srgbClr val="FF9900"/>
                </a:solidFill>
              </a:rPr>
              <a:t> </a:t>
            </a:r>
            <a:r>
              <a:rPr lang="el-GR" altLang="el-GR" sz="2400" dirty="0"/>
              <a:t>ή </a:t>
            </a:r>
            <a:r>
              <a:rPr lang="el-GR" altLang="el-GR" sz="2400" b="1" dirty="0">
                <a:solidFill>
                  <a:srgbClr val="820000"/>
                </a:solidFill>
              </a:rPr>
              <a:t>τρίγωνο</a:t>
            </a:r>
            <a:r>
              <a:rPr lang="el-GR" altLang="el-GR" sz="2400" dirty="0"/>
              <a:t> του </a:t>
            </a:r>
            <a:r>
              <a:rPr lang="en-US" altLang="el-GR" sz="2400" b="1" dirty="0">
                <a:solidFill>
                  <a:srgbClr val="820000"/>
                </a:solidFill>
              </a:rPr>
              <a:t>Lieutaud</a:t>
            </a:r>
            <a:r>
              <a:rPr lang="el-GR" altLang="el-GR" sz="2400" dirty="0">
                <a:solidFill>
                  <a:srgbClr val="FF9900"/>
                </a:solidFill>
              </a:rPr>
              <a:t> </a:t>
            </a:r>
            <a:r>
              <a:rPr lang="el-GR" altLang="el-GR" sz="2400" dirty="0" smtClean="0"/>
              <a:t>(</a:t>
            </a:r>
            <a:r>
              <a:rPr lang="el-GR" altLang="el-GR" sz="2400" dirty="0"/>
              <a:t>αντιστοιχεί στην περιοχή όπου ο βλεννογόνος της </a:t>
            </a:r>
            <a:r>
              <a:rPr lang="el-GR" altLang="el-GR" sz="2400" dirty="0" smtClean="0"/>
              <a:t>κύστης </a:t>
            </a:r>
            <a:r>
              <a:rPr lang="el-GR" altLang="el-GR" sz="2400" dirty="0"/>
              <a:t>είναι λείος)</a:t>
            </a:r>
            <a:r>
              <a:rPr lang="en-US" altLang="el-GR" sz="2400" dirty="0"/>
              <a:t>.</a:t>
            </a:r>
            <a:r>
              <a:rPr lang="el-GR" altLang="el-GR" sz="2400" dirty="0"/>
              <a:t>  </a:t>
            </a:r>
            <a:endParaRPr lang="el-GR" altLang="el-GR" sz="2400" dirty="0" smtClean="0"/>
          </a:p>
          <a:p>
            <a:pPr marL="0" indent="0">
              <a:buFont typeface="Wingdings" panose="05000000000000000000" pitchFamily="2" charset="2"/>
              <a:buNone/>
            </a:pPr>
            <a:r>
              <a:rPr lang="el-GR" altLang="el-GR" sz="2400" dirty="0" smtClean="0"/>
              <a:t>Στη </a:t>
            </a:r>
            <a:r>
              <a:rPr lang="el-GR" altLang="el-GR" sz="2400" dirty="0"/>
              <a:t>βάση του τριγώνου </a:t>
            </a:r>
            <a:r>
              <a:rPr lang="el-GR" altLang="el-GR" sz="2400" dirty="0" smtClean="0"/>
              <a:t>υπάρχει μία </a:t>
            </a:r>
            <a:r>
              <a:rPr lang="el-GR" altLang="el-GR" sz="2400" dirty="0"/>
              <a:t>προεξοχή του βλεννογόνου, το </a:t>
            </a:r>
            <a:r>
              <a:rPr lang="el-GR" altLang="el-GR" sz="2400" b="1" dirty="0">
                <a:solidFill>
                  <a:srgbClr val="820000"/>
                </a:solidFill>
              </a:rPr>
              <a:t>ουρητηρικό </a:t>
            </a:r>
            <a:r>
              <a:rPr lang="el-GR" altLang="el-GR" sz="2400" b="1" dirty="0" smtClean="0">
                <a:solidFill>
                  <a:srgbClr val="820000"/>
                </a:solidFill>
              </a:rPr>
              <a:t>όγκωμα</a:t>
            </a:r>
            <a:r>
              <a:rPr lang="el-GR" altLang="el-GR" sz="2400" dirty="0"/>
              <a:t>. Πέριξ του στομίου της ουρήθρας, </a:t>
            </a:r>
            <a:r>
              <a:rPr lang="el-GR" altLang="el-GR" sz="2400" dirty="0" smtClean="0"/>
              <a:t>ο βλεννογόνος </a:t>
            </a:r>
            <a:r>
              <a:rPr lang="el-GR" altLang="el-GR" sz="2400" dirty="0"/>
              <a:t>σχηματίζει μία κυκλική προεξοχή, </a:t>
            </a:r>
            <a:r>
              <a:rPr lang="el-GR" altLang="el-GR" sz="2400" dirty="0" smtClean="0"/>
              <a:t>τον </a:t>
            </a:r>
            <a:r>
              <a:rPr lang="el-GR" altLang="el-GR" sz="2400" b="1" dirty="0" smtClean="0">
                <a:solidFill>
                  <a:srgbClr val="820000"/>
                </a:solidFill>
              </a:rPr>
              <a:t>ουρηθραίο</a:t>
            </a:r>
            <a:r>
              <a:rPr lang="el-GR" altLang="el-GR" sz="2400" dirty="0" smtClean="0">
                <a:solidFill>
                  <a:srgbClr val="FF9900"/>
                </a:solidFill>
              </a:rPr>
              <a:t> </a:t>
            </a:r>
            <a:r>
              <a:rPr lang="el-GR" altLang="el-GR" sz="2400" b="1" dirty="0">
                <a:solidFill>
                  <a:srgbClr val="820000"/>
                </a:solidFill>
              </a:rPr>
              <a:t>δακτύλιο</a:t>
            </a:r>
            <a:r>
              <a:rPr lang="el-GR" altLang="el-GR" sz="2400" dirty="0"/>
              <a:t>, που σχηματίζει τον </a:t>
            </a:r>
            <a:r>
              <a:rPr lang="el-GR" altLang="el-GR" sz="2400" b="1" dirty="0">
                <a:solidFill>
                  <a:srgbClr val="820000"/>
                </a:solidFill>
              </a:rPr>
              <a:t>έσω </a:t>
            </a:r>
            <a:r>
              <a:rPr lang="el-GR" altLang="el-GR" sz="2400" b="1" dirty="0" smtClean="0">
                <a:solidFill>
                  <a:srgbClr val="820000"/>
                </a:solidFill>
              </a:rPr>
              <a:t>σφιγκτήρα </a:t>
            </a:r>
            <a:r>
              <a:rPr lang="el-GR" altLang="el-GR" sz="2400" dirty="0"/>
              <a:t>της</a:t>
            </a:r>
            <a:r>
              <a:rPr lang="el-GR" altLang="el-GR" sz="2400" dirty="0">
                <a:solidFill>
                  <a:srgbClr val="FF9900"/>
                </a:solidFill>
              </a:rPr>
              <a:t> </a:t>
            </a:r>
            <a:r>
              <a:rPr lang="el-GR" altLang="el-GR" sz="2400" b="1" dirty="0">
                <a:solidFill>
                  <a:srgbClr val="820000"/>
                </a:solidFill>
              </a:rPr>
              <a:t>ουρήθρας</a:t>
            </a:r>
            <a:r>
              <a:rPr lang="el-GR" altLang="el-GR" sz="2400" dirty="0" smtClean="0"/>
              <a:t>.</a:t>
            </a:r>
            <a:endParaRPr lang="el-GR" sz="24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custDataLst>
      <p:tags r:id="rId1"/>
    </p:custDataLst>
    <p:extLst>
      <p:ext uri="{BB962C8B-B14F-4D97-AF65-F5344CB8AC3E}">
        <p14:creationId xmlns:p14="http://schemas.microsoft.com/office/powerpoint/2010/main" val="3394599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lgn="l"/>
            <a:r>
              <a:rPr lang="el-GR" altLang="el-GR" dirty="0" smtClean="0"/>
              <a:t>Όργανα </a:t>
            </a:r>
            <a:r>
              <a:rPr lang="el-GR" altLang="el-GR" dirty="0" smtClean="0"/>
              <a:t>ουροποιητικού </a:t>
            </a:r>
            <a:r>
              <a:rPr lang="el-GR" altLang="el-GR" dirty="0"/>
              <a:t>σ</a:t>
            </a:r>
            <a:r>
              <a:rPr lang="el-GR" altLang="el-GR" dirty="0" smtClean="0"/>
              <a:t>υστήματος</a:t>
            </a:r>
            <a:r>
              <a:rPr lang="en-US" altLang="el-GR" dirty="0" smtClean="0"/>
              <a:t> </a:t>
            </a:r>
            <a:r>
              <a:rPr lang="en-US" altLang="el-GR" sz="3100" b="0" dirty="0" smtClean="0"/>
              <a:t>(1/2)</a:t>
            </a:r>
            <a:endParaRPr lang="el-GR" altLang="el-GR" sz="3600" b="0" dirty="0"/>
          </a:p>
        </p:txBody>
      </p:sp>
      <p:sp>
        <p:nvSpPr>
          <p:cNvPr id="2" name="Content Placeholder 1"/>
          <p:cNvSpPr>
            <a:spLocks noGrp="1"/>
          </p:cNvSpPr>
          <p:nvPr>
            <p:ph idx="1"/>
          </p:nvPr>
        </p:nvSpPr>
        <p:spPr>
          <a:xfrm>
            <a:off x="457200" y="1196752"/>
            <a:ext cx="4546848" cy="5040560"/>
          </a:xfrm>
        </p:spPr>
        <p:txBody>
          <a:bodyPr>
            <a:noAutofit/>
          </a:bodyPr>
          <a:lstStyle/>
          <a:p>
            <a:pPr marL="0" indent="0">
              <a:lnSpc>
                <a:spcPct val="80000"/>
              </a:lnSpc>
              <a:buFont typeface="Wingdings" panose="05000000000000000000" pitchFamily="2" charset="2"/>
              <a:buNone/>
            </a:pPr>
            <a:r>
              <a:rPr lang="el-GR" altLang="el-GR" sz="2400" dirty="0"/>
              <a:t>Τα όργανα του ουροποιητικού συστήματος είναι</a:t>
            </a:r>
            <a:r>
              <a:rPr lang="en-US" altLang="el-GR" sz="2400" dirty="0"/>
              <a:t>:</a:t>
            </a:r>
          </a:p>
          <a:p>
            <a:pPr marL="514350" indent="-514350">
              <a:lnSpc>
                <a:spcPct val="80000"/>
              </a:lnSpc>
              <a:buFont typeface="+mj-lt"/>
              <a:buAutoNum type="arabicPeriod"/>
            </a:pPr>
            <a:r>
              <a:rPr lang="el-GR" altLang="el-GR" sz="2400" b="1" dirty="0" smtClean="0">
                <a:solidFill>
                  <a:schemeClr val="tx2"/>
                </a:solidFill>
              </a:rPr>
              <a:t>Νεφροί</a:t>
            </a:r>
          </a:p>
          <a:p>
            <a:pPr marL="514350" indent="-514350">
              <a:lnSpc>
                <a:spcPct val="80000"/>
              </a:lnSpc>
              <a:buFont typeface="+mj-lt"/>
              <a:buAutoNum type="arabicPeriod"/>
            </a:pPr>
            <a:r>
              <a:rPr lang="el-GR" altLang="el-GR" sz="2400" b="1" dirty="0" smtClean="0">
                <a:solidFill>
                  <a:schemeClr val="tx2"/>
                </a:solidFill>
              </a:rPr>
              <a:t>Ουρητήρες</a:t>
            </a:r>
          </a:p>
          <a:p>
            <a:pPr marL="514350" indent="-514350">
              <a:lnSpc>
                <a:spcPct val="80000"/>
              </a:lnSpc>
              <a:buFont typeface="+mj-lt"/>
              <a:buAutoNum type="arabicPeriod"/>
            </a:pPr>
            <a:r>
              <a:rPr lang="el-GR" altLang="el-GR" sz="2400" b="1" dirty="0" smtClean="0">
                <a:solidFill>
                  <a:schemeClr val="tx2"/>
                </a:solidFill>
              </a:rPr>
              <a:t>Ουροδόχος Κύστη</a:t>
            </a:r>
          </a:p>
          <a:p>
            <a:pPr marL="514350" indent="-514350">
              <a:lnSpc>
                <a:spcPct val="80000"/>
              </a:lnSpc>
              <a:buFont typeface="+mj-lt"/>
              <a:buAutoNum type="arabicPeriod"/>
            </a:pPr>
            <a:r>
              <a:rPr lang="el-GR" altLang="el-GR" sz="2400" b="1" dirty="0" smtClean="0">
                <a:solidFill>
                  <a:schemeClr val="tx2"/>
                </a:solidFill>
              </a:rPr>
              <a:t>Ουρήθρα</a:t>
            </a:r>
            <a:r>
              <a:rPr lang="el-GR" altLang="el-GR" sz="2400" dirty="0" smtClean="0"/>
              <a:t> </a:t>
            </a:r>
            <a:r>
              <a:rPr lang="el-GR" altLang="el-GR" sz="2400" dirty="0"/>
              <a:t>(ανδρική-γυναικεία)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196752"/>
            <a:ext cx="3575956" cy="46973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9128" y="3429000"/>
            <a:ext cx="3816424" cy="4247317"/>
          </a:xfrm>
          <a:prstGeom prst="rect">
            <a:avLst/>
          </a:prstGeom>
        </p:spPr>
        <p:txBody>
          <a:bodyPr wrap="square" numCol="2">
            <a:spAutoFit/>
          </a:bodyPr>
          <a:lstStyle/>
          <a:p>
            <a:pPr marL="342900" indent="-342900">
              <a:buFont typeface="+mj-lt"/>
              <a:buAutoNum type="arabicPeriod"/>
            </a:pPr>
            <a:r>
              <a:rPr lang="en-US" u="sng" dirty="0">
                <a:latin typeface="+mn-lt"/>
                <a:hlinkClick r:id="rId4" tooltip="en:Urinary system"/>
              </a:rPr>
              <a:t>Urinary system</a:t>
            </a:r>
            <a:endParaRPr lang="en-US" dirty="0">
              <a:latin typeface="+mn-lt"/>
            </a:endParaRPr>
          </a:p>
          <a:p>
            <a:pPr marL="342900" indent="-342900">
              <a:buFont typeface="+mj-lt"/>
              <a:buAutoNum type="arabicPeriod"/>
            </a:pPr>
            <a:r>
              <a:rPr lang="en-US" dirty="0">
                <a:latin typeface="+mn-lt"/>
                <a:hlinkClick r:id="rId5" tooltip="en:Kidney"/>
              </a:rPr>
              <a:t>Kidney</a:t>
            </a:r>
            <a:endParaRPr lang="en-US" dirty="0">
              <a:latin typeface="+mn-lt"/>
            </a:endParaRPr>
          </a:p>
          <a:p>
            <a:pPr marL="342900" indent="-342900">
              <a:buFont typeface="+mj-lt"/>
              <a:buAutoNum type="arabicPeriod"/>
            </a:pPr>
            <a:r>
              <a:rPr lang="en-US" dirty="0">
                <a:latin typeface="+mn-lt"/>
                <a:hlinkClick r:id="rId6" tooltip="en:Renal pelvis"/>
              </a:rPr>
              <a:t>Renal pelvis</a:t>
            </a:r>
            <a:endParaRPr lang="en-US" dirty="0">
              <a:latin typeface="+mn-lt"/>
            </a:endParaRPr>
          </a:p>
          <a:p>
            <a:pPr marL="342900" indent="-342900">
              <a:buFont typeface="+mj-lt"/>
              <a:buAutoNum type="arabicPeriod"/>
            </a:pPr>
            <a:r>
              <a:rPr lang="en-US" dirty="0">
                <a:latin typeface="+mn-lt"/>
                <a:hlinkClick r:id="rId7" tooltip="en:Ureter"/>
              </a:rPr>
              <a:t>Ureter</a:t>
            </a:r>
            <a:endParaRPr lang="en-US" dirty="0">
              <a:latin typeface="+mn-lt"/>
            </a:endParaRPr>
          </a:p>
          <a:p>
            <a:pPr marL="342900" indent="-342900">
              <a:buFont typeface="+mj-lt"/>
              <a:buAutoNum type="arabicPeriod"/>
            </a:pPr>
            <a:r>
              <a:rPr lang="en-US" dirty="0">
                <a:latin typeface="+mn-lt"/>
                <a:hlinkClick r:id="rId8" tooltip="en:Urinary bladder"/>
              </a:rPr>
              <a:t>Urinary bladder</a:t>
            </a:r>
            <a:endParaRPr lang="en-US" dirty="0">
              <a:latin typeface="+mn-lt"/>
            </a:endParaRPr>
          </a:p>
          <a:p>
            <a:pPr marL="342900" indent="-342900">
              <a:buFont typeface="+mj-lt"/>
              <a:buAutoNum type="arabicPeriod"/>
            </a:pPr>
            <a:r>
              <a:rPr lang="en-US" dirty="0">
                <a:latin typeface="+mn-lt"/>
                <a:hlinkClick r:id="rId9" tooltip="en:Urethra"/>
              </a:rPr>
              <a:t>Urethra</a:t>
            </a:r>
            <a:r>
              <a:rPr lang="en-US" dirty="0">
                <a:latin typeface="+mn-lt"/>
              </a:rPr>
              <a:t> (Left side with frontal section)</a:t>
            </a:r>
          </a:p>
          <a:p>
            <a:pPr marL="342900" indent="-342900">
              <a:buFont typeface="+mj-lt"/>
              <a:buAutoNum type="arabicPeriod"/>
            </a:pPr>
            <a:r>
              <a:rPr lang="en-US" dirty="0">
                <a:latin typeface="+mn-lt"/>
                <a:hlinkClick r:id="rId10" tooltip="en:Adrenal gland"/>
              </a:rPr>
              <a:t>Adrenal gland</a:t>
            </a:r>
            <a:endParaRPr lang="en-US" dirty="0">
              <a:latin typeface="+mn-lt"/>
            </a:endParaRPr>
          </a:p>
          <a:p>
            <a:pPr marL="342900" indent="-342900">
              <a:buFont typeface="+mj-lt"/>
              <a:buAutoNum type="arabicPeriod"/>
            </a:pPr>
            <a:r>
              <a:rPr lang="en-US" dirty="0">
                <a:latin typeface="+mn-lt"/>
                <a:hlinkClick r:id="rId11" tooltip="en:Renal artery"/>
              </a:rPr>
              <a:t>Renal artery</a:t>
            </a:r>
            <a:r>
              <a:rPr lang="en-US" dirty="0">
                <a:latin typeface="+mn-lt"/>
              </a:rPr>
              <a:t> and </a:t>
            </a:r>
            <a:r>
              <a:rPr lang="en-US" dirty="0" smtClean="0">
                <a:latin typeface="+mn-lt"/>
                <a:hlinkClick r:id="rId12" tooltip="en:Renal vein"/>
              </a:rPr>
              <a:t>vein</a:t>
            </a:r>
            <a:endParaRPr lang="en-US" dirty="0" smtClean="0">
              <a:latin typeface="+mn-lt"/>
            </a:endParaRPr>
          </a:p>
          <a:p>
            <a:pPr marL="342900" indent="-342900">
              <a:buFont typeface="+mj-lt"/>
              <a:buAutoNum type="arabicPeriod"/>
            </a:pPr>
            <a:endParaRPr lang="el-GR" dirty="0" smtClean="0">
              <a:latin typeface="+mn-lt"/>
              <a:hlinkClick r:id="rId13" tooltip="en:Inferior vena cava"/>
            </a:endParaRPr>
          </a:p>
          <a:p>
            <a:pPr marL="342900" indent="-342900">
              <a:buFont typeface="+mj-lt"/>
              <a:buAutoNum type="arabicPeriod"/>
            </a:pPr>
            <a:endParaRPr lang="el-GR" dirty="0" smtClean="0">
              <a:latin typeface="+mn-lt"/>
              <a:hlinkClick r:id="rId13" tooltip="en:Inferior vena cava"/>
            </a:endParaRPr>
          </a:p>
          <a:p>
            <a:pPr marL="342900" indent="-342900">
              <a:buFont typeface="+mj-lt"/>
              <a:buAutoNum type="arabicPeriod"/>
            </a:pPr>
            <a:endParaRPr lang="el-GR" dirty="0" smtClean="0">
              <a:latin typeface="+mn-lt"/>
              <a:hlinkClick r:id="rId13" tooltip="en:Inferior vena cava"/>
            </a:endParaRPr>
          </a:p>
          <a:p>
            <a:pPr marL="342900" indent="-342900">
              <a:buFont typeface="+mj-lt"/>
              <a:buAutoNum type="arabicPeriod"/>
            </a:pPr>
            <a:endParaRPr lang="el-GR" dirty="0" smtClean="0">
              <a:latin typeface="+mn-lt"/>
              <a:hlinkClick r:id="rId13" tooltip="en:Inferior vena cava"/>
            </a:endParaRPr>
          </a:p>
          <a:p>
            <a:pPr marL="342900" indent="-342900">
              <a:buFont typeface="+mj-lt"/>
              <a:buAutoNum type="arabicPeriod"/>
            </a:pPr>
            <a:r>
              <a:rPr lang="en-US" dirty="0" smtClean="0">
                <a:latin typeface="+mn-lt"/>
                <a:hlinkClick r:id="rId13" tooltip="en:Inferior vena cava"/>
              </a:rPr>
              <a:t>Inferior </a:t>
            </a:r>
            <a:r>
              <a:rPr lang="en-US" dirty="0">
                <a:latin typeface="+mn-lt"/>
                <a:hlinkClick r:id="rId13" tooltip="en:Inferior vena cava"/>
              </a:rPr>
              <a:t>vena cava</a:t>
            </a:r>
            <a:endParaRPr lang="en-US" dirty="0">
              <a:latin typeface="+mn-lt"/>
            </a:endParaRPr>
          </a:p>
          <a:p>
            <a:pPr marL="342900" indent="-342900">
              <a:buFont typeface="+mj-lt"/>
              <a:buAutoNum type="arabicPeriod"/>
            </a:pPr>
            <a:r>
              <a:rPr lang="en-US" dirty="0">
                <a:latin typeface="+mn-lt"/>
                <a:hlinkClick r:id="rId14" tooltip="en:Abdominal aorta"/>
              </a:rPr>
              <a:t>Abdominal aorta</a:t>
            </a:r>
            <a:endParaRPr lang="en-US" dirty="0">
              <a:latin typeface="+mn-lt"/>
            </a:endParaRPr>
          </a:p>
          <a:p>
            <a:pPr marL="342900" indent="-342900">
              <a:buFont typeface="+mj-lt"/>
              <a:buAutoNum type="arabicPeriod"/>
            </a:pPr>
            <a:r>
              <a:rPr lang="en-US" dirty="0">
                <a:latin typeface="+mn-lt"/>
                <a:hlinkClick r:id="rId15" tooltip="en:Common iliac artery"/>
              </a:rPr>
              <a:t>Common iliac artery</a:t>
            </a:r>
            <a:r>
              <a:rPr lang="en-US" dirty="0">
                <a:latin typeface="+mn-lt"/>
              </a:rPr>
              <a:t> and </a:t>
            </a:r>
            <a:r>
              <a:rPr lang="en-US" dirty="0">
                <a:latin typeface="+mn-lt"/>
                <a:hlinkClick r:id="rId16" tooltip="en:Common iliac vein"/>
              </a:rPr>
              <a:t>vein</a:t>
            </a:r>
            <a:endParaRPr lang="en-US" dirty="0">
              <a:latin typeface="+mn-lt"/>
            </a:endParaRPr>
          </a:p>
          <a:p>
            <a:pPr marL="342900" indent="-342900">
              <a:buFont typeface="+mj-lt"/>
              <a:buAutoNum type="arabicPeriod"/>
            </a:pPr>
            <a:r>
              <a:rPr lang="en-US" dirty="0">
                <a:latin typeface="+mn-lt"/>
                <a:hlinkClick r:id="rId17" tooltip="en:Liver"/>
              </a:rPr>
              <a:t>Liver</a:t>
            </a:r>
            <a:endParaRPr lang="en-US" dirty="0">
              <a:latin typeface="+mn-lt"/>
            </a:endParaRPr>
          </a:p>
          <a:p>
            <a:pPr marL="342900" indent="-342900">
              <a:buFont typeface="+mj-lt"/>
              <a:buAutoNum type="arabicPeriod"/>
            </a:pPr>
            <a:r>
              <a:rPr lang="en-US" dirty="0">
                <a:latin typeface="+mn-lt"/>
                <a:hlinkClick r:id="rId18" tooltip="en:Large intestine"/>
              </a:rPr>
              <a:t>Large intestine</a:t>
            </a:r>
            <a:endParaRPr lang="en-US" dirty="0">
              <a:latin typeface="+mn-lt"/>
            </a:endParaRPr>
          </a:p>
          <a:p>
            <a:pPr marL="342900" indent="-342900">
              <a:buFont typeface="+mj-lt"/>
              <a:buAutoNum type="arabicPeriod"/>
            </a:pPr>
            <a:r>
              <a:rPr lang="en-US" dirty="0">
                <a:latin typeface="+mn-lt"/>
                <a:hlinkClick r:id="rId19" tooltip="en:Pelvis"/>
              </a:rPr>
              <a:t>Pelvis</a:t>
            </a:r>
            <a:endParaRPr lang="en-US" dirty="0">
              <a:latin typeface="+mn-lt"/>
            </a:endParaRPr>
          </a:p>
        </p:txBody>
      </p:sp>
      <p:sp>
        <p:nvSpPr>
          <p:cNvPr id="8" name="Rectangle 7"/>
          <p:cNvSpPr/>
          <p:nvPr/>
        </p:nvSpPr>
        <p:spPr>
          <a:xfrm>
            <a:off x="5603894" y="5768682"/>
            <a:ext cx="2664296"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20"/>
              </a:rPr>
              <a:t>Urinary </a:t>
            </a:r>
            <a:r>
              <a:rPr lang="en-US" sz="1200" dirty="0" smtClean="0">
                <a:latin typeface="+mn-lt"/>
                <a:hlinkClick r:id="rId20"/>
              </a:rPr>
              <a:t>system</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latin typeface="+mn-lt"/>
                <a:hlinkClick r:id="rId21" tooltip="User:Jmarchn"/>
              </a:rPr>
              <a:t>Jmarchn</a:t>
            </a:r>
            <a:r>
              <a:rPr lang="el-GR" sz="1200" dirty="0" smtClean="0">
                <a:latin typeface="+mn-lt"/>
              </a:rPr>
              <a:t> </a:t>
            </a:r>
            <a:r>
              <a:rPr lang="el-GR" sz="1200" dirty="0" smtClean="0">
                <a:solidFill>
                  <a:schemeClr val="tx1">
                    <a:lumMod val="75000"/>
                    <a:lumOff val="25000"/>
                  </a:schemeClr>
                </a:solidFill>
                <a:latin typeface="+mn-lt"/>
              </a:rPr>
              <a:t>διαθέσιμο με άδεια </a:t>
            </a:r>
            <a:r>
              <a:rPr lang="en-US" sz="1200" dirty="0">
                <a:latin typeface="+mn-lt"/>
                <a:hlinkClick r:id="rId22"/>
              </a:rPr>
              <a:t>CC BY-SA </a:t>
            </a:r>
            <a:r>
              <a:rPr lang="en-US" sz="1200" dirty="0" smtClean="0">
                <a:latin typeface="+mn-lt"/>
                <a:hlinkClick r:id="rId22"/>
              </a:rPr>
              <a:t>3.0</a:t>
            </a:r>
            <a:endParaRPr lang="en-US" sz="1200" dirty="0">
              <a:solidFill>
                <a:schemeClr val="tx1">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custDataLst>
      <p:tags r:id="rId1"/>
    </p:custDataLst>
    <p:extLst>
      <p:ext uri="{BB962C8B-B14F-4D97-AF65-F5344CB8AC3E}">
        <p14:creationId xmlns:p14="http://schemas.microsoft.com/office/powerpoint/2010/main" val="3696790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r>
              <a:rPr lang="el-GR" altLang="el-GR" dirty="0">
                <a:solidFill>
                  <a:prstClr val="black"/>
                </a:solidFill>
              </a:rPr>
              <a:t>Ουροδόχος </a:t>
            </a:r>
            <a:r>
              <a:rPr lang="el-GR" altLang="el-GR" dirty="0" smtClean="0">
                <a:solidFill>
                  <a:prstClr val="black"/>
                </a:solidFill>
              </a:rPr>
              <a:t>κύστη</a:t>
            </a:r>
            <a:r>
              <a:rPr lang="en-US" altLang="el-GR" dirty="0" smtClean="0">
                <a:solidFill>
                  <a:prstClr val="black"/>
                </a:solidFill>
              </a:rPr>
              <a:t> </a:t>
            </a:r>
            <a:r>
              <a:rPr lang="en-US" altLang="el-GR" sz="3200" b="0" dirty="0" smtClean="0">
                <a:solidFill>
                  <a:prstClr val="black"/>
                </a:solidFill>
              </a:rPr>
              <a:t>(6/6</a:t>
            </a:r>
            <a:r>
              <a:rPr lang="en-US" altLang="el-GR" sz="3200" b="0" dirty="0">
                <a:solidFill>
                  <a:prstClr val="black"/>
                </a:solidFill>
              </a:rPr>
              <a:t>)</a:t>
            </a:r>
            <a:endParaRPr lang="el-GR" altLang="el-GR" sz="3200" dirty="0">
              <a:solidFill>
                <a:srgbClr val="00FFCC"/>
              </a:solidFill>
            </a:endParaRPr>
          </a:p>
        </p:txBody>
      </p:sp>
      <p:sp>
        <p:nvSpPr>
          <p:cNvPr id="2" name="Content Placeholder 1"/>
          <p:cNvSpPr>
            <a:spLocks noGrp="1"/>
          </p:cNvSpPr>
          <p:nvPr>
            <p:ph idx="1"/>
          </p:nvPr>
        </p:nvSpPr>
        <p:spPr>
          <a:xfrm>
            <a:off x="457200" y="1196752"/>
            <a:ext cx="8147248" cy="5040560"/>
          </a:xfrm>
        </p:spPr>
        <p:txBody>
          <a:bodyPr>
            <a:noAutofit/>
          </a:bodyPr>
          <a:lstStyle/>
          <a:p>
            <a:pPr marL="457200" indent="-457200">
              <a:spcBef>
                <a:spcPts val="600"/>
              </a:spcBef>
              <a:buFont typeface="+mj-lt"/>
              <a:buAutoNum type="arabicPeriod" startAt="4"/>
            </a:pPr>
            <a:r>
              <a:rPr lang="el-GR" altLang="el-GR" sz="2400" b="1" dirty="0" smtClean="0">
                <a:solidFill>
                  <a:schemeClr val="tx2"/>
                </a:solidFill>
              </a:rPr>
              <a:t>Αγγεία - νεύρα</a:t>
            </a:r>
            <a:r>
              <a:rPr lang="en-US" altLang="el-GR" sz="2400" dirty="0" smtClean="0"/>
              <a:t>: </a:t>
            </a:r>
            <a:r>
              <a:rPr lang="el-GR" altLang="el-GR" sz="2400" dirty="0"/>
              <a:t>Άνω και κάτω κυστική αρτηρία (έσω λαγόνιος). Νευρούται από το ΑΝΣ. Το Συμπαθητικό προκαλεί σύσπαση του σφιγκτήρα και χαλάρωση της κύστης, ενώ το παρασυμπαθητικό χαλάρωση του σφιγκτήρα και σύσπαση της κύστης.</a:t>
            </a:r>
          </a:p>
          <a:p>
            <a:pPr marL="901700" indent="-457200">
              <a:spcBef>
                <a:spcPts val="600"/>
              </a:spcBef>
            </a:pPr>
            <a:r>
              <a:rPr lang="el-GR" altLang="el-GR" sz="2400" b="1" dirty="0" smtClean="0"/>
              <a:t>Ουρήθρα</a:t>
            </a:r>
          </a:p>
          <a:p>
            <a:pPr marL="901700" indent="-457200">
              <a:spcBef>
                <a:spcPts val="600"/>
              </a:spcBef>
            </a:pPr>
            <a:r>
              <a:rPr lang="el-GR" altLang="el-GR" sz="2400" b="1" dirty="0" smtClean="0"/>
              <a:t>Ανδρική</a:t>
            </a:r>
            <a:r>
              <a:rPr lang="el-GR" altLang="el-GR" sz="2400" dirty="0" smtClean="0"/>
              <a:t> </a:t>
            </a:r>
            <a:r>
              <a:rPr lang="el-GR" altLang="el-GR" sz="2400" dirty="0"/>
              <a:t>(το πρόσθιο τμήμα χρησιμεύει και για την αποχέτευση του σπέρματος)</a:t>
            </a:r>
            <a:endParaRPr lang="en-US" altLang="el-GR" sz="2400" dirty="0"/>
          </a:p>
          <a:p>
            <a:pPr marL="457200" indent="-457200">
              <a:spcBef>
                <a:spcPts val="600"/>
              </a:spcBef>
              <a:buFont typeface="+mj-lt"/>
              <a:buAutoNum type="arabicPeriod"/>
            </a:pPr>
            <a:endParaRPr lang="el-GR" sz="24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custDataLst>
      <p:tags r:id="rId1"/>
    </p:custDataLst>
    <p:extLst>
      <p:ext uri="{BB962C8B-B14F-4D97-AF65-F5344CB8AC3E}">
        <p14:creationId xmlns:p14="http://schemas.microsoft.com/office/powerpoint/2010/main" val="2702585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828" y="2204864"/>
            <a:ext cx="3209380" cy="2657872"/>
          </a:xfrm>
          <a:prstGeom prst="rect">
            <a:avLst/>
          </a:prstGeom>
          <a:noFill/>
          <a:extLst>
            <a:ext uri="{909E8E84-426E-40DD-AFC4-6F175D3DCCD1}">
              <a14:hiddenFill xmlns:a14="http://schemas.microsoft.com/office/drawing/2010/main">
                <a:solidFill>
                  <a:srgbClr val="FFFFFF"/>
                </a:solidFill>
              </a14:hiddenFill>
            </a:ext>
          </a:extLst>
        </p:spPr>
      </p:pic>
      <p:sp>
        <p:nvSpPr>
          <p:cNvPr id="71682" name="Rectangle 2"/>
          <p:cNvSpPr>
            <a:spLocks noGrp="1" noChangeArrowheads="1"/>
          </p:cNvSpPr>
          <p:nvPr>
            <p:ph type="title"/>
          </p:nvPr>
        </p:nvSpPr>
        <p:spPr/>
        <p:txBody>
          <a:bodyPr>
            <a:normAutofit/>
          </a:bodyPr>
          <a:lstStyle/>
          <a:p>
            <a:r>
              <a:rPr lang="el-GR" altLang="el-GR" dirty="0" smtClean="0"/>
              <a:t>Ανδρική </a:t>
            </a:r>
            <a:r>
              <a:rPr lang="el-GR" altLang="el-GR" dirty="0" smtClean="0"/>
              <a:t>ουρήθρα</a:t>
            </a:r>
            <a:r>
              <a:rPr lang="en-US" altLang="el-GR" dirty="0" smtClean="0"/>
              <a:t> </a:t>
            </a:r>
            <a:r>
              <a:rPr lang="en-US" altLang="el-GR" sz="3200" b="0" dirty="0" smtClean="0"/>
              <a:t>(1/4)</a:t>
            </a:r>
            <a:endParaRPr lang="el-GR" altLang="el-GR" sz="3600" b="0" dirty="0"/>
          </a:p>
        </p:txBody>
      </p:sp>
      <p:sp>
        <p:nvSpPr>
          <p:cNvPr id="2" name="Content Placeholder 1"/>
          <p:cNvSpPr>
            <a:spLocks noGrp="1"/>
          </p:cNvSpPr>
          <p:nvPr>
            <p:ph idx="1"/>
          </p:nvPr>
        </p:nvSpPr>
        <p:spPr>
          <a:xfrm>
            <a:off x="457200" y="1196752"/>
            <a:ext cx="5842992" cy="5040560"/>
          </a:xfrm>
        </p:spPr>
        <p:txBody>
          <a:bodyPr>
            <a:normAutofit/>
          </a:bodyPr>
          <a:lstStyle/>
          <a:p>
            <a:pPr marL="0" indent="0">
              <a:spcBef>
                <a:spcPts val="600"/>
              </a:spcBef>
              <a:buFont typeface="Wingdings" panose="05000000000000000000" pitchFamily="2" charset="2"/>
              <a:buNone/>
            </a:pPr>
            <a:r>
              <a:rPr lang="el-GR" altLang="el-GR" sz="2400" dirty="0"/>
              <a:t>Έχει μήκος περίπου 20 εκ. και αρχίζει με το έσω </a:t>
            </a:r>
            <a:r>
              <a:rPr lang="el-GR" altLang="el-GR" sz="2400" dirty="0" smtClean="0"/>
              <a:t>στόμιο </a:t>
            </a:r>
            <a:r>
              <a:rPr lang="el-GR" altLang="el-GR" sz="2400" dirty="0"/>
              <a:t>από την ουροδόχο κύστη και καταλήγει με </a:t>
            </a:r>
            <a:r>
              <a:rPr lang="el-GR" altLang="el-GR" sz="2400" dirty="0" smtClean="0"/>
              <a:t>το έξω </a:t>
            </a:r>
            <a:r>
              <a:rPr lang="el-GR" altLang="el-GR" sz="2400" dirty="0"/>
              <a:t>στόμιο στη βάλανο του πέους. </a:t>
            </a:r>
          </a:p>
          <a:p>
            <a:pPr marL="0" indent="0">
              <a:spcBef>
                <a:spcPts val="600"/>
              </a:spcBef>
              <a:buFont typeface="Wingdings" panose="05000000000000000000" pitchFamily="2" charset="2"/>
              <a:buNone/>
            </a:pPr>
            <a:r>
              <a:rPr lang="el-GR" altLang="el-GR" sz="2400" dirty="0"/>
              <a:t>Αποτελείται από </a:t>
            </a:r>
            <a:r>
              <a:rPr lang="el-GR" altLang="el-GR" sz="2400" b="1" dirty="0">
                <a:solidFill>
                  <a:srgbClr val="820000"/>
                </a:solidFill>
              </a:rPr>
              <a:t>3</a:t>
            </a:r>
            <a:r>
              <a:rPr lang="el-GR" altLang="el-GR" sz="2400" dirty="0"/>
              <a:t> τμήματα</a:t>
            </a:r>
            <a:r>
              <a:rPr lang="en-US" altLang="el-GR" sz="2400" dirty="0"/>
              <a:t>:</a:t>
            </a:r>
          </a:p>
          <a:p>
            <a:pPr marL="711200" indent="-711200">
              <a:spcBef>
                <a:spcPts val="600"/>
              </a:spcBef>
              <a:buFont typeface="Wingdings" panose="05000000000000000000" pitchFamily="2" charset="2"/>
              <a:buAutoNum type="arabicPeriod"/>
            </a:pPr>
            <a:r>
              <a:rPr lang="el-GR" altLang="el-GR" sz="2400" b="1" dirty="0">
                <a:solidFill>
                  <a:srgbClr val="820000"/>
                </a:solidFill>
              </a:rPr>
              <a:t>Προστατική ουρήθρα </a:t>
            </a:r>
            <a:r>
              <a:rPr lang="el-GR" altLang="el-GR" sz="2400" dirty="0"/>
              <a:t>(δίοδος από τον προστάτη, μήκος 3-4 εκ.)</a:t>
            </a:r>
          </a:p>
          <a:p>
            <a:pPr marL="711200" indent="-711200">
              <a:spcBef>
                <a:spcPts val="600"/>
              </a:spcBef>
              <a:buFont typeface="Wingdings" panose="05000000000000000000" pitchFamily="2" charset="2"/>
              <a:buAutoNum type="arabicPeriod"/>
            </a:pPr>
            <a:r>
              <a:rPr lang="el-GR" altLang="el-GR" sz="2400" b="1" dirty="0">
                <a:solidFill>
                  <a:srgbClr val="820000"/>
                </a:solidFill>
              </a:rPr>
              <a:t>Υμενώδη ουρήθρα </a:t>
            </a:r>
            <a:r>
              <a:rPr lang="el-GR" altLang="el-GR" sz="2400" dirty="0"/>
              <a:t>(δίοδος από το πυελικό διάφραγμα, μήκος 1,5-2 εκ.)</a:t>
            </a:r>
          </a:p>
          <a:p>
            <a:pPr marL="711200" indent="-711200">
              <a:spcBef>
                <a:spcPts val="600"/>
              </a:spcBef>
              <a:buFont typeface="Wingdings" panose="05000000000000000000" pitchFamily="2" charset="2"/>
              <a:buAutoNum type="arabicPeriod"/>
            </a:pPr>
            <a:r>
              <a:rPr lang="el-GR" altLang="el-GR" sz="2400" b="1" dirty="0">
                <a:solidFill>
                  <a:srgbClr val="820000"/>
                </a:solidFill>
              </a:rPr>
              <a:t>Σηραγγώδη ουρήθρα </a:t>
            </a:r>
            <a:r>
              <a:rPr lang="el-GR" altLang="el-GR" sz="2400" dirty="0"/>
              <a:t>(σηραγγώδες σώμα πέους, μήκος 12-14 εκ</a:t>
            </a:r>
            <a:r>
              <a:rPr lang="el-GR" altLang="el-GR" sz="2400" dirty="0" smtClean="0"/>
              <a:t>.)</a:t>
            </a:r>
            <a:endParaRPr lang="el-GR" sz="2400" dirty="0"/>
          </a:p>
        </p:txBody>
      </p:sp>
      <p:sp>
        <p:nvSpPr>
          <p:cNvPr id="7" name="Rectangle 6"/>
          <p:cNvSpPr/>
          <p:nvPr/>
        </p:nvSpPr>
        <p:spPr>
          <a:xfrm>
            <a:off x="6230370" y="4941168"/>
            <a:ext cx="2664296"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Gray1153</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latin typeface="+mn-lt"/>
                <a:hlinkClick r:id="rId5"/>
              </a:rPr>
              <a:t>Pngbot</a:t>
            </a:r>
            <a:r>
              <a:rPr lang="el-GR" sz="1200" dirty="0" smtClean="0">
                <a:latin typeface="+mn-lt"/>
              </a:rPr>
              <a:t> </a:t>
            </a:r>
            <a:r>
              <a:rPr lang="el-GR" sz="1200" dirty="0" smtClean="0">
                <a:solidFill>
                  <a:schemeClr val="tx1">
                    <a:lumMod val="75000"/>
                    <a:lumOff val="25000"/>
                  </a:schemeClr>
                </a:solidFill>
                <a:latin typeface="+mn-lt"/>
              </a:rPr>
              <a:t>διαθέσιμο </a:t>
            </a:r>
          </a:p>
          <a:p>
            <a:pPr algn="ctr"/>
            <a:r>
              <a:rPr lang="el-GR" sz="1200" dirty="0" smtClean="0">
                <a:solidFill>
                  <a:schemeClr val="tx1">
                    <a:lumMod val="75000"/>
                    <a:lumOff val="25000"/>
                  </a:schemeClr>
                </a:solidFill>
                <a:latin typeface="+mn-lt"/>
              </a:rPr>
              <a:t>ως κοινό κτήμα</a:t>
            </a:r>
            <a:endParaRPr lang="en-US"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custDataLst>
      <p:tags r:id="rId1"/>
    </p:custDataLst>
    <p:extLst>
      <p:ext uri="{BB962C8B-B14F-4D97-AF65-F5344CB8AC3E}">
        <p14:creationId xmlns:p14="http://schemas.microsoft.com/office/powerpoint/2010/main" val="2056866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r>
              <a:rPr lang="el-GR" altLang="el-GR" dirty="0">
                <a:solidFill>
                  <a:prstClr val="black"/>
                </a:solidFill>
              </a:rPr>
              <a:t>Ανδρική </a:t>
            </a:r>
            <a:r>
              <a:rPr lang="el-GR" altLang="el-GR" dirty="0">
                <a:solidFill>
                  <a:prstClr val="black"/>
                </a:solidFill>
              </a:rPr>
              <a:t>ο</a:t>
            </a:r>
            <a:r>
              <a:rPr lang="el-GR" altLang="el-GR" dirty="0" smtClean="0">
                <a:solidFill>
                  <a:prstClr val="black"/>
                </a:solidFill>
              </a:rPr>
              <a:t>υρήθρα</a:t>
            </a:r>
            <a:r>
              <a:rPr lang="en-US" altLang="el-GR" dirty="0" smtClean="0">
                <a:solidFill>
                  <a:prstClr val="black"/>
                </a:solidFill>
              </a:rPr>
              <a:t> </a:t>
            </a:r>
            <a:r>
              <a:rPr lang="en-US" altLang="el-GR" sz="3200" b="0" dirty="0" smtClean="0">
                <a:solidFill>
                  <a:prstClr val="black"/>
                </a:solidFill>
              </a:rPr>
              <a:t>(2/4</a:t>
            </a:r>
            <a:r>
              <a:rPr lang="en-US" altLang="el-GR" sz="3200" b="0" dirty="0">
                <a:solidFill>
                  <a:prstClr val="black"/>
                </a:solidFill>
              </a:rPr>
              <a:t>)</a:t>
            </a:r>
            <a:endParaRPr lang="el-GR" altLang="el-GR" sz="3200" dirty="0">
              <a:solidFill>
                <a:srgbClr val="00FFCC"/>
              </a:solidFill>
            </a:endParaRPr>
          </a:p>
        </p:txBody>
      </p:sp>
      <p:sp>
        <p:nvSpPr>
          <p:cNvPr id="2" name="Content Placeholder 1"/>
          <p:cNvSpPr>
            <a:spLocks noGrp="1"/>
          </p:cNvSpPr>
          <p:nvPr>
            <p:ph idx="1"/>
          </p:nvPr>
        </p:nvSpPr>
        <p:spPr>
          <a:xfrm>
            <a:off x="457200" y="1196752"/>
            <a:ext cx="8239944" cy="5040560"/>
          </a:xfrm>
        </p:spPr>
        <p:txBody>
          <a:bodyPr>
            <a:noAutofit/>
          </a:bodyPr>
          <a:lstStyle/>
          <a:p>
            <a:pPr marL="711200" indent="-711200">
              <a:spcBef>
                <a:spcPts val="600"/>
              </a:spcBef>
              <a:buFont typeface="Wingdings" panose="05000000000000000000" pitchFamily="2" charset="2"/>
              <a:buNone/>
            </a:pPr>
            <a:r>
              <a:rPr lang="el-GR" altLang="el-GR" sz="2400" dirty="0" smtClean="0"/>
              <a:t>Έχει </a:t>
            </a:r>
            <a:r>
              <a:rPr lang="el-GR" altLang="el-GR" sz="2400" b="1" dirty="0">
                <a:solidFill>
                  <a:srgbClr val="820000"/>
                </a:solidFill>
              </a:rPr>
              <a:t>2</a:t>
            </a:r>
            <a:r>
              <a:rPr lang="el-GR" altLang="el-GR" sz="2400" dirty="0"/>
              <a:t> καμπές</a:t>
            </a:r>
            <a:r>
              <a:rPr lang="en-US" altLang="el-GR" sz="2400" dirty="0"/>
              <a:t>:</a:t>
            </a:r>
          </a:p>
          <a:p>
            <a:pPr marL="457200" indent="-457200">
              <a:spcBef>
                <a:spcPts val="600"/>
              </a:spcBef>
              <a:buFont typeface="+mj-lt"/>
              <a:buAutoNum type="arabicPeriod"/>
            </a:pPr>
            <a:r>
              <a:rPr lang="el-GR" altLang="el-GR" sz="2400" b="1" dirty="0">
                <a:solidFill>
                  <a:srgbClr val="820000"/>
                </a:solidFill>
              </a:rPr>
              <a:t>Περινεϊκή</a:t>
            </a:r>
            <a:r>
              <a:rPr lang="el-GR" altLang="el-GR" sz="2400" dirty="0">
                <a:solidFill>
                  <a:srgbClr val="FF9900"/>
                </a:solidFill>
              </a:rPr>
              <a:t> </a:t>
            </a:r>
            <a:r>
              <a:rPr lang="el-GR" altLang="el-GR" sz="2400" dirty="0"/>
              <a:t>(κοίλο προς τα άνω)</a:t>
            </a:r>
          </a:p>
          <a:p>
            <a:pPr marL="457200" indent="-457200">
              <a:spcBef>
                <a:spcPts val="600"/>
              </a:spcBef>
              <a:buFont typeface="+mj-lt"/>
              <a:buAutoNum type="arabicPeriod"/>
            </a:pPr>
            <a:r>
              <a:rPr lang="el-GR" altLang="el-GR" sz="2400" b="1" dirty="0">
                <a:solidFill>
                  <a:srgbClr val="820000"/>
                </a:solidFill>
              </a:rPr>
              <a:t>Ηβική</a:t>
            </a:r>
            <a:r>
              <a:rPr lang="el-GR" altLang="el-GR" sz="2400" dirty="0">
                <a:solidFill>
                  <a:srgbClr val="FF9900"/>
                </a:solidFill>
              </a:rPr>
              <a:t> </a:t>
            </a:r>
            <a:r>
              <a:rPr lang="el-GR" altLang="el-GR" sz="2400" dirty="0"/>
              <a:t>(κοίλο προς τα κάτω)</a:t>
            </a:r>
          </a:p>
          <a:p>
            <a:pPr marL="711200" indent="-711200">
              <a:spcBef>
                <a:spcPts val="600"/>
              </a:spcBef>
              <a:buFont typeface="Wingdings" panose="05000000000000000000" pitchFamily="2" charset="2"/>
              <a:buNone/>
            </a:pPr>
            <a:r>
              <a:rPr lang="el-GR" altLang="el-GR" sz="2400" dirty="0"/>
              <a:t>Η κοιλότητα της ουρήθρας αποτελείται από </a:t>
            </a:r>
            <a:r>
              <a:rPr lang="el-GR" altLang="el-GR" sz="2400" b="1" dirty="0">
                <a:solidFill>
                  <a:srgbClr val="820000"/>
                </a:solidFill>
              </a:rPr>
              <a:t>3</a:t>
            </a:r>
          </a:p>
          <a:p>
            <a:pPr marL="711200" indent="-711200">
              <a:spcBef>
                <a:spcPts val="600"/>
              </a:spcBef>
              <a:buFont typeface="Wingdings" panose="05000000000000000000" pitchFamily="2" charset="2"/>
              <a:buNone/>
            </a:pPr>
            <a:r>
              <a:rPr lang="el-GR" altLang="el-GR" sz="2400" dirty="0"/>
              <a:t>ανευρύσματα και </a:t>
            </a:r>
            <a:r>
              <a:rPr lang="el-GR" altLang="el-GR" sz="2400" b="1" dirty="0">
                <a:solidFill>
                  <a:srgbClr val="820000"/>
                </a:solidFill>
              </a:rPr>
              <a:t>2</a:t>
            </a:r>
            <a:r>
              <a:rPr lang="el-GR" altLang="el-GR" sz="2400" dirty="0"/>
              <a:t> στενώματα</a:t>
            </a:r>
            <a:r>
              <a:rPr lang="en-US" altLang="el-GR" sz="2400" dirty="0"/>
              <a:t>: T</a:t>
            </a:r>
            <a:r>
              <a:rPr lang="el-GR" altLang="el-GR" sz="2400" dirty="0"/>
              <a:t>α ανευρύσματα είναι</a:t>
            </a:r>
            <a:r>
              <a:rPr lang="en-US" altLang="el-GR" sz="2400" dirty="0"/>
              <a:t>:</a:t>
            </a:r>
            <a:endParaRPr lang="el-GR" altLang="el-GR" sz="2400" dirty="0"/>
          </a:p>
          <a:p>
            <a:pPr marL="457200" indent="-457200">
              <a:spcBef>
                <a:spcPts val="600"/>
              </a:spcBef>
              <a:buFont typeface="+mj-lt"/>
              <a:buAutoNum type="arabicPeriod"/>
            </a:pPr>
            <a:r>
              <a:rPr lang="el-GR" altLang="el-GR" sz="2400" b="1" dirty="0">
                <a:solidFill>
                  <a:srgbClr val="820000"/>
                </a:solidFill>
              </a:rPr>
              <a:t>Προστατικό</a:t>
            </a:r>
            <a:r>
              <a:rPr lang="el-GR" altLang="el-GR" sz="2400" dirty="0"/>
              <a:t> (στον προστάτη)</a:t>
            </a:r>
          </a:p>
          <a:p>
            <a:pPr marL="457200" indent="-457200">
              <a:spcBef>
                <a:spcPts val="600"/>
              </a:spcBef>
              <a:buFont typeface="+mj-lt"/>
              <a:buAutoNum type="arabicPeriod"/>
            </a:pPr>
            <a:r>
              <a:rPr lang="el-GR" altLang="el-GR" sz="2400" b="1" dirty="0">
                <a:solidFill>
                  <a:srgbClr val="820000"/>
                </a:solidFill>
              </a:rPr>
              <a:t>Βολβικό</a:t>
            </a:r>
            <a:r>
              <a:rPr lang="el-GR" altLang="el-GR" sz="2400" dirty="0"/>
              <a:t> (στον βολβό του σηραγγώδους σώματος)</a:t>
            </a:r>
          </a:p>
          <a:p>
            <a:pPr marL="457200" indent="-457200">
              <a:spcBef>
                <a:spcPts val="600"/>
              </a:spcBef>
              <a:buFont typeface="+mj-lt"/>
              <a:buAutoNum type="arabicPeriod"/>
            </a:pPr>
            <a:r>
              <a:rPr lang="el-GR" altLang="el-GR" sz="2400" b="1" dirty="0">
                <a:solidFill>
                  <a:srgbClr val="820000"/>
                </a:solidFill>
              </a:rPr>
              <a:t>Σκαφοειδές</a:t>
            </a:r>
            <a:r>
              <a:rPr lang="el-GR" altLang="el-GR" sz="2400" dirty="0"/>
              <a:t> ή σκαφοειδής βόθρος (στη βάλανο του πέους όπισθεν του έξω στομίου)</a:t>
            </a:r>
          </a:p>
          <a:p>
            <a:pPr marL="711200" indent="-711200">
              <a:spcBef>
                <a:spcPts val="600"/>
              </a:spcBef>
              <a:buFont typeface="Wingdings" panose="05000000000000000000" pitchFamily="2" charset="2"/>
              <a:buNone/>
            </a:pPr>
            <a:r>
              <a:rPr lang="el-GR" altLang="el-GR" sz="2400" dirty="0"/>
              <a:t>Τα στενώματα είναι</a:t>
            </a:r>
            <a:r>
              <a:rPr lang="en-US" altLang="el-GR" sz="2400" dirty="0"/>
              <a:t>:</a:t>
            </a:r>
          </a:p>
          <a:p>
            <a:pPr marL="457200" indent="-457200">
              <a:spcBef>
                <a:spcPts val="600"/>
              </a:spcBef>
              <a:buFont typeface="+mj-lt"/>
              <a:buAutoNum type="arabicPeriod"/>
            </a:pPr>
            <a:r>
              <a:rPr lang="el-GR" altLang="el-GR" sz="2400" b="1" dirty="0">
                <a:solidFill>
                  <a:srgbClr val="820000"/>
                </a:solidFill>
              </a:rPr>
              <a:t>Ο</a:t>
            </a:r>
            <a:r>
              <a:rPr lang="el-GR" altLang="el-GR" sz="2400" b="1" dirty="0" smtClean="0">
                <a:solidFill>
                  <a:srgbClr val="820000"/>
                </a:solidFill>
              </a:rPr>
              <a:t>πίσθιο </a:t>
            </a:r>
            <a:r>
              <a:rPr lang="el-GR" altLang="el-GR" sz="2400" dirty="0"/>
              <a:t>(στην υμενώδη ουρήθρα)</a:t>
            </a:r>
          </a:p>
          <a:p>
            <a:pPr marL="457200" indent="-457200">
              <a:spcBef>
                <a:spcPts val="600"/>
              </a:spcBef>
              <a:buFont typeface="+mj-lt"/>
              <a:buAutoNum type="arabicPeriod"/>
            </a:pPr>
            <a:r>
              <a:rPr lang="el-GR" altLang="el-GR" sz="2400" b="1" dirty="0">
                <a:solidFill>
                  <a:srgbClr val="820000"/>
                </a:solidFill>
              </a:rPr>
              <a:t>Πρόσθιο</a:t>
            </a:r>
            <a:r>
              <a:rPr lang="el-GR" altLang="el-GR" sz="2400" dirty="0"/>
              <a:t> (στο έξω στόμιο της ουρήθρας</a:t>
            </a:r>
            <a:r>
              <a:rPr lang="el-GR" altLang="el-GR" sz="2400" dirty="0" smtClean="0"/>
              <a:t>)</a:t>
            </a:r>
            <a:endParaRPr lang="el-GR" sz="24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custDataLst>
      <p:tags r:id="rId1"/>
    </p:custDataLst>
    <p:extLst>
      <p:ext uri="{BB962C8B-B14F-4D97-AF65-F5344CB8AC3E}">
        <p14:creationId xmlns:p14="http://schemas.microsoft.com/office/powerpoint/2010/main" val="598329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r>
              <a:rPr lang="el-GR" altLang="el-GR" dirty="0">
                <a:solidFill>
                  <a:prstClr val="black"/>
                </a:solidFill>
              </a:rPr>
              <a:t>Ανδρική </a:t>
            </a:r>
            <a:r>
              <a:rPr lang="el-GR" altLang="el-GR" dirty="0">
                <a:solidFill>
                  <a:prstClr val="black"/>
                </a:solidFill>
              </a:rPr>
              <a:t>ο</a:t>
            </a:r>
            <a:r>
              <a:rPr lang="el-GR" altLang="el-GR" dirty="0" smtClean="0">
                <a:solidFill>
                  <a:prstClr val="black"/>
                </a:solidFill>
              </a:rPr>
              <a:t>υρήθρα</a:t>
            </a:r>
            <a:r>
              <a:rPr lang="en-US" altLang="el-GR" dirty="0" smtClean="0">
                <a:solidFill>
                  <a:prstClr val="black"/>
                </a:solidFill>
              </a:rPr>
              <a:t> </a:t>
            </a:r>
            <a:r>
              <a:rPr lang="en-US" altLang="el-GR" sz="3200" b="0" dirty="0" smtClean="0">
                <a:solidFill>
                  <a:prstClr val="black"/>
                </a:solidFill>
              </a:rPr>
              <a:t>(3/4</a:t>
            </a:r>
            <a:r>
              <a:rPr lang="en-US" altLang="el-GR" sz="3200" b="0" dirty="0">
                <a:solidFill>
                  <a:prstClr val="black"/>
                </a:solidFill>
              </a:rPr>
              <a:t>)</a:t>
            </a:r>
            <a:endParaRPr lang="el-GR" altLang="el-GR" sz="3200" dirty="0">
              <a:solidFill>
                <a:srgbClr val="00FFCC"/>
              </a:solidFill>
            </a:endParaRPr>
          </a:p>
        </p:txBody>
      </p:sp>
      <p:sp>
        <p:nvSpPr>
          <p:cNvPr id="73731" name="Rectangle 3"/>
          <p:cNvSpPr>
            <a:spLocks noGrp="1" noChangeArrowheads="1"/>
          </p:cNvSpPr>
          <p:nvPr>
            <p:ph idx="1"/>
          </p:nvPr>
        </p:nvSpPr>
        <p:spPr/>
        <p:txBody>
          <a:bodyPr>
            <a:normAutofit/>
          </a:bodyPr>
          <a:lstStyle/>
          <a:p>
            <a:pPr marL="0" indent="0">
              <a:spcBef>
                <a:spcPts val="600"/>
              </a:spcBef>
              <a:buFont typeface="Wingdings" panose="05000000000000000000" pitchFamily="2" charset="2"/>
              <a:buNone/>
            </a:pPr>
            <a:r>
              <a:rPr lang="el-GR" altLang="el-GR" sz="2400" dirty="0"/>
              <a:t>Ο μυϊκός χιτώνας της ουρήθρας αποτελείται από λείες και γραμμωτές μυϊκές ίνες.</a:t>
            </a:r>
            <a:endParaRPr lang="en-US" altLang="el-GR" sz="2400" dirty="0"/>
          </a:p>
          <a:p>
            <a:pPr marL="0" indent="0">
              <a:spcBef>
                <a:spcPts val="600"/>
              </a:spcBef>
              <a:buFont typeface="Wingdings" panose="05000000000000000000" pitchFamily="2" charset="2"/>
              <a:buNone/>
            </a:pPr>
            <a:r>
              <a:rPr lang="el-GR" altLang="el-GR" sz="2400" dirty="0"/>
              <a:t>Οι λείες μυϊκές ίνες διατάσσονται σε 2 στιβάδες</a:t>
            </a:r>
            <a:r>
              <a:rPr lang="en-US" altLang="el-GR" sz="2400" dirty="0"/>
              <a:t>:</a:t>
            </a:r>
          </a:p>
          <a:p>
            <a:pPr marL="457200" indent="-457200">
              <a:spcBef>
                <a:spcPts val="600"/>
              </a:spcBef>
              <a:buFont typeface="+mj-lt"/>
              <a:buAutoNum type="arabicPeriod"/>
            </a:pPr>
            <a:r>
              <a:rPr lang="el-GR" altLang="el-GR" sz="2400" dirty="0"/>
              <a:t>Έξω επιμήκη</a:t>
            </a:r>
          </a:p>
          <a:p>
            <a:pPr marL="457200" indent="-457200">
              <a:spcBef>
                <a:spcPts val="600"/>
              </a:spcBef>
              <a:buFont typeface="+mj-lt"/>
              <a:buAutoNum type="arabicPeriod"/>
            </a:pPr>
            <a:r>
              <a:rPr lang="el-GR" altLang="el-GR" sz="2400" dirty="0"/>
              <a:t>Έσω κυκλοτερή (σχηματίζει τον έσω σφιγκτήρα της ουρήθρας και δεν υπακούει στη βούληση-νεύρωση ΑΝΣ)</a:t>
            </a:r>
          </a:p>
          <a:p>
            <a:pPr marL="0" indent="0">
              <a:spcBef>
                <a:spcPts val="600"/>
              </a:spcBef>
              <a:buFont typeface="Wingdings" panose="05000000000000000000" pitchFamily="2" charset="2"/>
              <a:buNone/>
            </a:pPr>
            <a:r>
              <a:rPr lang="el-GR" altLang="el-GR" sz="2400" dirty="0"/>
              <a:t>Οι γραμμωτές μυϊκές σχηματίζουν μία κυκλοτερή στιβάδα πέριξ της </a:t>
            </a:r>
            <a:r>
              <a:rPr lang="el-GR" altLang="el-GR" sz="2400" dirty="0" smtClean="0"/>
              <a:t>υμενώδους ουρήθρας</a:t>
            </a:r>
            <a:r>
              <a:rPr lang="el-GR" altLang="el-GR" sz="2400" dirty="0"/>
              <a:t>, τον έξω σφιγκτήρα της ουρήθρας που υπακούει στη </a:t>
            </a:r>
            <a:r>
              <a:rPr lang="el-GR" altLang="el-GR" sz="2400" dirty="0" smtClean="0"/>
              <a:t>βούληση-νεύρωση </a:t>
            </a:r>
            <a:r>
              <a:rPr lang="el-GR" altLang="el-GR" sz="2400" dirty="0"/>
              <a:t>ΕΝΣ).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custDataLst>
      <p:tags r:id="rId1"/>
    </p:custDataLst>
    <p:extLst>
      <p:ext uri="{BB962C8B-B14F-4D97-AF65-F5344CB8AC3E}">
        <p14:creationId xmlns:p14="http://schemas.microsoft.com/office/powerpoint/2010/main" val="2466091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r>
              <a:rPr lang="el-GR" altLang="el-GR" dirty="0">
                <a:solidFill>
                  <a:prstClr val="black"/>
                </a:solidFill>
              </a:rPr>
              <a:t>Ανδρική </a:t>
            </a:r>
            <a:r>
              <a:rPr lang="el-GR" altLang="el-GR" dirty="0">
                <a:solidFill>
                  <a:prstClr val="black"/>
                </a:solidFill>
              </a:rPr>
              <a:t>ο</a:t>
            </a:r>
            <a:r>
              <a:rPr lang="el-GR" altLang="el-GR" dirty="0" smtClean="0">
                <a:solidFill>
                  <a:prstClr val="black"/>
                </a:solidFill>
              </a:rPr>
              <a:t>υρήθρα</a:t>
            </a:r>
            <a:r>
              <a:rPr lang="en-US" altLang="el-GR" dirty="0" smtClean="0">
                <a:solidFill>
                  <a:prstClr val="black"/>
                </a:solidFill>
              </a:rPr>
              <a:t> </a:t>
            </a:r>
            <a:r>
              <a:rPr lang="en-US" altLang="el-GR" sz="3200" b="0" dirty="0" smtClean="0">
                <a:solidFill>
                  <a:prstClr val="black"/>
                </a:solidFill>
              </a:rPr>
              <a:t>(4/4</a:t>
            </a:r>
            <a:r>
              <a:rPr lang="en-US" altLang="el-GR" sz="3200" b="0" dirty="0">
                <a:solidFill>
                  <a:prstClr val="black"/>
                </a:solidFill>
              </a:rPr>
              <a:t>)</a:t>
            </a:r>
            <a:endParaRPr lang="el-GR" altLang="el-GR" sz="3200" dirty="0">
              <a:solidFill>
                <a:srgbClr val="00FFCC"/>
              </a:solidFill>
            </a:endParaRPr>
          </a:p>
        </p:txBody>
      </p:sp>
      <p:sp>
        <p:nvSpPr>
          <p:cNvPr id="73731" name="Rectangle 3"/>
          <p:cNvSpPr>
            <a:spLocks noGrp="1" noChangeArrowheads="1"/>
          </p:cNvSpPr>
          <p:nvPr>
            <p:ph idx="1"/>
          </p:nvPr>
        </p:nvSpPr>
        <p:spPr/>
        <p:txBody>
          <a:bodyPr>
            <a:normAutofit/>
          </a:bodyPr>
          <a:lstStyle/>
          <a:p>
            <a:pPr marL="0" indent="0">
              <a:spcBef>
                <a:spcPts val="1200"/>
              </a:spcBef>
              <a:buFont typeface="Wingdings" panose="05000000000000000000" pitchFamily="2" charset="2"/>
              <a:buNone/>
            </a:pPr>
            <a:r>
              <a:rPr lang="el-GR" altLang="el-GR" sz="2400" dirty="0" smtClean="0"/>
              <a:t>Στο </a:t>
            </a:r>
            <a:r>
              <a:rPr lang="el-GR" altLang="el-GR" sz="2400" dirty="0"/>
              <a:t>οπίσθιο τοίχωμα της προστατικής μοίρας της ουρήθρας ο βλεννογόννος </a:t>
            </a:r>
            <a:r>
              <a:rPr lang="el-GR" altLang="el-GR" sz="2400" dirty="0" smtClean="0"/>
              <a:t>σχηματίζει </a:t>
            </a:r>
            <a:r>
              <a:rPr lang="el-GR" altLang="el-GR" sz="2400" dirty="0"/>
              <a:t>μία πτυχή την ουρηθραία ακρολοφία. Στη μέση βρίσκεται μία </a:t>
            </a:r>
            <a:r>
              <a:rPr lang="el-GR" altLang="el-GR" sz="2400" dirty="0" smtClean="0"/>
              <a:t>προεξοχή</a:t>
            </a:r>
            <a:r>
              <a:rPr lang="el-GR" altLang="el-GR" sz="2400" dirty="0"/>
              <a:t>, το σπερματικό λοφίδιο, στα πλάγια του οποίου βρίσκονται τα </a:t>
            </a:r>
            <a:r>
              <a:rPr lang="el-GR" altLang="el-GR" sz="2400" dirty="0" smtClean="0"/>
              <a:t>στόμια των </a:t>
            </a:r>
            <a:r>
              <a:rPr lang="el-GR" altLang="el-GR" sz="2400" dirty="0"/>
              <a:t>εκσπερματιστικών πόρων. Δεξιά και αριστερά του σπερματικού λοφιδίου</a:t>
            </a:r>
          </a:p>
          <a:p>
            <a:pPr marL="0" indent="0">
              <a:spcBef>
                <a:spcPts val="1200"/>
              </a:spcBef>
              <a:buFont typeface="Wingdings" panose="05000000000000000000" pitchFamily="2" charset="2"/>
              <a:buNone/>
            </a:pPr>
            <a:r>
              <a:rPr lang="el-GR" altLang="el-GR" sz="2400" dirty="0"/>
              <a:t>Βρίσκονται οι παραλοφίδιες αύλακες όπου καταλήγουν οι προστατικοί πόροι. </a:t>
            </a:r>
          </a:p>
          <a:p>
            <a:pPr marL="0" indent="0">
              <a:spcBef>
                <a:spcPts val="1200"/>
              </a:spcBef>
              <a:buFont typeface="Wingdings" panose="05000000000000000000" pitchFamily="2" charset="2"/>
              <a:buNone/>
            </a:pPr>
            <a:r>
              <a:rPr lang="el-GR" altLang="el-GR" sz="2400" dirty="0"/>
              <a:t>Στον βλεννογόνο της σηραγγώδους ουρήθρας βρίσκονται τα στόμια των </a:t>
            </a:r>
            <a:r>
              <a:rPr lang="el-GR" altLang="el-GR" sz="2400" dirty="0" smtClean="0"/>
              <a:t>βολβουρηθραίων </a:t>
            </a:r>
            <a:r>
              <a:rPr lang="el-GR" altLang="el-GR" sz="2400" dirty="0"/>
              <a:t>αδένων (</a:t>
            </a:r>
            <a:r>
              <a:rPr lang="en-US" altLang="el-GR" sz="2400" dirty="0"/>
              <a:t>Cowper), </a:t>
            </a:r>
            <a:r>
              <a:rPr lang="el-GR" altLang="el-GR" sz="2400" dirty="0"/>
              <a:t>και τα ανοίγματα των ουρηθραίων </a:t>
            </a:r>
            <a:r>
              <a:rPr lang="el-GR" altLang="el-GR" sz="2400" dirty="0" smtClean="0"/>
              <a:t>κόλπων (</a:t>
            </a:r>
            <a:r>
              <a:rPr lang="en-US" altLang="el-GR" sz="2400" dirty="0"/>
              <a:t>Morgani</a:t>
            </a:r>
            <a:r>
              <a:rPr lang="el-GR" altLang="el-GR" sz="2400" dirty="0"/>
              <a:t>)</a:t>
            </a:r>
            <a:r>
              <a:rPr lang="en-US" altLang="el-GR" sz="2400" dirty="0"/>
              <a:t>. </a:t>
            </a:r>
            <a:endParaRPr lang="el-GR" altLang="el-GR" sz="2400"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custDataLst>
      <p:tags r:id="rId1"/>
    </p:custDataLst>
    <p:extLst>
      <p:ext uri="{BB962C8B-B14F-4D97-AF65-F5344CB8AC3E}">
        <p14:creationId xmlns:p14="http://schemas.microsoft.com/office/powerpoint/2010/main" val="595602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r>
              <a:rPr lang="el-GR" altLang="el-GR" dirty="0" smtClean="0"/>
              <a:t>Γυναικεία </a:t>
            </a:r>
            <a:r>
              <a:rPr lang="el-GR" altLang="el-GR" dirty="0" smtClean="0"/>
              <a:t>ουρήθρα</a:t>
            </a:r>
            <a:endParaRPr lang="el-GR" altLang="el-GR" sz="4400" dirty="0"/>
          </a:p>
        </p:txBody>
      </p:sp>
      <p:sp>
        <p:nvSpPr>
          <p:cNvPr id="73731" name="Rectangle 3"/>
          <p:cNvSpPr>
            <a:spLocks noGrp="1" noChangeArrowheads="1"/>
          </p:cNvSpPr>
          <p:nvPr>
            <p:ph idx="1"/>
          </p:nvPr>
        </p:nvSpPr>
        <p:spPr/>
        <p:txBody>
          <a:bodyPr>
            <a:normAutofit/>
          </a:bodyPr>
          <a:lstStyle/>
          <a:p>
            <a:pPr marL="0" indent="0">
              <a:spcBef>
                <a:spcPts val="600"/>
              </a:spcBef>
              <a:buNone/>
            </a:pPr>
            <a:r>
              <a:rPr lang="el-GR" altLang="el-GR" sz="2400" dirty="0" smtClean="0"/>
              <a:t>3-4 </a:t>
            </a:r>
            <a:r>
              <a:rPr lang="el-GR" altLang="el-GR" sz="2400" dirty="0"/>
              <a:t>εκ., αποχέτευση </a:t>
            </a:r>
            <a:r>
              <a:rPr lang="el-GR" altLang="el-GR" sz="2400" dirty="0" smtClean="0"/>
              <a:t>ούρων. </a:t>
            </a:r>
          </a:p>
          <a:p>
            <a:pPr marL="0" indent="0">
              <a:spcBef>
                <a:spcPts val="600"/>
              </a:spcBef>
              <a:buNone/>
            </a:pPr>
            <a:r>
              <a:rPr lang="el-GR" altLang="el-GR" sz="2400" dirty="0" smtClean="0"/>
              <a:t>Αρχίζει </a:t>
            </a:r>
            <a:r>
              <a:rPr lang="el-GR" altLang="el-GR" sz="2400" dirty="0"/>
              <a:t>από την ουροδόχο κύστη με το έσω στόμιο και καταλήγει στον πρόδρομο του κόλπου με το έσω στόμιο, το στενότερο τμήμα της. </a:t>
            </a:r>
            <a:endParaRPr lang="el-GR" altLang="el-GR" sz="2400" dirty="0" smtClean="0"/>
          </a:p>
          <a:p>
            <a:pPr marL="0" indent="0">
              <a:spcBef>
                <a:spcPts val="600"/>
              </a:spcBef>
              <a:buNone/>
            </a:pPr>
            <a:r>
              <a:rPr lang="el-GR" altLang="el-GR" sz="2400" dirty="0" smtClean="0"/>
              <a:t>Χωρίζεται </a:t>
            </a:r>
            <a:r>
              <a:rPr lang="el-GR" altLang="el-GR" sz="2400" dirty="0"/>
              <a:t>σε 2 μοίρες</a:t>
            </a:r>
            <a:r>
              <a:rPr lang="en-US" altLang="el-GR" sz="2400" dirty="0"/>
              <a:t>:</a:t>
            </a:r>
          </a:p>
          <a:p>
            <a:pPr marL="457200" indent="-457200">
              <a:spcBef>
                <a:spcPts val="600"/>
              </a:spcBef>
              <a:buFont typeface="+mj-lt"/>
              <a:buAutoNum type="arabicPeriod"/>
            </a:pPr>
            <a:r>
              <a:rPr lang="el-GR" altLang="el-GR" sz="2400" dirty="0"/>
              <a:t>Άνω ή ενδοπυελικό (μακρύτερο)</a:t>
            </a:r>
          </a:p>
          <a:p>
            <a:pPr marL="457200" indent="-457200">
              <a:spcBef>
                <a:spcPts val="600"/>
              </a:spcBef>
              <a:buFont typeface="+mj-lt"/>
              <a:buAutoNum type="arabicPeriod"/>
            </a:pPr>
            <a:r>
              <a:rPr lang="el-GR" altLang="el-GR" sz="2400" dirty="0"/>
              <a:t>Κάτω ή εξωπυελικό ή περινεϊκό (κοντύτερο)</a:t>
            </a:r>
            <a:endParaRPr lang="en-US" altLang="el-GR" sz="2400" dirty="0"/>
          </a:p>
          <a:p>
            <a:pPr marL="0" indent="0">
              <a:spcBef>
                <a:spcPts val="600"/>
              </a:spcBef>
              <a:buFont typeface="Wingdings" panose="05000000000000000000" pitchFamily="2" charset="2"/>
              <a:buNone/>
            </a:pPr>
            <a:r>
              <a:rPr lang="el-GR" altLang="el-GR" sz="2400" dirty="0"/>
              <a:t>Οι λείες και οι γραμμωτές μυϊκές ίνες σχηματίζουν τον έσω και </a:t>
            </a:r>
            <a:r>
              <a:rPr lang="el-GR" altLang="el-GR" sz="2400" dirty="0" smtClean="0"/>
              <a:t>έξω </a:t>
            </a:r>
            <a:r>
              <a:rPr lang="el-GR" altLang="el-GR" sz="2400" dirty="0"/>
              <a:t>σφιγκτήρα </a:t>
            </a:r>
            <a:r>
              <a:rPr lang="el-GR" altLang="el-GR" sz="2400" dirty="0" smtClean="0"/>
              <a:t>της ουρήθρας </a:t>
            </a:r>
            <a:r>
              <a:rPr lang="el-GR" altLang="el-GR" sz="2400" dirty="0"/>
              <a:t>αντίστοιχα που νευρούνται από το ΑΝΣ και ΕΝΣ.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custDataLst>
      <p:tags r:id="rId1"/>
    </p:custDataLst>
    <p:extLst>
      <p:ext uri="{BB962C8B-B14F-4D97-AF65-F5344CB8AC3E}">
        <p14:creationId xmlns:p14="http://schemas.microsoft.com/office/powerpoint/2010/main" val="2854057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79262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376663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a:t>
            </a:r>
            <a:r>
              <a:rPr lang="el-GR" sz="2000" dirty="0"/>
              <a:t>2014. </a:t>
            </a:r>
            <a:r>
              <a:rPr lang="el-GR" sz="2000" dirty="0" smtClean="0"/>
              <a:t>Φραγκίσκη Αναγνωστοπούλου Ανθούλη. </a:t>
            </a:r>
            <a:r>
              <a:rPr lang="el-GR" sz="2000" dirty="0"/>
              <a:t>«Ανατομική (Θ). Ενότητα </a:t>
            </a:r>
            <a:r>
              <a:rPr lang="el-GR" sz="2000" dirty="0" smtClean="0"/>
              <a:t>10: Ουροποιητικό σύστημα».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31922199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424169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lgn="l"/>
            <a:r>
              <a:rPr lang="el-GR" altLang="el-GR" dirty="0" smtClean="0"/>
              <a:t>Όργανα </a:t>
            </a:r>
            <a:r>
              <a:rPr lang="el-GR" altLang="el-GR" dirty="0" smtClean="0"/>
              <a:t>ουροποιητικού </a:t>
            </a:r>
            <a:r>
              <a:rPr lang="el-GR" altLang="el-GR" dirty="0"/>
              <a:t>σ</a:t>
            </a:r>
            <a:r>
              <a:rPr lang="el-GR" altLang="el-GR" dirty="0" smtClean="0"/>
              <a:t>υστήματος</a:t>
            </a:r>
            <a:r>
              <a:rPr lang="en-US" altLang="el-GR" dirty="0" smtClean="0"/>
              <a:t> </a:t>
            </a:r>
            <a:r>
              <a:rPr lang="en-US" altLang="el-GR" sz="3100" b="0" dirty="0" smtClean="0">
                <a:solidFill>
                  <a:prstClr val="black"/>
                </a:solidFill>
              </a:rPr>
              <a:t>(2/2</a:t>
            </a:r>
            <a:r>
              <a:rPr lang="en-US" altLang="el-GR" sz="3100" b="0" dirty="0">
                <a:solidFill>
                  <a:prstClr val="black"/>
                </a:solidFill>
              </a:rPr>
              <a:t>)</a:t>
            </a:r>
            <a:endParaRPr lang="el-GR" altLang="el-GR" sz="4900" dirty="0"/>
          </a:p>
        </p:txBody>
      </p:sp>
      <p:sp>
        <p:nvSpPr>
          <p:cNvPr id="2" name="Content Placeholder 1"/>
          <p:cNvSpPr>
            <a:spLocks noGrp="1"/>
          </p:cNvSpPr>
          <p:nvPr>
            <p:ph idx="1"/>
          </p:nvPr>
        </p:nvSpPr>
        <p:spPr>
          <a:xfrm>
            <a:off x="457200" y="1196752"/>
            <a:ext cx="6419056" cy="5040560"/>
          </a:xfrm>
        </p:spPr>
        <p:txBody>
          <a:bodyPr>
            <a:noAutofit/>
          </a:bodyPr>
          <a:lstStyle/>
          <a:p>
            <a:pPr marL="354013" indent="-354013">
              <a:lnSpc>
                <a:spcPct val="80000"/>
              </a:lnSpc>
            </a:pPr>
            <a:r>
              <a:rPr lang="el-GR" altLang="el-GR" sz="2400" b="1" dirty="0" smtClean="0">
                <a:solidFill>
                  <a:srgbClr val="820000"/>
                </a:solidFill>
              </a:rPr>
              <a:t>Εκκριτική </a:t>
            </a:r>
            <a:r>
              <a:rPr lang="el-GR" altLang="el-GR" sz="2400" b="1" dirty="0">
                <a:solidFill>
                  <a:srgbClr val="820000"/>
                </a:solidFill>
              </a:rPr>
              <a:t>μοίρα </a:t>
            </a:r>
            <a:r>
              <a:rPr lang="el-GR" altLang="el-GR" sz="2400" dirty="0"/>
              <a:t>(παραγωγή των ούρων) Νεφροί </a:t>
            </a:r>
            <a:endParaRPr lang="el-GR" altLang="el-GR" sz="2400" dirty="0" smtClean="0"/>
          </a:p>
          <a:p>
            <a:pPr marL="354013" indent="-354013">
              <a:lnSpc>
                <a:spcPct val="80000"/>
              </a:lnSpc>
            </a:pPr>
            <a:endParaRPr lang="en-US" altLang="el-GR" sz="2400" dirty="0"/>
          </a:p>
          <a:p>
            <a:pPr marL="354013" indent="-354013">
              <a:lnSpc>
                <a:spcPct val="80000"/>
              </a:lnSpc>
            </a:pPr>
            <a:r>
              <a:rPr lang="el-GR" altLang="el-GR" sz="2400" b="1" dirty="0">
                <a:solidFill>
                  <a:srgbClr val="820000"/>
                </a:solidFill>
              </a:rPr>
              <a:t>Εκφορητική μοίρα </a:t>
            </a:r>
            <a:r>
              <a:rPr lang="el-GR" altLang="el-GR" sz="2400" dirty="0"/>
              <a:t>(</a:t>
            </a:r>
            <a:r>
              <a:rPr lang="en-US" altLang="el-GR" sz="2400" dirty="0"/>
              <a:t>A</a:t>
            </a:r>
            <a:r>
              <a:rPr lang="el-GR" altLang="el-GR" sz="2400" dirty="0"/>
              <a:t>ποχέτευση</a:t>
            </a:r>
            <a:r>
              <a:rPr lang="el-GR" altLang="el-GR" sz="2400" dirty="0"/>
              <a:t> των ούρων</a:t>
            </a:r>
            <a:r>
              <a:rPr lang="el-GR" altLang="el-GR" sz="2400" dirty="0" smtClean="0"/>
              <a:t>)</a:t>
            </a:r>
          </a:p>
          <a:p>
            <a:pPr marL="719138" indent="-365125">
              <a:lnSpc>
                <a:spcPct val="80000"/>
              </a:lnSpc>
              <a:buFont typeface="Wingdings" panose="05000000000000000000" pitchFamily="2" charset="2"/>
              <a:buAutoNum type="arabicPeriod"/>
            </a:pPr>
            <a:r>
              <a:rPr lang="el-GR" altLang="el-GR" sz="2400" dirty="0" smtClean="0"/>
              <a:t>Νεφρικοί </a:t>
            </a:r>
            <a:r>
              <a:rPr lang="el-GR" altLang="el-GR" sz="2400" dirty="0"/>
              <a:t>κάλυκες (ελάσσονες και μείζονες)</a:t>
            </a:r>
          </a:p>
          <a:p>
            <a:pPr marL="719138" indent="-365125">
              <a:lnSpc>
                <a:spcPct val="80000"/>
              </a:lnSpc>
              <a:buFont typeface="Wingdings" panose="05000000000000000000" pitchFamily="2" charset="2"/>
              <a:buAutoNum type="arabicPeriod"/>
            </a:pPr>
            <a:r>
              <a:rPr lang="el-GR" altLang="el-GR" sz="2400" dirty="0"/>
              <a:t>Νεφρική πύελος</a:t>
            </a:r>
          </a:p>
          <a:p>
            <a:pPr marL="719138" indent="-365125">
              <a:lnSpc>
                <a:spcPct val="80000"/>
              </a:lnSpc>
              <a:buFont typeface="Wingdings" panose="05000000000000000000" pitchFamily="2" charset="2"/>
              <a:buAutoNum type="arabicPeriod"/>
            </a:pPr>
            <a:r>
              <a:rPr lang="el-GR" altLang="el-GR" sz="2400" dirty="0"/>
              <a:t>Ουρητήρες</a:t>
            </a:r>
          </a:p>
          <a:p>
            <a:pPr marL="719138" indent="-365125">
              <a:lnSpc>
                <a:spcPct val="80000"/>
              </a:lnSpc>
              <a:buFont typeface="Wingdings" panose="05000000000000000000" pitchFamily="2" charset="2"/>
              <a:buAutoNum type="arabicPeriod"/>
            </a:pPr>
            <a:r>
              <a:rPr lang="el-GR" altLang="el-GR" sz="2400" dirty="0"/>
              <a:t>Ουροδόχος κύστη</a:t>
            </a:r>
          </a:p>
          <a:p>
            <a:pPr marL="719138" indent="-365125">
              <a:lnSpc>
                <a:spcPct val="80000"/>
              </a:lnSpc>
              <a:buFont typeface="Wingdings" panose="05000000000000000000" pitchFamily="2" charset="2"/>
              <a:buAutoNum type="arabicPeriod"/>
            </a:pPr>
            <a:r>
              <a:rPr lang="el-GR" altLang="el-GR" sz="2400" dirty="0" smtClean="0"/>
              <a:t>Ουρήθρα</a:t>
            </a:r>
            <a:endParaRPr lang="el-GR" altLang="el-GR" sz="2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808" y="3140968"/>
            <a:ext cx="5204851" cy="297533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603894" y="6116298"/>
            <a:ext cx="2664296"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2610 The </a:t>
            </a:r>
            <a:r>
              <a:rPr lang="en-US" sz="1200" dirty="0" smtClean="0">
                <a:latin typeface="+mn-lt"/>
                <a:hlinkClick r:id="rId4"/>
              </a:rPr>
              <a:t>Kidney</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5" tooltip="User:CFCF"/>
              </a:rPr>
              <a:t>CFCF</a:t>
            </a:r>
            <a:r>
              <a:rPr lang="el-GR" sz="1200" dirty="0" smtClean="0">
                <a:latin typeface="+mn-lt"/>
              </a:rPr>
              <a:t> </a:t>
            </a:r>
            <a:r>
              <a:rPr lang="el-GR" sz="1200" dirty="0" smtClean="0">
                <a:solidFill>
                  <a:schemeClr val="tx1">
                    <a:lumMod val="75000"/>
                    <a:lumOff val="25000"/>
                  </a:schemeClr>
                </a:solidFill>
                <a:latin typeface="+mn-lt"/>
              </a:rPr>
              <a:t>διαθέσιμο με άδεια </a:t>
            </a:r>
            <a:r>
              <a:rPr lang="en-US" sz="1200" dirty="0">
                <a:latin typeface="+mn-lt"/>
                <a:hlinkClick r:id="rId6"/>
              </a:rPr>
              <a:t>CC BY-SA </a:t>
            </a:r>
            <a:r>
              <a:rPr lang="en-US" sz="1200" dirty="0" smtClean="0">
                <a:latin typeface="+mn-lt"/>
                <a:hlinkClick r:id="rId6"/>
              </a:rPr>
              <a:t>3.0</a:t>
            </a:r>
            <a:endParaRPr lang="en-US"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custDataLst>
      <p:tags r:id="rId1"/>
    </p:custDataLst>
    <p:extLst>
      <p:ext uri="{BB962C8B-B14F-4D97-AF65-F5344CB8AC3E}">
        <p14:creationId xmlns:p14="http://schemas.microsoft.com/office/powerpoint/2010/main" val="795518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507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633154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778933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l-GR" altLang="el-GR" dirty="0" smtClean="0"/>
              <a:t>Νεφροί</a:t>
            </a:r>
            <a:r>
              <a:rPr lang="en-US" altLang="el-GR" dirty="0" smtClean="0"/>
              <a:t> </a:t>
            </a:r>
            <a:r>
              <a:rPr lang="en-US" altLang="el-GR" sz="3200" b="0" dirty="0" smtClean="0"/>
              <a:t>(1/9)</a:t>
            </a:r>
            <a:endParaRPr lang="el-GR" altLang="el-GR" sz="3600" b="0" dirty="0"/>
          </a:p>
        </p:txBody>
      </p:sp>
      <p:sp>
        <p:nvSpPr>
          <p:cNvPr id="2" name="Content Placeholder 1"/>
          <p:cNvSpPr>
            <a:spLocks noGrp="1"/>
          </p:cNvSpPr>
          <p:nvPr>
            <p:ph idx="1"/>
          </p:nvPr>
        </p:nvSpPr>
        <p:spPr/>
        <p:txBody>
          <a:bodyPr>
            <a:normAutofit/>
          </a:bodyPr>
          <a:lstStyle/>
          <a:p>
            <a:pPr marL="0" indent="0">
              <a:spcBef>
                <a:spcPts val="600"/>
              </a:spcBef>
              <a:spcAft>
                <a:spcPts val="600"/>
              </a:spcAft>
              <a:buFont typeface="Wingdings" panose="05000000000000000000" pitchFamily="2" charset="2"/>
              <a:buNone/>
            </a:pPr>
            <a:r>
              <a:rPr lang="el-GR" altLang="el-GR" sz="2400" b="1" dirty="0" smtClean="0">
                <a:solidFill>
                  <a:schemeClr val="tx2"/>
                </a:solidFill>
              </a:rPr>
              <a:t>Ανατομική Θέση</a:t>
            </a:r>
            <a:r>
              <a:rPr lang="en-US" altLang="el-GR" sz="2400" dirty="0" smtClean="0"/>
              <a:t>: </a:t>
            </a:r>
            <a:r>
              <a:rPr lang="el-GR" altLang="el-GR" sz="2400" dirty="0"/>
              <a:t>Οπισθοπεριτοναϊκά όργανα, δεξιά και αριστερά της ΣΣ, στο ύψος Ο1-Ο3 σπονδύλων, ο Δ νεφρός βρίσκεται μισό σπόνδυλο χαμηλότερα γιατί πιέζεται προς τα κάτω από το ήπαρ.</a:t>
            </a:r>
          </a:p>
          <a:p>
            <a:pPr marL="0" indent="0">
              <a:spcBef>
                <a:spcPts val="600"/>
              </a:spcBef>
              <a:spcAft>
                <a:spcPts val="600"/>
              </a:spcAft>
              <a:buFont typeface="Wingdings" panose="05000000000000000000" pitchFamily="2" charset="2"/>
              <a:buNone/>
            </a:pPr>
            <a:r>
              <a:rPr lang="el-GR" altLang="el-GR" sz="2400" b="1" dirty="0" smtClean="0">
                <a:solidFill>
                  <a:schemeClr val="tx2"/>
                </a:solidFill>
              </a:rPr>
              <a:t>Σχήμα – μέγεθος</a:t>
            </a:r>
            <a:r>
              <a:rPr lang="en-US" altLang="el-GR" sz="2400" dirty="0" smtClean="0"/>
              <a:t>:</a:t>
            </a:r>
            <a:r>
              <a:rPr lang="el-GR" altLang="el-GR" sz="2400" dirty="0" smtClean="0"/>
              <a:t> </a:t>
            </a:r>
            <a:r>
              <a:rPr lang="en-US" altLang="el-GR" sz="2400" dirty="0" smtClean="0"/>
              <a:t> </a:t>
            </a:r>
            <a:r>
              <a:rPr lang="el-GR" altLang="el-GR" sz="2400" dirty="0"/>
              <a:t>Έχει σχήμα φασιόλου και διαστάσεις 3χ6χ12 εκ. Έχει 2 επιφάνειες (πρόσθια-οπίσθια), 2 πόλους άνω-κάτω), και 2 χείλη (έσω-έξω).</a:t>
            </a:r>
          </a:p>
          <a:p>
            <a:endParaRPr lang="el-GR" sz="24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custDataLst>
      <p:tags r:id="rId1"/>
    </p:custDataLst>
    <p:extLst>
      <p:ext uri="{BB962C8B-B14F-4D97-AF65-F5344CB8AC3E}">
        <p14:creationId xmlns:p14="http://schemas.microsoft.com/office/powerpoint/2010/main" val="1638032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a:bodyPr>
          <a:lstStyle/>
          <a:p>
            <a:r>
              <a:rPr lang="el-GR" altLang="el-GR" dirty="0" smtClean="0">
                <a:solidFill>
                  <a:prstClr val="black"/>
                </a:solidFill>
              </a:rPr>
              <a:t>Νεφροί</a:t>
            </a:r>
            <a:r>
              <a:rPr lang="en-US" altLang="el-GR" dirty="0" smtClean="0">
                <a:solidFill>
                  <a:prstClr val="black"/>
                </a:solidFill>
              </a:rPr>
              <a:t> </a:t>
            </a:r>
            <a:r>
              <a:rPr lang="en-US" altLang="el-GR" sz="3200" b="0" dirty="0" smtClean="0">
                <a:solidFill>
                  <a:prstClr val="black"/>
                </a:solidFill>
              </a:rPr>
              <a:t>(2/9</a:t>
            </a:r>
            <a:r>
              <a:rPr lang="en-US" altLang="el-GR" sz="3200" b="0" dirty="0">
                <a:solidFill>
                  <a:prstClr val="black"/>
                </a:solidFill>
              </a:rPr>
              <a:t>)</a:t>
            </a:r>
            <a:endParaRPr lang="el-GR" altLang="el-GR" sz="3200" dirty="0">
              <a:solidFill>
                <a:srgbClr val="00FFCC"/>
              </a:solidFill>
            </a:endParaRPr>
          </a:p>
        </p:txBody>
      </p:sp>
      <p:sp>
        <p:nvSpPr>
          <p:cNvPr id="2" name="Content Placeholder 1"/>
          <p:cNvSpPr>
            <a:spLocks noGrp="1"/>
          </p:cNvSpPr>
          <p:nvPr>
            <p:ph idx="1"/>
          </p:nvPr>
        </p:nvSpPr>
        <p:spPr>
          <a:xfrm>
            <a:off x="457200" y="1196752"/>
            <a:ext cx="6419056" cy="5040560"/>
          </a:xfrm>
        </p:spPr>
        <p:txBody>
          <a:bodyPr>
            <a:normAutofit/>
          </a:bodyPr>
          <a:lstStyle/>
          <a:p>
            <a:pPr>
              <a:spcBef>
                <a:spcPts val="600"/>
              </a:spcBef>
              <a:spcAft>
                <a:spcPts val="600"/>
              </a:spcAft>
            </a:pPr>
            <a:r>
              <a:rPr lang="el-GR" altLang="el-GR" sz="2400" dirty="0"/>
              <a:t>Η πρόσθια επιφάνεια καλύπτεται από περιτόναιο και έρχεται σε σχέση με το ήπαρ, 12/λο, παχύ έντερο (Δ νεφρός), και με το στόμαχο, πάγκρεας, σπλήνα, 12/λο και παχύ έντερο (Α νεφρός) </a:t>
            </a:r>
          </a:p>
          <a:p>
            <a:pPr>
              <a:spcBef>
                <a:spcPts val="600"/>
              </a:spcBef>
              <a:spcAft>
                <a:spcPts val="600"/>
              </a:spcAft>
            </a:pPr>
            <a:r>
              <a:rPr lang="el-GR" altLang="el-GR" sz="2400" dirty="0"/>
              <a:t>Η οπίσθια επιφάνεια (Δ και Α νεφρός), ακουμπά στο διάφραγμα, στη 12</a:t>
            </a:r>
            <a:r>
              <a:rPr lang="el-GR" altLang="el-GR" sz="2400" baseline="30000" dirty="0"/>
              <a:t>η</a:t>
            </a:r>
            <a:r>
              <a:rPr lang="el-GR" altLang="el-GR" sz="2400" dirty="0"/>
              <a:t> πλευρά και στους μυς του οπίσθιου κοιλιακού τοιχώματος. Ουρητήρες</a:t>
            </a:r>
          </a:p>
          <a:p>
            <a:pPr>
              <a:spcBef>
                <a:spcPts val="600"/>
              </a:spcBef>
              <a:spcAft>
                <a:spcPts val="600"/>
              </a:spcAft>
            </a:pPr>
            <a:r>
              <a:rPr lang="el-GR" altLang="el-GR" sz="2400" dirty="0"/>
              <a:t>Στον άνω πόλο (Δ και Α νεφρός), βρίσκεται το αντίστοιχο επινεφρίδιο.</a:t>
            </a:r>
          </a:p>
          <a:p>
            <a:pPr marL="0" indent="0">
              <a:spcBef>
                <a:spcPts val="600"/>
              </a:spcBef>
              <a:spcAft>
                <a:spcPts val="600"/>
              </a:spcAft>
              <a:buNone/>
            </a:pPr>
            <a:endParaRPr lang="el-GR" sz="2400" dirty="0"/>
          </a:p>
        </p:txBody>
      </p:sp>
      <p:sp>
        <p:nvSpPr>
          <p:cNvPr id="3" name="AutoShape 2" descr="data:image/jpeg;base64,/9j/4AAQSkZJRgABAQAAAQABAAD/2wCEAAkGBxMSEhUUExQWFhUXGBwaGBcXFxcZIRwYGxsYGRgfFx0fHSghHRwlGx0VIjIhJSkrLi4uGB8zODMtNygtLisBCgoKDg0OGxAQGywmICQsLCwsLDQsLCwsLCwsLCwsLCwvLCwsLCwsLCw0LCwsLSwsLCwsLCwsLCwsLCwsLCwsLP/AABEIAQMAwgMBEQACEQEDEQH/xAAcAAACAwEBAQEAAAAAAAAAAAAABQMEBgcCAQj/xABPEAACAgAEAwUDCAYFCQYHAAABAgMRAAQSIQUxQQYTIlFhMnGBBxQjQlJikaEzcoKSscEkY5OishZDU3ODo8LD0RUlNLTS8DVUZLPE4fH/xAAbAQEAAwEBAQEAAAAAAAAAAAAAAQIDBAUGB//EAD8RAAEDAgIHBgQEBQMEAwAAAAEAAhEDITHwBBJBUWFxgSIykaGxwQUT0eEGQlLxFDNicpIjosJzgrLSJDRT/9oADAMBAAIRAxEAPwDuOCIwRGCIwRGCIwRGCIwRGCIwRLuK8dy2Wrv54oieQd1BP6q3Z+AwUgE2CzuZ+UzIregTy19iFl/AyaAcQXBbN0aq7BpzzS9vlXh6ZTM/E5cf804jXCuNCq7vNeo/lXgvxZXNAeY+bn/nXhrhQdEqjZ5hMsp8pPD3NNI8R/rYpFHxeig/exIIKzdRqNxaVpuH8QhnXXDKkq/ajdXH4gnErJWcERgiMERgiMERgiMERgiMERgiMERgiMERgiMERgiMEWd7Tdscvk/A1yTUCIY6LUeRck0i+rEXRoE7YgkDFaU6T6hhoXN+J9r8/nSQrGKM7aIGKj3POfExBv8ARhfUYxfWAXczRGDvdo8MPHPJKcnwhSzW41A+MRgXZAPjZrLGiDex3xzurHcupoizYHL6r7no8vEjnSsjJRZGcsQpIs0Sa8JJ5dMQ0vccYUOjmea98N0SlikEQhFhXpbcg0Sq6fY573vXLEPluJMqGBrjIaIVBs/Csndz5eONgpJIUNZtQnd0ttqs9L8NVi+q6Ja5U1mgw5oCn4lHlow/tq6IG0qTZDHSukNak6tvSxeIY6oYV3ENmJzzsvP/AGM6N3kEnjG2pWMbj01od/dsMXbX3qHUw7EA+Rz4J/wf5Rs7lWCZle/XycKktfcceCSvIj3tjobUBXG/RR+Q9Cun9ne0uWzyloHsr7cbeF0v7ancdaPI1sTjRcbmlpgpxgoRgiMERgiMERgiMERgiMERgiMERgiMERgi5z227eEFsvk23B0yTgatLcikAohpOYJ3Cnbc3po58Lq0fRvmdp1m+vALnGdIhUmRHdj49FSMGs7maWiGcgHYmvO+eOfWLzY9V3PdqN1QIG76nfm6a8K4sskbyGljV9K7EUtJWodDZ/hjB9MggbVdr7EmyTZ92TNBp/o4zTHQxIcxainQNe6gr1IX0xq2CyG4/VVLYJc7h7/YZCt8Wyhnci8uSFBVXV1kCkbWwa+d9K6HFWO1Rt9kMl2I9/ujguamZUhVNJiNSuarSCfCg6sw2vkNz1GD2tEuO3BaOLi7s7bz6jxkdJVXMf8AileG5mJcKrk0jgurGyL0A6jXpt0xYdyHWUBvZJF7jH/uXntCCzRiV4XplVyvhaMsu/U+FhZ35UMTSsDAP1Rklxkg2Pofcq/LmsrHDKsQABQewCNWoOq+IblvC2/MAXjMB5cJUANMtbn9tu5W+GwSvEFzIjYaVAFEmwNy5utR57DbzxV5aHSxSATY4Khm8k+WkWXLyMriymk/SKBWrT/pF5WpBvrqxvTrTisqtMGzr+o+ucV1L5P+3S54dzNpTMgXt7Mqjm0fr5pvXqN8dQMrzatI0zw3ra4lZIwRGCIwRGCIwRGCIwRGCIwRGCIwRYH5Se1RiBysLFXZQZZFu4422CoRv3r8hW4G+xK3VzoXTo1D5hl3dGP0XOJ5EysWo6Fl0nuoyeQFeFQOtcyPdyxx3qOgYL0nvDRu3DcpTxtH1sGIhWIEsoOrvHNKqfeAB28yPLFflEc58kc4zewjr0SriGXSGVIw7hWeMyK9HUNWqwetEG+vLpjRpLmypkEah2Ycrkj1I3QvvFpFilSpJHCSX3cisd7BPduV3Gw67c+mDAXNwxGKtTu4sE3t5g+FonAYlMszMuZXWuWWZEavGFthXiMQbyNbGr36jGYBYY1oWbxrYtw34pbloY5Mx3MYeKJgDJCVKG1DHT6Kdjsd7PpjQkhusbnYVYNa5kbjHjJ8oP8AlwCki4dAcxP3r6VDeyX0htfiIO42BHLEF7tUQrOazVA3yed49lLn1yplywjMVAkHSVoKCrAN038VX64huvBmVYNDGutAiP8AcPYHzXmXLHMTtLFEkkaAJTmlcgHddiDV1vtyOJB1WwTBVXAAWF/bd78oTjh+XgiViqRwmgZVBQadrpyNtrO/LGLy4m5ncqMDGiwA3rPTAR5rRHKUVRSjS0ujWF1d2AD6c9hjoF2SR7KCGtA8uWfRW+IwhGWXLy1LGxJII1B46DSAV7QJGoVRDX1OqKTyMen0Wb2tIiefTb9V2bsJ2rTiEFmlnjoTRjoejL9xqJB945g46wZXmVGFjoK0uJVEYIjBEYIjBEYIjBEYIjBEYIl3aHiy5TLyTsL0DZeWpyQqKPVmKj44KWguMBcVyYLu80zAnUWdzsGlPtnfkq7Iovaq+qMcVZ5NhtXttYGNDBgPM7fDOCY5qEupCuyN9pdNjf1BFHHODGxWcJWc4nwxIR3hzB7zUHAfTTMvLwKBvz3o8z543Y8utFlAAFnX9emYx3yvuezvzmGvm0hetm0mg3oRZo+Xlg1uo7FaCGmQRbnB8A6AdxVpeLERhcxBJVUzadj0s2AB588R8sTLSmoDIDgecg/7g0T1VjslNqh03ehiPWjTAketn8MRVHalKoIedbEwTzIBPnKqcTubNBYW0GNSHl8r2rz2sjbqTyokWZ2W32qRAZrOGOHGJBnbAmLXJta5BDBlk5JrN0Wl8R1HkSOQ3BH4YEuO1c50g7MN2A8BZWEkyzjfLx9eSJuBzrbmBRryxEOG1UFRuwK7w3IQKxeIaTW4DNW+4Om9PuNeeKuc42Ku2CZCXPKIZ8x84UCOYAqeasETSVPkxHT8OeLRrNGriFMxM5Gz1zIXnsvw6RU1h9CvdIFB81BLHcgHcD/qcKrwTELWq2H6oOFuoxPjJS7g6F8w0jzpG7EJSabkKhb0hrpWpTsN+XTF32bAC59SHAk3gT1v6QmTPLw7MJmctsAa0m9JB9qN/uN0P1SB5AG1GrNjis61EOEeHDgu3dm+OxZ2BZ4iaOzKfaRx7SuPMfgRRFgg46l5hBBgppgoRgiMERgiMERgiMERgiMEXM/lZ4mTJDllPsDvWG+7uTFAD5i+9PvVTjOoYC7dCb2i/wDT6mwXOO0UbIQNaqsail+kJkAIe5KXSPGpIv133xz0jN9/kul8TDjneequz5/VPBJAut5YmBTVppQQQXO9BW1C68wOeKBnZIdsK0cYMgX3eKbyRwxuZCq94atqtq5DfoOQ/wD3jMaxEbFJ1AZ2qrmeLEHagOYv+Z6bg7+QaroHFxTWbqu5WOG54swVjz2BIo7rqW/UqGJHSwMQ5kCVLHyYKo8fyJgK5mClINOvQ6jQJA6FqBHqDsReLsdrDVcuql24pHA93+lxw6E2I4ziF84DlCcqzA28klWfuyBP4hz+0cHntdFXS++5g/LDR/229ZPVSR8MBG7G2rb1IWv7zp+OGsuIMCkThK/VYgHl8be76EIFN+tYa52qdQbFXjSSIWRzbpy6EbdDvfl4qOJMFVGs1N5YUzUTI3u6eFhyI/8AdHGV2GV0sftGIzneFlGaZzFlwdEkPeKzchooDUT0oa9/IjkWGN7CXb1s5jdYVXYY8yZkE8CDJjCNrgrmRRMnIVeVDUYfaJFLWSAFYEsTt5VR6Yq6Xiw81iNd1TeTyyI5AAbl64LLmZAgnjdomTT9Qhru2ks6qqgKHW98Q8NHdN1QB0wbjO3b081a4HxaXhGb1+JsvJtIvPUg6j+tT+8Nv1d6VTWC59Io619o8x9Qu7ZTMpKiyRsGR1DKwNgqRYI9KxuvPU2CIwRGCIwRGCIwRGCIwRcS7R5ozcQzDgatMjBRYG0CrDpv/Wl2xzVzsXq6KNWiI2knwslEXG3DyF1ZQJIU7tiAVDWGba73PnRAGMflCBHG6013Aknh91N2WyoWN5tNGVmYCuSAnSo/Pl6YiqZIbuWpGqTOy3hb2jooWDSyUN7Pw32/dI2+NciVa+AXISXFXocgg2O98i3Q2Bv12akb0I5C8VLirBo25zgVIpUb6aK9OtqWeveQsyE9SnrhnPkk5z1Cv8bg15aYDmY2r3hSR+dYoyzgtHuIaS3EXHMJb2Xk/oiekxH4za/4MMaPHa6ey30y1d/90+Jn3UME1hd6Old/IkCK/hIsRxJC4QbZ5fRXUlFcuewXrTaWZfwMEXoTisZz1KtOc9ArCHV1B6XyBY21+gu5Nj7Ij88M59FIM5zz8FV4YO7ah7JP5XQ28/5mqFg4lwlQwwUu4vmUgzrs3J4SGHmSCK/uJufPEtBLF3BhfRgCTrHwLb9LCTgNqocN4VKqCaaOOSJYwCJLBEajcquk3SjYHfY+eLOeCYBuqVnNpjVpmWjHj54AQAI3narnF+JDKho4WCoYNUQ56XZzuCb2IJIB2GjbyxVrde53rAAzqs3SrsZ+dx6GidUK2kpMZ8QoAgK13zPKuYxTuGQVbvW807+SftE0EzcPnNAkmGz7L+06D7rDxr+15gY7WOBC87SKcHWHXmuuYuuZGCIwRGCIwRGCIwRGCLgeVp2nYsUB1OXBFjvJZpGIJBHljjrHtDmvZYIptGHZB8SUo4pwhijSKgVEs948hd5By19QFrfzodOWDX7D9lak0E6pwJ2nlf67Y8FosqAMnH6xp+JAJ/n+eMj3ypqOmSdq8ZFQEJPM3ZN1Q52eq+ZG6mj0vFjisG4L3M9g3sRerUPIUWYDyBCuBzRgwPLADOfLihOc+fBU5pmBv61gEMfrDdC1HfdAGPKoZCNnF3AWZcc5zB3rQcJIkgAHKiu/2Rst+pTSfjjNwhy1aZasr2TlPzGQ/ZmiP4rl/wCd41qDt+PutNKdLtbeGHxY1QQSiyDytrHnG1mSvUDxD9XFoXCCmTZg3X1txsaGs2ZCD0GpnN9A8LckOKxnOcVfWznOCYZZh6VR5+EVszFhzVfZZvId3HzsYqRnOdquDnOcArxCRKZ5TpVRzYb+Vkfaa6CjcXVWaFLmwVxvOfudyx2X4vGcy888bNe8cY0GjtpsMwGpVUee7Gsa6vZgL1q+jVqdFtMiMXOlzQJMQLuE6oA4TgrnFe1BkHdIndiQFS8m5AIIOy3XvGr3dcVbTi65xQ4h3BpBPWMOgcp+F8HMLLJH3eZjZQGYkAoBsTGTYKVtpsEAAWeWIc/WsbFc73uJwEbt3G+3ft2JdmuK/poMsoAdtEXd0u9XI4awLIvSB5X1F3DMHOVCCAbgThnHrh1ibPaGBmRMwoaKWMgkEqWUK1o+xIOlxYPkTfLEUnaphVe0OF+R9iu1dj+OjPZSKcUGIqRR9WRfC491gkeYIPXHYvKc0tMFOsFCMERgiMERgiMERgi/OzwL3UxZ3Tu4wSy+X0qsGB2YGiKP5Y5Xk64XrkA023jsj3Q2ZzMcEcEkSuZYyihGOoDRVsKO4BFkbYpDS4uBwWgIECY3Zx8k04K/e5NQOaeEjf6p29fZ0nz9xoirhD1euAXOjCZHI3HkVLlVpDuaBuyaroLIFoRRGuiOYOwGJOK5RhnPVU8zIUI+qRyOw0kAkDyFDUQNwAWotGzaLATnOeKzJjOc8MKOZIrYAD2StHYbCiOZAKihzIRV+o5xcBUJznPgU27L8VjjJjkYgu66dixJbwEmgdIvuxZoeIeeK1GE3CvTeBYpHwPNMkE8CRl3Y66BqljCAkbHU16aXa99/O7hJkrp0qYYAPyM8hCgy8oBDA3takf3SPTofQnFoXng7Vcyh3HnsAPS9vPmTyo8wo1AlDUqQVoiiZWPvsxfMaIxuzuLKggnmDZC3t4nYliSueNgumnTc4hoEk4DfnyxKT5PJz8Tk72U6IFJoLyvkRFfNujSkeYUDepJDBAzncu0uGjmGGXjF2xvBu87C49OGlIy+UGmNAp6hefTd2O56cySbGM4c/FcjnwZNz59SvK8Vhl8DCweYYAivM303HMdR8GoRdBUa6xSDtB2dSMd9EpaIHVLCGIBXqy0bFDevTyFGzHk2K6RUJxPImJ6k3jjiMcBCp5+XL9zJHl27wzaTFCULaJNyzLqB3qjp6EHzNWbrSC7Ys30nuBLpE7SDj1xPiVa4QJpczMZkCBkC92yOSYxYAVvZ02xJ5kk8hij4DRCzF3ke2P2zAwT35JuIHK52bIufDL4kv8A0iC/iXhon/VY6qbtYSuPSWQZ6LsWNFyowRGCIwRGCIwRGCLiKwdznc1Ed/pJfw7wyoP7OYfhjk0gL1qDppNPMeB+6U5Djq959LDM8salVkWNgXjYgljG2kqSVF7VY2NYq6naxsVNOXXOItOE9DCi4bx2JMyzJYhm3bUPZazZFEiru/1vu7y5hLb4hdQY6oywu3iCdXHYTEcYkHgJ1rcOHtRkcthZr00sN16eYrat8Zh29chaMQkWehIvwkhTRK0wUiiRaWF6GiFF0QgamxqM5zzWDs5zySIODeghh5CuXUfhXuqjYGNY3rGZwU3C8yAdX1SUOo8tEEiOxHvLMPXuj5YhwzzVmG2di98JymtJiCVYTKgKkg6Ze8U0RuKYRtt9jEEwu/SxPy/7G+6Yx9nzKqyr4dahyVZV9oWdaMhS992Wr8sNaLLhgG5UGQkTKyhzIzaTqZwwcGMgjYd2gJZtKKRdliQaVjg64U02y4BoJJNuKl4dkJeKZgyzWsKHTQPIbHuoz5nYu435AdNNSQ0WzxXq1D/CtNJp/wBQ9536R+hvH9RyNXnc8kf0UVKFFbUAoFCl6CtgSdlsCmYhTQNm5XnFwFgqkbi6rflW4PmQebA0SSN5Dqs6BgRnP7IDnP7qjxuNVUPYUavFQ2JrlS2CeYIGoi9ziW4qr8JVngOdL+Eg1W18/Pxc+Y357178Ve2FpTdNkqznC4YYJ00JIYSZUUEo6RMdQAcbg7SVXOhiQ4kjirRMgY5zzS+bick0zRwurR97G665dBOlE+jWxe7gk0De/nvbVAElWLSMTtEDbnzPKJl4/LLBJls6E0yRsCyBtW6Euq6gOTL3ik1yYDCi4AkKlZpc3n6jBd+yuYWRFkQ2rqGU+asLB/DHWvLUuCIwRGCIwRGCIwRcq+UvKHL52PMj2JVGr9eMFXvzLQsCB/UHGVVshd2hvsWdR0x8vRKs/wAJLiYxtTTd2rMekQIDha6lS/xOORr4idi6nNJmDiq3FOKxRp3EmUlK+wi6U0tWy6CGJH1aoagSOuLNaSZBVmNLzGEXk7I2yOnGeKX8PbiGWBKwOYrsRtUlDyGk6wfcv7N74udRy6Hmg4dp0O3hp1TzGM8QBxEq92O45EzTRyERvLM7qpJq3oFA1CnBHI0d+WIe02hc76ZY0OMEHaLiZNp2HCxg8FW4p2eaHRrSNo1pFkEcW+4Cd4GQ6HOw1C1JA9i8Xa+VxlsR9lIsIamBOrzcA8tSFWUUKouCoobnrvgrASlHZLKF9VGlATkW2tXHhHLVpJAc2QCa54s4ro0ofyv+mz3WizL96xjDLHDECzuw8KIhpnYcmOoFEQ7WrNR0gYqAuQnOfJZXPS9/JUYZYw1jUfFuDckrH/Ositz2jRTQoENYDwXqx/AM1j/OcLf0A7T/AFHy6GXuX7TPEixRGMR939VGTuwWGjSWYliy6zbbm1ba8NQG5XkF8YFeMrmCxFWPKrLE19UDcGiSD7dG1Bt1IhVBTfKgadyFX2TpKkbEjSzGo9ifYJPP9EpxQ5znmtAc5zwVudA6steKvvWK5ble8oHl4UXFVfYkfBM19IvkDuQKAs7jnuL33Ox6dMWeLKjHXUvHsgsueVXcpH831y70CscjUGPTc3foetEUaYbZdjTqku27933tbdc4woc5xjLrF3mXjQSa1SMGNQzKCuooPa06dQBNb7YBjphyhrS6dUXG+B47t19tsUrjEswzfeKYy1yrG0cgY6AgWmIC0AoWhudW9csWs3Vjksr6zvHbeMwutfJDxLvuGxqTZgZoT+qvij/3bR46hguCq3VeQtpiVmjBEYIjBEYIjBEm7XcE+eZZ4gQJBTxMfqyLut+h3U/dY4giRCvTeWODhsXK+B5p9DQV3cqBlUOL0ldirAEWUbbY7rpIJu8cVRkGV6oIIluBw+nT0VPjmTzMYXNPKjmEg6FTQoUkaqJJJJIXn0ut9jLC09kBXpkSWuwdblcEdJAnbExuTSLtbC6qIlkkmblAqnVY56j7IA6teI+WRis3gtx+x5Hb0VnjHZlM3EDIqx5goLdfELrdW5a0uxvv5ViWujklOq+mZbtxGIPAjaMhIclxp1gzWSzgJdYpFQk2WOg1Hq+sxBUo3Ngd9xvpq3BCaQxoZ8xndMiMS136eO9p2jG4XpWrWx+034rs394NiFjOKo9hSFjcsQAuiyTVVGpN/jizrrq0war2t/Sxg/2g+6UvnWlKx61RHMftmgWRANcnUqG1sqjcluRYrUxsC2oU26JTGk1x2j3G8f1HgNn1iNHkODB0l7tW0RxOfEKZmK6gX8pJGCMV+qkcaULwleZVe6o4veZJxzmBASHNmpZbHKRiK+yd4yPTRpAPpt1xduAWFSzipMvxLooAB8/FfUhxyK3ysGr2wIUByd5GcsRudXKi1MB5Kx2dfuttihCuCnaoUTUyNpHTQw/BQroD6qy4zWoskvBoSX1MNCpbM5PJeuq9vyGJdgoZivseVizsk+bnBGXQaY7JXwpZZj1578+Zo7risloDRivRJdRho72JsJB2DCQRiY2mMQk8OZygOWdR3MhJZ2SWRhGgJ2N6rZhQquputsWIdcKj/nVACZN8bnnGKZx9rNcxjSPVrYCHURGCoA1Fma7JN0oF0MUNG0ys3PLTFvEZzGxaH5Fp+6zGdyp5DSyj9RmjY/u9zjqYZC4NIbBB6eC61i6518ZqBJ5DBAJsuJ8I+UjNwO2qsxCWJCSGnVSdgsgBsAdHBP3hjFtXevrNJ/DY1ZoOvuOHQrofAvlAyOZpe87mQ/5uakJPkrXoc+iscahwOC+c0jQ6+jmKrSPTxwWqxK5kYIl/GONZfKprnlWMHkDuWPkii2Y+ignEgEmAoJDRJwXHe23FkzGYGYysEyHbvHJRS+kUjpHZOsDw+KtS+Eg7V0O+H1nNnVWVH4xo1N2o51j5cZyCrGSzkOeRI5Gohg2lTSy6LNbi6vcpswK9RufJLSw2/Ze4bgEGxwIwOd2Kn7VcGWURssZMpmjBdBTBCTqLMOgW9zyNYMcQp1tXNsLWUmW4ZJlswJHzEzZVY2YmSahGw2+kv21IJryK7+ZmQREXWbznPtb3yXbfiSyZhZUUppSwxFMe7ZXVipHh9pqDbkcwNsaMEDO1dGjHXZWYcNTX6sIIPmRyVnjcyxxGNT4mUog5nlRPuANk/wAziBjKwpUHVnikzE+Q2nokmUy8shMMfiBbWVGyjZVBlbyGnZeu+xraZsvc01mj6NpDq1TtOMFrNggAAu8Psdm34R2eiiWy7aiPpH1abq/3FFmqN+ZJ3xWZsvDrV6lV5qVDc5gbgM3TrJcXysKhUJ0jqkcjg3uTrCkMSdybN4XWAG5Z7jcXDXBYSMlA0GQgLe5CMWjZBfTvNI2oAYsCVUi1wmPYzs5HJCzyxN7f0bFpFLJpQnkVtQ5kVWoalUHe7JxKgNCb5yTJZbaSVU+687sT7kLkn4DFblaNEnVGO5ZrinbXKIPoYA/3pFWJfxYaz+7gGneu9nw+sW67wGN3uOr9/JIc9ns3miplimMANlIYpEWhuNJKHUeW5sbbAYkABdTW6PRH+lUaX/qIdA/tGqRPEk8AruQ4bw+aM1NJHp2KyPGug77gVpO98id/XFSXTgud1SrScCdUHEENZB4ggX6Geq+RZrKxRRZeUZeTXrWWSMggKoOhmIBOthp9xvfbAhxMhZfLqu7RaTxueV0Lx6LvI4gzzxRxD/Nl2eUMugjw3qUKd9hZ9MRqGCcCqFhbGthx+6Zdi5+746hIK9/Ew0mrGqNZCDW13CcbUe6uXSRaePqF2vGy4kl7Z5vusjmHuj3bKD95vAv5kYq8w0rt+G0vm6XTbxB6C59F+e8cy/Sl8YWKO48jgoIBEFMOE8czWVoZfMSRqPqXqSvII4Kr+yAfXFw9wXk6R8D0OtcN1Twt5YeS0j/KjxDuioXL6zykCutDr4SWBauR5eh5YuKom4Xi1vwzVAPyqgO6QR6Ssw3F3ZzJIjSSt7UjyBmPWrI2XnSgADoBj1aPxHR6QhrCvntI/BvxSs6X1GHqY8IXiTisp9lUX3ln/wDTiH/GT+Rvit9H/ADzevWHID3KpvrLF9YDHmAo0kjkWHUihvd+uPNraS6s7WcB0svo9F/C9LRaZZTqu6wW+H0ITrhHajObqgV1XYvISyg/Z1bOzX9UFzvjEsabrx9JaKNQsBBjaDI5XvPCSm2f7xgJc3IERTYsaQD07uOzTcqZ9T7kALgBFgua5OfIZKynFJRMTpXQgUqgayTq3dn3u2IHM3sLNk1MwvptA+EvFGp8zsue0tG2AcZ4ndw3ryNckhq5JTzJ2AHSzyRfIe/Ym8RjyWxqaL8LaWt7TzjvPM/lG70JTD/Jyb2leMt6F4yPQMLP8MAQF5dT4m2sZr0Wu43BA53Povj5XPGRIPpXZmGhRJE4LaZHH6TnQRz4uqjrWLDosDU+HHFlRvIg+pPomEHZ/iaVeULsPrywZWZv331H8MTLtyqafws41KngPorUfDeNXawyL+rHkIq+NKR+OIupj4Uz/wDR3+I+imPY7is5+mmIB5iTNSt/cQFD+IxCkaXoLP5dCf7nH0uF6ynYLLxNpmzNtzMWXjCmvVRrc+8AYFQfi1cDVparBua0D6+yeZbh+UyguLLqHA2eVlDnr7TkyD3VipkrhfVc92s8kniZPmof8pCWplCn7LFr+BqjiNRVFRLO2HDI2UZyNVZoyGkFbSRjZg3mQOp6X5CoYT3SuyjUIloJAPEi+w28Dw4gRTWXhbyq6sieFleMxFUZWr2gyaQQeor44dsCFLqNV0FzXeByFHwmPLgZZkMokLOsde08KuwAlFbxBa3O4AHXB2teVi20DjnPDgrLHRxjIyebIv4mSP8A46xfRzZZaT3T0913HHSvPVLi/Coc1EYp0DoehvmORBG4I8xvgrNcWmWmCuV9sPk9jyqmSLNxonSPNOF38kkG59AVJPnjM0gcF7ui/iGvStW7Q8D4/UdVz0zV7QZPVlKg+5iKOIfo9VglzTHJe9of4g+H6UdVtQB24kD7ea9GQDz99WPxH88Yr1HV2tPaBjfEjxEx1hehgtgZwQcFBmLKuIX+swYeQtPzBv8APG1N9NveZPVeHpWgfEq1maVq8mD6kr1JCGABijrqSWLEeQY2VvzG/lXPHQ/S2FmqymBxxPmvEH4V0x1TXr6SXjcZj1TTLcYmjAEawpQIBEZJVfKMFtKj4Emt7xx6wXpM/Dxnt1LbgPqfZU5nZ21yMzv9pjdfqjko9ABiCV7Oi/DtH0a7G33m5+3SFGhBfSWWMdXcGvh0v3kfHliWiVyfEviVTR+yxh/uI7Izxjqr2b4TJEQ8Tl65EUHr4eF1+7Q+JxIXgHTW1wG6UJ3PFnD2cOHqU57O8ZEtI1CTpXJgOZW+RHVTuPXniCFzV6DqUGZacHDA/Q7xiE6zmQdyrxkhxVENpIKklGRqI1AltiKYMQdsQDC5iJxTEcS4pINIYp94JllPxOqT8kxfXWfy28fJYziOYkaW9XesCriVmkYoAdyjlttdUukJsC1DYGwkqriAIjFMc92nzEx+kkpT0jFgfrLYDL6NqxbVCzkqXJZhioUMGX7KSRxr/YsCn4YoVcJtkywHhBUeQBA/3U4X+7ihWgSvtFlzqVwoJPM/SA7V6fxOARw2pnwM642jeyCKKmzsRTc+nLGb7GVsy4hY7L8Uljy65c5RJiveKrNTArE5WS0q/DYHMXi+qCZlaktMum+OG3G0T7KvBkMrMXEErd7LvEgSQFNtREhujEdqO2x5nEkuGIsrPqPcNVxmevnfOKY5zLiLN8LVUEdTQ2i8lPziEsAeu5bfrhRMklc9cRT6e67/AI6V56Wdp848OTzMsftxwSun6yozL+YGCL8+ZeVtbTVrIOlmJZnIBKgszEkk+e25A5Gx7bIpOlothnj725eHWourUpc4k48p3cN/C/N2CCPMH+GPRxXh4FU5eExHcLpPmhK/iBsfiMc1XQqFTvN9l6WifGNO0T+TVcOEyPAqnNwM/Vkv9dAfwK6axwv+EM/I4jz+i9+j+NNLkfPpsfG2IPiFS+YyXSFW9Vdq/FkK/C8cZ+GPJ7DgfH9l7NP8Z02j/UpvbycHeTwSok1liqjWQGJ0tGwAWtVkEb7jbnvjjq6OaRhxHQyvX0f8TU6wlof1a36tTxOynEOuXr3vCP8AmnGJA3rqZ+IGT2mkj+0D/mfRSf5J5z7Ea/rS/wDpVsRAVnfiFn5aZ6kD6qQdkZvrTRr6KjP+ZZf4Ynsrlf8AH9IPca0c5Pu1Us5wKePcaZR93wt8FJIP73wxEBbUPj7sKzLbx9D9VQyWaaI3HyB8UZsC+tA+w3/sjqJnYVrX+HUNLZ87RCAd2APAj8pyRtTTOcOGYTv8vevmyjwklfL7Mq+fXkehEzFivCpVTSJp1Gy095u2d43OHngdhD7sj2gE1RyECUctq1gcyB0YfWXpv05QQqaRo5pEEGWnuu3/AEI2hbIIWRgNiVIB9SNsVC5iuawsoeRWUAkqwDcwvdom4P2WV1rzU43ZgsKvelX4AgFjVQ5sFy6KPezq35A4kqgTTKRat6Zh5qEkH4rkQv8AexQ5zK1GcwrqGNeh+PzZf4lD+WKFXEZhL+Pvsp+rvyC8/f3jDy5YgKSpOzsYLagCKHMs5u/jpxV60pi6TScajWEyKYVzAndVAC2I3nBckdNSCyx5nfE6pmNi2ZSc6dUcbDqosjxLLLKdC26O0WXjhBJaIqpNm6KatbAsaAG2ILXEeqjULMQRu2KfjwviHDh/9RF/5iH/AKYto+1U0nuHO1d2x1LzVHPCHVkYWrAqR5gij+WCLhHZ7hJTMzZOX2lZo28yDtq+IIcejrj0xU1qUrjYwAlhyNnlboVX4aT3YB5ix/0/Ksepo7tamDngvmtKbq1SM7j5onzJBAoKSaXVuWP3EXdvdscRUq6mMDifYbfJKVH5lhJO4D1Jw8074V2IzmZ3ZO6Q/WzIr92BaJ/2hU486rp7PyjW54eH1XrUPhtT8xDeVz4/Sy3PC/k7ykdGfVmW/ra0D3RCkr9YMfXHDV0mrV7x6bF6VHRKNG7G334nPJZ6MDN8RkYAdzC2lFAoBIGKqK5C8x3rgjmIl8scNQ3XpUxDea0c+M1oEtzGAUpdPgrBLZ8FIWf41w7vPGlCQDY/aA+q38j091g2B2FdGi6TU0ap8xnUbCN30OxKuD8S7lxJv3bgd4PTo9eajn5j3DDgV7nxXQ216Q0ukLwCeIjHmPTkE77WcITSMxHs5NmiQG0o0moEbrIAmzDnsD0INK8GjpHywWOGsx2LfcHY7cR+1HJcVnjl7vMSyRMKOpxMWo3+k0Sg6TtTorr92t8WgbVZ+ia7fmaN227R+dvMbeYsrmegmkIlCGRtykkI71ZH8Nqrohj8ZFMHCGwG02CxkSF5xhwObrU5/si8baovGAfCVrUo9AxAvzez6JhrKuoqkeWJam8TAXTrrf496jTfuwqPXEEqwCaZWVrqzt0V5BX7IkLD+yGKFaBLuNZhHoE6nB9mz8QwCKR+1iArEolz/wA1yryuFU8kAqi1eEbX1snyAJ6YrEmFvRYXkNGJz5YngslBmosvldL5Jmlo280QCmyTuzeKgCABQ+HPFyCXYrqdTNQy1wP6bxyABgz4XUaZ3LxZcIwlkkRlZbAjEb3a6XNsiHqWLbXgQ4lcrqeq3WMeI9iSnqnvOMZBNjujbbjbvZNv3BidHFllpJ7J6e67jjpXnowRZPtb2N+dSJmIJe4zKCtYFhl6BgCDY3o313BoVpTqFnEbllUp61wYO9JuEfJfpA7/ADTMLvTCgjBHkWYsxrbcFTtjc6bVjVbbkuUfDqOtrOknitjwbs9lcp+ghVCRRfdnb9Z2tm+JxyucXGSZXc1oaIaICaYhSqPHc/8AN8tPN/oonf36VJA/LBFh+wuS7uBiTZtU1dSI1AN+veGY/HHKTK7CIMbrJzPiFIS3MYBSluZYAEkgDzO2ClJZ+IQ3Xex/vr/1xMFSHDelHaDOaI6B8T2Ab5D6ze4D8yPPEjetqFE16gpgxOJ3AYnp6wk54c6Qic3pPNCPYj5I38z5Bh9k4Rs2r2dH+LD+KM/yzDRwjA9dvAjcnvZjOB1+aSNpPOBv1dwvqV8uqWOhwxuuH4poJ0WrLe6cOHD6cOSbSTBI1y2ey/fRLtEwYLJGOQEMhKh1AuvErgAAhueLay8pusxwcwwRheCORSTN8MihcyZPM5mN/J8vmlbnYBmgQhgPIqfecBG9dx041P8A7FMP4wWu/wAm/RX+G8f4vR0D5wFIvXGpIvkNNxS8uRK7+uIMKNXQn4F7TxAcPIgqxmO2mbrTNw4sOupJ0Hw1QsPzwhQdHpO7lZp5h7f+JVTN9sIWXTJlpkF3Ql1Ae4SKAPgBhqnIQ6II/mM/z+oCXf5UxC2jhDn7Ukl0OQsKDt72A92IIOC3p/DSWmprtLRiQS8+DR7hScTjzilM1mohJGg1d2rKFQbEWF1UvU1quhbUKxAjAK+vQDCymSJxJE6w3WPZB2iDO07FNxDjE8kjrJBLpfLsqwoS1hiLkJCnlyB0mr9d4DQBbesflNIkPH+7p+Xhjk0cpxZlkRWjZHZFWcvG7Du1Y6R3YtidJ06zQPlyxJZI9FkWFjQSR6+Iz6LRdiYBJx0AKAuXiYqANgFRIqHlvKw+GNKPdlcmlEARx9Au042XGjBEYIjBEYIjBFmvlFm05FwPryQx/B5o1b+6WxVxgFXpiXAKj2bQDKREfXBk/tGaT/ixzHFdG1TT4KwWT4/xrQ3dx2zk6dhqOqr0ot0z1ubpVG7eWJAUpfJwghTLmplhA6jTIw/2kgK2fsog35E4jX2BXDDm5z0ViDL5dsu05mzSRKCdb6VJA5MqlKIPTw7nasLzEBDO8rCw5ZpWaZlPdAtRYINZjHed2dIA1aAxZgK1ADcCsayuqqf4emaI7x755XDPd3Gy20CgiiLB2IPUHneMlylYnM5F1nOXjBZg5CeLS1BDMmlvthRQJI3XmMX2yveZp7ToLRWbrDW1Hb8JaRxjjit12L7TCf8Ao+Y/S7gFhXeafaDKRtKu9rW9WOoEEQvG0nRxTh7DrMd3T7Hc4bshD2vzqmfRFHHGEYm1jQEaWaMNy3ZnWQgnYBRQs3i7RvXE4xhiqnDM9NFeh5fE2pgrtqZuQsE2eVAAnlWLEBUBMrSZDjkzEfSsTdafCBY5jdHkcj7qj4YyLQtWuKd5fizm7pq50CCPeFZyP2gmKEBahxVed8vmxokSz01Cj70Ycj7iDit2rSm+HBzbEbdvisxlsvm4pZMmkqMgTUizKCGiY0eSnldEcudADbFyWxrLpe5jxrFtzjBAE741Tj0vNlQyqZzx6UDvFMRI4YB6pDojJ9iMqEFKu4HIYklu1ZfLpz2Scdwt1BnwbfcmPZ7OHMOJpg4cB9DBNMYjsBlDCySCt09HnWM6g1RAUDvY/TOZK0PyJZfvJc7mj9ZlRfQsWlcfg0X4Y7GCBC4NIdJAze66viy50YIjBEYIjBEYIsr8o7f0VPWeL8jq/lilTula0e+F44KmnK5dfKGMfgijGBxWrVQ7RZ/uIWcEBjst8gTe58wqhmI8lOAVlieByQiKaeRgXMZ8BILxwsNShhzDyWHY9WcDoMVfMwFtSbrYYmwGdpVbhPZ6eWGGabMaDGo7pHRXRUA8JcMQCSNyefLfYVYvAMALV9pDDbfw+mTsj3nZpOKziKMlcrGQXkArUftAHm3PQp5e2b8IxAhgWrZoQ/8AOe7/AEj9R4n8o2d47FF2llEUncUUWMBIY1XUpiKqXYnUPEzeEliDQIG7Em7BIlcDiAb5/dUsvxqVXGoGiaoshFnkDUakXysE0SPaF4sWBVFQk5+itGRW4rCVN7rfv7mUm/I6axXYvRaR/BO/vb/4lRzcDeZp3Rm+dRFWMY27wLszo1X3yyhqN1p7sULBwJhY6NXFOWPEsdGsP+Q/qBw8EsyqPme8dm1OqanagtgyOwYDyuRg3ILQ5Cji4Kx0vRjRdEyCJB3jYfO+5S5B2U6HB8qN+7bcE+VWD0tbbElcostDlkDVyYGhR68iFU+HmNwnhFbiOQbnIlagZzngUzy/Ib8jVPRpttgTWk+SjuT904oc5/daAZz9lU4k+mZWU04qwSx67CzvZ2Hi9fFgMEOKh7S5XvczlKdoy4kGpDuKUOtHyu+VWMQww0rrY6AbDrmRjiCEjyL5kHLZgSCR5wyqshfSKBP2qOpVNE+XxxY6t27lOvSdeI3RfbxMm39UWw2qePNuuTnJpLZoxELuN3YmQsx3LHWW8gAKxGqC8eKxGBAO2PqurfJXw3uOGwE+1Lcx/wBodSX6iPux8MdYXm1HaziVrsSqIwRGCIwRGCIwRZT5Sh/RVPlNH+dj+eKP7pWlHvheuH/oIv8AVp/hGOc4rZqwvykTd48OWB/SMqkekrHUfhFHMP8AaYsLCVaJtvsq/aLg8eZWk0icLaUQCyXyPmvkehr1vFji3HBehSeGPBx2xw+u4+0pL87zOePckqkafpCK0gLsWc6iGFg0oNGr3AsaQG3XUG0KFMVLuce6CIEfqIkyN284WutAZRBGIYAVUfW+uxPNj5ajyPtNR0hVGtagTcrzKlRziSTc4nac/tZZ54AWPmd7586352zHUtb2da7/AEgZ9ZXNC88N4Y2YnRUKgJ9ILGpSFIFbcwSeY+zZHPEl0C6MaS6yWFWjzbFSG7qRzqC6AGjjZQEUchrV6G9hTZNnAXXfVGpobG/qc53+I1R5yui8a4Q5YZjLkrMnkLvauVjVtsV+sAKIZVxQHYuPBY3isumQZuAd1KCWmi5gEnSzrt4oXPhcUCpILBTZExsz+67tGqNqN/h6hgG7T+l3/q7buN0wXLx5hFkjHhJrTzKOB4o28yByP11PU/pGtC46lFzHFrhBFiM+W8ec+VjrbnYq+dg2aOx1A7ncMG3NMQzRwSqgZzn2Z9+FXUx2A530PIA+I0d6U60O1Hpii02Zz7JJlQ0kvKjfurajy9nahtYtjXpYwAqNBJTPjvC2nkgpmRUEhLoQCGIQLp6778ugO4vGbXAArqBIcIGbZkX4rMRtmWeFu8M3jlEaFjGPoT7RKkXdH2r50bBxp2QDnFSXMdFo3RfCN557eBXnjWYlzMUETGpZpmXSFK6GtYVXnZpnvV1xNNgDjCwe86knj9F+i4IgiqqilUAAegFDHUvNUmCIwRGCIwRGCIwRZX5Sf/Bj/XwfnKg/nir+6VpS74XnhDXloD5wx/4FxznFbNwXN+PTtJxIFNJMZkIDEgWEaNdRAJoNHJ0+scHdxbUxJkZx+izL5SY5ZZiwVA/0CIDehzyRvaVCoJC2eQ2GJ1hrQOq6dGawlusN/KBc25C1+i1GVy4hMcC7BaZ6X2pKBsjqB4Qq9PD9285m6pVqOqVJdnhyGACs5pL9bvb2uZAN/as0D9tqXZA2AOc56rNwznJ5KnmIj7IqySCSTWrcNbdQpLC+rNM9DQMWBznOAVCNmc/fcrvBmGXizGYINKlixuQq6+XmQUDD7StiHXIClggErIcMhZY9ZAJOs6m5VEI0kY/CfMEjrWNZznkuv4iNWqKQ/I0N8AJPiSppZnmOt3Yk70VRit3VllO91t7I6ADE4LzZlXeGv9KjSMpjLBmYoSa06CG8enSwOhiFqqHOqq7Cyu3G+C9ZvLtw2bUoMmVloFbvbmFv7a80b6w2JvfFQdYcV6Y/+Q0MPfAt/UP0k/qH5TtwxunmZzSaVkXxq+6uAKa9zqG3i23U1ZF+FgSKcFwuskWdzbzVp8Kg8jvR66vOztfXa97q4ACzJLk84Vl1hj72QhQBe52C/wD86epPM7ZPdJgLopsi6RvxPMl5M0mXYqyaYix2WMEksUG5LGm6bV0xfVbAaStgwYkievrEdZjorXDOMQyvCgJmlXUe8CCMLqB1GrAPQUNXnij2OAJwCoRquAOPT2t4KzwqD5zxrLJzWGnYeXdq0gP77Q430cQ1c+lOseg913DHQvPRgiMERgiMERgiMEWV+Usf0E+k+W/8zCMVd3Sr0++Oag7PN/QssT/8vFf9muOc4rcLkcGevMTyFWJEY1BWCnxJ3jlSSKIMjn4Yl4sBxXRSwPT0+6qyySSo8rvIy5fu2QOFBKMTu2nYmgN+oxFgYG1dTCBabwQeoIA8cTgeQWo4u2lxIu90RV+RHx2vl5nkTqxky4hc9SxkKzBMrjUpr1H1R7JKjlfNEAvmTvZwwznqpEG+c7AvDQjfUNqIKjfwKKcDz2qIeryH62JnOfHwVdXOfDxUXauTusloJ8TuoY+ZLGWX8af8cGXdK69Eph1am07wT07R9FB8yUcPgRlGtqYWPZdw0zfzGLa3bMZ2Llqu+ZLzi4k+N0oysV+HnqAb3k0sY+MjL+Bxclc4Cny6+ux8VnlyOonflQZ6HJNVbuDiCc5zKkDOcwneQooYJhqibYBum9USNtm225NRFB0C0O8LZu45z69EhzKy8PkKD6aCXcIwPiNgV4QdMgJXxAeIdLFiwIeM5hdsNryXmHATMGHDC8CQ4SJIBkXItKmk4/HENXzWQN07wkb+nhtjV9L6YjVJ2ozQwTZzTwBJPQRJ5BSS5HM51VkeWMJYKxKNSmvtkE79CN/huMRrNZaFWWjCeeB8O1HmeWCpycanhkm7wfSDQmqm7mNOYOkbkmz79htVYnUa4CMPNZuGJYeh2ex8ZjwVrL8Jy8hgkiUaYiVYujra1qBTULtX00egsXtipe4SDtWYY0xGAWk+RnLd9ms3myOQCKf9Y2th8EWH8cddMQIXFpLpIHXxXXMXXMjBEYIjBEYIjBEYIs38oi3kX9JID+GYiOIdgVen3xzSWKXRwsMOaZQ171jNfmMc35luVzV8jculgQs6yAkc67zORCvWki/LFqlmgroomS4cfYhVZZFnm0IuYMQZROhNVZVF8I3FV7wATtpxQS0SY4LZsAFwndywv0wG3baE9y+XKxrl5HUyLYj3FvEtVsdrANEb8vW8Zl19YKCJ7Jx2Kt83dCOa1vtselVfw58zQboxtIKyLSM5z4plw13dl1cgASK6D2B58/EOthweWKugBXaCSEq7dy940MAO5sn0MhESfjcn4YtRsJzvXXQB7bx+Vh8XdkepWg4ruY16Aj/7kSD8mbGbTYrleMBnEJFl4D4dPtFEA96xKy/72SLGpOeqxDc9PrCtGIaiV89SHpR0sL+7pMAPpA3niJ35zfxVtXdnNvBWkCgcqFDY9ARQDfsgxG79hDis5z4q8Zz4Jd2im15WzeuKRSD1s2oPTeiedbjpizBDua2okE33O8NU8vVX8lxlJtUUyBJBs0b0QfdfPbevLcWN8ULCLhXfTgTiDaeO47jw3XEi6z3E8qyNO2WYrAqBpArGmNtrVGHUKu9bi65bY0aZA1sVBqioNV9/6tv3A43GwxYzZLN5aRhGsHd/RtG+plQKjWSALtzq33FiydrxDg4CSVlqtbEC2/ZGeo3K7x2cQZUJqJJURhjzIrxMa+6Dv5kYpTGs+VLrNDei6d8mHCDluHxBhUktzOKo3JRUH1WMRr+zjvAheTUdrOJWsxKojBEYIjBEYIjBEYIs/wBvh/QJvfGfwlQ4h2BVmd4c1nHP/ddecen8W045tq6tvVZjtLlSmT4dmB/Wqa6sXOYQfgkw/axq4SxTo7v9Rzd/qDKQZiMQSaMvGx72IaTFJTUjMxZtSnmW9one6545wdYS44FdOqGugblDlIZM0YknmJUxCZCqqGu62bTYYWCff8cSSGSWjbC07JsPH7exmFcjz2ZSR4VHzlErUSKIB6E3ufgxO/qBXVaQDgtoY4Xt5jnvA2fmvyMTTdo5QQoyxV22GrXubA2GhdW5HUc8QKY3qzaLTJL2xjYOJxAwLW7SNqT5zLSpNFJN7UkqOeRI0SR3dbCgRQHIDnjRpBEDNl0l7HaPVpUhAGq6/eMOEk9IgbFqeKZnTICfZHdX/aE7fEJjFokePovLeYPh6qKMAgFd6A/FbNfjCmLTnPNVAznkppWRKsigdP7IsqB/snYe+sQJKkwM52FUc5mtQ0oSaO55HeiT6AsAxJ3tsWA3qrjNgqvH50jMMTHYusklWQFBrl5Hxbnfw+oGJYCZK6aVMwYzIMj/AB1usbSFH2s4eWMmYNaFjjC72G8ZLFh5AFd/f0wpOwapbVcyf0kXvE8ekCD0wUZz1astmAmWj0VpRTZs7kEEgA79Ddne8NX8zblUe3cbcr9RfxuDvlM8tw6CUvLpV0l0kB4+RUaDWoXRAG1dL64zc9wtuRrQZI2qLgPDf+1OIJHV5eLxP5d0pG3+0YBa6qpPTHVRZAuuTSalrbfT7rvuN156MERgiMERgiMERgiMESHt1/4DMeig/gynEHBWZ3gswx/7t9234TVjmXV+br7q3Hwk5rgiRp+kVNcfT6SNyyi+gYjSfRjjoAlsLAPLKmsNhXPeEZtRGSEJKKKAXxGMm1FGj4TqGn7vrjhqtOtz9V64IAkdOX2SzLcUbvFgyoWlUqveIwaM0C2ok/Hl5CjjQstrP/dUpauE2Hjy4cz4FWuEZmSGAsIxJ9JL3jmRU8StpvxcwaPX+OKvAc6J3KxeTcDhjhGfFHCc984zKvIumkJiXmOdMQep+H+HB7dVsBauho1Zvt4bh6zxti1Xe1sCtlyxNFDY9zeEj8794GK0j2leg/VqC0g9kjg6x+vRfchm1zcQBI71dOvofCwN15Gj7iSOmDgWHgsqtKLY7Qd43/XcbKrmsnIpAF0SxYi+pPL4FsWDguUsIXiPJO2mgbFEX0AP8WI1fAYkuAQMJTCcxZRGkbfyHVjzoeZ/gBfTGYl5hbNpxhmLpNlcu+Y+dK/hnYIdydgGDaRW4FCP13HXGhIbBGC2qDstLDv/AMgbnhbV4gQoVyckOYMSl5BWtVWcxeG+VDYnY7bcieWwnWDmz7SqVAXdrfjEC/3vbeDgIC0Gc4ZHOweQG9GnTY2shrBG4ZSNiD1OMBULRAVXUw7FL+P54gDLx6ndqU1ux1UFUebuaHuPSxjWizWOsVWq8NbG7H6cyuufJ/2XGQywVqM8njmYb+KtlU/ZUbDz3PU47QIXk1Hl7tYrT4lURgiMERgiMERgiMERgiQ9vP8A4dmz5Quf3Rf8sQcFLcQsrG18Lc/ZMx/cnkP8sc21dZ73X3Wl+T6TVkY/R5l/dnlX+WOluAXK/vHmsD2+4G2TzXfxD6KZiR0CytvLGfISVrU/aDegOVVmsF3aJVkfL27PcJHlMsvfRPCoEXdyDYAUxZOY56tmv1BvHI4nVIdjK62gAjVFko46sUsmiFXaZmO5LhRp5hb8INi9hXPffGtPWAl2ClhaHFzcR64DzvfcU5zufjSNLdIJCoKB1tkXYNS9KG18vO8ZNaSTtVHOaGi8H0SLickbNH9O86BgZGLKUVSQp9kAWbPu288bMkA2hXYWxrTsI6kQfI+JCa9oMuhmhKnu5Hbd1NGvCPPc71fwxnTJ1StROq7djwnWaJ5wSNh8F6zuazWWUMWjlS6sqVIvldGq5779MGhj+CqBJ6E78L8Nk7TeBxV6KfNFgGjiC3ue8a660NPPGZ1N5VTOzPmUh7SACZSWaRgysQTQSOwAoA+0TuTvy88bUj2c3URqy432eI+mPRSdoEkWcTMGVNQQGJ6c7GjfIbk8/sAHphTILdUKzidUtPPwsfIyT/SAjinDWmZJI45QxOpy50NS6FCrv4SRqI+J64hjw2xIWDg490G+PSEw4pxIZaPQHLyVepyDQ38T8vgOte84oxmuZ2LRztUQCtl8l/YtoyM7mlPetZiR+aBubuOkjAnb6oNbEkDva2F5darrmBhm66XiywRgiMERgiMERgiMERgiMESftlDryGcX7WWmH4xtgix2QXXwudRzK5mvexkYf4hjlGIXW/Ep98m7D5q6j6uYl/vt3v8Ax43Z3Qsa3fK0HFuGx5mJ4Zl1I4ojl6gg8wwNEEbggHF1lguLcY4XPw2fQ9ujnwPsBKB+SzgDddgwFjb2eerSlerQr/M/u9fv6+lWHILLJ84ElsHGmh7MYUgxkHkTbE9bI8scxcWjUjO9ahku1p+w3KnxTjDRvJoljNbUYXJBH1TICF53z88XZTBAkefspBJfDSN27zUvDslIhVnAkXMCpl0jwmiVP6tWpHmRiHOabC0YIcRAscznDDABVu1GSXWre0ToRIlsHSuotVdCe7F9MWoutHmrAQTuj9ukwOq+8QnHzUKjtMJW8AerUIC7hiACSApG++IaO3cRChjw0gzNx5Y53K5wTOKxC/O+8Yr+jIRWB6nlqNb+mK1GkflVWntapN8ISuDQmb7uECXwaZNbAl2DanIY7FwQp/ZI2xoZLJdZA5urqi5BGff90649w6WdSqsAoUkAc2ko6QSdgvLGNN7W3KudcGWnObJf8+XLr3cJZnbSNNl1R+RWMblmJ20ixY+B1FMvMn91kXhomfoOW8rfdgfk9KsuazwuS9aQsb0t0eXo0g2peS0OoGnra0BedVra9hh68103FlgjBEYIjBEYIjBEYIjBEYIjBFX4hDrikT7SMPxBGCLn3yfS97kt/raf78MLH/EccpxXWbnO5XPkmk+jnU+0WikI8tUMaH842xuzBY1u9PALe4uslV4nw6LMRtFMivG3NW9NwR1BB3BG4IsYIuVdoewWZyrGXKlpo/IUZVHky8plG+48foTbYyfSDl30tLm1Tx+o2rLzZxJ9KzA6UY6goJBaioDr7aEWTVGupxz/AC3MnVXWe2N44ZkeaZ8EY92FLpJo8IZDdqKouOjdCPTGNTGYhWp4RKSZ7JzS5hZI4hERqYMw3Ypp094RelSdIAu61GsbNc1rIJlZHWLuyIn2g+cBaN/ChPd21Fii1uxG4BNCybF7Y59uK2Nhgl3A8rLCgWbRpUWrXuhPtKb8rPiBxpUc1xlqga0y5VeJNlLDVqKrQ7rwhfFq1BxQUg3yPU7HF2Cosy1huB4W81d4ZwvPcSruU0QnnIbWOv161S+5BR5GsbMoALGrpLRbHlh47V0/sf2Ey+Rp/wBLPVGVgBXmIl5Iv4k9ScbgQuB9RzzdavEqiMERgiMERgiMERgiMERgiMERgiMEXNOwQCJPEP8ANvp/cLw/8r8scz8V1DAclP8AJ+e7z2aTq6Gh6Qzygf3Zk/LGtPaqVthXRMaLBGCIwRJ+N9mMpm954VZqoSC0cDyDqQwHpdYKWuLTIKx3EfknQm4cyynoJo1lr0BUo3xJJxUsC6Rpb/zQeYSub5NeIL+jnib3zZiP8tLgYoaLchX/AIwfp8yvEfyccSb25oVH3cxmG/Lu1/jiPktyE/jB+k/5FXcr8kbMbnzd/wCri8Q/bkZv8OLhgCodKdsAHmtTwj5PshAQ3dd84oh5z3lEciqnwKfVVGLAALB9R7+8VqQMSqL7giMERgiMERgiMERgiMERgiMERgiMERgi5twCMR5/Px/1jNXvczf/AJAxhUxXSzujOcUcLIi4yv8AWh0HueJJP8WXbE08VFXu9V0nGy50YIjBEYIjBEYIjBEYIjBEYIjBEYIjBEYIjBEYIjBEYIjBEYIjBEYIjBFhp+GSrxaWRY3KSRqS4U6dTKF5+YECfvL5jGVQE4Lam4Bt96g4rwmdc9lp1idgrx6iBekB2jYn9ieQ+5T5YhjSCrPc0tI5LoGNlzowRGCIwRGCIwRGCIwRGCIwRGCIwRGCIwRGCIwRGCIwRGCIwRGCIwRGCIwRGCIwRGCIwRGCIwRGCIwRGCIwRGCIwRGCIwRGCIwRGCIwR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4" name="AutoShape 4" descr="data:image/jpeg;base64,/9j/4AAQSkZJRgABAQAAAQABAAD/2wCEAAkGBxMSEhUUExQWFhUXGBwaGBcXFxcZIRwYGxsYGRgfFx0fHSghHRwlGx0VIjIhJSkrLi4uGB8zODMtNygtLisBCgoKDg0OGxAQGywmICQsLCwsLDQsLCwsLCwsLCwsLCwvLCwsLCwsLCw0LCwsLSwsLCwsLCwsLCwsLCwsLCwsLP/AABEIAQMAwgMBEQACEQEDEQH/xAAcAAACAwEBAQEAAAAAAAAAAAAABQMEBgcCAQj/xABPEAACAgAEAwUDCAYFCQYHAAABAgMRAAQSIQUxQQYTIlFhMnGBBxQjQlJikaEzcoKSscEkY5OishZDU3ODo8LD0RUlNLTS8DVUZLPE4fH/xAAbAQEAAwEBAQEAAAAAAAAAAAAAAQIDBAUGB//EAD8RAAEDAgIHBgQEBQMEAwAAAAEAAhEDITHwBBJBUWFxgSIykaGxwQUT0eEGQlLxFDNicpIjosJzgrLSJDRT/9oADAMBAAIRAxEAPwDuOCIwRGCIwRGCIwRGCIwRGCIwRLuK8dy2Wrv54oieQd1BP6q3Z+AwUgE2CzuZ+UzIregTy19iFl/AyaAcQXBbN0aq7BpzzS9vlXh6ZTM/E5cf804jXCuNCq7vNeo/lXgvxZXNAeY+bn/nXhrhQdEqjZ5hMsp8pPD3NNI8R/rYpFHxeig/exIIKzdRqNxaVpuH8QhnXXDKkq/ajdXH4gnErJWcERgiMERgiMERgiMERgiMERgiMERgiMERgiMERgiMEWd7Tdscvk/A1yTUCIY6LUeRck0i+rEXRoE7YgkDFaU6T6hhoXN+J9r8/nSQrGKM7aIGKj3POfExBv8ARhfUYxfWAXczRGDvdo8MPHPJKcnwhSzW41A+MRgXZAPjZrLGiDex3xzurHcupoizYHL6r7no8vEjnSsjJRZGcsQpIs0Sa8JJ5dMQ0vccYUOjmea98N0SlikEQhFhXpbcg0Sq6fY573vXLEPluJMqGBrjIaIVBs/Csndz5eONgpJIUNZtQnd0ttqs9L8NVi+q6Ja5U1mgw5oCn4lHlow/tq6IG0qTZDHSukNak6tvSxeIY6oYV3ENmJzzsvP/AGM6N3kEnjG2pWMbj01od/dsMXbX3qHUw7EA+Rz4J/wf5Rs7lWCZle/XycKktfcceCSvIj3tjobUBXG/RR+Q9Cun9ne0uWzyloHsr7cbeF0v7ancdaPI1sTjRcbmlpgpxgoRgiMERgiMERgiMERgiMERgiMERgiMERgi5z227eEFsvk23B0yTgatLcikAohpOYJ3Cnbc3po58Lq0fRvmdp1m+vALnGdIhUmRHdj49FSMGs7maWiGcgHYmvO+eOfWLzY9V3PdqN1QIG76nfm6a8K4sskbyGljV9K7EUtJWodDZ/hjB9MggbVdr7EmyTZ92TNBp/o4zTHQxIcxainQNe6gr1IX0xq2CyG4/VVLYJc7h7/YZCt8Wyhnci8uSFBVXV1kCkbWwa+d9K6HFWO1Rt9kMl2I9/ujguamZUhVNJiNSuarSCfCg6sw2vkNz1GD2tEuO3BaOLi7s7bz6jxkdJVXMf8AileG5mJcKrk0jgurGyL0A6jXpt0xYdyHWUBvZJF7jH/uXntCCzRiV4XplVyvhaMsu/U+FhZ35UMTSsDAP1Rklxkg2Pofcq/LmsrHDKsQABQewCNWoOq+IblvC2/MAXjMB5cJUANMtbn9tu5W+GwSvEFzIjYaVAFEmwNy5utR57DbzxV5aHSxSATY4Khm8k+WkWXLyMriymk/SKBWrT/pF5WpBvrqxvTrTisqtMGzr+o+ucV1L5P+3S54dzNpTMgXt7Mqjm0fr5pvXqN8dQMrzatI0zw3ra4lZIwRGCIwRGCIwRGCIwRGCIwRGCIwRYH5Se1RiBysLFXZQZZFu4422CoRv3r8hW4G+xK3VzoXTo1D5hl3dGP0XOJ5EysWo6Fl0nuoyeQFeFQOtcyPdyxx3qOgYL0nvDRu3DcpTxtH1sGIhWIEsoOrvHNKqfeAB28yPLFflEc58kc4zewjr0SriGXSGVIw7hWeMyK9HUNWqwetEG+vLpjRpLmypkEah2Ycrkj1I3QvvFpFilSpJHCSX3cisd7BPduV3Gw67c+mDAXNwxGKtTu4sE3t5g+FonAYlMszMuZXWuWWZEavGFthXiMQbyNbGr36jGYBYY1oWbxrYtw34pbloY5Mx3MYeKJgDJCVKG1DHT6Kdjsd7PpjQkhusbnYVYNa5kbjHjJ8oP8AlwCki4dAcxP3r6VDeyX0htfiIO42BHLEF7tUQrOazVA3yed49lLn1yplywjMVAkHSVoKCrAN038VX64huvBmVYNDGutAiP8AcPYHzXmXLHMTtLFEkkaAJTmlcgHddiDV1vtyOJB1WwTBVXAAWF/bd78oTjh+XgiViqRwmgZVBQadrpyNtrO/LGLy4m5ncqMDGiwA3rPTAR5rRHKUVRSjS0ujWF1d2AD6c9hjoF2SR7KCGtA8uWfRW+IwhGWXLy1LGxJII1B46DSAV7QJGoVRDX1OqKTyMen0Wb2tIiefTb9V2bsJ2rTiEFmlnjoTRjoejL9xqJB945g46wZXmVGFjoK0uJVEYIjBEYIjBEYIjBEYIjBEYIl3aHiy5TLyTsL0DZeWpyQqKPVmKj44KWguMBcVyYLu80zAnUWdzsGlPtnfkq7Iovaq+qMcVZ5NhtXttYGNDBgPM7fDOCY5qEupCuyN9pdNjf1BFHHODGxWcJWc4nwxIR3hzB7zUHAfTTMvLwKBvz3o8z543Y8utFlAAFnX9emYx3yvuezvzmGvm0hetm0mg3oRZo+Xlg1uo7FaCGmQRbnB8A6AdxVpeLERhcxBJVUzadj0s2AB588R8sTLSmoDIDgecg/7g0T1VjslNqh03ehiPWjTAketn8MRVHalKoIedbEwTzIBPnKqcTubNBYW0GNSHl8r2rz2sjbqTyokWZ2W32qRAZrOGOHGJBnbAmLXJta5BDBlk5JrN0Wl8R1HkSOQ3BH4YEuO1c50g7MN2A8BZWEkyzjfLx9eSJuBzrbmBRryxEOG1UFRuwK7w3IQKxeIaTW4DNW+4Om9PuNeeKuc42Ku2CZCXPKIZ8x84UCOYAqeasETSVPkxHT8OeLRrNGriFMxM5Gz1zIXnsvw6RU1h9CvdIFB81BLHcgHcD/qcKrwTELWq2H6oOFuoxPjJS7g6F8w0jzpG7EJSabkKhb0hrpWpTsN+XTF32bAC59SHAk3gT1v6QmTPLw7MJmctsAa0m9JB9qN/uN0P1SB5AG1GrNjis61EOEeHDgu3dm+OxZ2BZ4iaOzKfaRx7SuPMfgRRFgg46l5hBBgppgoRgiMERgiMERgiMERgiMEXM/lZ4mTJDllPsDvWG+7uTFAD5i+9PvVTjOoYC7dCb2i/wDT6mwXOO0UbIQNaqsail+kJkAIe5KXSPGpIv133xz0jN9/kul8TDjneequz5/VPBJAut5YmBTVppQQQXO9BW1C68wOeKBnZIdsK0cYMgX3eKbyRwxuZCq94atqtq5DfoOQ/wD3jMaxEbFJ1AZ2qrmeLEHagOYv+Z6bg7+QaroHFxTWbqu5WOG54swVjz2BIo7rqW/UqGJHSwMQ5kCVLHyYKo8fyJgK5mClINOvQ6jQJA6FqBHqDsReLsdrDVcuql24pHA93+lxw6E2I4ziF84DlCcqzA28klWfuyBP4hz+0cHntdFXS++5g/LDR/229ZPVSR8MBG7G2rb1IWv7zp+OGsuIMCkThK/VYgHl8be76EIFN+tYa52qdQbFXjSSIWRzbpy6EbdDvfl4qOJMFVGs1N5YUzUTI3u6eFhyI/8AdHGV2GV0sftGIzneFlGaZzFlwdEkPeKzchooDUT0oa9/IjkWGN7CXb1s5jdYVXYY8yZkE8CDJjCNrgrmRRMnIVeVDUYfaJFLWSAFYEsTt5VR6Yq6Xiw81iNd1TeTyyI5AAbl64LLmZAgnjdomTT9Qhru2ks6qqgKHW98Q8NHdN1QB0wbjO3b081a4HxaXhGb1+JsvJtIvPUg6j+tT+8Nv1d6VTWC59Io619o8x9Qu7ZTMpKiyRsGR1DKwNgqRYI9KxuvPU2CIwRGCIwRGCIwRGCIwRcS7R5ozcQzDgatMjBRYG0CrDpv/Wl2xzVzsXq6KNWiI2knwslEXG3DyF1ZQJIU7tiAVDWGba73PnRAGMflCBHG6013Aknh91N2WyoWN5tNGVmYCuSAnSo/Pl6YiqZIbuWpGqTOy3hb2jooWDSyUN7Pw32/dI2+NciVa+AXISXFXocgg2O98i3Q2Bv12akb0I5C8VLirBo25zgVIpUb6aK9OtqWeveQsyE9SnrhnPkk5z1Cv8bg15aYDmY2r3hSR+dYoyzgtHuIaS3EXHMJb2Xk/oiekxH4za/4MMaPHa6ey30y1d/90+Jn3UME1hd6Old/IkCK/hIsRxJC4QbZ5fRXUlFcuewXrTaWZfwMEXoTisZz1KtOc9ArCHV1B6XyBY21+gu5Nj7Ij88M59FIM5zz8FV4YO7ah7JP5XQ28/5mqFg4lwlQwwUu4vmUgzrs3J4SGHmSCK/uJufPEtBLF3BhfRgCTrHwLb9LCTgNqocN4VKqCaaOOSJYwCJLBEajcquk3SjYHfY+eLOeCYBuqVnNpjVpmWjHj54AQAI3narnF+JDKho4WCoYNUQ56XZzuCb2IJIB2GjbyxVrde53rAAzqs3SrsZ+dx6GidUK2kpMZ8QoAgK13zPKuYxTuGQVbvW807+SftE0EzcPnNAkmGz7L+06D7rDxr+15gY7WOBC87SKcHWHXmuuYuuZGCIwRGCIwRGCIwRGCLgeVp2nYsUB1OXBFjvJZpGIJBHljjrHtDmvZYIptGHZB8SUo4pwhijSKgVEs948hd5By19QFrfzodOWDX7D9lak0E6pwJ2nlf67Y8FosqAMnH6xp+JAJ/n+eMj3ypqOmSdq8ZFQEJPM3ZN1Q52eq+ZG6mj0vFjisG4L3M9g3sRerUPIUWYDyBCuBzRgwPLADOfLihOc+fBU5pmBv61gEMfrDdC1HfdAGPKoZCNnF3AWZcc5zB3rQcJIkgAHKiu/2Rst+pTSfjjNwhy1aZasr2TlPzGQ/ZmiP4rl/wCd41qDt+PutNKdLtbeGHxY1QQSiyDytrHnG1mSvUDxD9XFoXCCmTZg3X1txsaGs2ZCD0GpnN9A8LckOKxnOcVfWznOCYZZh6VR5+EVszFhzVfZZvId3HzsYqRnOdquDnOcArxCRKZ5TpVRzYb+Vkfaa6CjcXVWaFLmwVxvOfudyx2X4vGcy888bNe8cY0GjtpsMwGpVUee7Gsa6vZgL1q+jVqdFtMiMXOlzQJMQLuE6oA4TgrnFe1BkHdIndiQFS8m5AIIOy3XvGr3dcVbTi65xQ4h3BpBPWMOgcp+F8HMLLJH3eZjZQGYkAoBsTGTYKVtpsEAAWeWIc/WsbFc73uJwEbt3G+3ft2JdmuK/poMsoAdtEXd0u9XI4awLIvSB5X1F3DMHOVCCAbgThnHrh1ibPaGBmRMwoaKWMgkEqWUK1o+xIOlxYPkTfLEUnaphVe0OF+R9iu1dj+OjPZSKcUGIqRR9WRfC491gkeYIPXHYvKc0tMFOsFCMERgiMERgiMERgi/OzwL3UxZ3Tu4wSy+X0qsGB2YGiKP5Y5Xk64XrkA023jsj3Q2ZzMcEcEkSuZYyihGOoDRVsKO4BFkbYpDS4uBwWgIECY3Zx8k04K/e5NQOaeEjf6p29fZ0nz9xoirhD1euAXOjCZHI3HkVLlVpDuaBuyaroLIFoRRGuiOYOwGJOK5RhnPVU8zIUI+qRyOw0kAkDyFDUQNwAWotGzaLATnOeKzJjOc8MKOZIrYAD2StHYbCiOZAKihzIRV+o5xcBUJznPgU27L8VjjJjkYgu66dixJbwEmgdIvuxZoeIeeK1GE3CvTeBYpHwPNMkE8CRl3Y66BqljCAkbHU16aXa99/O7hJkrp0qYYAPyM8hCgy8oBDA3takf3SPTofQnFoXng7Vcyh3HnsAPS9vPmTyo8wo1AlDUqQVoiiZWPvsxfMaIxuzuLKggnmDZC3t4nYliSueNgumnTc4hoEk4DfnyxKT5PJz8Tk72U6IFJoLyvkRFfNujSkeYUDepJDBAzncu0uGjmGGXjF2xvBu87C49OGlIy+UGmNAp6hefTd2O56cySbGM4c/FcjnwZNz59SvK8Vhl8DCweYYAivM303HMdR8GoRdBUa6xSDtB2dSMd9EpaIHVLCGIBXqy0bFDevTyFGzHk2K6RUJxPImJ6k3jjiMcBCp5+XL9zJHl27wzaTFCULaJNyzLqB3qjp6EHzNWbrSC7Ys30nuBLpE7SDj1xPiVa4QJpczMZkCBkC92yOSYxYAVvZ02xJ5kk8hij4DRCzF3ke2P2zAwT35JuIHK52bIufDL4kv8A0iC/iXhon/VY6qbtYSuPSWQZ6LsWNFyowRGCIwRGCIwRGCLiKwdznc1Ed/pJfw7wyoP7OYfhjk0gL1qDppNPMeB+6U5Djq959LDM8salVkWNgXjYgljG2kqSVF7VY2NYq6naxsVNOXXOItOE9DCi4bx2JMyzJYhm3bUPZazZFEiru/1vu7y5hLb4hdQY6oywu3iCdXHYTEcYkHgJ1rcOHtRkcthZr00sN16eYrat8Zh29chaMQkWehIvwkhTRK0wUiiRaWF6GiFF0QgamxqM5zzWDs5zySIODeghh5CuXUfhXuqjYGNY3rGZwU3C8yAdX1SUOo8tEEiOxHvLMPXuj5YhwzzVmG2di98JymtJiCVYTKgKkg6Ze8U0RuKYRtt9jEEwu/SxPy/7G+6Yx9nzKqyr4dahyVZV9oWdaMhS992Wr8sNaLLhgG5UGQkTKyhzIzaTqZwwcGMgjYd2gJZtKKRdliQaVjg64U02y4BoJJNuKl4dkJeKZgyzWsKHTQPIbHuoz5nYu435AdNNSQ0WzxXq1D/CtNJp/wBQ9536R+hvH9RyNXnc8kf0UVKFFbUAoFCl6CtgSdlsCmYhTQNm5XnFwFgqkbi6rflW4PmQebA0SSN5Dqs6BgRnP7IDnP7qjxuNVUPYUavFQ2JrlS2CeYIGoi9ziW4qr8JVngOdL+Eg1W18/Pxc+Y357178Ve2FpTdNkqznC4YYJ00JIYSZUUEo6RMdQAcbg7SVXOhiQ4kjirRMgY5zzS+bick0zRwurR97G665dBOlE+jWxe7gk0De/nvbVAElWLSMTtEDbnzPKJl4/LLBJls6E0yRsCyBtW6Euq6gOTL3ik1yYDCi4AkKlZpc3n6jBd+yuYWRFkQ2rqGU+asLB/DHWvLUuCIwRGCIwRGCIwRcq+UvKHL52PMj2JVGr9eMFXvzLQsCB/UHGVVshd2hvsWdR0x8vRKs/wAJLiYxtTTd2rMekQIDha6lS/xOORr4idi6nNJmDiq3FOKxRp3EmUlK+wi6U0tWy6CGJH1aoagSOuLNaSZBVmNLzGEXk7I2yOnGeKX8PbiGWBKwOYrsRtUlDyGk6wfcv7N74udRy6Hmg4dp0O3hp1TzGM8QBxEq92O45EzTRyERvLM7qpJq3oFA1CnBHI0d+WIe02hc76ZY0OMEHaLiZNp2HCxg8FW4p2eaHRrSNo1pFkEcW+4Cd4GQ6HOw1C1JA9i8Xa+VxlsR9lIsIamBOrzcA8tSFWUUKouCoobnrvgrASlHZLKF9VGlATkW2tXHhHLVpJAc2QCa54s4ro0ofyv+mz3WizL96xjDLHDECzuw8KIhpnYcmOoFEQ7WrNR0gYqAuQnOfJZXPS9/JUYZYw1jUfFuDckrH/Ositz2jRTQoENYDwXqx/AM1j/OcLf0A7T/AFHy6GXuX7TPEixRGMR939VGTuwWGjSWYliy6zbbm1ba8NQG5XkF8YFeMrmCxFWPKrLE19UDcGiSD7dG1Bt1IhVBTfKgadyFX2TpKkbEjSzGo9ifYJPP9EpxQ5znmtAc5zwVudA6steKvvWK5ble8oHl4UXFVfYkfBM19IvkDuQKAs7jnuL33Ox6dMWeLKjHXUvHsgsueVXcpH831y70CscjUGPTc3foetEUaYbZdjTqku27933tbdc4woc5xjLrF3mXjQSa1SMGNQzKCuooPa06dQBNb7YBjphyhrS6dUXG+B47t19tsUrjEswzfeKYy1yrG0cgY6AgWmIC0AoWhudW9csWs3Vjksr6zvHbeMwutfJDxLvuGxqTZgZoT+qvij/3bR46hguCq3VeQtpiVmjBEYIjBEYIjBEm7XcE+eZZ4gQJBTxMfqyLut+h3U/dY4giRCvTeWODhsXK+B5p9DQV3cqBlUOL0ldirAEWUbbY7rpIJu8cVRkGV6oIIluBw+nT0VPjmTzMYXNPKjmEg6FTQoUkaqJJJJIXn0ut9jLC09kBXpkSWuwdblcEdJAnbExuTSLtbC6qIlkkmblAqnVY56j7IA6teI+WRis3gtx+x5Hb0VnjHZlM3EDIqx5goLdfELrdW5a0uxvv5ViWujklOq+mZbtxGIPAjaMhIclxp1gzWSzgJdYpFQk2WOg1Hq+sxBUo3Ngd9xvpq3BCaQxoZ8xndMiMS136eO9p2jG4XpWrWx+034rs394NiFjOKo9hSFjcsQAuiyTVVGpN/jizrrq0war2t/Sxg/2g+6UvnWlKx61RHMftmgWRANcnUqG1sqjcluRYrUxsC2oU26JTGk1x2j3G8f1HgNn1iNHkODB0l7tW0RxOfEKZmK6gX8pJGCMV+qkcaULwleZVe6o4veZJxzmBASHNmpZbHKRiK+yd4yPTRpAPpt1xduAWFSzipMvxLooAB8/FfUhxyK3ysGr2wIUByd5GcsRudXKi1MB5Kx2dfuttihCuCnaoUTUyNpHTQw/BQroD6qy4zWoskvBoSX1MNCpbM5PJeuq9vyGJdgoZivseVizsk+bnBGXQaY7JXwpZZj1578+Zo7risloDRivRJdRho72JsJB2DCQRiY2mMQk8OZygOWdR3MhJZ2SWRhGgJ2N6rZhQquputsWIdcKj/nVACZN8bnnGKZx9rNcxjSPVrYCHURGCoA1Fma7JN0oF0MUNG0ys3PLTFvEZzGxaH5Fp+6zGdyp5DSyj9RmjY/u9zjqYZC4NIbBB6eC61i6518ZqBJ5DBAJsuJ8I+UjNwO2qsxCWJCSGnVSdgsgBsAdHBP3hjFtXevrNJ/DY1ZoOvuOHQrofAvlAyOZpe87mQ/5uakJPkrXoc+iscahwOC+c0jQ6+jmKrSPTxwWqxK5kYIl/GONZfKprnlWMHkDuWPkii2Y+ignEgEmAoJDRJwXHe23FkzGYGYysEyHbvHJRS+kUjpHZOsDw+KtS+Eg7V0O+H1nNnVWVH4xo1N2o51j5cZyCrGSzkOeRI5Gohg2lTSy6LNbi6vcpswK9RufJLSw2/Ze4bgEGxwIwOd2Kn7VcGWURssZMpmjBdBTBCTqLMOgW9zyNYMcQp1tXNsLWUmW4ZJlswJHzEzZVY2YmSahGw2+kv21IJryK7+ZmQREXWbznPtb3yXbfiSyZhZUUppSwxFMe7ZXVipHh9pqDbkcwNsaMEDO1dGjHXZWYcNTX6sIIPmRyVnjcyxxGNT4mUog5nlRPuANk/wAziBjKwpUHVnikzE+Q2nokmUy8shMMfiBbWVGyjZVBlbyGnZeu+xraZsvc01mj6NpDq1TtOMFrNggAAu8Psdm34R2eiiWy7aiPpH1abq/3FFmqN+ZJ3xWZsvDrV6lV5qVDc5gbgM3TrJcXysKhUJ0jqkcjg3uTrCkMSdybN4XWAG5Z7jcXDXBYSMlA0GQgLe5CMWjZBfTvNI2oAYsCVUi1wmPYzs5HJCzyxN7f0bFpFLJpQnkVtQ5kVWoalUHe7JxKgNCb5yTJZbaSVU+687sT7kLkn4DFblaNEnVGO5ZrinbXKIPoYA/3pFWJfxYaz+7gGneu9nw+sW67wGN3uOr9/JIc9ns3miplimMANlIYpEWhuNJKHUeW5sbbAYkABdTW6PRH+lUaX/qIdA/tGqRPEk8AruQ4bw+aM1NJHp2KyPGug77gVpO98id/XFSXTgud1SrScCdUHEENZB4ggX6Geq+RZrKxRRZeUZeTXrWWSMggKoOhmIBOthp9xvfbAhxMhZfLqu7RaTxueV0Lx6LvI4gzzxRxD/Nl2eUMugjw3qUKd9hZ9MRqGCcCqFhbGthx+6Zdi5+746hIK9/Ew0mrGqNZCDW13CcbUe6uXSRaePqF2vGy4kl7Z5vusjmHuj3bKD95vAv5kYq8w0rt+G0vm6XTbxB6C59F+e8cy/Sl8YWKO48jgoIBEFMOE8czWVoZfMSRqPqXqSvII4Kr+yAfXFw9wXk6R8D0OtcN1Twt5YeS0j/KjxDuioXL6zykCutDr4SWBauR5eh5YuKom4Xi1vwzVAPyqgO6QR6Ssw3F3ZzJIjSSt7UjyBmPWrI2XnSgADoBj1aPxHR6QhrCvntI/BvxSs6X1GHqY8IXiTisp9lUX3ln/wDTiH/GT+Rvit9H/ADzevWHID3KpvrLF9YDHmAo0kjkWHUihvd+uPNraS6s7WcB0svo9F/C9LRaZZTqu6wW+H0ITrhHajObqgV1XYvISyg/Z1bOzX9UFzvjEsabrx9JaKNQsBBjaDI5XvPCSm2f7xgJc3IERTYsaQD07uOzTcqZ9T7kALgBFgua5OfIZKynFJRMTpXQgUqgayTq3dn3u2IHM3sLNk1MwvptA+EvFGp8zsue0tG2AcZ4ndw3ryNckhq5JTzJ2AHSzyRfIe/Ym8RjyWxqaL8LaWt7TzjvPM/lG70JTD/Jyb2leMt6F4yPQMLP8MAQF5dT4m2sZr0Wu43BA53Povj5XPGRIPpXZmGhRJE4LaZHH6TnQRz4uqjrWLDosDU+HHFlRvIg+pPomEHZ/iaVeULsPrywZWZv331H8MTLtyqafws41KngPorUfDeNXawyL+rHkIq+NKR+OIupj4Uz/wDR3+I+imPY7is5+mmIB5iTNSt/cQFD+IxCkaXoLP5dCf7nH0uF6ynYLLxNpmzNtzMWXjCmvVRrc+8AYFQfi1cDVparBua0D6+yeZbh+UyguLLqHA2eVlDnr7TkyD3VipkrhfVc92s8kniZPmof8pCWplCn7LFr+BqjiNRVFRLO2HDI2UZyNVZoyGkFbSRjZg3mQOp6X5CoYT3SuyjUIloJAPEi+w28Dw4gRTWXhbyq6sieFleMxFUZWr2gyaQQeor44dsCFLqNV0FzXeByFHwmPLgZZkMokLOsde08KuwAlFbxBa3O4AHXB2teVi20DjnPDgrLHRxjIyebIv4mSP8A46xfRzZZaT3T0913HHSvPVLi/Coc1EYp0DoehvmORBG4I8xvgrNcWmWmCuV9sPk9jyqmSLNxonSPNOF38kkG59AVJPnjM0gcF7ui/iGvStW7Q8D4/UdVz0zV7QZPVlKg+5iKOIfo9VglzTHJe9of4g+H6UdVtQB24kD7ea9GQDz99WPxH88Yr1HV2tPaBjfEjxEx1hehgtgZwQcFBmLKuIX+swYeQtPzBv8APG1N9NveZPVeHpWgfEq1maVq8mD6kr1JCGABijrqSWLEeQY2VvzG/lXPHQ/S2FmqymBxxPmvEH4V0x1TXr6SXjcZj1TTLcYmjAEawpQIBEZJVfKMFtKj4Emt7xx6wXpM/Dxnt1LbgPqfZU5nZ21yMzv9pjdfqjko9ABiCV7Oi/DtH0a7G33m5+3SFGhBfSWWMdXcGvh0v3kfHliWiVyfEviVTR+yxh/uI7Izxjqr2b4TJEQ8Tl65EUHr4eF1+7Q+JxIXgHTW1wG6UJ3PFnD2cOHqU57O8ZEtI1CTpXJgOZW+RHVTuPXniCFzV6DqUGZacHDA/Q7xiE6zmQdyrxkhxVENpIKklGRqI1AltiKYMQdsQDC5iJxTEcS4pINIYp94JllPxOqT8kxfXWfy28fJYziOYkaW9XesCriVmkYoAdyjlttdUukJsC1DYGwkqriAIjFMc92nzEx+kkpT0jFgfrLYDL6NqxbVCzkqXJZhioUMGX7KSRxr/YsCn4YoVcJtkywHhBUeQBA/3U4X+7ihWgSvtFlzqVwoJPM/SA7V6fxOARw2pnwM642jeyCKKmzsRTc+nLGb7GVsy4hY7L8Uljy65c5RJiveKrNTArE5WS0q/DYHMXi+qCZlaktMum+OG3G0T7KvBkMrMXEErd7LvEgSQFNtREhujEdqO2x5nEkuGIsrPqPcNVxmevnfOKY5zLiLN8LVUEdTQ2i8lPziEsAeu5bfrhRMklc9cRT6e67/AI6V56Wdp848OTzMsftxwSun6yozL+YGCL8+ZeVtbTVrIOlmJZnIBKgszEkk+e25A5Gx7bIpOlothnj725eHWourUpc4k48p3cN/C/N2CCPMH+GPRxXh4FU5eExHcLpPmhK/iBsfiMc1XQqFTvN9l6WifGNO0T+TVcOEyPAqnNwM/Vkv9dAfwK6axwv+EM/I4jz+i9+j+NNLkfPpsfG2IPiFS+YyXSFW9Vdq/FkK/C8cZ+GPJ7DgfH9l7NP8Z02j/UpvbycHeTwSok1liqjWQGJ0tGwAWtVkEb7jbnvjjq6OaRhxHQyvX0f8TU6wlof1a36tTxOynEOuXr3vCP8AmnGJA3rqZ+IGT2mkj+0D/mfRSf5J5z7Ea/rS/wDpVsRAVnfiFn5aZ6kD6qQdkZvrTRr6KjP+ZZf4Ynsrlf8AH9IPca0c5Pu1Us5wKePcaZR93wt8FJIP73wxEBbUPj7sKzLbx9D9VQyWaaI3HyB8UZsC+tA+w3/sjqJnYVrX+HUNLZ87RCAd2APAj8pyRtTTOcOGYTv8vevmyjwklfL7Mq+fXkehEzFivCpVTSJp1Gy095u2d43OHngdhD7sj2gE1RyECUctq1gcyB0YfWXpv05QQqaRo5pEEGWnuu3/AEI2hbIIWRgNiVIB9SNsVC5iuawsoeRWUAkqwDcwvdom4P2WV1rzU43ZgsKvelX4AgFjVQ5sFy6KPezq35A4kqgTTKRat6Zh5qEkH4rkQv8AexQ5zK1GcwrqGNeh+PzZf4lD+WKFXEZhL+Pvsp+rvyC8/f3jDy5YgKSpOzsYLagCKHMs5u/jpxV60pi6TScajWEyKYVzAndVAC2I3nBckdNSCyx5nfE6pmNi2ZSc6dUcbDqosjxLLLKdC26O0WXjhBJaIqpNm6KatbAsaAG2ILXEeqjULMQRu2KfjwviHDh/9RF/5iH/AKYto+1U0nuHO1d2x1LzVHPCHVkYWrAqR5gij+WCLhHZ7hJTMzZOX2lZo28yDtq+IIcejrj0xU1qUrjYwAlhyNnlboVX4aT3YB5ix/0/Ksepo7tamDngvmtKbq1SM7j5onzJBAoKSaXVuWP3EXdvdscRUq6mMDifYbfJKVH5lhJO4D1Jw8074V2IzmZ3ZO6Q/WzIr92BaJ/2hU486rp7PyjW54eH1XrUPhtT8xDeVz4/Sy3PC/k7ykdGfVmW/ra0D3RCkr9YMfXHDV0mrV7x6bF6VHRKNG7G334nPJZ6MDN8RkYAdzC2lFAoBIGKqK5C8x3rgjmIl8scNQ3XpUxDea0c+M1oEtzGAUpdPgrBLZ8FIWf41w7vPGlCQDY/aA+q38j091g2B2FdGi6TU0ap8xnUbCN30OxKuD8S7lxJv3bgd4PTo9eajn5j3DDgV7nxXQ216Q0ukLwCeIjHmPTkE77WcITSMxHs5NmiQG0o0moEbrIAmzDnsD0INK8GjpHywWOGsx2LfcHY7cR+1HJcVnjl7vMSyRMKOpxMWo3+k0Sg6TtTorr92t8WgbVZ+ia7fmaN227R+dvMbeYsrmegmkIlCGRtykkI71ZH8Nqrohj8ZFMHCGwG02CxkSF5xhwObrU5/si8baovGAfCVrUo9AxAvzez6JhrKuoqkeWJam8TAXTrrf496jTfuwqPXEEqwCaZWVrqzt0V5BX7IkLD+yGKFaBLuNZhHoE6nB9mz8QwCKR+1iArEolz/wA1yryuFU8kAqi1eEbX1snyAJ6YrEmFvRYXkNGJz5YngslBmosvldL5Jmlo280QCmyTuzeKgCABQ+HPFyCXYrqdTNQy1wP6bxyABgz4XUaZ3LxZcIwlkkRlZbAjEb3a6XNsiHqWLbXgQ4lcrqeq3WMeI9iSnqnvOMZBNjujbbjbvZNv3BidHFllpJ7J6e67jjpXnowRZPtb2N+dSJmIJe4zKCtYFhl6BgCDY3o313BoVpTqFnEbllUp61wYO9JuEfJfpA7/ADTMLvTCgjBHkWYsxrbcFTtjc6bVjVbbkuUfDqOtrOknitjwbs9lcp+ghVCRRfdnb9Z2tm+JxyucXGSZXc1oaIaICaYhSqPHc/8AN8tPN/oonf36VJA/LBFh+wuS7uBiTZtU1dSI1AN+veGY/HHKTK7CIMbrJzPiFIS3MYBSluZYAEkgDzO2ClJZ+IQ3Xex/vr/1xMFSHDelHaDOaI6B8T2Ab5D6ze4D8yPPEjetqFE16gpgxOJ3AYnp6wk54c6Qic3pPNCPYj5I38z5Bh9k4Rs2r2dH+LD+KM/yzDRwjA9dvAjcnvZjOB1+aSNpPOBv1dwvqV8uqWOhwxuuH4poJ0WrLe6cOHD6cOSbSTBI1y2ey/fRLtEwYLJGOQEMhKh1AuvErgAAhueLay8pusxwcwwRheCORSTN8MihcyZPM5mN/J8vmlbnYBmgQhgPIqfecBG9dx041P8A7FMP4wWu/wAm/RX+G8f4vR0D5wFIvXGpIvkNNxS8uRK7+uIMKNXQn4F7TxAcPIgqxmO2mbrTNw4sOupJ0Hw1QsPzwhQdHpO7lZp5h7f+JVTN9sIWXTJlpkF3Ql1Ae4SKAPgBhqnIQ6II/mM/z+oCXf5UxC2jhDn7Ukl0OQsKDt72A92IIOC3p/DSWmprtLRiQS8+DR7hScTjzilM1mohJGg1d2rKFQbEWF1UvU1quhbUKxAjAK+vQDCymSJxJE6w3WPZB2iDO07FNxDjE8kjrJBLpfLsqwoS1hiLkJCnlyB0mr9d4DQBbesflNIkPH+7p+Xhjk0cpxZlkRWjZHZFWcvG7Du1Y6R3YtidJ06zQPlyxJZI9FkWFjQSR6+Iz6LRdiYBJx0AKAuXiYqANgFRIqHlvKw+GNKPdlcmlEARx9Au042XGjBEYIjBEYIjBFmvlFm05FwPryQx/B5o1b+6WxVxgFXpiXAKj2bQDKREfXBk/tGaT/ixzHFdG1TT4KwWT4/xrQ3dx2zk6dhqOqr0ot0z1ubpVG7eWJAUpfJwghTLmplhA6jTIw/2kgK2fsog35E4jX2BXDDm5z0ViDL5dsu05mzSRKCdb6VJA5MqlKIPTw7nasLzEBDO8rCw5ZpWaZlPdAtRYINZjHed2dIA1aAxZgK1ADcCsayuqqf4emaI7x755XDPd3Gy20CgiiLB2IPUHneMlylYnM5F1nOXjBZg5CeLS1BDMmlvthRQJI3XmMX2yveZp7ToLRWbrDW1Hb8JaRxjjit12L7TCf8Ao+Y/S7gFhXeafaDKRtKu9rW9WOoEEQvG0nRxTh7DrMd3T7Hc4bshD2vzqmfRFHHGEYm1jQEaWaMNy3ZnWQgnYBRQs3i7RvXE4xhiqnDM9NFeh5fE2pgrtqZuQsE2eVAAnlWLEBUBMrSZDjkzEfSsTdafCBY5jdHkcj7qj4YyLQtWuKd5fizm7pq50CCPeFZyP2gmKEBahxVed8vmxokSz01Cj70Ycj7iDit2rSm+HBzbEbdvisxlsvm4pZMmkqMgTUizKCGiY0eSnldEcudADbFyWxrLpe5jxrFtzjBAE741Tj0vNlQyqZzx6UDvFMRI4YB6pDojJ9iMqEFKu4HIYklu1ZfLpz2Scdwt1BnwbfcmPZ7OHMOJpg4cB9DBNMYjsBlDCySCt09HnWM6g1RAUDvY/TOZK0PyJZfvJc7mj9ZlRfQsWlcfg0X4Y7GCBC4NIdJAze66viy50YIjBEYIjBEYIsr8o7f0VPWeL8jq/lilTula0e+F44KmnK5dfKGMfgijGBxWrVQ7RZ/uIWcEBjst8gTe58wqhmI8lOAVlieByQiKaeRgXMZ8BILxwsNShhzDyWHY9WcDoMVfMwFtSbrYYmwGdpVbhPZ6eWGGabMaDGo7pHRXRUA8JcMQCSNyefLfYVYvAMALV9pDDbfw+mTsj3nZpOKziKMlcrGQXkArUftAHm3PQp5e2b8IxAhgWrZoQ/8AOe7/AEj9R4n8o2d47FF2llEUncUUWMBIY1XUpiKqXYnUPEzeEliDQIG7Em7BIlcDiAb5/dUsvxqVXGoGiaoshFnkDUakXysE0SPaF4sWBVFQk5+itGRW4rCVN7rfv7mUm/I6axXYvRaR/BO/vb/4lRzcDeZp3Rm+dRFWMY27wLszo1X3yyhqN1p7sULBwJhY6NXFOWPEsdGsP+Q/qBw8EsyqPme8dm1OqanagtgyOwYDyuRg3ILQ5Cji4Kx0vRjRdEyCJB3jYfO+5S5B2U6HB8qN+7bcE+VWD0tbbElcostDlkDVyYGhR68iFU+HmNwnhFbiOQbnIlagZzngUzy/Ib8jVPRpttgTWk+SjuT904oc5/daAZz9lU4k+mZWU04qwSx67CzvZ2Hi9fFgMEOKh7S5XvczlKdoy4kGpDuKUOtHyu+VWMQww0rrY6AbDrmRjiCEjyL5kHLZgSCR5wyqshfSKBP2qOpVNE+XxxY6t27lOvSdeI3RfbxMm39UWw2qePNuuTnJpLZoxELuN3YmQsx3LHWW8gAKxGqC8eKxGBAO2PqurfJXw3uOGwE+1Lcx/wBodSX6iPux8MdYXm1HaziVrsSqIwRGCIwRGCIwRZT5Sh/RVPlNH+dj+eKP7pWlHvheuH/oIv8AVp/hGOc4rZqwvykTd48OWB/SMqkekrHUfhFHMP8AaYsLCVaJtvsq/aLg8eZWk0icLaUQCyXyPmvkehr1vFji3HBehSeGPBx2xw+u4+0pL87zOePckqkafpCK0gLsWc6iGFg0oNGr3AsaQG3XUG0KFMVLuce6CIEfqIkyN284WutAZRBGIYAVUfW+uxPNj5ajyPtNR0hVGtagTcrzKlRziSTc4nac/tZZ54AWPmd7586352zHUtb2da7/AEgZ9ZXNC88N4Y2YnRUKgJ9ILGpSFIFbcwSeY+zZHPEl0C6MaS6yWFWjzbFSG7qRzqC6AGjjZQEUchrV6G9hTZNnAXXfVGpobG/qc53+I1R5yui8a4Q5YZjLkrMnkLvauVjVtsV+sAKIZVxQHYuPBY3isumQZuAd1KCWmi5gEnSzrt4oXPhcUCpILBTZExsz+67tGqNqN/h6hgG7T+l3/q7buN0wXLx5hFkjHhJrTzKOB4o28yByP11PU/pGtC46lFzHFrhBFiM+W8ec+VjrbnYq+dg2aOx1A7ncMG3NMQzRwSqgZzn2Z9+FXUx2A530PIA+I0d6U60O1Hpii02Zz7JJlQ0kvKjfurajy9nahtYtjXpYwAqNBJTPjvC2nkgpmRUEhLoQCGIQLp6778ugO4vGbXAArqBIcIGbZkX4rMRtmWeFu8M3jlEaFjGPoT7RKkXdH2r50bBxp2QDnFSXMdFo3RfCN557eBXnjWYlzMUETGpZpmXSFK6GtYVXnZpnvV1xNNgDjCwe86knj9F+i4IgiqqilUAAegFDHUvNUmCIwRGCIwRGCIwRZX5Sf/Bj/XwfnKg/nir+6VpS74XnhDXloD5wx/4FxznFbNwXN+PTtJxIFNJMZkIDEgWEaNdRAJoNHJ0+scHdxbUxJkZx+izL5SY5ZZiwVA/0CIDehzyRvaVCoJC2eQ2GJ1hrQOq6dGawlusN/KBc25C1+i1GVy4hMcC7BaZ6X2pKBsjqB4Qq9PD9285m6pVqOqVJdnhyGACs5pL9bvb2uZAN/as0D9tqXZA2AOc56rNwznJ5KnmIj7IqySCSTWrcNbdQpLC+rNM9DQMWBznOAVCNmc/fcrvBmGXizGYINKlixuQq6+XmQUDD7StiHXIClggErIcMhZY9ZAJOs6m5VEI0kY/CfMEjrWNZznkuv4iNWqKQ/I0N8AJPiSppZnmOt3Yk70VRit3VllO91t7I6ADE4LzZlXeGv9KjSMpjLBmYoSa06CG8enSwOhiFqqHOqq7Cyu3G+C9ZvLtw2bUoMmVloFbvbmFv7a80b6w2JvfFQdYcV6Y/+Q0MPfAt/UP0k/qH5TtwxunmZzSaVkXxq+6uAKa9zqG3i23U1ZF+FgSKcFwuskWdzbzVp8Kg8jvR66vOztfXa97q4ACzJLk84Vl1hj72QhQBe52C/wD86epPM7ZPdJgLopsi6RvxPMl5M0mXYqyaYix2WMEksUG5LGm6bV0xfVbAaStgwYkievrEdZjorXDOMQyvCgJmlXUe8CCMLqB1GrAPQUNXnij2OAJwCoRquAOPT2t4KzwqD5zxrLJzWGnYeXdq0gP77Q430cQ1c+lOseg913DHQvPRgiMERgiMERgiMEWV+Usf0E+k+W/8zCMVd3Sr0++Oag7PN/QssT/8vFf9muOc4rcLkcGevMTyFWJEY1BWCnxJ3jlSSKIMjn4Yl4sBxXRSwPT0+6qyySSo8rvIy5fu2QOFBKMTu2nYmgN+oxFgYG1dTCBabwQeoIA8cTgeQWo4u2lxIu90RV+RHx2vl5nkTqxky4hc9SxkKzBMrjUpr1H1R7JKjlfNEAvmTvZwwznqpEG+c7AvDQjfUNqIKjfwKKcDz2qIeryH62JnOfHwVdXOfDxUXauTusloJ8TuoY+ZLGWX8af8cGXdK69Eph1am07wT07R9FB8yUcPgRlGtqYWPZdw0zfzGLa3bMZ2Llqu+ZLzi4k+N0oysV+HnqAb3k0sY+MjL+Bxclc4Cny6+ux8VnlyOonflQZ6HJNVbuDiCc5zKkDOcwneQooYJhqibYBum9USNtm225NRFB0C0O8LZu45z69EhzKy8PkKD6aCXcIwPiNgV4QdMgJXxAeIdLFiwIeM5hdsNryXmHATMGHDC8CQ4SJIBkXItKmk4/HENXzWQN07wkb+nhtjV9L6YjVJ2ozQwTZzTwBJPQRJ5BSS5HM51VkeWMJYKxKNSmvtkE79CN/huMRrNZaFWWjCeeB8O1HmeWCpycanhkm7wfSDQmqm7mNOYOkbkmz79htVYnUa4CMPNZuGJYeh2ex8ZjwVrL8Jy8hgkiUaYiVYujra1qBTULtX00egsXtipe4SDtWYY0xGAWk+RnLd9ms3myOQCKf9Y2th8EWH8cddMQIXFpLpIHXxXXMXXMjBEYIjBEYIjBEYIs38oi3kX9JID+GYiOIdgVen3xzSWKXRwsMOaZQ171jNfmMc35luVzV8jculgQs6yAkc67zORCvWki/LFqlmgroomS4cfYhVZZFnm0IuYMQZROhNVZVF8I3FV7wATtpxQS0SY4LZsAFwndywv0wG3baE9y+XKxrl5HUyLYj3FvEtVsdrANEb8vW8Zl19YKCJ7Jx2Kt83dCOa1vtselVfw58zQboxtIKyLSM5z4plw13dl1cgASK6D2B58/EOthweWKugBXaCSEq7dy940MAO5sn0MhESfjcn4YtRsJzvXXQB7bx+Vh8XdkepWg4ruY16Aj/7kSD8mbGbTYrleMBnEJFl4D4dPtFEA96xKy/72SLGpOeqxDc9PrCtGIaiV89SHpR0sL+7pMAPpA3niJ35zfxVtXdnNvBWkCgcqFDY9ARQDfsgxG79hDis5z4q8Zz4Jd2im15WzeuKRSD1s2oPTeiedbjpizBDua2okE33O8NU8vVX8lxlJtUUyBJBs0b0QfdfPbevLcWN8ULCLhXfTgTiDaeO47jw3XEi6z3E8qyNO2WYrAqBpArGmNtrVGHUKu9bi65bY0aZA1sVBqioNV9/6tv3A43GwxYzZLN5aRhGsHd/RtG+plQKjWSALtzq33FiydrxDg4CSVlqtbEC2/ZGeo3K7x2cQZUJqJJURhjzIrxMa+6Dv5kYpTGs+VLrNDei6d8mHCDluHxBhUktzOKo3JRUH1WMRr+zjvAheTUdrOJWsxKojBEYIjBEYIjBEYIs/wBvh/QJvfGfwlQ4h2BVmd4c1nHP/ddecen8W045tq6tvVZjtLlSmT4dmB/Wqa6sXOYQfgkw/axq4SxTo7v9Rzd/qDKQZiMQSaMvGx72IaTFJTUjMxZtSnmW9one6545wdYS44FdOqGugblDlIZM0YknmJUxCZCqqGu62bTYYWCff8cSSGSWjbC07JsPH7exmFcjz2ZSR4VHzlErUSKIB6E3ufgxO/qBXVaQDgtoY4Xt5jnvA2fmvyMTTdo5QQoyxV22GrXubA2GhdW5HUc8QKY3qzaLTJL2xjYOJxAwLW7SNqT5zLSpNFJN7UkqOeRI0SR3dbCgRQHIDnjRpBEDNl0l7HaPVpUhAGq6/eMOEk9IgbFqeKZnTICfZHdX/aE7fEJjFokePovLeYPh6qKMAgFd6A/FbNfjCmLTnPNVAznkppWRKsigdP7IsqB/snYe+sQJKkwM52FUc5mtQ0oSaO55HeiT6AsAxJ3tsWA3qrjNgqvH50jMMTHYusklWQFBrl5Hxbnfw+oGJYCZK6aVMwYzIMj/AB1usbSFH2s4eWMmYNaFjjC72G8ZLFh5AFd/f0wpOwapbVcyf0kXvE8ekCD0wUZz1astmAmWj0VpRTZs7kEEgA79Ddne8NX8zblUe3cbcr9RfxuDvlM8tw6CUvLpV0l0kB4+RUaDWoXRAG1dL64zc9wtuRrQZI2qLgPDf+1OIJHV5eLxP5d0pG3+0YBa6qpPTHVRZAuuTSalrbfT7rvuN156MERgiMERgiMERgiMESHt1/4DMeig/gynEHBWZ3gswx/7t9234TVjmXV+br7q3Hwk5rgiRp+kVNcfT6SNyyi+gYjSfRjjoAlsLAPLKmsNhXPeEZtRGSEJKKKAXxGMm1FGj4TqGn7vrjhqtOtz9V64IAkdOX2SzLcUbvFgyoWlUqveIwaM0C2ok/Hl5CjjQstrP/dUpauE2Hjy4cz4FWuEZmSGAsIxJ9JL3jmRU8StpvxcwaPX+OKvAc6J3KxeTcDhjhGfFHCc984zKvIumkJiXmOdMQep+H+HB7dVsBauho1Zvt4bh6zxti1Xe1sCtlyxNFDY9zeEj8794GK0j2leg/VqC0g9kjg6x+vRfchm1zcQBI71dOvofCwN15Gj7iSOmDgWHgsqtKLY7Qd43/XcbKrmsnIpAF0SxYi+pPL4FsWDguUsIXiPJO2mgbFEX0AP8WI1fAYkuAQMJTCcxZRGkbfyHVjzoeZ/gBfTGYl5hbNpxhmLpNlcu+Y+dK/hnYIdydgGDaRW4FCP13HXGhIbBGC2qDstLDv/AMgbnhbV4gQoVyckOYMSl5BWtVWcxeG+VDYnY7bcieWwnWDmz7SqVAXdrfjEC/3vbeDgIC0Gc4ZHOweQG9GnTY2shrBG4ZSNiD1OMBULRAVXUw7FL+P54gDLx6ndqU1ux1UFUebuaHuPSxjWizWOsVWq8NbG7H6cyuufJ/2XGQywVqM8njmYb+KtlU/ZUbDz3PU47QIXk1Hl7tYrT4lURgiMERgiMERgiMERgiQ9vP8A4dmz5Quf3Rf8sQcFLcQsrG18Lc/ZMx/cnkP8sc21dZ73X3Wl+T6TVkY/R5l/dnlX+WOluAXK/vHmsD2+4G2TzXfxD6KZiR0CytvLGfISVrU/aDegOVVmsF3aJVkfL27PcJHlMsvfRPCoEXdyDYAUxZOY56tmv1BvHI4nVIdjK62gAjVFko46sUsmiFXaZmO5LhRp5hb8INi9hXPffGtPWAl2ClhaHFzcR64DzvfcU5zufjSNLdIJCoKB1tkXYNS9KG18vO8ZNaSTtVHOaGi8H0SLickbNH9O86BgZGLKUVSQp9kAWbPu288bMkA2hXYWxrTsI6kQfI+JCa9oMuhmhKnu5Hbd1NGvCPPc71fwxnTJ1StROq7djwnWaJ5wSNh8F6zuazWWUMWjlS6sqVIvldGq5779MGhj+CqBJ6E78L8Nk7TeBxV6KfNFgGjiC3ue8a660NPPGZ1N5VTOzPmUh7SACZSWaRgysQTQSOwAoA+0TuTvy88bUj2c3URqy432eI+mPRSdoEkWcTMGVNQQGJ6c7GjfIbk8/sAHphTILdUKzidUtPPwsfIyT/SAjinDWmZJI45QxOpy50NS6FCrv4SRqI+J64hjw2xIWDg490G+PSEw4pxIZaPQHLyVepyDQ38T8vgOte84oxmuZ2LRztUQCtl8l/YtoyM7mlPetZiR+aBubuOkjAnb6oNbEkDva2F5darrmBhm66XiywRgiMERgiMERgiMERgiMESftlDryGcX7WWmH4xtgix2QXXwudRzK5mvexkYf4hjlGIXW/Ep98m7D5q6j6uYl/vt3v8Ax43Z3Qsa3fK0HFuGx5mJ4Zl1I4ojl6gg8wwNEEbggHF1lguLcY4XPw2fQ9ujnwPsBKB+SzgDddgwFjb2eerSlerQr/M/u9fv6+lWHILLJ84ElsHGmh7MYUgxkHkTbE9bI8scxcWjUjO9ahku1p+w3KnxTjDRvJoljNbUYXJBH1TICF53z88XZTBAkefspBJfDSN27zUvDslIhVnAkXMCpl0jwmiVP6tWpHmRiHOabC0YIcRAscznDDABVu1GSXWre0ToRIlsHSuotVdCe7F9MWoutHmrAQTuj9ukwOq+8QnHzUKjtMJW8AerUIC7hiACSApG++IaO3cRChjw0gzNx5Y53K5wTOKxC/O+8Yr+jIRWB6nlqNb+mK1GkflVWntapN8ISuDQmb7uECXwaZNbAl2DanIY7FwQp/ZI2xoZLJdZA5urqi5BGff90649w6WdSqsAoUkAc2ko6QSdgvLGNN7W3KudcGWnObJf8+XLr3cJZnbSNNl1R+RWMblmJ20ixY+B1FMvMn91kXhomfoOW8rfdgfk9KsuazwuS9aQsb0t0eXo0g2peS0OoGnra0BedVra9hh68103FlgjBEYIjBEYIjBEYIjBEYIjBFX4hDrikT7SMPxBGCLn3yfS97kt/raf78MLH/EccpxXWbnO5XPkmk+jnU+0WikI8tUMaH842xuzBY1u9PALe4uslV4nw6LMRtFMivG3NW9NwR1BB3BG4IsYIuVdoewWZyrGXKlpo/IUZVHky8plG+48foTbYyfSDl30tLm1Tx+o2rLzZxJ9KzA6UY6goJBaioDr7aEWTVGupxz/AC3MnVXWe2N44ZkeaZ8EY92FLpJo8IZDdqKouOjdCPTGNTGYhWp4RKSZ7JzS5hZI4hERqYMw3Ypp094RelSdIAu61GsbNc1rIJlZHWLuyIn2g+cBaN/ChPd21Fii1uxG4BNCybF7Y59uK2Nhgl3A8rLCgWbRpUWrXuhPtKb8rPiBxpUc1xlqga0y5VeJNlLDVqKrQ7rwhfFq1BxQUg3yPU7HF2Cosy1huB4W81d4ZwvPcSruU0QnnIbWOv161S+5BR5GsbMoALGrpLRbHlh47V0/sf2Ey+Rp/wBLPVGVgBXmIl5Iv4k9ScbgQuB9RzzdavEqiMERgiMERgiMERgiMERgiMERgiMEXNOwQCJPEP8ANvp/cLw/8r8scz8V1DAclP8AJ+e7z2aTq6Gh6Qzygf3Zk/LGtPaqVthXRMaLBGCIwRJ+N9mMpm954VZqoSC0cDyDqQwHpdYKWuLTIKx3EfknQm4cyynoJo1lr0BUo3xJJxUsC6Rpb/zQeYSub5NeIL+jnib3zZiP8tLgYoaLchX/AIwfp8yvEfyccSb25oVH3cxmG/Lu1/jiPktyE/jB+k/5FXcr8kbMbnzd/wCri8Q/bkZv8OLhgCodKdsAHmtTwj5PshAQ3dd84oh5z3lEciqnwKfVVGLAALB9R7+8VqQMSqL7giMERgiMERgiMERgiMERgiMERgiMERgi5twCMR5/Px/1jNXvczf/AJAxhUxXSzujOcUcLIi4yv8AWh0HueJJP8WXbE08VFXu9V0nGy50YIjBEYIjBEYIjBEYIjBEYIjBEYIjBEYIjBEYIjBEYIjBEYIjBEYIjBFhp+GSrxaWRY3KSRqS4U6dTKF5+YECfvL5jGVQE4Lam4Bt96g4rwmdc9lp1idgrx6iBekB2jYn9ieQ+5T5YhjSCrPc0tI5LoGNlzowRGCIwRGCIwRGCIwRGCIwRGCIwRGCIwRGCIwRGCIwRGCIwRGCIwRGCIwRGCIwRGCIwRGCIwRGCIwRGCIwRGCIwRGCIwRGCIwRGCIwR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5" name="AutoShape 6" descr="data:image/jpeg;base64,/9j/4AAQSkZJRgABAQAAAQABAAD/2wCEAAkGBxMSEhUUExQWFhUXGBwaGBcXFxcZIRwYGxsYGRgfFx0fHSghHRwlGx0VIjIhJSkrLi4uGB8zODMtNygtLisBCgoKDg0OGxAQGywmICQsLCwsLDQsLCwsLCwsLCwsLCwvLCwsLCwsLCw0LCwsLSwsLCwsLCwsLCwsLCwsLCwsLP/AABEIAQMAwgMBEQACEQEDEQH/xAAcAAACAwEBAQEAAAAAAAAAAAAABQMEBgcCAQj/xABPEAACAgAEAwUDCAYFCQYHAAABAgMRAAQSIQUxQQYTIlFhMnGBBxQjQlJikaEzcoKSscEkY5OishZDU3ODo8LD0RUlNLTS8DVUZLPE4fH/xAAbAQEAAwEBAQEAAAAAAAAAAAAAAQIDBAUGB//EAD8RAAEDAgIHBgQEBQMEAwAAAAEAAhEDITHwBBJBUWFxgSIykaGxwQUT0eEGQlLxFDNicpIjosJzgrLSJDRT/9oADAMBAAIRAxEAPwDuOCIwRGCIwRGCIwRGCIwRGCIwRLuK8dy2Wrv54oieQd1BP6q3Z+AwUgE2CzuZ+UzIregTy19iFl/AyaAcQXBbN0aq7BpzzS9vlXh6ZTM/E5cf804jXCuNCq7vNeo/lXgvxZXNAeY+bn/nXhrhQdEqjZ5hMsp8pPD3NNI8R/rYpFHxeig/exIIKzdRqNxaVpuH8QhnXXDKkq/ajdXH4gnErJWcERgiMERgiMERgiMERgiMERgiMERgiMERgiMERgiMEWd7Tdscvk/A1yTUCIY6LUeRck0i+rEXRoE7YgkDFaU6T6hhoXN+J9r8/nSQrGKM7aIGKj3POfExBv8ARhfUYxfWAXczRGDvdo8MPHPJKcnwhSzW41A+MRgXZAPjZrLGiDex3xzurHcupoizYHL6r7no8vEjnSsjJRZGcsQpIs0Sa8JJ5dMQ0vccYUOjmea98N0SlikEQhFhXpbcg0Sq6fY573vXLEPluJMqGBrjIaIVBs/Csndz5eONgpJIUNZtQnd0ttqs9L8NVi+q6Ja5U1mgw5oCn4lHlow/tq6IG0qTZDHSukNak6tvSxeIY6oYV3ENmJzzsvP/AGM6N3kEnjG2pWMbj01od/dsMXbX3qHUw7EA+Rz4J/wf5Rs7lWCZle/XycKktfcceCSvIj3tjobUBXG/RR+Q9Cun9ne0uWzyloHsr7cbeF0v7ancdaPI1sTjRcbmlpgpxgoRgiMERgiMERgiMERgiMERgiMERgiMERgi5z227eEFsvk23B0yTgatLcikAohpOYJ3Cnbc3po58Lq0fRvmdp1m+vALnGdIhUmRHdj49FSMGs7maWiGcgHYmvO+eOfWLzY9V3PdqN1QIG76nfm6a8K4sskbyGljV9K7EUtJWodDZ/hjB9MggbVdr7EmyTZ92TNBp/o4zTHQxIcxainQNe6gr1IX0xq2CyG4/VVLYJc7h7/YZCt8Wyhnci8uSFBVXV1kCkbWwa+d9K6HFWO1Rt9kMl2I9/ujguamZUhVNJiNSuarSCfCg6sw2vkNz1GD2tEuO3BaOLi7s7bz6jxkdJVXMf8AileG5mJcKrk0jgurGyL0A6jXpt0xYdyHWUBvZJF7jH/uXntCCzRiV4XplVyvhaMsu/U+FhZ35UMTSsDAP1Rklxkg2Pofcq/LmsrHDKsQABQewCNWoOq+IblvC2/MAXjMB5cJUANMtbn9tu5W+GwSvEFzIjYaVAFEmwNy5utR57DbzxV5aHSxSATY4Khm8k+WkWXLyMriymk/SKBWrT/pF5WpBvrqxvTrTisqtMGzr+o+ucV1L5P+3S54dzNpTMgXt7Mqjm0fr5pvXqN8dQMrzatI0zw3ra4lZIwRGCIwRGCIwRGCIwRGCIwRGCIwRYH5Se1RiBysLFXZQZZFu4422CoRv3r8hW4G+xK3VzoXTo1D5hl3dGP0XOJ5EysWo6Fl0nuoyeQFeFQOtcyPdyxx3qOgYL0nvDRu3DcpTxtH1sGIhWIEsoOrvHNKqfeAB28yPLFflEc58kc4zewjr0SriGXSGVIw7hWeMyK9HUNWqwetEG+vLpjRpLmypkEah2Ycrkj1I3QvvFpFilSpJHCSX3cisd7BPduV3Gw67c+mDAXNwxGKtTu4sE3t5g+FonAYlMszMuZXWuWWZEavGFthXiMQbyNbGr36jGYBYY1oWbxrYtw34pbloY5Mx3MYeKJgDJCVKG1DHT6Kdjsd7PpjQkhusbnYVYNa5kbjHjJ8oP8AlwCki4dAcxP3r6VDeyX0htfiIO42BHLEF7tUQrOazVA3yed49lLn1yplywjMVAkHSVoKCrAN038VX64huvBmVYNDGutAiP8AcPYHzXmXLHMTtLFEkkaAJTmlcgHddiDV1vtyOJB1WwTBVXAAWF/bd78oTjh+XgiViqRwmgZVBQadrpyNtrO/LGLy4m5ncqMDGiwA3rPTAR5rRHKUVRSjS0ujWF1d2AD6c9hjoF2SR7KCGtA8uWfRW+IwhGWXLy1LGxJII1B46DSAV7QJGoVRDX1OqKTyMen0Wb2tIiefTb9V2bsJ2rTiEFmlnjoTRjoejL9xqJB945g46wZXmVGFjoK0uJVEYIjBEYIjBEYIjBEYIjBEYIl3aHiy5TLyTsL0DZeWpyQqKPVmKj44KWguMBcVyYLu80zAnUWdzsGlPtnfkq7Iovaq+qMcVZ5NhtXttYGNDBgPM7fDOCY5qEupCuyN9pdNjf1BFHHODGxWcJWc4nwxIR3hzB7zUHAfTTMvLwKBvz3o8z543Y8utFlAAFnX9emYx3yvuezvzmGvm0hetm0mg3oRZo+Xlg1uo7FaCGmQRbnB8A6AdxVpeLERhcxBJVUzadj0s2AB588R8sTLSmoDIDgecg/7g0T1VjslNqh03ehiPWjTAketn8MRVHalKoIedbEwTzIBPnKqcTubNBYW0GNSHl8r2rz2sjbqTyokWZ2W32qRAZrOGOHGJBnbAmLXJta5BDBlk5JrN0Wl8R1HkSOQ3BH4YEuO1c50g7MN2A8BZWEkyzjfLx9eSJuBzrbmBRryxEOG1UFRuwK7w3IQKxeIaTW4DNW+4Om9PuNeeKuc42Ku2CZCXPKIZ8x84UCOYAqeasETSVPkxHT8OeLRrNGriFMxM5Gz1zIXnsvw6RU1h9CvdIFB81BLHcgHcD/qcKrwTELWq2H6oOFuoxPjJS7g6F8w0jzpG7EJSabkKhb0hrpWpTsN+XTF32bAC59SHAk3gT1v6QmTPLw7MJmctsAa0m9JB9qN/uN0P1SB5AG1GrNjis61EOEeHDgu3dm+OxZ2BZ4iaOzKfaRx7SuPMfgRRFgg46l5hBBgppgoRgiMERgiMERgiMERgiMEXM/lZ4mTJDllPsDvWG+7uTFAD5i+9PvVTjOoYC7dCb2i/wDT6mwXOO0UbIQNaqsail+kJkAIe5KXSPGpIv133xz0jN9/kul8TDjneequz5/VPBJAut5YmBTVppQQQXO9BW1C68wOeKBnZIdsK0cYMgX3eKbyRwxuZCq94atqtq5DfoOQ/wD3jMaxEbFJ1AZ2qrmeLEHagOYv+Z6bg7+QaroHFxTWbqu5WOG54swVjz2BIo7rqW/UqGJHSwMQ5kCVLHyYKo8fyJgK5mClINOvQ6jQJA6FqBHqDsReLsdrDVcuql24pHA93+lxw6E2I4ziF84DlCcqzA28klWfuyBP4hz+0cHntdFXS++5g/LDR/229ZPVSR8MBG7G2rb1IWv7zp+OGsuIMCkThK/VYgHl8be76EIFN+tYa52qdQbFXjSSIWRzbpy6EbdDvfl4qOJMFVGs1N5YUzUTI3u6eFhyI/8AdHGV2GV0sftGIzneFlGaZzFlwdEkPeKzchooDUT0oa9/IjkWGN7CXb1s5jdYVXYY8yZkE8CDJjCNrgrmRRMnIVeVDUYfaJFLWSAFYEsTt5VR6Yq6Xiw81iNd1TeTyyI5AAbl64LLmZAgnjdomTT9Qhru2ks6qqgKHW98Q8NHdN1QB0wbjO3b081a4HxaXhGb1+JsvJtIvPUg6j+tT+8Nv1d6VTWC59Io619o8x9Qu7ZTMpKiyRsGR1DKwNgqRYI9KxuvPU2CIwRGCIwRGCIwRGCIwRcS7R5ozcQzDgatMjBRYG0CrDpv/Wl2xzVzsXq6KNWiI2knwslEXG3DyF1ZQJIU7tiAVDWGba73PnRAGMflCBHG6013Aknh91N2WyoWN5tNGVmYCuSAnSo/Pl6YiqZIbuWpGqTOy3hb2jooWDSyUN7Pw32/dI2+NciVa+AXISXFXocgg2O98i3Q2Bv12akb0I5C8VLirBo25zgVIpUb6aK9OtqWeveQsyE9SnrhnPkk5z1Cv8bg15aYDmY2r3hSR+dYoyzgtHuIaS3EXHMJb2Xk/oiekxH4za/4MMaPHa6ey30y1d/90+Jn3UME1hd6Old/IkCK/hIsRxJC4QbZ5fRXUlFcuewXrTaWZfwMEXoTisZz1KtOc9ArCHV1B6XyBY21+gu5Nj7Ij88M59FIM5zz8FV4YO7ah7JP5XQ28/5mqFg4lwlQwwUu4vmUgzrs3J4SGHmSCK/uJufPEtBLF3BhfRgCTrHwLb9LCTgNqocN4VKqCaaOOSJYwCJLBEajcquk3SjYHfY+eLOeCYBuqVnNpjVpmWjHj54AQAI3narnF+JDKho4WCoYNUQ56XZzuCb2IJIB2GjbyxVrde53rAAzqs3SrsZ+dx6GidUK2kpMZ8QoAgK13zPKuYxTuGQVbvW807+SftE0EzcPnNAkmGz7L+06D7rDxr+15gY7WOBC87SKcHWHXmuuYuuZGCIwRGCIwRGCIwRGCLgeVp2nYsUB1OXBFjvJZpGIJBHljjrHtDmvZYIptGHZB8SUo4pwhijSKgVEs948hd5By19QFrfzodOWDX7D9lak0E6pwJ2nlf67Y8FosqAMnH6xp+JAJ/n+eMj3ypqOmSdq8ZFQEJPM3ZN1Q52eq+ZG6mj0vFjisG4L3M9g3sRerUPIUWYDyBCuBzRgwPLADOfLihOc+fBU5pmBv61gEMfrDdC1HfdAGPKoZCNnF3AWZcc5zB3rQcJIkgAHKiu/2Rst+pTSfjjNwhy1aZasr2TlPzGQ/ZmiP4rl/wCd41qDt+PutNKdLtbeGHxY1QQSiyDytrHnG1mSvUDxD9XFoXCCmTZg3X1txsaGs2ZCD0GpnN9A8LckOKxnOcVfWznOCYZZh6VR5+EVszFhzVfZZvId3HzsYqRnOdquDnOcArxCRKZ5TpVRzYb+Vkfaa6CjcXVWaFLmwVxvOfudyx2X4vGcy888bNe8cY0GjtpsMwGpVUee7Gsa6vZgL1q+jVqdFtMiMXOlzQJMQLuE6oA4TgrnFe1BkHdIndiQFS8m5AIIOy3XvGr3dcVbTi65xQ4h3BpBPWMOgcp+F8HMLLJH3eZjZQGYkAoBsTGTYKVtpsEAAWeWIc/WsbFc73uJwEbt3G+3ft2JdmuK/poMsoAdtEXd0u9XI4awLIvSB5X1F3DMHOVCCAbgThnHrh1ibPaGBmRMwoaKWMgkEqWUK1o+xIOlxYPkTfLEUnaphVe0OF+R9iu1dj+OjPZSKcUGIqRR9WRfC491gkeYIPXHYvKc0tMFOsFCMERgiMERgiMERgi/OzwL3UxZ3Tu4wSy+X0qsGB2YGiKP5Y5Xk64XrkA023jsj3Q2ZzMcEcEkSuZYyihGOoDRVsKO4BFkbYpDS4uBwWgIECY3Zx8k04K/e5NQOaeEjf6p29fZ0nz9xoirhD1euAXOjCZHI3HkVLlVpDuaBuyaroLIFoRRGuiOYOwGJOK5RhnPVU8zIUI+qRyOw0kAkDyFDUQNwAWotGzaLATnOeKzJjOc8MKOZIrYAD2StHYbCiOZAKihzIRV+o5xcBUJznPgU27L8VjjJjkYgu66dixJbwEmgdIvuxZoeIeeK1GE3CvTeBYpHwPNMkE8CRl3Y66BqljCAkbHU16aXa99/O7hJkrp0qYYAPyM8hCgy8oBDA3takf3SPTofQnFoXng7Vcyh3HnsAPS9vPmTyo8wo1AlDUqQVoiiZWPvsxfMaIxuzuLKggnmDZC3t4nYliSueNgumnTc4hoEk4DfnyxKT5PJz8Tk72U6IFJoLyvkRFfNujSkeYUDepJDBAzncu0uGjmGGXjF2xvBu87C49OGlIy+UGmNAp6hefTd2O56cySbGM4c/FcjnwZNz59SvK8Vhl8DCweYYAivM303HMdR8GoRdBUa6xSDtB2dSMd9EpaIHVLCGIBXqy0bFDevTyFGzHk2K6RUJxPImJ6k3jjiMcBCp5+XL9zJHl27wzaTFCULaJNyzLqB3qjp6EHzNWbrSC7Ys30nuBLpE7SDj1xPiVa4QJpczMZkCBkC92yOSYxYAVvZ02xJ5kk8hij4DRCzF3ke2P2zAwT35JuIHK52bIufDL4kv8A0iC/iXhon/VY6qbtYSuPSWQZ6LsWNFyowRGCIwRGCIwRGCLiKwdznc1Ed/pJfw7wyoP7OYfhjk0gL1qDppNPMeB+6U5Djq959LDM8salVkWNgXjYgljG2kqSVF7VY2NYq6naxsVNOXXOItOE9DCi4bx2JMyzJYhm3bUPZazZFEiru/1vu7y5hLb4hdQY6oywu3iCdXHYTEcYkHgJ1rcOHtRkcthZr00sN16eYrat8Zh29chaMQkWehIvwkhTRK0wUiiRaWF6GiFF0QgamxqM5zzWDs5zySIODeghh5CuXUfhXuqjYGNY3rGZwU3C8yAdX1SUOo8tEEiOxHvLMPXuj5YhwzzVmG2di98JymtJiCVYTKgKkg6Ze8U0RuKYRtt9jEEwu/SxPy/7G+6Yx9nzKqyr4dahyVZV9oWdaMhS992Wr8sNaLLhgG5UGQkTKyhzIzaTqZwwcGMgjYd2gJZtKKRdliQaVjg64U02y4BoJJNuKl4dkJeKZgyzWsKHTQPIbHuoz5nYu435AdNNSQ0WzxXq1D/CtNJp/wBQ9536R+hvH9RyNXnc8kf0UVKFFbUAoFCl6CtgSdlsCmYhTQNm5XnFwFgqkbi6rflW4PmQebA0SSN5Dqs6BgRnP7IDnP7qjxuNVUPYUavFQ2JrlS2CeYIGoi9ziW4qr8JVngOdL+Eg1W18/Pxc+Y357178Ve2FpTdNkqznC4YYJ00JIYSZUUEo6RMdQAcbg7SVXOhiQ4kjirRMgY5zzS+bick0zRwurR97G665dBOlE+jWxe7gk0De/nvbVAElWLSMTtEDbnzPKJl4/LLBJls6E0yRsCyBtW6Euq6gOTL3ik1yYDCi4AkKlZpc3n6jBd+yuYWRFkQ2rqGU+asLB/DHWvLUuCIwRGCIwRGCIwRcq+UvKHL52PMj2JVGr9eMFXvzLQsCB/UHGVVshd2hvsWdR0x8vRKs/wAJLiYxtTTd2rMekQIDha6lS/xOORr4idi6nNJmDiq3FOKxRp3EmUlK+wi6U0tWy6CGJH1aoagSOuLNaSZBVmNLzGEXk7I2yOnGeKX8PbiGWBKwOYrsRtUlDyGk6wfcv7N74udRy6Hmg4dp0O3hp1TzGM8QBxEq92O45EzTRyERvLM7qpJq3oFA1CnBHI0d+WIe02hc76ZY0OMEHaLiZNp2HCxg8FW4p2eaHRrSNo1pFkEcW+4Cd4GQ6HOw1C1JA9i8Xa+VxlsR9lIsIamBOrzcA8tSFWUUKouCoobnrvgrASlHZLKF9VGlATkW2tXHhHLVpJAc2QCa54s4ro0ofyv+mz3WizL96xjDLHDECzuw8KIhpnYcmOoFEQ7WrNR0gYqAuQnOfJZXPS9/JUYZYw1jUfFuDckrH/Ositz2jRTQoENYDwXqx/AM1j/OcLf0A7T/AFHy6GXuX7TPEixRGMR939VGTuwWGjSWYliy6zbbm1ba8NQG5XkF8YFeMrmCxFWPKrLE19UDcGiSD7dG1Bt1IhVBTfKgadyFX2TpKkbEjSzGo9ifYJPP9EpxQ5znmtAc5zwVudA6steKvvWK5ble8oHl4UXFVfYkfBM19IvkDuQKAs7jnuL33Ox6dMWeLKjHXUvHsgsueVXcpH831y70CscjUGPTc3foetEUaYbZdjTqku27933tbdc4woc5xjLrF3mXjQSa1SMGNQzKCuooPa06dQBNb7YBjphyhrS6dUXG+B47t19tsUrjEswzfeKYy1yrG0cgY6AgWmIC0AoWhudW9csWs3Vjksr6zvHbeMwutfJDxLvuGxqTZgZoT+qvij/3bR46hguCq3VeQtpiVmjBEYIjBEYIjBEm7XcE+eZZ4gQJBTxMfqyLut+h3U/dY4giRCvTeWODhsXK+B5p9DQV3cqBlUOL0ldirAEWUbbY7rpIJu8cVRkGV6oIIluBw+nT0VPjmTzMYXNPKjmEg6FTQoUkaqJJJJIXn0ut9jLC09kBXpkSWuwdblcEdJAnbExuTSLtbC6qIlkkmblAqnVY56j7IA6teI+WRis3gtx+x5Hb0VnjHZlM3EDIqx5goLdfELrdW5a0uxvv5ViWujklOq+mZbtxGIPAjaMhIclxp1gzWSzgJdYpFQk2WOg1Hq+sxBUo3Ngd9xvpq3BCaQxoZ8xndMiMS136eO9p2jG4XpWrWx+034rs394NiFjOKo9hSFjcsQAuiyTVVGpN/jizrrq0war2t/Sxg/2g+6UvnWlKx61RHMftmgWRANcnUqG1sqjcluRYrUxsC2oU26JTGk1x2j3G8f1HgNn1iNHkODB0l7tW0RxOfEKZmK6gX8pJGCMV+qkcaULwleZVe6o4veZJxzmBASHNmpZbHKRiK+yd4yPTRpAPpt1xduAWFSzipMvxLooAB8/FfUhxyK3ysGr2wIUByd5GcsRudXKi1MB5Kx2dfuttihCuCnaoUTUyNpHTQw/BQroD6qy4zWoskvBoSX1MNCpbM5PJeuq9vyGJdgoZivseVizsk+bnBGXQaY7JXwpZZj1578+Zo7risloDRivRJdRho72JsJB2DCQRiY2mMQk8OZygOWdR3MhJZ2SWRhGgJ2N6rZhQquputsWIdcKj/nVACZN8bnnGKZx9rNcxjSPVrYCHURGCoA1Fma7JN0oF0MUNG0ys3PLTFvEZzGxaH5Fp+6zGdyp5DSyj9RmjY/u9zjqYZC4NIbBB6eC61i6518ZqBJ5DBAJsuJ8I+UjNwO2qsxCWJCSGnVSdgsgBsAdHBP3hjFtXevrNJ/DY1ZoOvuOHQrofAvlAyOZpe87mQ/5uakJPkrXoc+iscahwOC+c0jQ6+jmKrSPTxwWqxK5kYIl/GONZfKprnlWMHkDuWPkii2Y+ignEgEmAoJDRJwXHe23FkzGYGYysEyHbvHJRS+kUjpHZOsDw+KtS+Eg7V0O+H1nNnVWVH4xo1N2o51j5cZyCrGSzkOeRI5Gohg2lTSy6LNbi6vcpswK9RufJLSw2/Ze4bgEGxwIwOd2Kn7VcGWURssZMpmjBdBTBCTqLMOgW9zyNYMcQp1tXNsLWUmW4ZJlswJHzEzZVY2YmSahGw2+kv21IJryK7+ZmQREXWbznPtb3yXbfiSyZhZUUppSwxFMe7ZXVipHh9pqDbkcwNsaMEDO1dGjHXZWYcNTX6sIIPmRyVnjcyxxGNT4mUog5nlRPuANk/wAziBjKwpUHVnikzE+Q2nokmUy8shMMfiBbWVGyjZVBlbyGnZeu+xraZsvc01mj6NpDq1TtOMFrNggAAu8Psdm34R2eiiWy7aiPpH1abq/3FFmqN+ZJ3xWZsvDrV6lV5qVDc5gbgM3TrJcXysKhUJ0jqkcjg3uTrCkMSdybN4XWAG5Z7jcXDXBYSMlA0GQgLe5CMWjZBfTvNI2oAYsCVUi1wmPYzs5HJCzyxN7f0bFpFLJpQnkVtQ5kVWoalUHe7JxKgNCb5yTJZbaSVU+687sT7kLkn4DFblaNEnVGO5ZrinbXKIPoYA/3pFWJfxYaz+7gGneu9nw+sW67wGN3uOr9/JIc9ns3miplimMANlIYpEWhuNJKHUeW5sbbAYkABdTW6PRH+lUaX/qIdA/tGqRPEk8AruQ4bw+aM1NJHp2KyPGug77gVpO98id/XFSXTgud1SrScCdUHEENZB4ggX6Geq+RZrKxRRZeUZeTXrWWSMggKoOhmIBOthp9xvfbAhxMhZfLqu7RaTxueV0Lx6LvI4gzzxRxD/Nl2eUMugjw3qUKd9hZ9MRqGCcCqFhbGthx+6Zdi5+746hIK9/Ew0mrGqNZCDW13CcbUe6uXSRaePqF2vGy4kl7Z5vusjmHuj3bKD95vAv5kYq8w0rt+G0vm6XTbxB6C59F+e8cy/Sl8YWKO48jgoIBEFMOE8czWVoZfMSRqPqXqSvII4Kr+yAfXFw9wXk6R8D0OtcN1Twt5YeS0j/KjxDuioXL6zykCutDr4SWBauR5eh5YuKom4Xi1vwzVAPyqgO6QR6Ssw3F3ZzJIjSSt7UjyBmPWrI2XnSgADoBj1aPxHR6QhrCvntI/BvxSs6X1GHqY8IXiTisp9lUX3ln/wDTiH/GT+Rvit9H/ADzevWHID3KpvrLF9YDHmAo0kjkWHUihvd+uPNraS6s7WcB0svo9F/C9LRaZZTqu6wW+H0ITrhHajObqgV1XYvISyg/Z1bOzX9UFzvjEsabrx9JaKNQsBBjaDI5XvPCSm2f7xgJc3IERTYsaQD07uOzTcqZ9T7kALgBFgua5OfIZKynFJRMTpXQgUqgayTq3dn3u2IHM3sLNk1MwvptA+EvFGp8zsue0tG2AcZ4ndw3ryNckhq5JTzJ2AHSzyRfIe/Ym8RjyWxqaL8LaWt7TzjvPM/lG70JTD/Jyb2leMt6F4yPQMLP8MAQF5dT4m2sZr0Wu43BA53Povj5XPGRIPpXZmGhRJE4LaZHH6TnQRz4uqjrWLDosDU+HHFlRvIg+pPomEHZ/iaVeULsPrywZWZv331H8MTLtyqafws41KngPorUfDeNXawyL+rHkIq+NKR+OIupj4Uz/wDR3+I+imPY7is5+mmIB5iTNSt/cQFD+IxCkaXoLP5dCf7nH0uF6ynYLLxNpmzNtzMWXjCmvVRrc+8AYFQfi1cDVparBua0D6+yeZbh+UyguLLqHA2eVlDnr7TkyD3VipkrhfVc92s8kniZPmof8pCWplCn7LFr+BqjiNRVFRLO2HDI2UZyNVZoyGkFbSRjZg3mQOp6X5CoYT3SuyjUIloJAPEi+w28Dw4gRTWXhbyq6sieFleMxFUZWr2gyaQQeor44dsCFLqNV0FzXeByFHwmPLgZZkMokLOsde08KuwAlFbxBa3O4AHXB2teVi20DjnPDgrLHRxjIyebIv4mSP8A46xfRzZZaT3T0913HHSvPVLi/Coc1EYp0DoehvmORBG4I8xvgrNcWmWmCuV9sPk9jyqmSLNxonSPNOF38kkG59AVJPnjM0gcF7ui/iGvStW7Q8D4/UdVz0zV7QZPVlKg+5iKOIfo9VglzTHJe9of4g+H6UdVtQB24kD7ea9GQDz99WPxH88Yr1HV2tPaBjfEjxEx1hehgtgZwQcFBmLKuIX+swYeQtPzBv8APG1N9NveZPVeHpWgfEq1maVq8mD6kr1JCGABijrqSWLEeQY2VvzG/lXPHQ/S2FmqymBxxPmvEH4V0x1TXr6SXjcZj1TTLcYmjAEawpQIBEZJVfKMFtKj4Emt7xx6wXpM/Dxnt1LbgPqfZU5nZ21yMzv9pjdfqjko9ABiCV7Oi/DtH0a7G33m5+3SFGhBfSWWMdXcGvh0v3kfHliWiVyfEviVTR+yxh/uI7Izxjqr2b4TJEQ8Tl65EUHr4eF1+7Q+JxIXgHTW1wG6UJ3PFnD2cOHqU57O8ZEtI1CTpXJgOZW+RHVTuPXniCFzV6DqUGZacHDA/Q7xiE6zmQdyrxkhxVENpIKklGRqI1AltiKYMQdsQDC5iJxTEcS4pINIYp94JllPxOqT8kxfXWfy28fJYziOYkaW9XesCriVmkYoAdyjlttdUukJsC1DYGwkqriAIjFMc92nzEx+kkpT0jFgfrLYDL6NqxbVCzkqXJZhioUMGX7KSRxr/YsCn4YoVcJtkywHhBUeQBA/3U4X+7ihWgSvtFlzqVwoJPM/SA7V6fxOARw2pnwM642jeyCKKmzsRTc+nLGb7GVsy4hY7L8Uljy65c5RJiveKrNTArE5WS0q/DYHMXi+qCZlaktMum+OG3G0T7KvBkMrMXEErd7LvEgSQFNtREhujEdqO2x5nEkuGIsrPqPcNVxmevnfOKY5zLiLN8LVUEdTQ2i8lPziEsAeu5bfrhRMklc9cRT6e67/AI6V56Wdp848OTzMsftxwSun6yozL+YGCL8+ZeVtbTVrIOlmJZnIBKgszEkk+e25A5Gx7bIpOlothnj725eHWourUpc4k48p3cN/C/N2CCPMH+GPRxXh4FU5eExHcLpPmhK/iBsfiMc1XQqFTvN9l6WifGNO0T+TVcOEyPAqnNwM/Vkv9dAfwK6axwv+EM/I4jz+i9+j+NNLkfPpsfG2IPiFS+YyXSFW9Vdq/FkK/C8cZ+GPJ7DgfH9l7NP8Z02j/UpvbycHeTwSok1liqjWQGJ0tGwAWtVkEb7jbnvjjq6OaRhxHQyvX0f8TU6wlof1a36tTxOynEOuXr3vCP8AmnGJA3rqZ+IGT2mkj+0D/mfRSf5J5z7Ea/rS/wDpVsRAVnfiFn5aZ6kD6qQdkZvrTRr6KjP+ZZf4Ynsrlf8AH9IPca0c5Pu1Us5wKePcaZR93wt8FJIP73wxEBbUPj7sKzLbx9D9VQyWaaI3HyB8UZsC+tA+w3/sjqJnYVrX+HUNLZ87RCAd2APAj8pyRtTTOcOGYTv8vevmyjwklfL7Mq+fXkehEzFivCpVTSJp1Gy095u2d43OHngdhD7sj2gE1RyECUctq1gcyB0YfWXpv05QQqaRo5pEEGWnuu3/AEI2hbIIWRgNiVIB9SNsVC5iuawsoeRWUAkqwDcwvdom4P2WV1rzU43ZgsKvelX4AgFjVQ5sFy6KPezq35A4kqgTTKRat6Zh5qEkH4rkQv8AexQ5zK1GcwrqGNeh+PzZf4lD+WKFXEZhL+Pvsp+rvyC8/f3jDy5YgKSpOzsYLagCKHMs5u/jpxV60pi6TScajWEyKYVzAndVAC2I3nBckdNSCyx5nfE6pmNi2ZSc6dUcbDqosjxLLLKdC26O0WXjhBJaIqpNm6KatbAsaAG2ILXEeqjULMQRu2KfjwviHDh/9RF/5iH/AKYto+1U0nuHO1d2x1LzVHPCHVkYWrAqR5gij+WCLhHZ7hJTMzZOX2lZo28yDtq+IIcejrj0xU1qUrjYwAlhyNnlboVX4aT3YB5ix/0/Ksepo7tamDngvmtKbq1SM7j5onzJBAoKSaXVuWP3EXdvdscRUq6mMDifYbfJKVH5lhJO4D1Jw8074V2IzmZ3ZO6Q/WzIr92BaJ/2hU486rp7PyjW54eH1XrUPhtT8xDeVz4/Sy3PC/k7ykdGfVmW/ra0D3RCkr9YMfXHDV0mrV7x6bF6VHRKNG7G334nPJZ6MDN8RkYAdzC2lFAoBIGKqK5C8x3rgjmIl8scNQ3XpUxDea0c+M1oEtzGAUpdPgrBLZ8FIWf41w7vPGlCQDY/aA+q38j091g2B2FdGi6TU0ap8xnUbCN30OxKuD8S7lxJv3bgd4PTo9eajn5j3DDgV7nxXQ216Q0ukLwCeIjHmPTkE77WcITSMxHs5NmiQG0o0moEbrIAmzDnsD0INK8GjpHywWOGsx2LfcHY7cR+1HJcVnjl7vMSyRMKOpxMWo3+k0Sg6TtTorr92t8WgbVZ+ia7fmaN227R+dvMbeYsrmegmkIlCGRtykkI71ZH8Nqrohj8ZFMHCGwG02CxkSF5xhwObrU5/si8baovGAfCVrUo9AxAvzez6JhrKuoqkeWJam8TAXTrrf496jTfuwqPXEEqwCaZWVrqzt0V5BX7IkLD+yGKFaBLuNZhHoE6nB9mz8QwCKR+1iArEolz/wA1yryuFU8kAqi1eEbX1snyAJ6YrEmFvRYXkNGJz5YngslBmosvldL5Jmlo280QCmyTuzeKgCABQ+HPFyCXYrqdTNQy1wP6bxyABgz4XUaZ3LxZcIwlkkRlZbAjEb3a6XNsiHqWLbXgQ4lcrqeq3WMeI9iSnqnvOMZBNjujbbjbvZNv3BidHFllpJ7J6e67jjpXnowRZPtb2N+dSJmIJe4zKCtYFhl6BgCDY3o313BoVpTqFnEbllUp61wYO9JuEfJfpA7/ADTMLvTCgjBHkWYsxrbcFTtjc6bVjVbbkuUfDqOtrOknitjwbs9lcp+ghVCRRfdnb9Z2tm+JxyucXGSZXc1oaIaICaYhSqPHc/8AN8tPN/oonf36VJA/LBFh+wuS7uBiTZtU1dSI1AN+veGY/HHKTK7CIMbrJzPiFIS3MYBSluZYAEkgDzO2ClJZ+IQ3Xex/vr/1xMFSHDelHaDOaI6B8T2Ab5D6ze4D8yPPEjetqFE16gpgxOJ3AYnp6wk54c6Qic3pPNCPYj5I38z5Bh9k4Rs2r2dH+LD+KM/yzDRwjA9dvAjcnvZjOB1+aSNpPOBv1dwvqV8uqWOhwxuuH4poJ0WrLe6cOHD6cOSbSTBI1y2ey/fRLtEwYLJGOQEMhKh1AuvErgAAhueLay8pusxwcwwRheCORSTN8MihcyZPM5mN/J8vmlbnYBmgQhgPIqfecBG9dx041P8A7FMP4wWu/wAm/RX+G8f4vR0D5wFIvXGpIvkNNxS8uRK7+uIMKNXQn4F7TxAcPIgqxmO2mbrTNw4sOupJ0Hw1QsPzwhQdHpO7lZp5h7f+JVTN9sIWXTJlpkF3Ql1Ae4SKAPgBhqnIQ6II/mM/z+oCXf5UxC2jhDn7Ukl0OQsKDt72A92IIOC3p/DSWmprtLRiQS8+DR7hScTjzilM1mohJGg1d2rKFQbEWF1UvU1quhbUKxAjAK+vQDCymSJxJE6w3WPZB2iDO07FNxDjE8kjrJBLpfLsqwoS1hiLkJCnlyB0mr9d4DQBbesflNIkPH+7p+Xhjk0cpxZlkRWjZHZFWcvG7Du1Y6R3YtidJ06zQPlyxJZI9FkWFjQSR6+Iz6LRdiYBJx0AKAuXiYqANgFRIqHlvKw+GNKPdlcmlEARx9Au042XGjBEYIjBEYIjBFmvlFm05FwPryQx/B5o1b+6WxVxgFXpiXAKj2bQDKREfXBk/tGaT/ixzHFdG1TT4KwWT4/xrQ3dx2zk6dhqOqr0ot0z1ubpVG7eWJAUpfJwghTLmplhA6jTIw/2kgK2fsog35E4jX2BXDDm5z0ViDL5dsu05mzSRKCdb6VJA5MqlKIPTw7nasLzEBDO8rCw5ZpWaZlPdAtRYINZjHed2dIA1aAxZgK1ADcCsayuqqf4emaI7x755XDPd3Gy20CgiiLB2IPUHneMlylYnM5F1nOXjBZg5CeLS1BDMmlvthRQJI3XmMX2yveZp7ToLRWbrDW1Hb8JaRxjjit12L7TCf8Ao+Y/S7gFhXeafaDKRtKu9rW9WOoEEQvG0nRxTh7DrMd3T7Hc4bshD2vzqmfRFHHGEYm1jQEaWaMNy3ZnWQgnYBRQs3i7RvXE4xhiqnDM9NFeh5fE2pgrtqZuQsE2eVAAnlWLEBUBMrSZDjkzEfSsTdafCBY5jdHkcj7qj4YyLQtWuKd5fizm7pq50CCPeFZyP2gmKEBahxVed8vmxokSz01Cj70Ycj7iDit2rSm+HBzbEbdvisxlsvm4pZMmkqMgTUizKCGiY0eSnldEcudADbFyWxrLpe5jxrFtzjBAE741Tj0vNlQyqZzx6UDvFMRI4YB6pDojJ9iMqEFKu4HIYklu1ZfLpz2Scdwt1BnwbfcmPZ7OHMOJpg4cB9DBNMYjsBlDCySCt09HnWM6g1RAUDvY/TOZK0PyJZfvJc7mj9ZlRfQsWlcfg0X4Y7GCBC4NIdJAze66viy50YIjBEYIjBEYIsr8o7f0VPWeL8jq/lilTula0e+F44KmnK5dfKGMfgijGBxWrVQ7RZ/uIWcEBjst8gTe58wqhmI8lOAVlieByQiKaeRgXMZ8BILxwsNShhzDyWHY9WcDoMVfMwFtSbrYYmwGdpVbhPZ6eWGGabMaDGo7pHRXRUA8JcMQCSNyefLfYVYvAMALV9pDDbfw+mTsj3nZpOKziKMlcrGQXkArUftAHm3PQp5e2b8IxAhgWrZoQ/8AOe7/AEj9R4n8o2d47FF2llEUncUUWMBIY1XUpiKqXYnUPEzeEliDQIG7Em7BIlcDiAb5/dUsvxqVXGoGiaoshFnkDUakXysE0SPaF4sWBVFQk5+itGRW4rCVN7rfv7mUm/I6axXYvRaR/BO/vb/4lRzcDeZp3Rm+dRFWMY27wLszo1X3yyhqN1p7sULBwJhY6NXFOWPEsdGsP+Q/qBw8EsyqPme8dm1OqanagtgyOwYDyuRg3ILQ5Cji4Kx0vRjRdEyCJB3jYfO+5S5B2U6HB8qN+7bcE+VWD0tbbElcostDlkDVyYGhR68iFU+HmNwnhFbiOQbnIlagZzngUzy/Ib8jVPRpttgTWk+SjuT904oc5/daAZz9lU4k+mZWU04qwSx67CzvZ2Hi9fFgMEOKh7S5XvczlKdoy4kGpDuKUOtHyu+VWMQww0rrY6AbDrmRjiCEjyL5kHLZgSCR5wyqshfSKBP2qOpVNE+XxxY6t27lOvSdeI3RfbxMm39UWw2qePNuuTnJpLZoxELuN3YmQsx3LHWW8gAKxGqC8eKxGBAO2PqurfJXw3uOGwE+1Lcx/wBodSX6iPux8MdYXm1HaziVrsSqIwRGCIwRGCIwRZT5Sh/RVPlNH+dj+eKP7pWlHvheuH/oIv8AVp/hGOc4rZqwvykTd48OWB/SMqkekrHUfhFHMP8AaYsLCVaJtvsq/aLg8eZWk0icLaUQCyXyPmvkehr1vFji3HBehSeGPBx2xw+u4+0pL87zOePckqkafpCK0gLsWc6iGFg0oNGr3AsaQG3XUG0KFMVLuce6CIEfqIkyN284WutAZRBGIYAVUfW+uxPNj5ajyPtNR0hVGtagTcrzKlRziSTc4nac/tZZ54AWPmd7586352zHUtb2da7/AEgZ9ZXNC88N4Y2YnRUKgJ9ILGpSFIFbcwSeY+zZHPEl0C6MaS6yWFWjzbFSG7qRzqC6AGjjZQEUchrV6G9hTZNnAXXfVGpobG/qc53+I1R5yui8a4Q5YZjLkrMnkLvauVjVtsV+sAKIZVxQHYuPBY3isumQZuAd1KCWmi5gEnSzrt4oXPhcUCpILBTZExsz+67tGqNqN/h6hgG7T+l3/q7buN0wXLx5hFkjHhJrTzKOB4o28yByP11PU/pGtC46lFzHFrhBFiM+W8ec+VjrbnYq+dg2aOx1A7ncMG3NMQzRwSqgZzn2Z9+FXUx2A530PIA+I0d6U60O1Hpii02Zz7JJlQ0kvKjfurajy9nahtYtjXpYwAqNBJTPjvC2nkgpmRUEhLoQCGIQLp6778ugO4vGbXAArqBIcIGbZkX4rMRtmWeFu8M3jlEaFjGPoT7RKkXdH2r50bBxp2QDnFSXMdFo3RfCN557eBXnjWYlzMUETGpZpmXSFK6GtYVXnZpnvV1xNNgDjCwe86knj9F+i4IgiqqilUAAegFDHUvNUmCIwRGCIwRGCIwRZX5Sf/Bj/XwfnKg/nir+6VpS74XnhDXloD5wx/4FxznFbNwXN+PTtJxIFNJMZkIDEgWEaNdRAJoNHJ0+scHdxbUxJkZx+izL5SY5ZZiwVA/0CIDehzyRvaVCoJC2eQ2GJ1hrQOq6dGawlusN/KBc25C1+i1GVy4hMcC7BaZ6X2pKBsjqB4Qq9PD9285m6pVqOqVJdnhyGACs5pL9bvb2uZAN/as0D9tqXZA2AOc56rNwznJ5KnmIj7IqySCSTWrcNbdQpLC+rNM9DQMWBznOAVCNmc/fcrvBmGXizGYINKlixuQq6+XmQUDD7StiHXIClggErIcMhZY9ZAJOs6m5VEI0kY/CfMEjrWNZznkuv4iNWqKQ/I0N8AJPiSppZnmOt3Yk70VRit3VllO91t7I6ADE4LzZlXeGv9KjSMpjLBmYoSa06CG8enSwOhiFqqHOqq7Cyu3G+C9ZvLtw2bUoMmVloFbvbmFv7a80b6w2JvfFQdYcV6Y/+Q0MPfAt/UP0k/qH5TtwxunmZzSaVkXxq+6uAKa9zqG3i23U1ZF+FgSKcFwuskWdzbzVp8Kg8jvR66vOztfXa97q4ACzJLk84Vl1hj72QhQBe52C/wD86epPM7ZPdJgLopsi6RvxPMl5M0mXYqyaYix2WMEksUG5LGm6bV0xfVbAaStgwYkievrEdZjorXDOMQyvCgJmlXUe8CCMLqB1GrAPQUNXnij2OAJwCoRquAOPT2t4KzwqD5zxrLJzWGnYeXdq0gP77Q430cQ1c+lOseg913DHQvPRgiMERgiMERgiMEWV+Usf0E+k+W/8zCMVd3Sr0++Oag7PN/QssT/8vFf9muOc4rcLkcGevMTyFWJEY1BWCnxJ3jlSSKIMjn4Yl4sBxXRSwPT0+6qyySSo8rvIy5fu2QOFBKMTu2nYmgN+oxFgYG1dTCBabwQeoIA8cTgeQWo4u2lxIu90RV+RHx2vl5nkTqxky4hc9SxkKzBMrjUpr1H1R7JKjlfNEAvmTvZwwznqpEG+c7AvDQjfUNqIKjfwKKcDz2qIeryH62JnOfHwVdXOfDxUXauTusloJ8TuoY+ZLGWX8af8cGXdK69Eph1am07wT07R9FB8yUcPgRlGtqYWPZdw0zfzGLa3bMZ2Llqu+ZLzi4k+N0oysV+HnqAb3k0sY+MjL+Bxclc4Cny6+ux8VnlyOonflQZ6HJNVbuDiCc5zKkDOcwneQooYJhqibYBum9USNtm225NRFB0C0O8LZu45z69EhzKy8PkKD6aCXcIwPiNgV4QdMgJXxAeIdLFiwIeM5hdsNryXmHATMGHDC8CQ4SJIBkXItKmk4/HENXzWQN07wkb+nhtjV9L6YjVJ2ozQwTZzTwBJPQRJ5BSS5HM51VkeWMJYKxKNSmvtkE79CN/huMRrNZaFWWjCeeB8O1HmeWCpycanhkm7wfSDQmqm7mNOYOkbkmz79htVYnUa4CMPNZuGJYeh2ex8ZjwVrL8Jy8hgkiUaYiVYujra1qBTULtX00egsXtipe4SDtWYY0xGAWk+RnLd9ms3myOQCKf9Y2th8EWH8cddMQIXFpLpIHXxXXMXXMjBEYIjBEYIjBEYIs38oi3kX9JID+GYiOIdgVen3xzSWKXRwsMOaZQ171jNfmMc35luVzV8jculgQs6yAkc67zORCvWki/LFqlmgroomS4cfYhVZZFnm0IuYMQZROhNVZVF8I3FV7wATtpxQS0SY4LZsAFwndywv0wG3baE9y+XKxrl5HUyLYj3FvEtVsdrANEb8vW8Zl19YKCJ7Jx2Kt83dCOa1vtselVfw58zQboxtIKyLSM5z4plw13dl1cgASK6D2B58/EOthweWKugBXaCSEq7dy940MAO5sn0MhESfjcn4YtRsJzvXXQB7bx+Vh8XdkepWg4ruY16Aj/7kSD8mbGbTYrleMBnEJFl4D4dPtFEA96xKy/72SLGpOeqxDc9PrCtGIaiV89SHpR0sL+7pMAPpA3niJ35zfxVtXdnNvBWkCgcqFDY9ARQDfsgxG79hDis5z4q8Zz4Jd2im15WzeuKRSD1s2oPTeiedbjpizBDua2okE33O8NU8vVX8lxlJtUUyBJBs0b0QfdfPbevLcWN8ULCLhXfTgTiDaeO47jw3XEi6z3E8qyNO2WYrAqBpArGmNtrVGHUKu9bi65bY0aZA1sVBqioNV9/6tv3A43GwxYzZLN5aRhGsHd/RtG+plQKjWSALtzq33FiydrxDg4CSVlqtbEC2/ZGeo3K7x2cQZUJqJJURhjzIrxMa+6Dv5kYpTGs+VLrNDei6d8mHCDluHxBhUktzOKo3JRUH1WMRr+zjvAheTUdrOJWsxKojBEYIjBEYIjBEYIs/wBvh/QJvfGfwlQ4h2BVmd4c1nHP/ddecen8W045tq6tvVZjtLlSmT4dmB/Wqa6sXOYQfgkw/axq4SxTo7v9Rzd/qDKQZiMQSaMvGx72IaTFJTUjMxZtSnmW9one6545wdYS44FdOqGugblDlIZM0YknmJUxCZCqqGu62bTYYWCff8cSSGSWjbC07JsPH7exmFcjz2ZSR4VHzlErUSKIB6E3ufgxO/qBXVaQDgtoY4Xt5jnvA2fmvyMTTdo5QQoyxV22GrXubA2GhdW5HUc8QKY3qzaLTJL2xjYOJxAwLW7SNqT5zLSpNFJN7UkqOeRI0SR3dbCgRQHIDnjRpBEDNl0l7HaPVpUhAGq6/eMOEk9IgbFqeKZnTICfZHdX/aE7fEJjFokePovLeYPh6qKMAgFd6A/FbNfjCmLTnPNVAznkppWRKsigdP7IsqB/snYe+sQJKkwM52FUc5mtQ0oSaO55HeiT6AsAxJ3tsWA3qrjNgqvH50jMMTHYusklWQFBrl5Hxbnfw+oGJYCZK6aVMwYzIMj/AB1usbSFH2s4eWMmYNaFjjC72G8ZLFh5AFd/f0wpOwapbVcyf0kXvE8ekCD0wUZz1astmAmWj0VpRTZs7kEEgA79Ddne8NX8zblUe3cbcr9RfxuDvlM8tw6CUvLpV0l0kB4+RUaDWoXRAG1dL64zc9wtuRrQZI2qLgPDf+1OIJHV5eLxP5d0pG3+0YBa6qpPTHVRZAuuTSalrbfT7rvuN156MERgiMERgiMERgiMESHt1/4DMeig/gynEHBWZ3gswx/7t9234TVjmXV+br7q3Hwk5rgiRp+kVNcfT6SNyyi+gYjSfRjjoAlsLAPLKmsNhXPeEZtRGSEJKKKAXxGMm1FGj4TqGn7vrjhqtOtz9V64IAkdOX2SzLcUbvFgyoWlUqveIwaM0C2ok/Hl5CjjQstrP/dUpauE2Hjy4cz4FWuEZmSGAsIxJ9JL3jmRU8StpvxcwaPX+OKvAc6J3KxeTcDhjhGfFHCc984zKvIumkJiXmOdMQep+H+HB7dVsBauho1Zvt4bh6zxti1Xe1sCtlyxNFDY9zeEj8794GK0j2leg/VqC0g9kjg6x+vRfchm1zcQBI71dOvofCwN15Gj7iSOmDgWHgsqtKLY7Qd43/XcbKrmsnIpAF0SxYi+pPL4FsWDguUsIXiPJO2mgbFEX0AP8WI1fAYkuAQMJTCcxZRGkbfyHVjzoeZ/gBfTGYl5hbNpxhmLpNlcu+Y+dK/hnYIdydgGDaRW4FCP13HXGhIbBGC2qDstLDv/AMgbnhbV4gQoVyckOYMSl5BWtVWcxeG+VDYnY7bcieWwnWDmz7SqVAXdrfjEC/3vbeDgIC0Gc4ZHOweQG9GnTY2shrBG4ZSNiD1OMBULRAVXUw7FL+P54gDLx6ndqU1ux1UFUebuaHuPSxjWizWOsVWq8NbG7H6cyuufJ/2XGQywVqM8njmYb+KtlU/ZUbDz3PU47QIXk1Hl7tYrT4lURgiMERgiMERgiMERgiQ9vP8A4dmz5Quf3Rf8sQcFLcQsrG18Lc/ZMx/cnkP8sc21dZ73X3Wl+T6TVkY/R5l/dnlX+WOluAXK/vHmsD2+4G2TzXfxD6KZiR0CytvLGfISVrU/aDegOVVmsF3aJVkfL27PcJHlMsvfRPCoEXdyDYAUxZOY56tmv1BvHI4nVIdjK62gAjVFko46sUsmiFXaZmO5LhRp5hb8INi9hXPffGtPWAl2ClhaHFzcR64DzvfcU5zufjSNLdIJCoKB1tkXYNS9KG18vO8ZNaSTtVHOaGi8H0SLickbNH9O86BgZGLKUVSQp9kAWbPu288bMkA2hXYWxrTsI6kQfI+JCa9oMuhmhKnu5Hbd1NGvCPPc71fwxnTJ1StROq7djwnWaJ5wSNh8F6zuazWWUMWjlS6sqVIvldGq5779MGhj+CqBJ6E78L8Nk7TeBxV6KfNFgGjiC3ue8a660NPPGZ1N5VTOzPmUh7SACZSWaRgysQTQSOwAoA+0TuTvy88bUj2c3URqy432eI+mPRSdoEkWcTMGVNQQGJ6c7GjfIbk8/sAHphTILdUKzidUtPPwsfIyT/SAjinDWmZJI45QxOpy50NS6FCrv4SRqI+J64hjw2xIWDg490G+PSEw4pxIZaPQHLyVepyDQ38T8vgOte84oxmuZ2LRztUQCtl8l/YtoyM7mlPetZiR+aBubuOkjAnb6oNbEkDva2F5darrmBhm66XiywRgiMERgiMERgiMERgiMESftlDryGcX7WWmH4xtgix2QXXwudRzK5mvexkYf4hjlGIXW/Ep98m7D5q6j6uYl/vt3v8Ax43Z3Qsa3fK0HFuGx5mJ4Zl1I4ojl6gg8wwNEEbggHF1lguLcY4XPw2fQ9ujnwPsBKB+SzgDddgwFjb2eerSlerQr/M/u9fv6+lWHILLJ84ElsHGmh7MYUgxkHkTbE9bI8scxcWjUjO9ahku1p+w3KnxTjDRvJoljNbUYXJBH1TICF53z88XZTBAkefspBJfDSN27zUvDslIhVnAkXMCpl0jwmiVP6tWpHmRiHOabC0YIcRAscznDDABVu1GSXWre0ToRIlsHSuotVdCe7F9MWoutHmrAQTuj9ukwOq+8QnHzUKjtMJW8AerUIC7hiACSApG++IaO3cRChjw0gzNx5Y53K5wTOKxC/O+8Yr+jIRWB6nlqNb+mK1GkflVWntapN8ISuDQmb7uECXwaZNbAl2DanIY7FwQp/ZI2xoZLJdZA5urqi5BGff90649w6WdSqsAoUkAc2ko6QSdgvLGNN7W3KudcGWnObJf8+XLr3cJZnbSNNl1R+RWMblmJ20ixY+B1FMvMn91kXhomfoOW8rfdgfk9KsuazwuS9aQsb0t0eXo0g2peS0OoGnra0BedVra9hh68103FlgjBEYIjBEYIjBEYIjBEYIjBFX4hDrikT7SMPxBGCLn3yfS97kt/raf78MLH/EccpxXWbnO5XPkmk+jnU+0WikI8tUMaH842xuzBY1u9PALe4uslV4nw6LMRtFMivG3NW9NwR1BB3BG4IsYIuVdoewWZyrGXKlpo/IUZVHky8plG+48foTbYyfSDl30tLm1Tx+o2rLzZxJ9KzA6UY6goJBaioDr7aEWTVGupxz/AC3MnVXWe2N44ZkeaZ8EY92FLpJo8IZDdqKouOjdCPTGNTGYhWp4RKSZ7JzS5hZI4hERqYMw3Ypp094RelSdIAu61GsbNc1rIJlZHWLuyIn2g+cBaN/ChPd21Fii1uxG4BNCybF7Y59uK2Nhgl3A8rLCgWbRpUWrXuhPtKb8rPiBxpUc1xlqga0y5VeJNlLDVqKrQ7rwhfFq1BxQUg3yPU7HF2Cosy1huB4W81d4ZwvPcSruU0QnnIbWOv161S+5BR5GsbMoALGrpLRbHlh47V0/sf2Ey+Rp/wBLPVGVgBXmIl5Iv4k9ScbgQuB9RzzdavEqiMERgiMERgiMERgiMERgiMERgiMEXNOwQCJPEP8ANvp/cLw/8r8scz8V1DAclP8AJ+e7z2aTq6Gh6Qzygf3Zk/LGtPaqVthXRMaLBGCIwRJ+N9mMpm954VZqoSC0cDyDqQwHpdYKWuLTIKx3EfknQm4cyynoJo1lr0BUo3xJJxUsC6Rpb/zQeYSub5NeIL+jnib3zZiP8tLgYoaLchX/AIwfp8yvEfyccSb25oVH3cxmG/Lu1/jiPktyE/jB+k/5FXcr8kbMbnzd/wCri8Q/bkZv8OLhgCodKdsAHmtTwj5PshAQ3dd84oh5z3lEciqnwKfVVGLAALB9R7+8VqQMSqL7giMERgiMERgiMERgiMERgiMERgiMERgi5twCMR5/Px/1jNXvczf/AJAxhUxXSzujOcUcLIi4yv8AWh0HueJJP8WXbE08VFXu9V0nGy50YIjBEYIjBEYIjBEYIjBEYIjBEYIjBEYIjBEYIjBEYIjBEYIjBEYIjBFhp+GSrxaWRY3KSRqS4U6dTKF5+YECfvL5jGVQE4Lam4Bt96g4rwmdc9lp1idgrx6iBekB2jYn9ieQ+5T5YhjSCrPc0tI5LoGNlzowRGCIwRGCIwRGCIwRGCIwRGCIwRGCIwRGCIwRGCIwRGCIwRGCIwRGCIwRGCIwRGCIwRGCIwRGCIwRGCIwRGCIwRGCIwRGCIwRGCIwR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2060848"/>
            <a:ext cx="2225405" cy="297103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custDataLst>
      <p:tags r:id="rId1"/>
    </p:custDataLst>
    <p:extLst>
      <p:ext uri="{BB962C8B-B14F-4D97-AF65-F5344CB8AC3E}">
        <p14:creationId xmlns:p14="http://schemas.microsoft.com/office/powerpoint/2010/main" val="4080292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a:bodyPr>
          <a:lstStyle/>
          <a:p>
            <a:r>
              <a:rPr lang="el-GR" altLang="el-GR" dirty="0" smtClean="0">
                <a:solidFill>
                  <a:prstClr val="black"/>
                </a:solidFill>
              </a:rPr>
              <a:t>Νεφροί</a:t>
            </a:r>
            <a:r>
              <a:rPr lang="en-US" altLang="el-GR" dirty="0" smtClean="0">
                <a:solidFill>
                  <a:prstClr val="black"/>
                </a:solidFill>
              </a:rPr>
              <a:t> </a:t>
            </a:r>
            <a:r>
              <a:rPr lang="en-US" altLang="el-GR" sz="3200" b="0" dirty="0" smtClean="0"/>
              <a:t>(3/9</a:t>
            </a:r>
            <a:r>
              <a:rPr lang="en-US" altLang="el-GR" sz="3200" b="0" dirty="0"/>
              <a:t>)</a:t>
            </a:r>
            <a:endParaRPr lang="el-GR" altLang="el-GR" sz="3200" dirty="0">
              <a:solidFill>
                <a:srgbClr val="00FFCC"/>
              </a:solidFill>
            </a:endParaRPr>
          </a:p>
        </p:txBody>
      </p:sp>
      <p:sp>
        <p:nvSpPr>
          <p:cNvPr id="2" name="Content Placeholder 1"/>
          <p:cNvSpPr>
            <a:spLocks noGrp="1"/>
          </p:cNvSpPr>
          <p:nvPr>
            <p:ph idx="1"/>
          </p:nvPr>
        </p:nvSpPr>
        <p:spPr>
          <a:xfrm>
            <a:off x="457200" y="1196752"/>
            <a:ext cx="7427168" cy="5040560"/>
          </a:xfrm>
        </p:spPr>
        <p:txBody>
          <a:bodyPr>
            <a:noAutofit/>
          </a:bodyPr>
          <a:lstStyle/>
          <a:p>
            <a:pPr>
              <a:spcBef>
                <a:spcPts val="600"/>
              </a:spcBef>
              <a:spcAft>
                <a:spcPts val="600"/>
              </a:spcAft>
            </a:pPr>
            <a:r>
              <a:rPr lang="el-GR" altLang="el-GR" sz="2400" dirty="0"/>
              <a:t>Το έξω χείλος είναι κυρτό</a:t>
            </a:r>
          </a:p>
          <a:p>
            <a:pPr>
              <a:spcBef>
                <a:spcPts val="600"/>
              </a:spcBef>
              <a:spcAft>
                <a:spcPts val="600"/>
              </a:spcAft>
            </a:pPr>
            <a:r>
              <a:rPr lang="el-GR" altLang="el-GR" sz="2400" dirty="0"/>
              <a:t>Το έσω χείλος είναι κοίλο και αποτελεί την πύλη του νεφρού, από την οποία εισέρχονται</a:t>
            </a:r>
            <a:r>
              <a:rPr lang="en-US" altLang="el-GR" sz="2400" dirty="0"/>
              <a:t>:</a:t>
            </a:r>
            <a:endParaRPr lang="el-GR" altLang="el-GR" sz="2400" dirty="0"/>
          </a:p>
          <a:p>
            <a:pPr marL="722313" indent="-361950">
              <a:spcBef>
                <a:spcPts val="600"/>
              </a:spcBef>
              <a:spcAft>
                <a:spcPts val="600"/>
              </a:spcAft>
              <a:buFont typeface="+mj-lt"/>
              <a:buAutoNum type="arabicPeriod"/>
            </a:pPr>
            <a:r>
              <a:rPr lang="el-GR" altLang="el-GR" sz="2400" dirty="0"/>
              <a:t>Νεφρικές αρτηρίες</a:t>
            </a:r>
          </a:p>
          <a:p>
            <a:pPr marL="722313" indent="-361950">
              <a:spcBef>
                <a:spcPts val="600"/>
              </a:spcBef>
              <a:spcAft>
                <a:spcPts val="600"/>
              </a:spcAft>
              <a:buFont typeface="+mj-lt"/>
              <a:buAutoNum type="arabicPeriod"/>
            </a:pPr>
            <a:r>
              <a:rPr lang="el-GR" altLang="el-GR" sz="2400" dirty="0"/>
              <a:t>Νεύρα (Συμπαθητικό-Παρασυμπαθητικό</a:t>
            </a:r>
            <a:r>
              <a:rPr lang="el-GR" altLang="el-GR" sz="2400" dirty="0" smtClean="0"/>
              <a:t>) </a:t>
            </a:r>
            <a:r>
              <a:rPr lang="en-US" altLang="el-GR" sz="2400" dirty="0" smtClean="0"/>
              <a:t> </a:t>
            </a:r>
            <a:endParaRPr lang="el-GR" altLang="el-GR" sz="2400" dirty="0"/>
          </a:p>
          <a:p>
            <a:pPr marL="0" indent="360363">
              <a:spcBef>
                <a:spcPts val="600"/>
              </a:spcBef>
              <a:spcAft>
                <a:spcPts val="600"/>
              </a:spcAft>
              <a:buNone/>
            </a:pPr>
            <a:r>
              <a:rPr lang="el-GR" altLang="el-GR" sz="2400" dirty="0"/>
              <a:t>και εξέρχονται</a:t>
            </a:r>
            <a:r>
              <a:rPr lang="en-US" altLang="el-GR" sz="2400" dirty="0"/>
              <a:t>:</a:t>
            </a:r>
          </a:p>
          <a:p>
            <a:pPr marL="722313" indent="-361950">
              <a:spcBef>
                <a:spcPts val="600"/>
              </a:spcBef>
              <a:spcAft>
                <a:spcPts val="600"/>
              </a:spcAft>
              <a:buFont typeface="+mj-lt"/>
              <a:buAutoNum type="arabicPeriod"/>
            </a:pPr>
            <a:r>
              <a:rPr lang="el-GR" altLang="el-GR" sz="2400" dirty="0"/>
              <a:t>Νεφρικές φλέβες και λεμφαγγεία</a:t>
            </a:r>
          </a:p>
          <a:p>
            <a:pPr marL="722313" indent="-361950">
              <a:spcBef>
                <a:spcPts val="600"/>
              </a:spcBef>
              <a:spcAft>
                <a:spcPts val="600"/>
              </a:spcAft>
              <a:buFont typeface="+mj-lt"/>
              <a:buAutoNum type="arabicPeriod"/>
            </a:pPr>
            <a:r>
              <a:rPr lang="el-GR" altLang="el-GR" sz="2400" dirty="0"/>
              <a:t>Νεφρική </a:t>
            </a:r>
            <a:r>
              <a:rPr lang="el-GR" altLang="el-GR" sz="2400" dirty="0" smtClean="0"/>
              <a:t>πύελος</a:t>
            </a:r>
            <a:endParaRPr lang="en-US" altLang="el-GR" sz="2400" dirty="0"/>
          </a:p>
          <a:p>
            <a:pPr>
              <a:spcBef>
                <a:spcPts val="600"/>
              </a:spcBef>
              <a:spcAft>
                <a:spcPts val="600"/>
              </a:spcAft>
            </a:pPr>
            <a:endParaRPr lang="el-GR" sz="24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custDataLst>
      <p:tags r:id="rId1"/>
    </p:custDataLst>
    <p:extLst>
      <p:ext uri="{BB962C8B-B14F-4D97-AF65-F5344CB8AC3E}">
        <p14:creationId xmlns:p14="http://schemas.microsoft.com/office/powerpoint/2010/main" val="1061566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a:bodyPr>
          <a:lstStyle/>
          <a:p>
            <a:r>
              <a:rPr lang="el-GR" altLang="el-GR" dirty="0" smtClean="0">
                <a:solidFill>
                  <a:prstClr val="black"/>
                </a:solidFill>
              </a:rPr>
              <a:t>Νεφροί</a:t>
            </a:r>
            <a:r>
              <a:rPr lang="en-US" altLang="el-GR" dirty="0" smtClean="0">
                <a:solidFill>
                  <a:prstClr val="black"/>
                </a:solidFill>
              </a:rPr>
              <a:t> </a:t>
            </a:r>
            <a:r>
              <a:rPr lang="en-US" altLang="el-GR" sz="3200" b="0" dirty="0" smtClean="0"/>
              <a:t>(4/9</a:t>
            </a:r>
            <a:r>
              <a:rPr lang="en-US" altLang="el-GR" sz="3200" b="0" dirty="0"/>
              <a:t>)</a:t>
            </a:r>
            <a:endParaRPr lang="el-GR" altLang="el-GR" sz="3200" dirty="0">
              <a:solidFill>
                <a:srgbClr val="00FFCC"/>
              </a:solidFill>
            </a:endParaRPr>
          </a:p>
        </p:txBody>
      </p:sp>
      <p:sp>
        <p:nvSpPr>
          <p:cNvPr id="2" name="Content Placeholder 1"/>
          <p:cNvSpPr>
            <a:spLocks noGrp="1"/>
          </p:cNvSpPr>
          <p:nvPr>
            <p:ph idx="1"/>
          </p:nvPr>
        </p:nvSpPr>
        <p:spPr>
          <a:xfrm>
            <a:off x="457200" y="1196752"/>
            <a:ext cx="8219256" cy="5040560"/>
          </a:xfrm>
        </p:spPr>
        <p:txBody>
          <a:bodyPr>
            <a:noAutofit/>
          </a:bodyPr>
          <a:lstStyle/>
          <a:p>
            <a:pPr marL="711200" indent="-711200">
              <a:spcBef>
                <a:spcPts val="600"/>
              </a:spcBef>
              <a:spcAft>
                <a:spcPts val="600"/>
              </a:spcAft>
              <a:buFont typeface="Wingdings" panose="05000000000000000000" pitchFamily="2" charset="2"/>
              <a:buNone/>
            </a:pPr>
            <a:r>
              <a:rPr lang="el-GR" altLang="el-GR" sz="2400" b="1" dirty="0" smtClean="0"/>
              <a:t>Καλύμματα Νεφρού</a:t>
            </a:r>
            <a:r>
              <a:rPr lang="en-US" altLang="el-GR" sz="2400" b="1" dirty="0" smtClean="0"/>
              <a:t>:</a:t>
            </a:r>
            <a:r>
              <a:rPr lang="el-GR" altLang="el-GR" sz="2400" b="1" dirty="0" smtClean="0"/>
              <a:t> </a:t>
            </a:r>
            <a:endParaRPr lang="en-US" altLang="el-GR" sz="2400" b="1" dirty="0"/>
          </a:p>
          <a:p>
            <a:pPr>
              <a:spcBef>
                <a:spcPts val="600"/>
              </a:spcBef>
              <a:spcAft>
                <a:spcPts val="600"/>
              </a:spcAft>
            </a:pPr>
            <a:r>
              <a:rPr lang="el-GR" altLang="el-GR" sz="2400" dirty="0"/>
              <a:t>Περιτόναιο (μπροστά)</a:t>
            </a:r>
          </a:p>
          <a:p>
            <a:pPr>
              <a:spcBef>
                <a:spcPts val="600"/>
              </a:spcBef>
              <a:spcAft>
                <a:spcPts val="600"/>
              </a:spcAft>
            </a:pPr>
            <a:r>
              <a:rPr lang="el-GR" altLang="el-GR" sz="2400" dirty="0"/>
              <a:t>Νεφρική Περιτονία (κάτω από το περιτόναιο) σχηματίζει 2 πέταλα το πρόσθιο (περιτονία του </a:t>
            </a:r>
            <a:r>
              <a:rPr lang="en-US" altLang="el-GR" sz="2400" dirty="0"/>
              <a:t>Zuckerkandl) </a:t>
            </a:r>
            <a:r>
              <a:rPr lang="el-GR" altLang="el-GR" sz="2400" dirty="0"/>
              <a:t>και το οπίσθιο (πέταλο του</a:t>
            </a:r>
            <a:r>
              <a:rPr lang="en-US" altLang="el-GR" sz="2400" dirty="0"/>
              <a:t> Toldt)</a:t>
            </a:r>
            <a:r>
              <a:rPr lang="el-GR" altLang="el-GR" sz="2400" dirty="0"/>
              <a:t>, τα οποία περιβάλλουν το </a:t>
            </a:r>
            <a:r>
              <a:rPr lang="el-GR" altLang="el-GR" sz="2400" dirty="0" smtClean="0"/>
              <a:t>νεφρό.</a:t>
            </a:r>
          </a:p>
          <a:p>
            <a:pPr>
              <a:spcBef>
                <a:spcPts val="600"/>
              </a:spcBef>
              <a:spcAft>
                <a:spcPts val="600"/>
              </a:spcAft>
            </a:pPr>
            <a:r>
              <a:rPr lang="el-GR" altLang="el-GR" sz="2400" dirty="0"/>
              <a:t>Ινώδης χιτώνας (τον περιβάλλει - αποσπάται εύκολα)</a:t>
            </a:r>
          </a:p>
          <a:p>
            <a:pPr>
              <a:spcBef>
                <a:spcPts val="600"/>
              </a:spcBef>
              <a:spcAft>
                <a:spcPts val="600"/>
              </a:spcAft>
            </a:pPr>
            <a:r>
              <a:rPr lang="el-GR" altLang="el-GR" sz="2400" dirty="0"/>
              <a:t>Περινεφρικό λίπος (μεταξύ νεφρικής περιτονίας και ινώδους χιτώνα</a:t>
            </a:r>
          </a:p>
          <a:p>
            <a:pPr>
              <a:spcBef>
                <a:spcPts val="600"/>
              </a:spcBef>
              <a:spcAft>
                <a:spcPts val="600"/>
              </a:spcAft>
            </a:pPr>
            <a:r>
              <a:rPr lang="el-GR" altLang="el-GR" sz="2400" dirty="0"/>
              <a:t>Παρανεφρικό λίπος (όπισθεν της νεφρικής περιτονίας</a:t>
            </a:r>
            <a:endParaRPr lang="en-US" altLang="el-GR" sz="2400" dirty="0"/>
          </a:p>
          <a:p>
            <a:pPr>
              <a:spcBef>
                <a:spcPts val="600"/>
              </a:spcBef>
              <a:spcAft>
                <a:spcPts val="600"/>
              </a:spcAft>
            </a:pPr>
            <a:endParaRPr lang="el-GR" sz="24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custDataLst>
      <p:tags r:id="rId1"/>
    </p:custDataLst>
    <p:extLst>
      <p:ext uri="{BB962C8B-B14F-4D97-AF65-F5344CB8AC3E}">
        <p14:creationId xmlns:p14="http://schemas.microsoft.com/office/powerpoint/2010/main" val="801755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r>
              <a:rPr lang="el-GR" altLang="el-GR" dirty="0" smtClean="0">
                <a:solidFill>
                  <a:prstClr val="black"/>
                </a:solidFill>
              </a:rPr>
              <a:t>Νεφροί</a:t>
            </a:r>
            <a:r>
              <a:rPr lang="en-US" altLang="el-GR" dirty="0" smtClean="0">
                <a:solidFill>
                  <a:prstClr val="black"/>
                </a:solidFill>
              </a:rPr>
              <a:t> </a:t>
            </a:r>
            <a:r>
              <a:rPr lang="en-US" altLang="el-GR" sz="3200" b="0" dirty="0" smtClean="0"/>
              <a:t>(5/9</a:t>
            </a:r>
            <a:r>
              <a:rPr lang="en-US" altLang="el-GR" sz="3200" b="0" dirty="0"/>
              <a:t>)</a:t>
            </a:r>
            <a:endParaRPr lang="el-GR" altLang="el-GR" sz="3200" dirty="0">
              <a:solidFill>
                <a:srgbClr val="00FFCC"/>
              </a:solidFill>
            </a:endParaRPr>
          </a:p>
        </p:txBody>
      </p:sp>
      <p:sp>
        <p:nvSpPr>
          <p:cNvPr id="2" name="Content Placeholder 1"/>
          <p:cNvSpPr>
            <a:spLocks noGrp="1"/>
          </p:cNvSpPr>
          <p:nvPr>
            <p:ph idx="1"/>
          </p:nvPr>
        </p:nvSpPr>
        <p:spPr>
          <a:xfrm>
            <a:off x="457200" y="1196752"/>
            <a:ext cx="8219256" cy="5040560"/>
          </a:xfrm>
        </p:spPr>
        <p:txBody>
          <a:bodyPr>
            <a:normAutofit/>
          </a:bodyPr>
          <a:lstStyle/>
          <a:p>
            <a:pPr marL="0" indent="0">
              <a:spcBef>
                <a:spcPts val="600"/>
              </a:spcBef>
              <a:spcAft>
                <a:spcPts val="600"/>
              </a:spcAft>
              <a:buFont typeface="Wingdings" panose="05000000000000000000" pitchFamily="2" charset="2"/>
              <a:buNone/>
            </a:pPr>
            <a:r>
              <a:rPr lang="el-GR" altLang="el-GR" sz="2400" b="1" dirty="0" smtClean="0"/>
              <a:t>Μικροσκοπική Δομή</a:t>
            </a:r>
            <a:r>
              <a:rPr lang="en-US" altLang="el-GR" sz="2400" dirty="0" smtClean="0"/>
              <a:t>: </a:t>
            </a:r>
            <a:r>
              <a:rPr lang="el-GR" altLang="el-GR" sz="2400" dirty="0"/>
              <a:t>Αποτελείται από</a:t>
            </a:r>
            <a:r>
              <a:rPr lang="en-US" altLang="el-GR" sz="2400" dirty="0"/>
              <a:t> 1 </a:t>
            </a:r>
            <a:r>
              <a:rPr lang="el-GR" altLang="el-GR" sz="2400" dirty="0"/>
              <a:t>εκατομμύριο ουροφόρα σωληνάρια. Το κάθε ουροφόρο σωληνάριο αποτελείται από</a:t>
            </a:r>
            <a:r>
              <a:rPr lang="en-US" altLang="el-GR" sz="2400" dirty="0"/>
              <a:t>:</a:t>
            </a:r>
          </a:p>
          <a:p>
            <a:pPr marL="457200" indent="-457200">
              <a:spcBef>
                <a:spcPts val="600"/>
              </a:spcBef>
              <a:spcAft>
                <a:spcPts val="600"/>
              </a:spcAft>
              <a:buFont typeface="+mj-lt"/>
              <a:buAutoNum type="arabicPeriod"/>
            </a:pPr>
            <a:r>
              <a:rPr lang="el-GR" altLang="el-GR" sz="2400" dirty="0"/>
              <a:t>Το έλυτρο του </a:t>
            </a:r>
            <a:r>
              <a:rPr lang="en-US" altLang="el-GR" sz="2400" dirty="0"/>
              <a:t>Bowman</a:t>
            </a:r>
          </a:p>
          <a:p>
            <a:pPr marL="457200" indent="-457200">
              <a:spcBef>
                <a:spcPts val="600"/>
              </a:spcBef>
              <a:spcAft>
                <a:spcPts val="600"/>
              </a:spcAft>
              <a:buFont typeface="+mj-lt"/>
              <a:buAutoNum type="arabicPeriod"/>
            </a:pPr>
            <a:r>
              <a:rPr lang="en-US" altLang="el-GR" sz="2400" dirty="0"/>
              <a:t>To </a:t>
            </a:r>
            <a:r>
              <a:rPr lang="el-GR" altLang="el-GR" sz="2400" dirty="0"/>
              <a:t>εγγύς εσπειραμένο σωληνάριο (1</a:t>
            </a:r>
            <a:r>
              <a:rPr lang="el-GR" altLang="el-GR" sz="2400" baseline="30000" dirty="0"/>
              <a:t>ης</a:t>
            </a:r>
            <a:r>
              <a:rPr lang="el-GR" altLang="el-GR" sz="2400" dirty="0"/>
              <a:t> τάξης)</a:t>
            </a:r>
          </a:p>
          <a:p>
            <a:pPr marL="457200" indent="-457200">
              <a:spcBef>
                <a:spcPts val="600"/>
              </a:spcBef>
              <a:spcAft>
                <a:spcPts val="600"/>
              </a:spcAft>
              <a:buFont typeface="+mj-lt"/>
              <a:buAutoNum type="arabicPeriod"/>
            </a:pPr>
            <a:r>
              <a:rPr lang="el-GR" altLang="el-GR" sz="2400" dirty="0"/>
              <a:t>Το αγκυλωτό σωληνάριο (αγκύλη </a:t>
            </a:r>
            <a:r>
              <a:rPr lang="en-US" altLang="el-GR" sz="2400" dirty="0"/>
              <a:t>Henle)</a:t>
            </a:r>
          </a:p>
          <a:p>
            <a:pPr marL="457200" indent="-457200">
              <a:spcBef>
                <a:spcPts val="600"/>
              </a:spcBef>
              <a:spcAft>
                <a:spcPts val="600"/>
              </a:spcAft>
              <a:buFont typeface="+mj-lt"/>
              <a:buAutoNum type="arabicPeriod"/>
            </a:pPr>
            <a:r>
              <a:rPr lang="el-GR" altLang="el-GR" sz="2400" dirty="0"/>
              <a:t>Το άπω εσπειραμένο σωληνάριο (2</a:t>
            </a:r>
            <a:r>
              <a:rPr lang="el-GR" altLang="el-GR" sz="2400" baseline="30000" dirty="0"/>
              <a:t>ης</a:t>
            </a:r>
            <a:r>
              <a:rPr lang="el-GR" altLang="el-GR" sz="2400" dirty="0"/>
              <a:t> τάξης)</a:t>
            </a:r>
          </a:p>
          <a:p>
            <a:pPr marL="457200" indent="-457200">
              <a:spcBef>
                <a:spcPts val="600"/>
              </a:spcBef>
              <a:spcAft>
                <a:spcPts val="600"/>
              </a:spcAft>
              <a:buFont typeface="+mj-lt"/>
              <a:buAutoNum type="arabicPeriod"/>
            </a:pPr>
            <a:r>
              <a:rPr lang="el-GR" altLang="el-GR" sz="2400" dirty="0"/>
              <a:t>Τα αθροιστικά σωληνάρια</a:t>
            </a:r>
            <a:endParaRPr lang="en-US" altLang="el-GR" sz="2400" dirty="0"/>
          </a:p>
          <a:p>
            <a:pPr>
              <a:spcBef>
                <a:spcPts val="600"/>
              </a:spcBef>
              <a:spcAft>
                <a:spcPts val="600"/>
              </a:spcAft>
            </a:pPr>
            <a:endParaRPr lang="el-GR" sz="24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custDataLst>
      <p:tags r:id="rId1"/>
    </p:custDataLst>
    <p:extLst>
      <p:ext uri="{BB962C8B-B14F-4D97-AF65-F5344CB8AC3E}">
        <p14:creationId xmlns:p14="http://schemas.microsoft.com/office/powerpoint/2010/main" val="106640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r>
              <a:rPr lang="el-GR" altLang="el-GR" dirty="0" smtClean="0">
                <a:solidFill>
                  <a:prstClr val="black"/>
                </a:solidFill>
              </a:rPr>
              <a:t>Νεφροί</a:t>
            </a:r>
            <a:r>
              <a:rPr lang="en-US" altLang="el-GR" dirty="0" smtClean="0">
                <a:solidFill>
                  <a:prstClr val="black"/>
                </a:solidFill>
              </a:rPr>
              <a:t> </a:t>
            </a:r>
            <a:r>
              <a:rPr lang="en-US" altLang="el-GR" sz="3200" b="0" dirty="0" smtClean="0"/>
              <a:t>(6/9</a:t>
            </a:r>
            <a:r>
              <a:rPr lang="en-US" altLang="el-GR" sz="3200" b="0" dirty="0"/>
              <a:t>)</a:t>
            </a:r>
            <a:endParaRPr lang="el-GR" altLang="el-GR" sz="3200" dirty="0">
              <a:solidFill>
                <a:srgbClr val="00FFCC"/>
              </a:solidFill>
            </a:endParaRPr>
          </a:p>
        </p:txBody>
      </p:sp>
      <p:sp>
        <p:nvSpPr>
          <p:cNvPr id="2" name="Content Placeholder 1"/>
          <p:cNvSpPr>
            <a:spLocks noGrp="1"/>
          </p:cNvSpPr>
          <p:nvPr>
            <p:ph idx="1"/>
          </p:nvPr>
        </p:nvSpPr>
        <p:spPr>
          <a:xfrm>
            <a:off x="457200" y="1196752"/>
            <a:ext cx="8003232" cy="5040560"/>
          </a:xfrm>
        </p:spPr>
        <p:txBody>
          <a:bodyPr>
            <a:normAutofit/>
          </a:bodyPr>
          <a:lstStyle/>
          <a:p>
            <a:pPr>
              <a:spcBef>
                <a:spcPts val="600"/>
              </a:spcBef>
              <a:spcAft>
                <a:spcPts val="600"/>
              </a:spcAft>
            </a:pPr>
            <a:r>
              <a:rPr lang="el-GR" altLang="el-GR" sz="2400" dirty="0"/>
              <a:t>Το έλυτρο του </a:t>
            </a:r>
            <a:r>
              <a:rPr lang="en-US" altLang="el-GR" sz="2400" dirty="0"/>
              <a:t>Bowman</a:t>
            </a:r>
            <a:r>
              <a:rPr lang="el-GR" altLang="el-GR" sz="2400" dirty="0"/>
              <a:t> είναι η αρχή του ουροφόρου σωληναρίου και αποτελείται από 2 πέταλα, το έξω και το έσω το οποίο φέρει τριχοειδικό δίκτυο, το αγγειώδες σπείραμα. </a:t>
            </a:r>
            <a:endParaRPr lang="el-GR" altLang="el-GR" sz="2400" dirty="0" smtClean="0"/>
          </a:p>
          <a:p>
            <a:pPr>
              <a:spcBef>
                <a:spcPts val="600"/>
              </a:spcBef>
              <a:spcAft>
                <a:spcPts val="600"/>
              </a:spcAft>
            </a:pPr>
            <a:r>
              <a:rPr lang="el-GR" altLang="el-GR" sz="2400" dirty="0" smtClean="0"/>
              <a:t>Το </a:t>
            </a:r>
            <a:r>
              <a:rPr lang="el-GR" altLang="el-GR" sz="2400" dirty="0"/>
              <a:t>αίμα εισέρχεται στο αγγειώδες σπείραμα με το προσαγωγό αρτηρίδιο και εξέρχεται με το απαγωγό αρτηρίδιο. </a:t>
            </a:r>
            <a:endParaRPr lang="el-GR" altLang="el-GR" sz="2400" dirty="0" smtClean="0"/>
          </a:p>
          <a:p>
            <a:pPr>
              <a:spcBef>
                <a:spcPts val="600"/>
              </a:spcBef>
              <a:spcAft>
                <a:spcPts val="600"/>
              </a:spcAft>
            </a:pPr>
            <a:r>
              <a:rPr lang="el-GR" altLang="el-GR" sz="2400" dirty="0" smtClean="0"/>
              <a:t>Το </a:t>
            </a:r>
            <a:r>
              <a:rPr lang="el-GR" altLang="el-GR" sz="2400" dirty="0"/>
              <a:t>έλυτρο του </a:t>
            </a:r>
            <a:r>
              <a:rPr lang="en-US" altLang="el-GR" sz="2400" dirty="0"/>
              <a:t>Bowman</a:t>
            </a:r>
            <a:r>
              <a:rPr lang="el-GR" altLang="el-GR" sz="2400" dirty="0"/>
              <a:t> με το αγγειώδες σπείραμα αποτελούν το νεφρικό σωμάτιο (σωμάτιο του </a:t>
            </a:r>
            <a:r>
              <a:rPr lang="en-US" altLang="el-GR" sz="2400" dirty="0"/>
              <a:t>Malpighi).</a:t>
            </a:r>
          </a:p>
          <a:p>
            <a:pPr>
              <a:spcBef>
                <a:spcPts val="600"/>
              </a:spcBef>
              <a:spcAft>
                <a:spcPts val="600"/>
              </a:spcAft>
            </a:pPr>
            <a:endParaRPr lang="el-GR" sz="24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custDataLst>
      <p:tags r:id="rId1"/>
    </p:custDataLst>
    <p:extLst>
      <p:ext uri="{BB962C8B-B14F-4D97-AF65-F5344CB8AC3E}">
        <p14:creationId xmlns:p14="http://schemas.microsoft.com/office/powerpoint/2010/main" val="551987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ISPRING_RESOURCE_PATHS_HASH_2" val="632e295ce994ca8ca352b02cecfd66ad79c62993"/>
  <p:tag name="ARTICULATE_PROJECT_OPEN" val="0"/>
  <p:tag name="ISPRING_RESOURCE_PATHS_HASH_PRESENTER" val="d795a82c676e3c175d82b69e023485f6e1ce92c"/>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C_template_updated">
  <a:themeElements>
    <a:clrScheme name="Custom 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1911</TotalTime>
  <Words>2373</Words>
  <Application>Microsoft Office PowerPoint</Application>
  <PresentationFormat>Προβολή στην οθόνη (4:3)</PresentationFormat>
  <Paragraphs>267</Paragraphs>
  <Slides>32</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OC_template_updated</vt:lpstr>
      <vt:lpstr>Ανατομική (Θ)</vt:lpstr>
      <vt:lpstr>Όργανα ουροποιητικού συστήματος (1/2)</vt:lpstr>
      <vt:lpstr>Όργανα ουροποιητικού συστήματος (2/2)</vt:lpstr>
      <vt:lpstr>Νεφροί (1/9)</vt:lpstr>
      <vt:lpstr>Νεφροί (2/9)</vt:lpstr>
      <vt:lpstr>Νεφροί (3/9)</vt:lpstr>
      <vt:lpstr>Νεφροί (4/9)</vt:lpstr>
      <vt:lpstr>Νεφροί (5/9)</vt:lpstr>
      <vt:lpstr>Νεφροί (6/9)</vt:lpstr>
      <vt:lpstr>Νεφροί (7/9)</vt:lpstr>
      <vt:lpstr>Νεφροί (8/9)</vt:lpstr>
      <vt:lpstr>Νεφροί (9/9)</vt:lpstr>
      <vt:lpstr>Ουρητήρες (1/2)</vt:lpstr>
      <vt:lpstr>Ουρητήρες (2/2)</vt:lpstr>
      <vt:lpstr>Ουροδόχος κύστη (1/6)</vt:lpstr>
      <vt:lpstr>Ουροδόχος κύστη (2/6)</vt:lpstr>
      <vt:lpstr>Ουροδόχος κύστη (3/6)</vt:lpstr>
      <vt:lpstr>Ουροδόχος κύστη (4/6)</vt:lpstr>
      <vt:lpstr>Ουροδόχος κύστη (5/6)</vt:lpstr>
      <vt:lpstr>Ουροδόχος κύστη (6/6)</vt:lpstr>
      <vt:lpstr>Ανδρική ουρήθρα (1/4)</vt:lpstr>
      <vt:lpstr>Ανδρική ουρήθρα (2/4)</vt:lpstr>
      <vt:lpstr>Ανδρική ουρήθρα (3/4)</vt:lpstr>
      <vt:lpstr>Ανδρική ουρήθρα (4/4)</vt:lpstr>
      <vt:lpstr>Γυναικεία ουρήθρα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137</cp:revision>
  <dcterms:created xsi:type="dcterms:W3CDTF">2013-03-04T13:35:19Z</dcterms:created>
  <dcterms:modified xsi:type="dcterms:W3CDTF">2015-04-22T12:43:03Z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1D5A0DCC-7006-4BC6-BE1C-D091FB49F96A</vt:lpwstr>
  </property>
  <property fmtid="{D5CDD505-2E9C-101B-9397-08002B2CF9AE}" pid="3" name="ArticulatePath">
    <vt:lpwstr>OC_template_updated</vt:lpwstr>
  </property>
</Properties>
</file>