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45"/>
  </p:notesMasterIdLst>
  <p:handoutMasterIdLst>
    <p:handoutMasterId r:id="rId46"/>
  </p:handoutMasterIdLst>
  <p:sldIdLst>
    <p:sldId id="256" r:id="rId4"/>
    <p:sldId id="267" r:id="rId5"/>
    <p:sldId id="303" r:id="rId6"/>
    <p:sldId id="302" r:id="rId7"/>
    <p:sldId id="304" r:id="rId8"/>
    <p:sldId id="305" r:id="rId9"/>
    <p:sldId id="306" r:id="rId10"/>
    <p:sldId id="300" r:id="rId11"/>
    <p:sldId id="307" r:id="rId12"/>
    <p:sldId id="301" r:id="rId13"/>
    <p:sldId id="308" r:id="rId14"/>
    <p:sldId id="284" r:id="rId15"/>
    <p:sldId id="288" r:id="rId16"/>
    <p:sldId id="289" r:id="rId17"/>
    <p:sldId id="290" r:id="rId18"/>
    <p:sldId id="291" r:id="rId19"/>
    <p:sldId id="292" r:id="rId20"/>
    <p:sldId id="294" r:id="rId21"/>
    <p:sldId id="320" r:id="rId22"/>
    <p:sldId id="295" r:id="rId23"/>
    <p:sldId id="317" r:id="rId24"/>
    <p:sldId id="321" r:id="rId25"/>
    <p:sldId id="296" r:id="rId26"/>
    <p:sldId id="318" r:id="rId27"/>
    <p:sldId id="322" r:id="rId28"/>
    <p:sldId id="297" r:id="rId29"/>
    <p:sldId id="323" r:id="rId30"/>
    <p:sldId id="298" r:id="rId31"/>
    <p:sldId id="319" r:id="rId32"/>
    <p:sldId id="309" r:id="rId33"/>
    <p:sldId id="310" r:id="rId34"/>
    <p:sldId id="312" r:id="rId35"/>
    <p:sldId id="313" r:id="rId36"/>
    <p:sldId id="299" r:id="rId37"/>
    <p:sldId id="257" r:id="rId38"/>
    <p:sldId id="262" r:id="rId39"/>
    <p:sldId id="264" r:id="rId40"/>
    <p:sldId id="324" r:id="rId41"/>
    <p:sldId id="325"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EBCDD-A621-4568-A57A-E8FE24A1141A}" type="doc">
      <dgm:prSet loTypeId="urn:microsoft.com/office/officeart/2005/8/layout/hierarchy1" loCatId="hierarchy" qsTypeId="urn:microsoft.com/office/officeart/2005/8/quickstyle/simple1#1" qsCatId="simple" csTypeId="urn:microsoft.com/office/officeart/2005/8/colors/accent1_4" csCatId="accent1" phldr="1"/>
      <dgm:spPr/>
      <dgm:t>
        <a:bodyPr/>
        <a:lstStyle/>
        <a:p>
          <a:endParaRPr lang="el-GR"/>
        </a:p>
      </dgm:t>
    </dgm:pt>
    <dgm:pt modelId="{3672064F-24BE-4BDC-B044-306222579105}">
      <dgm:prSet phldrT="[Κείμενο]" custT="1"/>
      <dgm:spPr/>
      <dgm:t>
        <a:bodyPr/>
        <a:lstStyle/>
        <a:p>
          <a:r>
            <a:rPr lang="el-GR" sz="3200" dirty="0" err="1" smtClean="0">
              <a:latin typeface="+mn-lt"/>
            </a:rPr>
            <a:t>Πιγμέντα</a:t>
          </a:r>
          <a:r>
            <a:rPr lang="el-GR" sz="3200" dirty="0" smtClean="0">
              <a:latin typeface="+mn-lt"/>
            </a:rPr>
            <a:t> </a:t>
          </a:r>
          <a:endParaRPr lang="el-GR" sz="3200" dirty="0">
            <a:latin typeface="+mn-lt"/>
          </a:endParaRPr>
        </a:p>
      </dgm:t>
    </dgm:pt>
    <dgm:pt modelId="{0A6CC77C-38B6-45F2-BC46-2F389067E8DF}" type="parTrans" cxnId="{CC6FC05E-E9E0-4AA4-97E9-0EC8A956B03D}">
      <dgm:prSet/>
      <dgm:spPr/>
      <dgm:t>
        <a:bodyPr/>
        <a:lstStyle/>
        <a:p>
          <a:endParaRPr lang="el-GR" sz="3200">
            <a:latin typeface="+mn-lt"/>
          </a:endParaRPr>
        </a:p>
      </dgm:t>
    </dgm:pt>
    <dgm:pt modelId="{6A6360A1-BC0D-452C-85D7-8E4CE7331E5A}" type="sibTrans" cxnId="{CC6FC05E-E9E0-4AA4-97E9-0EC8A956B03D}">
      <dgm:prSet/>
      <dgm:spPr/>
      <dgm:t>
        <a:bodyPr/>
        <a:lstStyle/>
        <a:p>
          <a:endParaRPr lang="el-GR" sz="3200">
            <a:latin typeface="+mn-lt"/>
          </a:endParaRPr>
        </a:p>
      </dgm:t>
    </dgm:pt>
    <dgm:pt modelId="{03621824-9FD9-43EC-B0B0-0DDE6D6626A0}">
      <dgm:prSet phldrT="[Κείμενο]" custT="1"/>
      <dgm:spPr/>
      <dgm:t>
        <a:bodyPr/>
        <a:lstStyle/>
        <a:p>
          <a:r>
            <a:rPr lang="el-GR" sz="3200" dirty="0" smtClean="0">
              <a:latin typeface="+mn-lt"/>
            </a:rPr>
            <a:t>Μαύρο του άνθρακα</a:t>
          </a:r>
          <a:endParaRPr lang="el-GR" sz="3200" dirty="0">
            <a:latin typeface="+mn-lt"/>
          </a:endParaRPr>
        </a:p>
      </dgm:t>
    </dgm:pt>
    <dgm:pt modelId="{6431E511-4899-42E9-B1F9-5EA82B761A9A}" type="parTrans" cxnId="{F7C39941-F7AD-4492-9A31-EBD8B073EE9D}">
      <dgm:prSet/>
      <dgm:spPr/>
      <dgm:t>
        <a:bodyPr/>
        <a:lstStyle/>
        <a:p>
          <a:endParaRPr lang="el-GR" sz="3200">
            <a:latin typeface="+mn-lt"/>
          </a:endParaRPr>
        </a:p>
      </dgm:t>
    </dgm:pt>
    <dgm:pt modelId="{159C626C-E426-451E-B591-8DCB3E7A4E8B}" type="sibTrans" cxnId="{F7C39941-F7AD-4492-9A31-EBD8B073EE9D}">
      <dgm:prSet/>
      <dgm:spPr/>
      <dgm:t>
        <a:bodyPr/>
        <a:lstStyle/>
        <a:p>
          <a:endParaRPr lang="el-GR" sz="3200">
            <a:latin typeface="+mn-lt"/>
          </a:endParaRPr>
        </a:p>
      </dgm:t>
    </dgm:pt>
    <dgm:pt modelId="{195FAD61-36EE-4959-997D-15EF636F9E0C}">
      <dgm:prSet phldrT="[Κείμενο]" custT="1"/>
      <dgm:spPr/>
      <dgm:t>
        <a:bodyPr/>
        <a:lstStyle/>
        <a:p>
          <a:r>
            <a:rPr lang="el-GR" sz="3200" dirty="0" smtClean="0">
              <a:latin typeface="+mn-lt"/>
            </a:rPr>
            <a:t>Οργανικά </a:t>
          </a:r>
          <a:endParaRPr lang="el-GR" sz="3200" dirty="0">
            <a:latin typeface="+mn-lt"/>
          </a:endParaRPr>
        </a:p>
      </dgm:t>
    </dgm:pt>
    <dgm:pt modelId="{A524E9C7-0DA6-444A-B999-A3F09015F373}" type="parTrans" cxnId="{7E39BF63-9938-46E2-93BD-A1DBD05CBE08}">
      <dgm:prSet/>
      <dgm:spPr/>
      <dgm:t>
        <a:bodyPr/>
        <a:lstStyle/>
        <a:p>
          <a:endParaRPr lang="el-GR" sz="3200">
            <a:latin typeface="+mn-lt"/>
          </a:endParaRPr>
        </a:p>
      </dgm:t>
    </dgm:pt>
    <dgm:pt modelId="{0839733D-1299-4133-AFF0-2336736565E2}" type="sibTrans" cxnId="{7E39BF63-9938-46E2-93BD-A1DBD05CBE08}">
      <dgm:prSet/>
      <dgm:spPr/>
      <dgm:t>
        <a:bodyPr/>
        <a:lstStyle/>
        <a:p>
          <a:endParaRPr lang="el-GR" sz="3200">
            <a:latin typeface="+mn-lt"/>
          </a:endParaRPr>
        </a:p>
      </dgm:t>
    </dgm:pt>
    <dgm:pt modelId="{BC751A54-BFD4-4F86-8F6C-682FD8B72E01}">
      <dgm:prSet phldrT="[Κείμενο]" custT="1"/>
      <dgm:spPr/>
      <dgm:t>
        <a:bodyPr/>
        <a:lstStyle/>
        <a:p>
          <a:r>
            <a:rPr lang="el-GR" sz="3200" dirty="0" smtClean="0">
              <a:latin typeface="+mn-lt"/>
            </a:rPr>
            <a:t>Ανόργανα</a:t>
          </a:r>
          <a:endParaRPr lang="el-GR" sz="3200" dirty="0">
            <a:latin typeface="+mn-lt"/>
          </a:endParaRPr>
        </a:p>
      </dgm:t>
    </dgm:pt>
    <dgm:pt modelId="{8B337530-AEBE-4072-ADD3-3420E05C1B14}" type="parTrans" cxnId="{F63EDD09-6E65-4AEB-948C-8EBA81130264}">
      <dgm:prSet/>
      <dgm:spPr/>
      <dgm:t>
        <a:bodyPr/>
        <a:lstStyle/>
        <a:p>
          <a:endParaRPr lang="el-GR" sz="3200">
            <a:latin typeface="+mn-lt"/>
          </a:endParaRPr>
        </a:p>
      </dgm:t>
    </dgm:pt>
    <dgm:pt modelId="{E2DB1D7B-E103-4B3A-9F89-FECDF124F424}" type="sibTrans" cxnId="{F63EDD09-6E65-4AEB-948C-8EBA81130264}">
      <dgm:prSet/>
      <dgm:spPr/>
      <dgm:t>
        <a:bodyPr/>
        <a:lstStyle/>
        <a:p>
          <a:endParaRPr lang="el-GR" sz="3200">
            <a:latin typeface="+mn-lt"/>
          </a:endParaRPr>
        </a:p>
      </dgm:t>
    </dgm:pt>
    <dgm:pt modelId="{BB92157A-6E94-4823-B517-2FD0613C1E62}" type="pres">
      <dgm:prSet presAssocID="{8D4EBCDD-A621-4568-A57A-E8FE24A1141A}" presName="hierChild1" presStyleCnt="0">
        <dgm:presLayoutVars>
          <dgm:chPref val="1"/>
          <dgm:dir/>
          <dgm:animOne val="branch"/>
          <dgm:animLvl val="lvl"/>
          <dgm:resizeHandles/>
        </dgm:presLayoutVars>
      </dgm:prSet>
      <dgm:spPr/>
      <dgm:t>
        <a:bodyPr/>
        <a:lstStyle/>
        <a:p>
          <a:endParaRPr lang="el-GR"/>
        </a:p>
      </dgm:t>
    </dgm:pt>
    <dgm:pt modelId="{C403B54C-5612-48CF-8B54-10309C45D780}" type="pres">
      <dgm:prSet presAssocID="{3672064F-24BE-4BDC-B044-306222579105}" presName="hierRoot1" presStyleCnt="0"/>
      <dgm:spPr/>
      <dgm:t>
        <a:bodyPr/>
        <a:lstStyle/>
        <a:p>
          <a:endParaRPr lang="el-GR"/>
        </a:p>
      </dgm:t>
    </dgm:pt>
    <dgm:pt modelId="{020D8D5E-2486-4E01-B0EC-C3863D3C2ED4}" type="pres">
      <dgm:prSet presAssocID="{3672064F-24BE-4BDC-B044-306222579105}" presName="composite" presStyleCnt="0"/>
      <dgm:spPr/>
      <dgm:t>
        <a:bodyPr/>
        <a:lstStyle/>
        <a:p>
          <a:endParaRPr lang="el-GR"/>
        </a:p>
      </dgm:t>
    </dgm:pt>
    <dgm:pt modelId="{76FCBF94-DF42-423E-BD4F-2F3774A93AB8}" type="pres">
      <dgm:prSet presAssocID="{3672064F-24BE-4BDC-B044-306222579105}" presName="background" presStyleLbl="node0" presStyleIdx="0" presStyleCnt="1"/>
      <dgm:spPr/>
      <dgm:t>
        <a:bodyPr/>
        <a:lstStyle/>
        <a:p>
          <a:endParaRPr lang="el-GR"/>
        </a:p>
      </dgm:t>
    </dgm:pt>
    <dgm:pt modelId="{0F4F61E4-3219-429F-BEC7-2452557134D7}" type="pres">
      <dgm:prSet presAssocID="{3672064F-24BE-4BDC-B044-306222579105}" presName="text" presStyleLbl="fgAcc0" presStyleIdx="0" presStyleCnt="1">
        <dgm:presLayoutVars>
          <dgm:chPref val="3"/>
        </dgm:presLayoutVars>
      </dgm:prSet>
      <dgm:spPr/>
      <dgm:t>
        <a:bodyPr/>
        <a:lstStyle/>
        <a:p>
          <a:endParaRPr lang="el-GR"/>
        </a:p>
      </dgm:t>
    </dgm:pt>
    <dgm:pt modelId="{376755ED-F8D6-42C6-9204-57CDDB9C8BC8}" type="pres">
      <dgm:prSet presAssocID="{3672064F-24BE-4BDC-B044-306222579105}" presName="hierChild2" presStyleCnt="0"/>
      <dgm:spPr/>
      <dgm:t>
        <a:bodyPr/>
        <a:lstStyle/>
        <a:p>
          <a:endParaRPr lang="el-GR"/>
        </a:p>
      </dgm:t>
    </dgm:pt>
    <dgm:pt modelId="{2327FE8C-2F0C-4E2B-BC8F-C9B43EDAFA04}" type="pres">
      <dgm:prSet presAssocID="{6431E511-4899-42E9-B1F9-5EA82B761A9A}" presName="Name10" presStyleLbl="parChTrans1D2" presStyleIdx="0" presStyleCnt="3"/>
      <dgm:spPr/>
      <dgm:t>
        <a:bodyPr/>
        <a:lstStyle/>
        <a:p>
          <a:endParaRPr lang="el-GR"/>
        </a:p>
      </dgm:t>
    </dgm:pt>
    <dgm:pt modelId="{EC6CB5C3-BD3C-4E61-84F5-C6D8A9CC86F4}" type="pres">
      <dgm:prSet presAssocID="{03621824-9FD9-43EC-B0B0-0DDE6D6626A0}" presName="hierRoot2" presStyleCnt="0"/>
      <dgm:spPr/>
      <dgm:t>
        <a:bodyPr/>
        <a:lstStyle/>
        <a:p>
          <a:endParaRPr lang="el-GR"/>
        </a:p>
      </dgm:t>
    </dgm:pt>
    <dgm:pt modelId="{C45698D4-3716-4B30-8FC6-118AF1409564}" type="pres">
      <dgm:prSet presAssocID="{03621824-9FD9-43EC-B0B0-0DDE6D6626A0}" presName="composite2" presStyleCnt="0"/>
      <dgm:spPr/>
      <dgm:t>
        <a:bodyPr/>
        <a:lstStyle/>
        <a:p>
          <a:endParaRPr lang="el-GR"/>
        </a:p>
      </dgm:t>
    </dgm:pt>
    <dgm:pt modelId="{050E4F18-320D-408D-BEA0-3037FB449961}" type="pres">
      <dgm:prSet presAssocID="{03621824-9FD9-43EC-B0B0-0DDE6D6626A0}" presName="background2" presStyleLbl="node2" presStyleIdx="0" presStyleCnt="3"/>
      <dgm:spPr/>
      <dgm:t>
        <a:bodyPr/>
        <a:lstStyle/>
        <a:p>
          <a:endParaRPr lang="el-GR"/>
        </a:p>
      </dgm:t>
    </dgm:pt>
    <dgm:pt modelId="{0EFD0010-C8DE-4A53-80FD-E8E396DA6509}" type="pres">
      <dgm:prSet presAssocID="{03621824-9FD9-43EC-B0B0-0DDE6D6626A0}" presName="text2" presStyleLbl="fgAcc2" presStyleIdx="0" presStyleCnt="3">
        <dgm:presLayoutVars>
          <dgm:chPref val="3"/>
        </dgm:presLayoutVars>
      </dgm:prSet>
      <dgm:spPr/>
      <dgm:t>
        <a:bodyPr/>
        <a:lstStyle/>
        <a:p>
          <a:endParaRPr lang="el-GR"/>
        </a:p>
      </dgm:t>
    </dgm:pt>
    <dgm:pt modelId="{E3213B46-0581-4848-9494-8570EF8DF081}" type="pres">
      <dgm:prSet presAssocID="{03621824-9FD9-43EC-B0B0-0DDE6D6626A0}" presName="hierChild3" presStyleCnt="0"/>
      <dgm:spPr/>
      <dgm:t>
        <a:bodyPr/>
        <a:lstStyle/>
        <a:p>
          <a:endParaRPr lang="el-GR"/>
        </a:p>
      </dgm:t>
    </dgm:pt>
    <dgm:pt modelId="{4B38C514-5AEB-4C25-BBAE-4AB0E83FD189}" type="pres">
      <dgm:prSet presAssocID="{A524E9C7-0DA6-444A-B999-A3F09015F373}" presName="Name10" presStyleLbl="parChTrans1D2" presStyleIdx="1" presStyleCnt="3"/>
      <dgm:spPr/>
      <dgm:t>
        <a:bodyPr/>
        <a:lstStyle/>
        <a:p>
          <a:endParaRPr lang="el-GR"/>
        </a:p>
      </dgm:t>
    </dgm:pt>
    <dgm:pt modelId="{002BB088-0D8B-406E-B911-07D1A2850AEA}" type="pres">
      <dgm:prSet presAssocID="{195FAD61-36EE-4959-997D-15EF636F9E0C}" presName="hierRoot2" presStyleCnt="0"/>
      <dgm:spPr/>
      <dgm:t>
        <a:bodyPr/>
        <a:lstStyle/>
        <a:p>
          <a:endParaRPr lang="el-GR"/>
        </a:p>
      </dgm:t>
    </dgm:pt>
    <dgm:pt modelId="{FF5B8DBF-503E-4D87-8CD6-F87F86C4D298}" type="pres">
      <dgm:prSet presAssocID="{195FAD61-36EE-4959-997D-15EF636F9E0C}" presName="composite2" presStyleCnt="0"/>
      <dgm:spPr/>
      <dgm:t>
        <a:bodyPr/>
        <a:lstStyle/>
        <a:p>
          <a:endParaRPr lang="el-GR"/>
        </a:p>
      </dgm:t>
    </dgm:pt>
    <dgm:pt modelId="{44A8A053-E0FE-439D-BACB-4B39B218F52D}" type="pres">
      <dgm:prSet presAssocID="{195FAD61-36EE-4959-997D-15EF636F9E0C}" presName="background2" presStyleLbl="node2" presStyleIdx="1" presStyleCnt="3"/>
      <dgm:spPr/>
      <dgm:t>
        <a:bodyPr/>
        <a:lstStyle/>
        <a:p>
          <a:endParaRPr lang="el-GR"/>
        </a:p>
      </dgm:t>
    </dgm:pt>
    <dgm:pt modelId="{F015BA09-BA7E-48D2-AC19-B5C23D3B15E6}" type="pres">
      <dgm:prSet presAssocID="{195FAD61-36EE-4959-997D-15EF636F9E0C}" presName="text2" presStyleLbl="fgAcc2" presStyleIdx="1" presStyleCnt="3">
        <dgm:presLayoutVars>
          <dgm:chPref val="3"/>
        </dgm:presLayoutVars>
      </dgm:prSet>
      <dgm:spPr/>
      <dgm:t>
        <a:bodyPr/>
        <a:lstStyle/>
        <a:p>
          <a:endParaRPr lang="el-GR"/>
        </a:p>
      </dgm:t>
    </dgm:pt>
    <dgm:pt modelId="{56265B1B-1CD4-4D67-BFAB-93BC3EE73E36}" type="pres">
      <dgm:prSet presAssocID="{195FAD61-36EE-4959-997D-15EF636F9E0C}" presName="hierChild3" presStyleCnt="0"/>
      <dgm:spPr/>
      <dgm:t>
        <a:bodyPr/>
        <a:lstStyle/>
        <a:p>
          <a:endParaRPr lang="el-GR"/>
        </a:p>
      </dgm:t>
    </dgm:pt>
    <dgm:pt modelId="{EC45B16C-98D5-49BD-8598-A7A22DE22FE9}" type="pres">
      <dgm:prSet presAssocID="{8B337530-AEBE-4072-ADD3-3420E05C1B14}" presName="Name10" presStyleLbl="parChTrans1D2" presStyleIdx="2" presStyleCnt="3"/>
      <dgm:spPr/>
      <dgm:t>
        <a:bodyPr/>
        <a:lstStyle/>
        <a:p>
          <a:endParaRPr lang="el-GR"/>
        </a:p>
      </dgm:t>
    </dgm:pt>
    <dgm:pt modelId="{32DC8F99-6B7A-4689-A3F4-BC0956612229}" type="pres">
      <dgm:prSet presAssocID="{BC751A54-BFD4-4F86-8F6C-682FD8B72E01}" presName="hierRoot2" presStyleCnt="0"/>
      <dgm:spPr/>
      <dgm:t>
        <a:bodyPr/>
        <a:lstStyle/>
        <a:p>
          <a:endParaRPr lang="el-GR"/>
        </a:p>
      </dgm:t>
    </dgm:pt>
    <dgm:pt modelId="{1634FBC9-A858-4E94-95FF-CE0B20F0EDF3}" type="pres">
      <dgm:prSet presAssocID="{BC751A54-BFD4-4F86-8F6C-682FD8B72E01}" presName="composite2" presStyleCnt="0"/>
      <dgm:spPr/>
      <dgm:t>
        <a:bodyPr/>
        <a:lstStyle/>
        <a:p>
          <a:endParaRPr lang="el-GR"/>
        </a:p>
      </dgm:t>
    </dgm:pt>
    <dgm:pt modelId="{EB0D04ED-FE4A-4BAF-B9B6-4DDCEFDDC3BE}" type="pres">
      <dgm:prSet presAssocID="{BC751A54-BFD4-4F86-8F6C-682FD8B72E01}" presName="background2" presStyleLbl="node2" presStyleIdx="2" presStyleCnt="3"/>
      <dgm:spPr/>
      <dgm:t>
        <a:bodyPr/>
        <a:lstStyle/>
        <a:p>
          <a:endParaRPr lang="el-GR"/>
        </a:p>
      </dgm:t>
    </dgm:pt>
    <dgm:pt modelId="{26E1EF5B-BA49-4189-84F8-D823CE487BFA}" type="pres">
      <dgm:prSet presAssocID="{BC751A54-BFD4-4F86-8F6C-682FD8B72E01}" presName="text2" presStyleLbl="fgAcc2" presStyleIdx="2" presStyleCnt="3">
        <dgm:presLayoutVars>
          <dgm:chPref val="3"/>
        </dgm:presLayoutVars>
      </dgm:prSet>
      <dgm:spPr/>
      <dgm:t>
        <a:bodyPr/>
        <a:lstStyle/>
        <a:p>
          <a:endParaRPr lang="el-GR"/>
        </a:p>
      </dgm:t>
    </dgm:pt>
    <dgm:pt modelId="{326DF8F7-9D8A-429F-AC5F-559AB6237510}" type="pres">
      <dgm:prSet presAssocID="{BC751A54-BFD4-4F86-8F6C-682FD8B72E01}" presName="hierChild3" presStyleCnt="0"/>
      <dgm:spPr/>
      <dgm:t>
        <a:bodyPr/>
        <a:lstStyle/>
        <a:p>
          <a:endParaRPr lang="el-GR"/>
        </a:p>
      </dgm:t>
    </dgm:pt>
  </dgm:ptLst>
  <dgm:cxnLst>
    <dgm:cxn modelId="{82FD55CF-60F0-44F6-BA1D-C794EE921E28}" type="presOf" srcId="{6431E511-4899-42E9-B1F9-5EA82B761A9A}" destId="{2327FE8C-2F0C-4E2B-BC8F-C9B43EDAFA04}" srcOrd="0" destOrd="0" presId="urn:microsoft.com/office/officeart/2005/8/layout/hierarchy1"/>
    <dgm:cxn modelId="{1645FC35-C4BA-4ECC-B003-6251E1F31A92}" type="presOf" srcId="{195FAD61-36EE-4959-997D-15EF636F9E0C}" destId="{F015BA09-BA7E-48D2-AC19-B5C23D3B15E6}" srcOrd="0" destOrd="0" presId="urn:microsoft.com/office/officeart/2005/8/layout/hierarchy1"/>
    <dgm:cxn modelId="{8A65664D-341F-4FE3-B3A2-1B99AB006484}" type="presOf" srcId="{8D4EBCDD-A621-4568-A57A-E8FE24A1141A}" destId="{BB92157A-6E94-4823-B517-2FD0613C1E62}" srcOrd="0" destOrd="0" presId="urn:microsoft.com/office/officeart/2005/8/layout/hierarchy1"/>
    <dgm:cxn modelId="{7E39BF63-9938-46E2-93BD-A1DBD05CBE08}" srcId="{3672064F-24BE-4BDC-B044-306222579105}" destId="{195FAD61-36EE-4959-997D-15EF636F9E0C}" srcOrd="1" destOrd="0" parTransId="{A524E9C7-0DA6-444A-B999-A3F09015F373}" sibTransId="{0839733D-1299-4133-AFF0-2336736565E2}"/>
    <dgm:cxn modelId="{1D0A565C-B0F4-4AE8-81FD-9859538871DB}" type="presOf" srcId="{BC751A54-BFD4-4F86-8F6C-682FD8B72E01}" destId="{26E1EF5B-BA49-4189-84F8-D823CE487BFA}" srcOrd="0" destOrd="0" presId="urn:microsoft.com/office/officeart/2005/8/layout/hierarchy1"/>
    <dgm:cxn modelId="{740BD93C-1A7C-4327-913B-6EF9648F365B}" type="presOf" srcId="{A524E9C7-0DA6-444A-B999-A3F09015F373}" destId="{4B38C514-5AEB-4C25-BBAE-4AB0E83FD189}" srcOrd="0" destOrd="0" presId="urn:microsoft.com/office/officeart/2005/8/layout/hierarchy1"/>
    <dgm:cxn modelId="{D436F102-375F-4434-ACCA-713D342A6606}" type="presOf" srcId="{03621824-9FD9-43EC-B0B0-0DDE6D6626A0}" destId="{0EFD0010-C8DE-4A53-80FD-E8E396DA6509}" srcOrd="0" destOrd="0" presId="urn:microsoft.com/office/officeart/2005/8/layout/hierarchy1"/>
    <dgm:cxn modelId="{FAA3700F-A4CF-4547-BFAE-F44DA7CAE8CE}" type="presOf" srcId="{3672064F-24BE-4BDC-B044-306222579105}" destId="{0F4F61E4-3219-429F-BEC7-2452557134D7}" srcOrd="0" destOrd="0" presId="urn:microsoft.com/office/officeart/2005/8/layout/hierarchy1"/>
    <dgm:cxn modelId="{F63EDD09-6E65-4AEB-948C-8EBA81130264}" srcId="{3672064F-24BE-4BDC-B044-306222579105}" destId="{BC751A54-BFD4-4F86-8F6C-682FD8B72E01}" srcOrd="2" destOrd="0" parTransId="{8B337530-AEBE-4072-ADD3-3420E05C1B14}" sibTransId="{E2DB1D7B-E103-4B3A-9F89-FECDF124F424}"/>
    <dgm:cxn modelId="{F7C39941-F7AD-4492-9A31-EBD8B073EE9D}" srcId="{3672064F-24BE-4BDC-B044-306222579105}" destId="{03621824-9FD9-43EC-B0B0-0DDE6D6626A0}" srcOrd="0" destOrd="0" parTransId="{6431E511-4899-42E9-B1F9-5EA82B761A9A}" sibTransId="{159C626C-E426-451E-B591-8DCB3E7A4E8B}"/>
    <dgm:cxn modelId="{CC6FC05E-E9E0-4AA4-97E9-0EC8A956B03D}" srcId="{8D4EBCDD-A621-4568-A57A-E8FE24A1141A}" destId="{3672064F-24BE-4BDC-B044-306222579105}" srcOrd="0" destOrd="0" parTransId="{0A6CC77C-38B6-45F2-BC46-2F389067E8DF}" sibTransId="{6A6360A1-BC0D-452C-85D7-8E4CE7331E5A}"/>
    <dgm:cxn modelId="{14CFF048-A6BB-4E8C-86E7-D1866BC75C18}" type="presOf" srcId="{8B337530-AEBE-4072-ADD3-3420E05C1B14}" destId="{EC45B16C-98D5-49BD-8598-A7A22DE22FE9}" srcOrd="0" destOrd="0" presId="urn:microsoft.com/office/officeart/2005/8/layout/hierarchy1"/>
    <dgm:cxn modelId="{281DDB24-0C71-414E-B1BB-4759A10BDFF2}" type="presParOf" srcId="{BB92157A-6E94-4823-B517-2FD0613C1E62}" destId="{C403B54C-5612-48CF-8B54-10309C45D780}" srcOrd="0" destOrd="0" presId="urn:microsoft.com/office/officeart/2005/8/layout/hierarchy1"/>
    <dgm:cxn modelId="{A7ECC287-D4EB-40C8-A5F7-F350A510B999}" type="presParOf" srcId="{C403B54C-5612-48CF-8B54-10309C45D780}" destId="{020D8D5E-2486-4E01-B0EC-C3863D3C2ED4}" srcOrd="0" destOrd="0" presId="urn:microsoft.com/office/officeart/2005/8/layout/hierarchy1"/>
    <dgm:cxn modelId="{F73A74BB-F823-4DC9-A2E0-3736FB1741A5}" type="presParOf" srcId="{020D8D5E-2486-4E01-B0EC-C3863D3C2ED4}" destId="{76FCBF94-DF42-423E-BD4F-2F3774A93AB8}" srcOrd="0" destOrd="0" presId="urn:microsoft.com/office/officeart/2005/8/layout/hierarchy1"/>
    <dgm:cxn modelId="{8092A939-B51F-4D07-9DFD-F740D14C5644}" type="presParOf" srcId="{020D8D5E-2486-4E01-B0EC-C3863D3C2ED4}" destId="{0F4F61E4-3219-429F-BEC7-2452557134D7}" srcOrd="1" destOrd="0" presId="urn:microsoft.com/office/officeart/2005/8/layout/hierarchy1"/>
    <dgm:cxn modelId="{DCB0C428-0BB0-4784-A7A8-6A3557CAD21F}" type="presParOf" srcId="{C403B54C-5612-48CF-8B54-10309C45D780}" destId="{376755ED-F8D6-42C6-9204-57CDDB9C8BC8}" srcOrd="1" destOrd="0" presId="urn:microsoft.com/office/officeart/2005/8/layout/hierarchy1"/>
    <dgm:cxn modelId="{05D24489-8D70-4D4E-8482-3E90E92544A3}" type="presParOf" srcId="{376755ED-F8D6-42C6-9204-57CDDB9C8BC8}" destId="{2327FE8C-2F0C-4E2B-BC8F-C9B43EDAFA04}" srcOrd="0" destOrd="0" presId="urn:microsoft.com/office/officeart/2005/8/layout/hierarchy1"/>
    <dgm:cxn modelId="{2E4E849D-D90F-4D9A-9990-79B61D54D63D}" type="presParOf" srcId="{376755ED-F8D6-42C6-9204-57CDDB9C8BC8}" destId="{EC6CB5C3-BD3C-4E61-84F5-C6D8A9CC86F4}" srcOrd="1" destOrd="0" presId="urn:microsoft.com/office/officeart/2005/8/layout/hierarchy1"/>
    <dgm:cxn modelId="{D1BE09DF-99C5-4ACB-8EDB-026AAE8DB8B8}" type="presParOf" srcId="{EC6CB5C3-BD3C-4E61-84F5-C6D8A9CC86F4}" destId="{C45698D4-3716-4B30-8FC6-118AF1409564}" srcOrd="0" destOrd="0" presId="urn:microsoft.com/office/officeart/2005/8/layout/hierarchy1"/>
    <dgm:cxn modelId="{86032984-6FB3-4EC8-90A0-74EB4A0F7415}" type="presParOf" srcId="{C45698D4-3716-4B30-8FC6-118AF1409564}" destId="{050E4F18-320D-408D-BEA0-3037FB449961}" srcOrd="0" destOrd="0" presId="urn:microsoft.com/office/officeart/2005/8/layout/hierarchy1"/>
    <dgm:cxn modelId="{1C202765-BE9B-4D77-A0CF-560102BC3DDA}" type="presParOf" srcId="{C45698D4-3716-4B30-8FC6-118AF1409564}" destId="{0EFD0010-C8DE-4A53-80FD-E8E396DA6509}" srcOrd="1" destOrd="0" presId="urn:microsoft.com/office/officeart/2005/8/layout/hierarchy1"/>
    <dgm:cxn modelId="{F9F35F12-77B1-469C-8354-F14A950D8FD2}" type="presParOf" srcId="{EC6CB5C3-BD3C-4E61-84F5-C6D8A9CC86F4}" destId="{E3213B46-0581-4848-9494-8570EF8DF081}" srcOrd="1" destOrd="0" presId="urn:microsoft.com/office/officeart/2005/8/layout/hierarchy1"/>
    <dgm:cxn modelId="{B7DE9C3D-0EF0-4A15-B166-EB144C4C682A}" type="presParOf" srcId="{376755ED-F8D6-42C6-9204-57CDDB9C8BC8}" destId="{4B38C514-5AEB-4C25-BBAE-4AB0E83FD189}" srcOrd="2" destOrd="0" presId="urn:microsoft.com/office/officeart/2005/8/layout/hierarchy1"/>
    <dgm:cxn modelId="{5B084E0C-99C3-4D7D-8DE4-3F3150A7D031}" type="presParOf" srcId="{376755ED-F8D6-42C6-9204-57CDDB9C8BC8}" destId="{002BB088-0D8B-406E-B911-07D1A2850AEA}" srcOrd="3" destOrd="0" presId="urn:microsoft.com/office/officeart/2005/8/layout/hierarchy1"/>
    <dgm:cxn modelId="{30D1780F-DD51-4CA5-9DD5-053DFCADB706}" type="presParOf" srcId="{002BB088-0D8B-406E-B911-07D1A2850AEA}" destId="{FF5B8DBF-503E-4D87-8CD6-F87F86C4D298}" srcOrd="0" destOrd="0" presId="urn:microsoft.com/office/officeart/2005/8/layout/hierarchy1"/>
    <dgm:cxn modelId="{E50CD9B5-77A5-4630-986F-BFF2C0690123}" type="presParOf" srcId="{FF5B8DBF-503E-4D87-8CD6-F87F86C4D298}" destId="{44A8A053-E0FE-439D-BACB-4B39B218F52D}" srcOrd="0" destOrd="0" presId="urn:microsoft.com/office/officeart/2005/8/layout/hierarchy1"/>
    <dgm:cxn modelId="{BA23B0C1-5A96-4DB7-BBD3-67765CFDD047}" type="presParOf" srcId="{FF5B8DBF-503E-4D87-8CD6-F87F86C4D298}" destId="{F015BA09-BA7E-48D2-AC19-B5C23D3B15E6}" srcOrd="1" destOrd="0" presId="urn:microsoft.com/office/officeart/2005/8/layout/hierarchy1"/>
    <dgm:cxn modelId="{7636E66F-3CD4-4613-9E80-5AD2587850A7}" type="presParOf" srcId="{002BB088-0D8B-406E-B911-07D1A2850AEA}" destId="{56265B1B-1CD4-4D67-BFAB-93BC3EE73E36}" srcOrd="1" destOrd="0" presId="urn:microsoft.com/office/officeart/2005/8/layout/hierarchy1"/>
    <dgm:cxn modelId="{5BA9F820-73FE-4B9E-BD6E-F994B3CB55CC}" type="presParOf" srcId="{376755ED-F8D6-42C6-9204-57CDDB9C8BC8}" destId="{EC45B16C-98D5-49BD-8598-A7A22DE22FE9}" srcOrd="4" destOrd="0" presId="urn:microsoft.com/office/officeart/2005/8/layout/hierarchy1"/>
    <dgm:cxn modelId="{F92EE1A5-3E95-4B21-8C44-F7755218AA96}" type="presParOf" srcId="{376755ED-F8D6-42C6-9204-57CDDB9C8BC8}" destId="{32DC8F99-6B7A-4689-A3F4-BC0956612229}" srcOrd="5" destOrd="0" presId="urn:microsoft.com/office/officeart/2005/8/layout/hierarchy1"/>
    <dgm:cxn modelId="{22A749BE-8A6E-4D1B-9434-A197B39DEF42}" type="presParOf" srcId="{32DC8F99-6B7A-4689-A3F4-BC0956612229}" destId="{1634FBC9-A858-4E94-95FF-CE0B20F0EDF3}" srcOrd="0" destOrd="0" presId="urn:microsoft.com/office/officeart/2005/8/layout/hierarchy1"/>
    <dgm:cxn modelId="{24C089BC-3D3C-42C6-A8FE-1317376011AE}" type="presParOf" srcId="{1634FBC9-A858-4E94-95FF-CE0B20F0EDF3}" destId="{EB0D04ED-FE4A-4BAF-B9B6-4DDCEFDDC3BE}" srcOrd="0" destOrd="0" presId="urn:microsoft.com/office/officeart/2005/8/layout/hierarchy1"/>
    <dgm:cxn modelId="{DE6CB18E-254E-4ECB-A2D8-5BD1EC34D257}" type="presParOf" srcId="{1634FBC9-A858-4E94-95FF-CE0B20F0EDF3}" destId="{26E1EF5B-BA49-4189-84F8-D823CE487BFA}" srcOrd="1" destOrd="0" presId="urn:microsoft.com/office/officeart/2005/8/layout/hierarchy1"/>
    <dgm:cxn modelId="{E06B24BC-14D3-42DA-B51A-E2CE275E231E}" type="presParOf" srcId="{32DC8F99-6B7A-4689-A3F4-BC0956612229}" destId="{326DF8F7-9D8A-429F-AC5F-559AB62375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EBCDD-A621-4568-A57A-E8FE24A1141A}" type="doc">
      <dgm:prSet loTypeId="urn:microsoft.com/office/officeart/2005/8/layout/hierarchy1" loCatId="hierarchy" qsTypeId="urn:microsoft.com/office/officeart/2005/8/quickstyle/simple1#2" qsCatId="simple" csTypeId="urn:microsoft.com/office/officeart/2005/8/colors/accent1_4" csCatId="accent1" phldr="1"/>
      <dgm:spPr/>
      <dgm:t>
        <a:bodyPr/>
        <a:lstStyle/>
        <a:p>
          <a:endParaRPr lang="el-GR"/>
        </a:p>
      </dgm:t>
    </dgm:pt>
    <dgm:pt modelId="{3672064F-24BE-4BDC-B044-306222579105}">
      <dgm:prSet phldrT="[Κείμενο]" custT="1"/>
      <dgm:spPr/>
      <dgm:t>
        <a:bodyPr/>
        <a:lstStyle/>
        <a:p>
          <a:r>
            <a:rPr lang="el-GR" sz="2400" dirty="0" smtClean="0">
              <a:latin typeface="+mn-lt"/>
            </a:rPr>
            <a:t>Χρωστικές – βαφές </a:t>
          </a:r>
          <a:endParaRPr lang="el-GR" sz="2400" dirty="0">
            <a:latin typeface="+mn-lt"/>
          </a:endParaRPr>
        </a:p>
      </dgm:t>
    </dgm:pt>
    <dgm:pt modelId="{0A6CC77C-38B6-45F2-BC46-2F389067E8DF}" type="parTrans" cxnId="{CC6FC05E-E9E0-4AA4-97E9-0EC8A956B03D}">
      <dgm:prSet/>
      <dgm:spPr/>
      <dgm:t>
        <a:bodyPr/>
        <a:lstStyle/>
        <a:p>
          <a:endParaRPr lang="el-GR" sz="2400">
            <a:latin typeface="+mn-lt"/>
          </a:endParaRPr>
        </a:p>
      </dgm:t>
    </dgm:pt>
    <dgm:pt modelId="{6A6360A1-BC0D-452C-85D7-8E4CE7331E5A}" type="sibTrans" cxnId="{CC6FC05E-E9E0-4AA4-97E9-0EC8A956B03D}">
      <dgm:prSet/>
      <dgm:spPr/>
      <dgm:t>
        <a:bodyPr/>
        <a:lstStyle/>
        <a:p>
          <a:endParaRPr lang="el-GR" sz="2400">
            <a:latin typeface="+mn-lt"/>
          </a:endParaRPr>
        </a:p>
      </dgm:t>
    </dgm:pt>
    <dgm:pt modelId="{03621824-9FD9-43EC-B0B0-0DDE6D6626A0}">
      <dgm:prSet phldrT="[Κείμενο]" custT="1"/>
      <dgm:spPr/>
      <dgm:t>
        <a:bodyPr/>
        <a:lstStyle/>
        <a:p>
          <a:r>
            <a:rPr lang="el-GR" sz="2400" dirty="0" smtClean="0">
              <a:latin typeface="+mn-lt"/>
            </a:rPr>
            <a:t>Όξινα χρώματα</a:t>
          </a:r>
          <a:endParaRPr lang="el-GR" sz="2400" dirty="0">
            <a:latin typeface="+mn-lt"/>
          </a:endParaRPr>
        </a:p>
      </dgm:t>
    </dgm:pt>
    <dgm:pt modelId="{6431E511-4899-42E9-B1F9-5EA82B761A9A}" type="parTrans" cxnId="{F7C39941-F7AD-4492-9A31-EBD8B073EE9D}">
      <dgm:prSet/>
      <dgm:spPr/>
      <dgm:t>
        <a:bodyPr/>
        <a:lstStyle/>
        <a:p>
          <a:endParaRPr lang="el-GR" sz="2400">
            <a:latin typeface="+mn-lt"/>
          </a:endParaRPr>
        </a:p>
      </dgm:t>
    </dgm:pt>
    <dgm:pt modelId="{159C626C-E426-451E-B591-8DCB3E7A4E8B}" type="sibTrans" cxnId="{F7C39941-F7AD-4492-9A31-EBD8B073EE9D}">
      <dgm:prSet/>
      <dgm:spPr/>
      <dgm:t>
        <a:bodyPr/>
        <a:lstStyle/>
        <a:p>
          <a:endParaRPr lang="el-GR" sz="2400">
            <a:latin typeface="+mn-lt"/>
          </a:endParaRPr>
        </a:p>
      </dgm:t>
    </dgm:pt>
    <dgm:pt modelId="{195FAD61-36EE-4959-997D-15EF636F9E0C}">
      <dgm:prSet phldrT="[Κείμενο]" custT="1"/>
      <dgm:spPr/>
      <dgm:t>
        <a:bodyPr/>
        <a:lstStyle/>
        <a:p>
          <a:r>
            <a:rPr lang="el-GR" sz="2400" dirty="0" smtClean="0">
              <a:latin typeface="+mn-lt"/>
            </a:rPr>
            <a:t>Βασικά χρώματα</a:t>
          </a:r>
          <a:endParaRPr lang="el-GR" sz="2400" dirty="0">
            <a:latin typeface="+mn-lt"/>
          </a:endParaRPr>
        </a:p>
      </dgm:t>
    </dgm:pt>
    <dgm:pt modelId="{A524E9C7-0DA6-444A-B999-A3F09015F373}" type="parTrans" cxnId="{7E39BF63-9938-46E2-93BD-A1DBD05CBE08}">
      <dgm:prSet/>
      <dgm:spPr/>
      <dgm:t>
        <a:bodyPr/>
        <a:lstStyle/>
        <a:p>
          <a:endParaRPr lang="el-GR" sz="2400">
            <a:latin typeface="+mn-lt"/>
          </a:endParaRPr>
        </a:p>
      </dgm:t>
    </dgm:pt>
    <dgm:pt modelId="{0839733D-1299-4133-AFF0-2336736565E2}" type="sibTrans" cxnId="{7E39BF63-9938-46E2-93BD-A1DBD05CBE08}">
      <dgm:prSet/>
      <dgm:spPr/>
      <dgm:t>
        <a:bodyPr/>
        <a:lstStyle/>
        <a:p>
          <a:endParaRPr lang="el-GR" sz="2400">
            <a:latin typeface="+mn-lt"/>
          </a:endParaRPr>
        </a:p>
      </dgm:t>
    </dgm:pt>
    <dgm:pt modelId="{BC751A54-BFD4-4F86-8F6C-682FD8B72E01}">
      <dgm:prSet phldrT="[Κείμενο]" custT="1"/>
      <dgm:spPr/>
      <dgm:t>
        <a:bodyPr/>
        <a:lstStyle/>
        <a:p>
          <a:r>
            <a:rPr lang="el-GR" sz="2400" dirty="0" smtClean="0">
              <a:latin typeface="+mn-lt"/>
            </a:rPr>
            <a:t>Χρώματα διαλύτη</a:t>
          </a:r>
          <a:endParaRPr lang="el-GR" sz="2400" dirty="0">
            <a:latin typeface="+mn-lt"/>
          </a:endParaRPr>
        </a:p>
      </dgm:t>
    </dgm:pt>
    <dgm:pt modelId="{8B337530-AEBE-4072-ADD3-3420E05C1B14}" type="parTrans" cxnId="{F63EDD09-6E65-4AEB-948C-8EBA81130264}">
      <dgm:prSet/>
      <dgm:spPr/>
      <dgm:t>
        <a:bodyPr/>
        <a:lstStyle/>
        <a:p>
          <a:endParaRPr lang="el-GR" sz="2400">
            <a:latin typeface="+mn-lt"/>
          </a:endParaRPr>
        </a:p>
      </dgm:t>
    </dgm:pt>
    <dgm:pt modelId="{E2DB1D7B-E103-4B3A-9F89-FECDF124F424}" type="sibTrans" cxnId="{F63EDD09-6E65-4AEB-948C-8EBA81130264}">
      <dgm:prSet/>
      <dgm:spPr/>
      <dgm:t>
        <a:bodyPr/>
        <a:lstStyle/>
        <a:p>
          <a:endParaRPr lang="el-GR" sz="2400">
            <a:latin typeface="+mn-lt"/>
          </a:endParaRPr>
        </a:p>
      </dgm:t>
    </dgm:pt>
    <dgm:pt modelId="{9EFD0FB2-74E4-413A-939E-E91F2B75A0A0}">
      <dgm:prSet phldrT="[Κείμενο]" custT="1"/>
      <dgm:spPr/>
      <dgm:t>
        <a:bodyPr/>
        <a:lstStyle/>
        <a:p>
          <a:r>
            <a:rPr lang="el-GR" sz="2400" dirty="0" smtClean="0">
              <a:latin typeface="+mn-lt"/>
            </a:rPr>
            <a:t>Χρώματα διασποράς </a:t>
          </a:r>
          <a:endParaRPr lang="el-GR" sz="2400" dirty="0">
            <a:latin typeface="+mn-lt"/>
          </a:endParaRPr>
        </a:p>
      </dgm:t>
    </dgm:pt>
    <dgm:pt modelId="{590F299F-5166-4567-95AD-1283D2F7C62A}" type="parTrans" cxnId="{B64D6D5C-2D68-4F53-958D-87CC3043A902}">
      <dgm:prSet/>
      <dgm:spPr/>
      <dgm:t>
        <a:bodyPr/>
        <a:lstStyle/>
        <a:p>
          <a:endParaRPr lang="en-US" sz="2400">
            <a:latin typeface="+mn-lt"/>
          </a:endParaRPr>
        </a:p>
      </dgm:t>
    </dgm:pt>
    <dgm:pt modelId="{A5CA80D1-39EA-406B-9428-E7F2A5B3F1FC}" type="sibTrans" cxnId="{B64D6D5C-2D68-4F53-958D-87CC3043A902}">
      <dgm:prSet/>
      <dgm:spPr/>
      <dgm:t>
        <a:bodyPr/>
        <a:lstStyle/>
        <a:p>
          <a:endParaRPr lang="en-US" sz="2400">
            <a:latin typeface="+mn-lt"/>
          </a:endParaRPr>
        </a:p>
      </dgm:t>
    </dgm:pt>
    <dgm:pt modelId="{BB92157A-6E94-4823-B517-2FD0613C1E62}" type="pres">
      <dgm:prSet presAssocID="{8D4EBCDD-A621-4568-A57A-E8FE24A1141A}" presName="hierChild1" presStyleCnt="0">
        <dgm:presLayoutVars>
          <dgm:chPref val="1"/>
          <dgm:dir/>
          <dgm:animOne val="branch"/>
          <dgm:animLvl val="lvl"/>
          <dgm:resizeHandles/>
        </dgm:presLayoutVars>
      </dgm:prSet>
      <dgm:spPr/>
      <dgm:t>
        <a:bodyPr/>
        <a:lstStyle/>
        <a:p>
          <a:endParaRPr lang="el-GR"/>
        </a:p>
      </dgm:t>
    </dgm:pt>
    <dgm:pt modelId="{C403B54C-5612-48CF-8B54-10309C45D780}" type="pres">
      <dgm:prSet presAssocID="{3672064F-24BE-4BDC-B044-306222579105}" presName="hierRoot1" presStyleCnt="0"/>
      <dgm:spPr/>
      <dgm:t>
        <a:bodyPr/>
        <a:lstStyle/>
        <a:p>
          <a:endParaRPr lang="el-GR"/>
        </a:p>
      </dgm:t>
    </dgm:pt>
    <dgm:pt modelId="{020D8D5E-2486-4E01-B0EC-C3863D3C2ED4}" type="pres">
      <dgm:prSet presAssocID="{3672064F-24BE-4BDC-B044-306222579105}" presName="composite" presStyleCnt="0"/>
      <dgm:spPr/>
      <dgm:t>
        <a:bodyPr/>
        <a:lstStyle/>
        <a:p>
          <a:endParaRPr lang="el-GR"/>
        </a:p>
      </dgm:t>
    </dgm:pt>
    <dgm:pt modelId="{76FCBF94-DF42-423E-BD4F-2F3774A93AB8}" type="pres">
      <dgm:prSet presAssocID="{3672064F-24BE-4BDC-B044-306222579105}" presName="background" presStyleLbl="node0" presStyleIdx="0" presStyleCnt="1"/>
      <dgm:spPr/>
      <dgm:t>
        <a:bodyPr/>
        <a:lstStyle/>
        <a:p>
          <a:endParaRPr lang="el-GR"/>
        </a:p>
      </dgm:t>
    </dgm:pt>
    <dgm:pt modelId="{0F4F61E4-3219-429F-BEC7-2452557134D7}" type="pres">
      <dgm:prSet presAssocID="{3672064F-24BE-4BDC-B044-306222579105}" presName="text" presStyleLbl="fgAcc0" presStyleIdx="0" presStyleCnt="1" custLinFactNeighborX="10073" custLinFactNeighborY="-1963">
        <dgm:presLayoutVars>
          <dgm:chPref val="3"/>
        </dgm:presLayoutVars>
      </dgm:prSet>
      <dgm:spPr/>
      <dgm:t>
        <a:bodyPr/>
        <a:lstStyle/>
        <a:p>
          <a:endParaRPr lang="el-GR"/>
        </a:p>
      </dgm:t>
    </dgm:pt>
    <dgm:pt modelId="{376755ED-F8D6-42C6-9204-57CDDB9C8BC8}" type="pres">
      <dgm:prSet presAssocID="{3672064F-24BE-4BDC-B044-306222579105}" presName="hierChild2" presStyleCnt="0"/>
      <dgm:spPr/>
      <dgm:t>
        <a:bodyPr/>
        <a:lstStyle/>
        <a:p>
          <a:endParaRPr lang="el-GR"/>
        </a:p>
      </dgm:t>
    </dgm:pt>
    <dgm:pt modelId="{2327FE8C-2F0C-4E2B-BC8F-C9B43EDAFA04}" type="pres">
      <dgm:prSet presAssocID="{6431E511-4899-42E9-B1F9-5EA82B761A9A}" presName="Name10" presStyleLbl="parChTrans1D2" presStyleIdx="0" presStyleCnt="4"/>
      <dgm:spPr/>
      <dgm:t>
        <a:bodyPr/>
        <a:lstStyle/>
        <a:p>
          <a:endParaRPr lang="el-GR"/>
        </a:p>
      </dgm:t>
    </dgm:pt>
    <dgm:pt modelId="{EC6CB5C3-BD3C-4E61-84F5-C6D8A9CC86F4}" type="pres">
      <dgm:prSet presAssocID="{03621824-9FD9-43EC-B0B0-0DDE6D6626A0}" presName="hierRoot2" presStyleCnt="0"/>
      <dgm:spPr/>
      <dgm:t>
        <a:bodyPr/>
        <a:lstStyle/>
        <a:p>
          <a:endParaRPr lang="el-GR"/>
        </a:p>
      </dgm:t>
    </dgm:pt>
    <dgm:pt modelId="{C45698D4-3716-4B30-8FC6-118AF1409564}" type="pres">
      <dgm:prSet presAssocID="{03621824-9FD9-43EC-B0B0-0DDE6D6626A0}" presName="composite2" presStyleCnt="0"/>
      <dgm:spPr/>
      <dgm:t>
        <a:bodyPr/>
        <a:lstStyle/>
        <a:p>
          <a:endParaRPr lang="el-GR"/>
        </a:p>
      </dgm:t>
    </dgm:pt>
    <dgm:pt modelId="{050E4F18-320D-408D-BEA0-3037FB449961}" type="pres">
      <dgm:prSet presAssocID="{03621824-9FD9-43EC-B0B0-0DDE6D6626A0}" presName="background2" presStyleLbl="node2" presStyleIdx="0" presStyleCnt="4"/>
      <dgm:spPr/>
      <dgm:t>
        <a:bodyPr/>
        <a:lstStyle/>
        <a:p>
          <a:endParaRPr lang="el-GR"/>
        </a:p>
      </dgm:t>
    </dgm:pt>
    <dgm:pt modelId="{0EFD0010-C8DE-4A53-80FD-E8E396DA6509}" type="pres">
      <dgm:prSet presAssocID="{03621824-9FD9-43EC-B0B0-0DDE6D6626A0}" presName="text2" presStyleLbl="fgAcc2" presStyleIdx="0" presStyleCnt="4">
        <dgm:presLayoutVars>
          <dgm:chPref val="3"/>
        </dgm:presLayoutVars>
      </dgm:prSet>
      <dgm:spPr/>
      <dgm:t>
        <a:bodyPr/>
        <a:lstStyle/>
        <a:p>
          <a:endParaRPr lang="el-GR"/>
        </a:p>
      </dgm:t>
    </dgm:pt>
    <dgm:pt modelId="{E3213B46-0581-4848-9494-8570EF8DF081}" type="pres">
      <dgm:prSet presAssocID="{03621824-9FD9-43EC-B0B0-0DDE6D6626A0}" presName="hierChild3" presStyleCnt="0"/>
      <dgm:spPr/>
      <dgm:t>
        <a:bodyPr/>
        <a:lstStyle/>
        <a:p>
          <a:endParaRPr lang="el-GR"/>
        </a:p>
      </dgm:t>
    </dgm:pt>
    <dgm:pt modelId="{4B38C514-5AEB-4C25-BBAE-4AB0E83FD189}" type="pres">
      <dgm:prSet presAssocID="{A524E9C7-0DA6-444A-B999-A3F09015F373}" presName="Name10" presStyleLbl="parChTrans1D2" presStyleIdx="1" presStyleCnt="4"/>
      <dgm:spPr/>
      <dgm:t>
        <a:bodyPr/>
        <a:lstStyle/>
        <a:p>
          <a:endParaRPr lang="el-GR"/>
        </a:p>
      </dgm:t>
    </dgm:pt>
    <dgm:pt modelId="{002BB088-0D8B-406E-B911-07D1A2850AEA}" type="pres">
      <dgm:prSet presAssocID="{195FAD61-36EE-4959-997D-15EF636F9E0C}" presName="hierRoot2" presStyleCnt="0"/>
      <dgm:spPr/>
      <dgm:t>
        <a:bodyPr/>
        <a:lstStyle/>
        <a:p>
          <a:endParaRPr lang="el-GR"/>
        </a:p>
      </dgm:t>
    </dgm:pt>
    <dgm:pt modelId="{FF5B8DBF-503E-4D87-8CD6-F87F86C4D298}" type="pres">
      <dgm:prSet presAssocID="{195FAD61-36EE-4959-997D-15EF636F9E0C}" presName="composite2" presStyleCnt="0"/>
      <dgm:spPr/>
      <dgm:t>
        <a:bodyPr/>
        <a:lstStyle/>
        <a:p>
          <a:endParaRPr lang="el-GR"/>
        </a:p>
      </dgm:t>
    </dgm:pt>
    <dgm:pt modelId="{44A8A053-E0FE-439D-BACB-4B39B218F52D}" type="pres">
      <dgm:prSet presAssocID="{195FAD61-36EE-4959-997D-15EF636F9E0C}" presName="background2" presStyleLbl="node2" presStyleIdx="1" presStyleCnt="4"/>
      <dgm:spPr/>
      <dgm:t>
        <a:bodyPr/>
        <a:lstStyle/>
        <a:p>
          <a:endParaRPr lang="el-GR"/>
        </a:p>
      </dgm:t>
    </dgm:pt>
    <dgm:pt modelId="{F015BA09-BA7E-48D2-AC19-B5C23D3B15E6}" type="pres">
      <dgm:prSet presAssocID="{195FAD61-36EE-4959-997D-15EF636F9E0C}" presName="text2" presStyleLbl="fgAcc2" presStyleIdx="1" presStyleCnt="4">
        <dgm:presLayoutVars>
          <dgm:chPref val="3"/>
        </dgm:presLayoutVars>
      </dgm:prSet>
      <dgm:spPr/>
      <dgm:t>
        <a:bodyPr/>
        <a:lstStyle/>
        <a:p>
          <a:endParaRPr lang="el-GR"/>
        </a:p>
      </dgm:t>
    </dgm:pt>
    <dgm:pt modelId="{56265B1B-1CD4-4D67-BFAB-93BC3EE73E36}" type="pres">
      <dgm:prSet presAssocID="{195FAD61-36EE-4959-997D-15EF636F9E0C}" presName="hierChild3" presStyleCnt="0"/>
      <dgm:spPr/>
      <dgm:t>
        <a:bodyPr/>
        <a:lstStyle/>
        <a:p>
          <a:endParaRPr lang="el-GR"/>
        </a:p>
      </dgm:t>
    </dgm:pt>
    <dgm:pt modelId="{EC45B16C-98D5-49BD-8598-A7A22DE22FE9}" type="pres">
      <dgm:prSet presAssocID="{8B337530-AEBE-4072-ADD3-3420E05C1B14}" presName="Name10" presStyleLbl="parChTrans1D2" presStyleIdx="2" presStyleCnt="4"/>
      <dgm:spPr/>
      <dgm:t>
        <a:bodyPr/>
        <a:lstStyle/>
        <a:p>
          <a:endParaRPr lang="el-GR"/>
        </a:p>
      </dgm:t>
    </dgm:pt>
    <dgm:pt modelId="{32DC8F99-6B7A-4689-A3F4-BC0956612229}" type="pres">
      <dgm:prSet presAssocID="{BC751A54-BFD4-4F86-8F6C-682FD8B72E01}" presName="hierRoot2" presStyleCnt="0"/>
      <dgm:spPr/>
      <dgm:t>
        <a:bodyPr/>
        <a:lstStyle/>
        <a:p>
          <a:endParaRPr lang="el-GR"/>
        </a:p>
      </dgm:t>
    </dgm:pt>
    <dgm:pt modelId="{1634FBC9-A858-4E94-95FF-CE0B20F0EDF3}" type="pres">
      <dgm:prSet presAssocID="{BC751A54-BFD4-4F86-8F6C-682FD8B72E01}" presName="composite2" presStyleCnt="0"/>
      <dgm:spPr/>
      <dgm:t>
        <a:bodyPr/>
        <a:lstStyle/>
        <a:p>
          <a:endParaRPr lang="el-GR"/>
        </a:p>
      </dgm:t>
    </dgm:pt>
    <dgm:pt modelId="{EB0D04ED-FE4A-4BAF-B9B6-4DDCEFDDC3BE}" type="pres">
      <dgm:prSet presAssocID="{BC751A54-BFD4-4F86-8F6C-682FD8B72E01}" presName="background2" presStyleLbl="node2" presStyleIdx="2" presStyleCnt="4"/>
      <dgm:spPr/>
      <dgm:t>
        <a:bodyPr/>
        <a:lstStyle/>
        <a:p>
          <a:endParaRPr lang="el-GR"/>
        </a:p>
      </dgm:t>
    </dgm:pt>
    <dgm:pt modelId="{26E1EF5B-BA49-4189-84F8-D823CE487BFA}" type="pres">
      <dgm:prSet presAssocID="{BC751A54-BFD4-4F86-8F6C-682FD8B72E01}" presName="text2" presStyleLbl="fgAcc2" presStyleIdx="2" presStyleCnt="4">
        <dgm:presLayoutVars>
          <dgm:chPref val="3"/>
        </dgm:presLayoutVars>
      </dgm:prSet>
      <dgm:spPr/>
      <dgm:t>
        <a:bodyPr/>
        <a:lstStyle/>
        <a:p>
          <a:endParaRPr lang="el-GR"/>
        </a:p>
      </dgm:t>
    </dgm:pt>
    <dgm:pt modelId="{326DF8F7-9D8A-429F-AC5F-559AB6237510}" type="pres">
      <dgm:prSet presAssocID="{BC751A54-BFD4-4F86-8F6C-682FD8B72E01}" presName="hierChild3" presStyleCnt="0"/>
      <dgm:spPr/>
      <dgm:t>
        <a:bodyPr/>
        <a:lstStyle/>
        <a:p>
          <a:endParaRPr lang="el-GR"/>
        </a:p>
      </dgm:t>
    </dgm:pt>
    <dgm:pt modelId="{CF209662-84F0-42C0-A0AB-BCA846B7A85B}" type="pres">
      <dgm:prSet presAssocID="{590F299F-5166-4567-95AD-1283D2F7C62A}" presName="Name10" presStyleLbl="parChTrans1D2" presStyleIdx="3" presStyleCnt="4"/>
      <dgm:spPr/>
      <dgm:t>
        <a:bodyPr/>
        <a:lstStyle/>
        <a:p>
          <a:endParaRPr lang="el-GR"/>
        </a:p>
      </dgm:t>
    </dgm:pt>
    <dgm:pt modelId="{3D2BD374-B2C2-48E1-AEB9-05971884A0B5}" type="pres">
      <dgm:prSet presAssocID="{9EFD0FB2-74E4-413A-939E-E91F2B75A0A0}" presName="hierRoot2" presStyleCnt="0"/>
      <dgm:spPr/>
      <dgm:t>
        <a:bodyPr/>
        <a:lstStyle/>
        <a:p>
          <a:endParaRPr lang="el-GR"/>
        </a:p>
      </dgm:t>
    </dgm:pt>
    <dgm:pt modelId="{E8D8861E-7756-412B-B3EF-6E1E3D5C6C97}" type="pres">
      <dgm:prSet presAssocID="{9EFD0FB2-74E4-413A-939E-E91F2B75A0A0}" presName="composite2" presStyleCnt="0"/>
      <dgm:spPr/>
      <dgm:t>
        <a:bodyPr/>
        <a:lstStyle/>
        <a:p>
          <a:endParaRPr lang="el-GR"/>
        </a:p>
      </dgm:t>
    </dgm:pt>
    <dgm:pt modelId="{CDFFD2A3-96B1-49C1-890D-0FABFD7DC7B9}" type="pres">
      <dgm:prSet presAssocID="{9EFD0FB2-74E4-413A-939E-E91F2B75A0A0}" presName="background2" presStyleLbl="node2" presStyleIdx="3" presStyleCnt="4"/>
      <dgm:spPr/>
      <dgm:t>
        <a:bodyPr/>
        <a:lstStyle/>
        <a:p>
          <a:endParaRPr lang="el-GR"/>
        </a:p>
      </dgm:t>
    </dgm:pt>
    <dgm:pt modelId="{02686A0A-4BCA-4E84-B61E-5B63B5836827}" type="pres">
      <dgm:prSet presAssocID="{9EFD0FB2-74E4-413A-939E-E91F2B75A0A0}" presName="text2" presStyleLbl="fgAcc2" presStyleIdx="3" presStyleCnt="4">
        <dgm:presLayoutVars>
          <dgm:chPref val="3"/>
        </dgm:presLayoutVars>
      </dgm:prSet>
      <dgm:spPr/>
      <dgm:t>
        <a:bodyPr/>
        <a:lstStyle/>
        <a:p>
          <a:endParaRPr lang="el-GR"/>
        </a:p>
      </dgm:t>
    </dgm:pt>
    <dgm:pt modelId="{1F61A918-AB44-4D28-846E-669CB966CCA0}" type="pres">
      <dgm:prSet presAssocID="{9EFD0FB2-74E4-413A-939E-E91F2B75A0A0}" presName="hierChild3" presStyleCnt="0"/>
      <dgm:spPr/>
      <dgm:t>
        <a:bodyPr/>
        <a:lstStyle/>
        <a:p>
          <a:endParaRPr lang="el-GR"/>
        </a:p>
      </dgm:t>
    </dgm:pt>
  </dgm:ptLst>
  <dgm:cxnLst>
    <dgm:cxn modelId="{9BFDF92E-D36B-4E63-8618-78FDB9E9F6C6}" type="presOf" srcId="{590F299F-5166-4567-95AD-1283D2F7C62A}" destId="{CF209662-84F0-42C0-A0AB-BCA846B7A85B}" srcOrd="0" destOrd="0" presId="urn:microsoft.com/office/officeart/2005/8/layout/hierarchy1"/>
    <dgm:cxn modelId="{8F05D07F-24B3-4800-A451-784FFC6C6F53}" type="presOf" srcId="{6431E511-4899-42E9-B1F9-5EA82B761A9A}" destId="{2327FE8C-2F0C-4E2B-BC8F-C9B43EDAFA04}" srcOrd="0" destOrd="0" presId="urn:microsoft.com/office/officeart/2005/8/layout/hierarchy1"/>
    <dgm:cxn modelId="{7DCBB24B-D30A-427B-BB3E-4B661803CD00}" type="presOf" srcId="{8D4EBCDD-A621-4568-A57A-E8FE24A1141A}" destId="{BB92157A-6E94-4823-B517-2FD0613C1E62}" srcOrd="0" destOrd="0" presId="urn:microsoft.com/office/officeart/2005/8/layout/hierarchy1"/>
    <dgm:cxn modelId="{7E39BF63-9938-46E2-93BD-A1DBD05CBE08}" srcId="{3672064F-24BE-4BDC-B044-306222579105}" destId="{195FAD61-36EE-4959-997D-15EF636F9E0C}" srcOrd="1" destOrd="0" parTransId="{A524E9C7-0DA6-444A-B999-A3F09015F373}" sibTransId="{0839733D-1299-4133-AFF0-2336736565E2}"/>
    <dgm:cxn modelId="{4E48B6C0-AE87-4193-86C4-7AE4E3B44555}" type="presOf" srcId="{3672064F-24BE-4BDC-B044-306222579105}" destId="{0F4F61E4-3219-429F-BEC7-2452557134D7}" srcOrd="0" destOrd="0" presId="urn:microsoft.com/office/officeart/2005/8/layout/hierarchy1"/>
    <dgm:cxn modelId="{0B9C572D-56BA-4470-8757-B61844E69595}" type="presOf" srcId="{8B337530-AEBE-4072-ADD3-3420E05C1B14}" destId="{EC45B16C-98D5-49BD-8598-A7A22DE22FE9}" srcOrd="0" destOrd="0" presId="urn:microsoft.com/office/officeart/2005/8/layout/hierarchy1"/>
    <dgm:cxn modelId="{FD8BB215-DAEA-4328-B1C4-AD80DAC03E19}" type="presOf" srcId="{BC751A54-BFD4-4F86-8F6C-682FD8B72E01}" destId="{26E1EF5B-BA49-4189-84F8-D823CE487BFA}" srcOrd="0" destOrd="0" presId="urn:microsoft.com/office/officeart/2005/8/layout/hierarchy1"/>
    <dgm:cxn modelId="{CC6FC05E-E9E0-4AA4-97E9-0EC8A956B03D}" srcId="{8D4EBCDD-A621-4568-A57A-E8FE24A1141A}" destId="{3672064F-24BE-4BDC-B044-306222579105}" srcOrd="0" destOrd="0" parTransId="{0A6CC77C-38B6-45F2-BC46-2F389067E8DF}" sibTransId="{6A6360A1-BC0D-452C-85D7-8E4CE7331E5A}"/>
    <dgm:cxn modelId="{6F09DD04-5679-4369-A986-0E894AC955C4}" type="presOf" srcId="{A524E9C7-0DA6-444A-B999-A3F09015F373}" destId="{4B38C514-5AEB-4C25-BBAE-4AB0E83FD189}" srcOrd="0" destOrd="0" presId="urn:microsoft.com/office/officeart/2005/8/layout/hierarchy1"/>
    <dgm:cxn modelId="{C5D4CB05-98A3-46AF-B64B-8534DF3619A8}" type="presOf" srcId="{9EFD0FB2-74E4-413A-939E-E91F2B75A0A0}" destId="{02686A0A-4BCA-4E84-B61E-5B63B5836827}" srcOrd="0" destOrd="0" presId="urn:microsoft.com/office/officeart/2005/8/layout/hierarchy1"/>
    <dgm:cxn modelId="{EEFA9A80-5E01-4863-A35D-09D41F550C01}" type="presOf" srcId="{03621824-9FD9-43EC-B0B0-0DDE6D6626A0}" destId="{0EFD0010-C8DE-4A53-80FD-E8E396DA6509}" srcOrd="0" destOrd="0" presId="urn:microsoft.com/office/officeart/2005/8/layout/hierarchy1"/>
    <dgm:cxn modelId="{F7C39941-F7AD-4492-9A31-EBD8B073EE9D}" srcId="{3672064F-24BE-4BDC-B044-306222579105}" destId="{03621824-9FD9-43EC-B0B0-0DDE6D6626A0}" srcOrd="0" destOrd="0" parTransId="{6431E511-4899-42E9-B1F9-5EA82B761A9A}" sibTransId="{159C626C-E426-451E-B591-8DCB3E7A4E8B}"/>
    <dgm:cxn modelId="{66EF3331-9D71-4780-9A0A-5707058E3E1A}" type="presOf" srcId="{195FAD61-36EE-4959-997D-15EF636F9E0C}" destId="{F015BA09-BA7E-48D2-AC19-B5C23D3B15E6}" srcOrd="0" destOrd="0" presId="urn:microsoft.com/office/officeart/2005/8/layout/hierarchy1"/>
    <dgm:cxn modelId="{B64D6D5C-2D68-4F53-958D-87CC3043A902}" srcId="{3672064F-24BE-4BDC-B044-306222579105}" destId="{9EFD0FB2-74E4-413A-939E-E91F2B75A0A0}" srcOrd="3" destOrd="0" parTransId="{590F299F-5166-4567-95AD-1283D2F7C62A}" sibTransId="{A5CA80D1-39EA-406B-9428-E7F2A5B3F1FC}"/>
    <dgm:cxn modelId="{F63EDD09-6E65-4AEB-948C-8EBA81130264}" srcId="{3672064F-24BE-4BDC-B044-306222579105}" destId="{BC751A54-BFD4-4F86-8F6C-682FD8B72E01}" srcOrd="2" destOrd="0" parTransId="{8B337530-AEBE-4072-ADD3-3420E05C1B14}" sibTransId="{E2DB1D7B-E103-4B3A-9F89-FECDF124F424}"/>
    <dgm:cxn modelId="{481A8C5D-3721-4025-8924-0D0DA6CE994C}" type="presParOf" srcId="{BB92157A-6E94-4823-B517-2FD0613C1E62}" destId="{C403B54C-5612-48CF-8B54-10309C45D780}" srcOrd="0" destOrd="0" presId="urn:microsoft.com/office/officeart/2005/8/layout/hierarchy1"/>
    <dgm:cxn modelId="{82B2FEB5-2226-448F-9282-E7B3D54C028E}" type="presParOf" srcId="{C403B54C-5612-48CF-8B54-10309C45D780}" destId="{020D8D5E-2486-4E01-B0EC-C3863D3C2ED4}" srcOrd="0" destOrd="0" presId="urn:microsoft.com/office/officeart/2005/8/layout/hierarchy1"/>
    <dgm:cxn modelId="{E8F16875-EF8A-4F6E-8D56-16615DE13EA3}" type="presParOf" srcId="{020D8D5E-2486-4E01-B0EC-C3863D3C2ED4}" destId="{76FCBF94-DF42-423E-BD4F-2F3774A93AB8}" srcOrd="0" destOrd="0" presId="urn:microsoft.com/office/officeart/2005/8/layout/hierarchy1"/>
    <dgm:cxn modelId="{F300825F-4CD2-423D-BD27-F27D9A094A6F}" type="presParOf" srcId="{020D8D5E-2486-4E01-B0EC-C3863D3C2ED4}" destId="{0F4F61E4-3219-429F-BEC7-2452557134D7}" srcOrd="1" destOrd="0" presId="urn:microsoft.com/office/officeart/2005/8/layout/hierarchy1"/>
    <dgm:cxn modelId="{9E1C3837-D9D0-4926-9F3A-03F8F42BD9A2}" type="presParOf" srcId="{C403B54C-5612-48CF-8B54-10309C45D780}" destId="{376755ED-F8D6-42C6-9204-57CDDB9C8BC8}" srcOrd="1" destOrd="0" presId="urn:microsoft.com/office/officeart/2005/8/layout/hierarchy1"/>
    <dgm:cxn modelId="{4545AC18-D0FB-4F65-A5E8-E34EF878B66B}" type="presParOf" srcId="{376755ED-F8D6-42C6-9204-57CDDB9C8BC8}" destId="{2327FE8C-2F0C-4E2B-BC8F-C9B43EDAFA04}" srcOrd="0" destOrd="0" presId="urn:microsoft.com/office/officeart/2005/8/layout/hierarchy1"/>
    <dgm:cxn modelId="{FF2F056A-46F0-48C6-AD0D-61AB98B1D80C}" type="presParOf" srcId="{376755ED-F8D6-42C6-9204-57CDDB9C8BC8}" destId="{EC6CB5C3-BD3C-4E61-84F5-C6D8A9CC86F4}" srcOrd="1" destOrd="0" presId="urn:microsoft.com/office/officeart/2005/8/layout/hierarchy1"/>
    <dgm:cxn modelId="{EBC9A1E8-67D8-4CFC-9505-81E17537639F}" type="presParOf" srcId="{EC6CB5C3-BD3C-4E61-84F5-C6D8A9CC86F4}" destId="{C45698D4-3716-4B30-8FC6-118AF1409564}" srcOrd="0" destOrd="0" presId="urn:microsoft.com/office/officeart/2005/8/layout/hierarchy1"/>
    <dgm:cxn modelId="{C184DA4D-CA3C-413E-AFC0-AC61AEEBFB05}" type="presParOf" srcId="{C45698D4-3716-4B30-8FC6-118AF1409564}" destId="{050E4F18-320D-408D-BEA0-3037FB449961}" srcOrd="0" destOrd="0" presId="urn:microsoft.com/office/officeart/2005/8/layout/hierarchy1"/>
    <dgm:cxn modelId="{412D5816-6510-4FBB-A58A-6CE25994F5D2}" type="presParOf" srcId="{C45698D4-3716-4B30-8FC6-118AF1409564}" destId="{0EFD0010-C8DE-4A53-80FD-E8E396DA6509}" srcOrd="1" destOrd="0" presId="urn:microsoft.com/office/officeart/2005/8/layout/hierarchy1"/>
    <dgm:cxn modelId="{114A6F54-D349-48A9-A3DB-77E5834D654F}" type="presParOf" srcId="{EC6CB5C3-BD3C-4E61-84F5-C6D8A9CC86F4}" destId="{E3213B46-0581-4848-9494-8570EF8DF081}" srcOrd="1" destOrd="0" presId="urn:microsoft.com/office/officeart/2005/8/layout/hierarchy1"/>
    <dgm:cxn modelId="{7D85D303-8719-43B2-A950-AF8154CBC72D}" type="presParOf" srcId="{376755ED-F8D6-42C6-9204-57CDDB9C8BC8}" destId="{4B38C514-5AEB-4C25-BBAE-4AB0E83FD189}" srcOrd="2" destOrd="0" presId="urn:microsoft.com/office/officeart/2005/8/layout/hierarchy1"/>
    <dgm:cxn modelId="{C67DAF64-86D6-4E3A-8BF3-6E343C3A6C0C}" type="presParOf" srcId="{376755ED-F8D6-42C6-9204-57CDDB9C8BC8}" destId="{002BB088-0D8B-406E-B911-07D1A2850AEA}" srcOrd="3" destOrd="0" presId="urn:microsoft.com/office/officeart/2005/8/layout/hierarchy1"/>
    <dgm:cxn modelId="{8381685B-121C-43B0-9A1D-2FFA121A96B3}" type="presParOf" srcId="{002BB088-0D8B-406E-B911-07D1A2850AEA}" destId="{FF5B8DBF-503E-4D87-8CD6-F87F86C4D298}" srcOrd="0" destOrd="0" presId="urn:microsoft.com/office/officeart/2005/8/layout/hierarchy1"/>
    <dgm:cxn modelId="{865C9064-4694-4432-975C-964F6C225AC2}" type="presParOf" srcId="{FF5B8DBF-503E-4D87-8CD6-F87F86C4D298}" destId="{44A8A053-E0FE-439D-BACB-4B39B218F52D}" srcOrd="0" destOrd="0" presId="urn:microsoft.com/office/officeart/2005/8/layout/hierarchy1"/>
    <dgm:cxn modelId="{ECC3B0EE-DE68-4BF0-8740-46787D38D1C0}" type="presParOf" srcId="{FF5B8DBF-503E-4D87-8CD6-F87F86C4D298}" destId="{F015BA09-BA7E-48D2-AC19-B5C23D3B15E6}" srcOrd="1" destOrd="0" presId="urn:microsoft.com/office/officeart/2005/8/layout/hierarchy1"/>
    <dgm:cxn modelId="{088AE3E2-1FD7-43FC-8BA3-29FFBA93D82F}" type="presParOf" srcId="{002BB088-0D8B-406E-B911-07D1A2850AEA}" destId="{56265B1B-1CD4-4D67-BFAB-93BC3EE73E36}" srcOrd="1" destOrd="0" presId="urn:microsoft.com/office/officeart/2005/8/layout/hierarchy1"/>
    <dgm:cxn modelId="{0839513D-6855-4473-89E8-060F705E1ADB}" type="presParOf" srcId="{376755ED-F8D6-42C6-9204-57CDDB9C8BC8}" destId="{EC45B16C-98D5-49BD-8598-A7A22DE22FE9}" srcOrd="4" destOrd="0" presId="urn:microsoft.com/office/officeart/2005/8/layout/hierarchy1"/>
    <dgm:cxn modelId="{1D06D416-E6CA-4D37-A685-EE848ABFF996}" type="presParOf" srcId="{376755ED-F8D6-42C6-9204-57CDDB9C8BC8}" destId="{32DC8F99-6B7A-4689-A3F4-BC0956612229}" srcOrd="5" destOrd="0" presId="urn:microsoft.com/office/officeart/2005/8/layout/hierarchy1"/>
    <dgm:cxn modelId="{42DE0431-8E58-44FE-8338-53BA1FD152DE}" type="presParOf" srcId="{32DC8F99-6B7A-4689-A3F4-BC0956612229}" destId="{1634FBC9-A858-4E94-95FF-CE0B20F0EDF3}" srcOrd="0" destOrd="0" presId="urn:microsoft.com/office/officeart/2005/8/layout/hierarchy1"/>
    <dgm:cxn modelId="{745D1CEB-FC83-4934-A9DC-C28B2F095D9C}" type="presParOf" srcId="{1634FBC9-A858-4E94-95FF-CE0B20F0EDF3}" destId="{EB0D04ED-FE4A-4BAF-B9B6-4DDCEFDDC3BE}" srcOrd="0" destOrd="0" presId="urn:microsoft.com/office/officeart/2005/8/layout/hierarchy1"/>
    <dgm:cxn modelId="{40A50544-7F13-4DF6-87D7-8F94FEB78868}" type="presParOf" srcId="{1634FBC9-A858-4E94-95FF-CE0B20F0EDF3}" destId="{26E1EF5B-BA49-4189-84F8-D823CE487BFA}" srcOrd="1" destOrd="0" presId="urn:microsoft.com/office/officeart/2005/8/layout/hierarchy1"/>
    <dgm:cxn modelId="{10273B6E-7B23-4101-B1FD-2C4379773EEE}" type="presParOf" srcId="{32DC8F99-6B7A-4689-A3F4-BC0956612229}" destId="{326DF8F7-9D8A-429F-AC5F-559AB6237510}" srcOrd="1" destOrd="0" presId="urn:microsoft.com/office/officeart/2005/8/layout/hierarchy1"/>
    <dgm:cxn modelId="{30C0CB5A-E929-4B63-A74A-E2E41B1F8DF9}" type="presParOf" srcId="{376755ED-F8D6-42C6-9204-57CDDB9C8BC8}" destId="{CF209662-84F0-42C0-A0AB-BCA846B7A85B}" srcOrd="6" destOrd="0" presId="urn:microsoft.com/office/officeart/2005/8/layout/hierarchy1"/>
    <dgm:cxn modelId="{11BAE761-20E2-4C83-972D-16705021FA3B}" type="presParOf" srcId="{376755ED-F8D6-42C6-9204-57CDDB9C8BC8}" destId="{3D2BD374-B2C2-48E1-AEB9-05971884A0B5}" srcOrd="7" destOrd="0" presId="urn:microsoft.com/office/officeart/2005/8/layout/hierarchy1"/>
    <dgm:cxn modelId="{BB4DB778-2D7C-473F-8A62-9F38B60BA829}" type="presParOf" srcId="{3D2BD374-B2C2-48E1-AEB9-05971884A0B5}" destId="{E8D8861E-7756-412B-B3EF-6E1E3D5C6C97}" srcOrd="0" destOrd="0" presId="urn:microsoft.com/office/officeart/2005/8/layout/hierarchy1"/>
    <dgm:cxn modelId="{F99FF9FC-D8AA-454C-9BDC-1967C6521E2C}" type="presParOf" srcId="{E8D8861E-7756-412B-B3EF-6E1E3D5C6C97}" destId="{CDFFD2A3-96B1-49C1-890D-0FABFD7DC7B9}" srcOrd="0" destOrd="0" presId="urn:microsoft.com/office/officeart/2005/8/layout/hierarchy1"/>
    <dgm:cxn modelId="{322E3558-B5BB-4544-9640-0D8E1CD4D064}" type="presParOf" srcId="{E8D8861E-7756-412B-B3EF-6E1E3D5C6C97}" destId="{02686A0A-4BCA-4E84-B61E-5B63B5836827}" srcOrd="1" destOrd="0" presId="urn:microsoft.com/office/officeart/2005/8/layout/hierarchy1"/>
    <dgm:cxn modelId="{5DF6CD92-F651-457F-8A2C-6B66B126D52D}" type="presParOf" srcId="{3D2BD374-B2C2-48E1-AEB9-05971884A0B5}" destId="{1F61A918-AB44-4D28-846E-669CB966CC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5B16C-98D5-49BD-8598-A7A22DE22FE9}">
      <dsp:nvSpPr>
        <dsp:cNvPr id="0" name=""/>
        <dsp:cNvSpPr/>
      </dsp:nvSpPr>
      <dsp:spPr>
        <a:xfrm>
          <a:off x="4083128" y="1900249"/>
          <a:ext cx="2897703" cy="689521"/>
        </a:xfrm>
        <a:custGeom>
          <a:avLst/>
          <a:gdLst/>
          <a:ahLst/>
          <a:cxnLst/>
          <a:rect l="0" t="0" r="0" b="0"/>
          <a:pathLst>
            <a:path>
              <a:moveTo>
                <a:pt x="0" y="0"/>
              </a:moveTo>
              <a:lnTo>
                <a:pt x="0" y="469889"/>
              </a:lnTo>
              <a:lnTo>
                <a:pt x="2897703" y="469889"/>
              </a:lnTo>
              <a:lnTo>
                <a:pt x="2897703" y="689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8C514-5AEB-4C25-BBAE-4AB0E83FD189}">
      <dsp:nvSpPr>
        <dsp:cNvPr id="0" name=""/>
        <dsp:cNvSpPr/>
      </dsp:nvSpPr>
      <dsp:spPr>
        <a:xfrm>
          <a:off x="4037408" y="1900249"/>
          <a:ext cx="91440" cy="689521"/>
        </a:xfrm>
        <a:custGeom>
          <a:avLst/>
          <a:gdLst/>
          <a:ahLst/>
          <a:cxnLst/>
          <a:rect l="0" t="0" r="0" b="0"/>
          <a:pathLst>
            <a:path>
              <a:moveTo>
                <a:pt x="45720" y="0"/>
              </a:moveTo>
              <a:lnTo>
                <a:pt x="45720" y="689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7FE8C-2F0C-4E2B-BC8F-C9B43EDAFA04}">
      <dsp:nvSpPr>
        <dsp:cNvPr id="0" name=""/>
        <dsp:cNvSpPr/>
      </dsp:nvSpPr>
      <dsp:spPr>
        <a:xfrm>
          <a:off x="1185424" y="1900249"/>
          <a:ext cx="2897703" cy="689521"/>
        </a:xfrm>
        <a:custGeom>
          <a:avLst/>
          <a:gdLst/>
          <a:ahLst/>
          <a:cxnLst/>
          <a:rect l="0" t="0" r="0" b="0"/>
          <a:pathLst>
            <a:path>
              <a:moveTo>
                <a:pt x="2897703" y="0"/>
              </a:moveTo>
              <a:lnTo>
                <a:pt x="2897703" y="469889"/>
              </a:lnTo>
              <a:lnTo>
                <a:pt x="0" y="469889"/>
              </a:lnTo>
              <a:lnTo>
                <a:pt x="0" y="689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CBF94-DF42-423E-BD4F-2F3774A93AB8}">
      <dsp:nvSpPr>
        <dsp:cNvPr id="0" name=""/>
        <dsp:cNvSpPr/>
      </dsp:nvSpPr>
      <dsp:spPr>
        <a:xfrm>
          <a:off x="2897703" y="394760"/>
          <a:ext cx="2370848" cy="1505488"/>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F61E4-3219-429F-BEC7-2452557134D7}">
      <dsp:nvSpPr>
        <dsp:cNvPr id="0" name=""/>
        <dsp:cNvSpPr/>
      </dsp:nvSpPr>
      <dsp:spPr>
        <a:xfrm>
          <a:off x="3161131" y="645016"/>
          <a:ext cx="2370848" cy="150548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err="1" smtClean="0">
              <a:latin typeface="+mn-lt"/>
            </a:rPr>
            <a:t>Πιγμέντα</a:t>
          </a:r>
          <a:r>
            <a:rPr lang="el-GR" sz="3200" kern="1200" dirty="0" smtClean="0">
              <a:latin typeface="+mn-lt"/>
            </a:rPr>
            <a:t> </a:t>
          </a:r>
          <a:endParaRPr lang="el-GR" sz="3200" kern="1200" dirty="0">
            <a:latin typeface="+mn-lt"/>
          </a:endParaRPr>
        </a:p>
      </dsp:txBody>
      <dsp:txXfrm>
        <a:off x="3205225" y="689110"/>
        <a:ext cx="2282660" cy="1417300"/>
      </dsp:txXfrm>
    </dsp:sp>
    <dsp:sp modelId="{050E4F18-320D-408D-BEA0-3037FB449961}">
      <dsp:nvSpPr>
        <dsp:cNvPr id="0" name=""/>
        <dsp:cNvSpPr/>
      </dsp:nvSpPr>
      <dsp:spPr>
        <a:xfrm>
          <a:off x="0" y="2589771"/>
          <a:ext cx="2370848" cy="150548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D0010-C8DE-4A53-80FD-E8E396DA6509}">
      <dsp:nvSpPr>
        <dsp:cNvPr id="0" name=""/>
        <dsp:cNvSpPr/>
      </dsp:nvSpPr>
      <dsp:spPr>
        <a:xfrm>
          <a:off x="263427" y="2840027"/>
          <a:ext cx="2370848" cy="150548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latin typeface="+mn-lt"/>
            </a:rPr>
            <a:t>Μαύρο του άνθρακα</a:t>
          </a:r>
          <a:endParaRPr lang="el-GR" sz="3200" kern="1200" dirty="0">
            <a:latin typeface="+mn-lt"/>
          </a:endParaRPr>
        </a:p>
      </dsp:txBody>
      <dsp:txXfrm>
        <a:off x="307521" y="2884121"/>
        <a:ext cx="2282660" cy="1417300"/>
      </dsp:txXfrm>
    </dsp:sp>
    <dsp:sp modelId="{44A8A053-E0FE-439D-BACB-4B39B218F52D}">
      <dsp:nvSpPr>
        <dsp:cNvPr id="0" name=""/>
        <dsp:cNvSpPr/>
      </dsp:nvSpPr>
      <dsp:spPr>
        <a:xfrm>
          <a:off x="2897703" y="2589771"/>
          <a:ext cx="2370848" cy="150548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5BA09-BA7E-48D2-AC19-B5C23D3B15E6}">
      <dsp:nvSpPr>
        <dsp:cNvPr id="0" name=""/>
        <dsp:cNvSpPr/>
      </dsp:nvSpPr>
      <dsp:spPr>
        <a:xfrm>
          <a:off x="3161131" y="2840027"/>
          <a:ext cx="2370848" cy="150548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latin typeface="+mn-lt"/>
            </a:rPr>
            <a:t>Οργανικά </a:t>
          </a:r>
          <a:endParaRPr lang="el-GR" sz="3200" kern="1200" dirty="0">
            <a:latin typeface="+mn-lt"/>
          </a:endParaRPr>
        </a:p>
      </dsp:txBody>
      <dsp:txXfrm>
        <a:off x="3205225" y="2884121"/>
        <a:ext cx="2282660" cy="1417300"/>
      </dsp:txXfrm>
    </dsp:sp>
    <dsp:sp modelId="{EB0D04ED-FE4A-4BAF-B9B6-4DDCEFDDC3BE}">
      <dsp:nvSpPr>
        <dsp:cNvPr id="0" name=""/>
        <dsp:cNvSpPr/>
      </dsp:nvSpPr>
      <dsp:spPr>
        <a:xfrm>
          <a:off x="5795407" y="2589771"/>
          <a:ext cx="2370848" cy="150548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1EF5B-BA49-4189-84F8-D823CE487BFA}">
      <dsp:nvSpPr>
        <dsp:cNvPr id="0" name=""/>
        <dsp:cNvSpPr/>
      </dsp:nvSpPr>
      <dsp:spPr>
        <a:xfrm>
          <a:off x="6058835" y="2840027"/>
          <a:ext cx="2370848" cy="150548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latin typeface="+mn-lt"/>
            </a:rPr>
            <a:t>Ανόργανα</a:t>
          </a:r>
          <a:endParaRPr lang="el-GR" sz="3200" kern="1200" dirty="0">
            <a:latin typeface="+mn-lt"/>
          </a:endParaRPr>
        </a:p>
      </dsp:txBody>
      <dsp:txXfrm>
        <a:off x="6102929" y="2884121"/>
        <a:ext cx="2282660" cy="141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09662-84F0-42C0-A0AB-BCA846B7A85B}">
      <dsp:nvSpPr>
        <dsp:cNvPr id="0" name=""/>
        <dsp:cNvSpPr/>
      </dsp:nvSpPr>
      <dsp:spPr>
        <a:xfrm>
          <a:off x="4330892" y="2125722"/>
          <a:ext cx="3081022" cy="539344"/>
        </a:xfrm>
        <a:custGeom>
          <a:avLst/>
          <a:gdLst/>
          <a:ahLst/>
          <a:cxnLst/>
          <a:rect l="0" t="0" r="0" b="0"/>
          <a:pathLst>
            <a:path>
              <a:moveTo>
                <a:pt x="0" y="0"/>
              </a:moveTo>
              <a:lnTo>
                <a:pt x="0" y="374607"/>
              </a:lnTo>
              <a:lnTo>
                <a:pt x="3081022" y="374607"/>
              </a:lnTo>
              <a:lnTo>
                <a:pt x="3081022" y="53934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5B16C-98D5-49BD-8598-A7A22DE22FE9}">
      <dsp:nvSpPr>
        <dsp:cNvPr id="0" name=""/>
        <dsp:cNvSpPr/>
      </dsp:nvSpPr>
      <dsp:spPr>
        <a:xfrm>
          <a:off x="4330892" y="2125722"/>
          <a:ext cx="907591" cy="539344"/>
        </a:xfrm>
        <a:custGeom>
          <a:avLst/>
          <a:gdLst/>
          <a:ahLst/>
          <a:cxnLst/>
          <a:rect l="0" t="0" r="0" b="0"/>
          <a:pathLst>
            <a:path>
              <a:moveTo>
                <a:pt x="0" y="0"/>
              </a:moveTo>
              <a:lnTo>
                <a:pt x="0" y="374607"/>
              </a:lnTo>
              <a:lnTo>
                <a:pt x="907591" y="374607"/>
              </a:lnTo>
              <a:lnTo>
                <a:pt x="907591" y="53934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8C514-5AEB-4C25-BBAE-4AB0E83FD189}">
      <dsp:nvSpPr>
        <dsp:cNvPr id="0" name=""/>
        <dsp:cNvSpPr/>
      </dsp:nvSpPr>
      <dsp:spPr>
        <a:xfrm>
          <a:off x="3065052" y="2125722"/>
          <a:ext cx="1265840" cy="539344"/>
        </a:xfrm>
        <a:custGeom>
          <a:avLst/>
          <a:gdLst/>
          <a:ahLst/>
          <a:cxnLst/>
          <a:rect l="0" t="0" r="0" b="0"/>
          <a:pathLst>
            <a:path>
              <a:moveTo>
                <a:pt x="1265840" y="0"/>
              </a:moveTo>
              <a:lnTo>
                <a:pt x="1265840" y="374607"/>
              </a:lnTo>
              <a:lnTo>
                <a:pt x="0" y="374607"/>
              </a:lnTo>
              <a:lnTo>
                <a:pt x="0" y="53934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7FE8C-2F0C-4E2B-BC8F-C9B43EDAFA04}">
      <dsp:nvSpPr>
        <dsp:cNvPr id="0" name=""/>
        <dsp:cNvSpPr/>
      </dsp:nvSpPr>
      <dsp:spPr>
        <a:xfrm>
          <a:off x="891621" y="2125722"/>
          <a:ext cx="3439271" cy="539344"/>
        </a:xfrm>
        <a:custGeom>
          <a:avLst/>
          <a:gdLst/>
          <a:ahLst/>
          <a:cxnLst/>
          <a:rect l="0" t="0" r="0" b="0"/>
          <a:pathLst>
            <a:path>
              <a:moveTo>
                <a:pt x="3439271" y="0"/>
              </a:moveTo>
              <a:lnTo>
                <a:pt x="3439271" y="374607"/>
              </a:lnTo>
              <a:lnTo>
                <a:pt x="0" y="374607"/>
              </a:lnTo>
              <a:lnTo>
                <a:pt x="0" y="53934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CBF94-DF42-423E-BD4F-2F3774A93AB8}">
      <dsp:nvSpPr>
        <dsp:cNvPr id="0" name=""/>
        <dsp:cNvSpPr/>
      </dsp:nvSpPr>
      <dsp:spPr>
        <a:xfrm>
          <a:off x="3441761" y="996525"/>
          <a:ext cx="1778262" cy="1129196"/>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F61E4-3219-429F-BEC7-2452557134D7}">
      <dsp:nvSpPr>
        <dsp:cNvPr id="0" name=""/>
        <dsp:cNvSpPr/>
      </dsp:nvSpPr>
      <dsp:spPr>
        <a:xfrm>
          <a:off x="3639346" y="1184231"/>
          <a:ext cx="1778262" cy="112919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mn-lt"/>
            </a:rPr>
            <a:t>Χρωστικές – βαφές </a:t>
          </a:r>
          <a:endParaRPr lang="el-GR" sz="2400" kern="1200" dirty="0">
            <a:latin typeface="+mn-lt"/>
          </a:endParaRPr>
        </a:p>
      </dsp:txBody>
      <dsp:txXfrm>
        <a:off x="3672419" y="1217304"/>
        <a:ext cx="1712116" cy="1063050"/>
      </dsp:txXfrm>
    </dsp:sp>
    <dsp:sp modelId="{050E4F18-320D-408D-BEA0-3037FB449961}">
      <dsp:nvSpPr>
        <dsp:cNvPr id="0" name=""/>
        <dsp:cNvSpPr/>
      </dsp:nvSpPr>
      <dsp:spPr>
        <a:xfrm>
          <a:off x="2490" y="2665066"/>
          <a:ext cx="1778262" cy="112919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D0010-C8DE-4A53-80FD-E8E396DA6509}">
      <dsp:nvSpPr>
        <dsp:cNvPr id="0" name=""/>
        <dsp:cNvSpPr/>
      </dsp:nvSpPr>
      <dsp:spPr>
        <a:xfrm>
          <a:off x="200075" y="2852771"/>
          <a:ext cx="1778262" cy="1129196"/>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mn-lt"/>
            </a:rPr>
            <a:t>Όξινα χρώματα</a:t>
          </a:r>
          <a:endParaRPr lang="el-GR" sz="2400" kern="1200" dirty="0">
            <a:latin typeface="+mn-lt"/>
          </a:endParaRPr>
        </a:p>
      </dsp:txBody>
      <dsp:txXfrm>
        <a:off x="233148" y="2885844"/>
        <a:ext cx="1712116" cy="1063050"/>
      </dsp:txXfrm>
    </dsp:sp>
    <dsp:sp modelId="{44A8A053-E0FE-439D-BACB-4B39B218F52D}">
      <dsp:nvSpPr>
        <dsp:cNvPr id="0" name=""/>
        <dsp:cNvSpPr/>
      </dsp:nvSpPr>
      <dsp:spPr>
        <a:xfrm>
          <a:off x="2175921" y="2665066"/>
          <a:ext cx="1778262" cy="112919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5BA09-BA7E-48D2-AC19-B5C23D3B15E6}">
      <dsp:nvSpPr>
        <dsp:cNvPr id="0" name=""/>
        <dsp:cNvSpPr/>
      </dsp:nvSpPr>
      <dsp:spPr>
        <a:xfrm>
          <a:off x="2373506" y="2852771"/>
          <a:ext cx="1778262" cy="1129196"/>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mn-lt"/>
            </a:rPr>
            <a:t>Βασικά χρώματα</a:t>
          </a:r>
          <a:endParaRPr lang="el-GR" sz="2400" kern="1200" dirty="0">
            <a:latin typeface="+mn-lt"/>
          </a:endParaRPr>
        </a:p>
      </dsp:txBody>
      <dsp:txXfrm>
        <a:off x="2406579" y="2885844"/>
        <a:ext cx="1712116" cy="1063050"/>
      </dsp:txXfrm>
    </dsp:sp>
    <dsp:sp modelId="{EB0D04ED-FE4A-4BAF-B9B6-4DDCEFDDC3BE}">
      <dsp:nvSpPr>
        <dsp:cNvPr id="0" name=""/>
        <dsp:cNvSpPr/>
      </dsp:nvSpPr>
      <dsp:spPr>
        <a:xfrm>
          <a:off x="4349353" y="2665066"/>
          <a:ext cx="1778262" cy="112919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1EF5B-BA49-4189-84F8-D823CE487BFA}">
      <dsp:nvSpPr>
        <dsp:cNvPr id="0" name=""/>
        <dsp:cNvSpPr/>
      </dsp:nvSpPr>
      <dsp:spPr>
        <a:xfrm>
          <a:off x="4546938" y="2852771"/>
          <a:ext cx="1778262" cy="1129196"/>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mn-lt"/>
            </a:rPr>
            <a:t>Χρώματα διαλύτη</a:t>
          </a:r>
          <a:endParaRPr lang="el-GR" sz="2400" kern="1200" dirty="0">
            <a:latin typeface="+mn-lt"/>
          </a:endParaRPr>
        </a:p>
      </dsp:txBody>
      <dsp:txXfrm>
        <a:off x="4580011" y="2885844"/>
        <a:ext cx="1712116" cy="1063050"/>
      </dsp:txXfrm>
    </dsp:sp>
    <dsp:sp modelId="{CDFFD2A3-96B1-49C1-890D-0FABFD7DC7B9}">
      <dsp:nvSpPr>
        <dsp:cNvPr id="0" name=""/>
        <dsp:cNvSpPr/>
      </dsp:nvSpPr>
      <dsp:spPr>
        <a:xfrm>
          <a:off x="6522784" y="2665066"/>
          <a:ext cx="1778262" cy="112919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86A0A-4BCA-4E84-B61E-5B63B5836827}">
      <dsp:nvSpPr>
        <dsp:cNvPr id="0" name=""/>
        <dsp:cNvSpPr/>
      </dsp:nvSpPr>
      <dsp:spPr>
        <a:xfrm>
          <a:off x="6720369" y="2852771"/>
          <a:ext cx="1778262" cy="1129196"/>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mn-lt"/>
            </a:rPr>
            <a:t>Χρώματα διασποράς </a:t>
          </a:r>
          <a:endParaRPr lang="el-GR" sz="2400" kern="1200" dirty="0">
            <a:latin typeface="+mn-lt"/>
          </a:endParaRPr>
        </a:p>
      </dsp:txBody>
      <dsp:txXfrm>
        <a:off x="6753442" y="2885844"/>
        <a:ext cx="1712116" cy="1063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D3E32996-29E9-4424-BDAA-5940932C847E}"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E997C707-C654-4F63-8257-BB8A8A8D309A}" type="slidenum">
              <a:rPr lang="el-GR"/>
              <a:pPr>
                <a:defRPr/>
              </a:pPr>
              <a:t>‹#›</a:t>
            </a:fld>
            <a:endParaRPr lang="el-GR"/>
          </a:p>
        </p:txBody>
      </p:sp>
    </p:spTree>
    <p:extLst>
      <p:ext uri="{BB962C8B-B14F-4D97-AF65-F5344CB8AC3E}">
        <p14:creationId xmlns:p14="http://schemas.microsoft.com/office/powerpoint/2010/main" val="17663009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5FE8738C-25D8-4443-88B6-6E382B4FEA61}"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C3E0F5FD-F143-41B5-94C3-A3F014767231}" type="slidenum">
              <a:rPr lang="el-GR"/>
              <a:pPr>
                <a:defRPr/>
              </a:pPr>
              <a:t>‹#›</a:t>
            </a:fld>
            <a:endParaRPr lang="el-GR"/>
          </a:p>
        </p:txBody>
      </p:sp>
    </p:spTree>
    <p:extLst>
      <p:ext uri="{BB962C8B-B14F-4D97-AF65-F5344CB8AC3E}">
        <p14:creationId xmlns:p14="http://schemas.microsoft.com/office/powerpoint/2010/main" val="32555996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CCA2AA4-6B4E-4E0B-B298-FDB31C14EC0C}"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4692"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A84FBCE3-5023-47FF-89F4-E583C6BF09B2}" type="slidenum">
              <a:rPr lang="el-GR" altLang="el-GR" sz="1300">
                <a:solidFill>
                  <a:srgbClr val="000000"/>
                </a:solidFill>
              </a:rPr>
              <a:pPr algn="r"/>
              <a:t>20</a:t>
            </a:fld>
            <a:endParaRPr lang="el-GR" altLang="el-GR"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4452"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4D961DD3-1CE1-4EDB-965C-515216D05724}" type="slidenum">
              <a:rPr lang="el-GR" altLang="el-GR" sz="1300">
                <a:solidFill>
                  <a:srgbClr val="000000"/>
                </a:solidFill>
              </a:rPr>
              <a:pPr algn="r"/>
              <a:t>30</a:t>
            </a:fld>
            <a:endParaRPr lang="el-GR" altLang="el-GR"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8548"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2D920C9A-E721-40A4-8E24-699C1303916E}" type="slidenum">
              <a:rPr lang="el-GR" altLang="el-GR" sz="1300">
                <a:solidFill>
                  <a:srgbClr val="000000"/>
                </a:solidFill>
              </a:rPr>
              <a:pPr algn="r"/>
              <a:t>32</a:t>
            </a:fld>
            <a:endParaRPr lang="el-GR" altLang="el-GR"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680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E224939-1074-4073-8F64-1A3667F92EC2}" type="slidenum">
              <a:rPr lang="el-GR" altLang="el-GR" smtClean="0"/>
              <a:pPr/>
              <a:t>34</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257709C-FE21-45BD-832D-C6061B324F8D}" type="slidenum">
              <a:rPr lang="el-GR" altLang="el-GR" smtClean="0"/>
              <a:pPr/>
              <a:t>35</a:t>
            </a:fld>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EA6ADF0-147C-4B23-92AB-C1AD1AA9CC00}" type="slidenum">
              <a:rPr lang="el-GR" altLang="el-GR" smtClean="0"/>
              <a:pPr/>
              <a:t>36</a:t>
            </a:fld>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18CB47F-A0CA-48D1-B410-5B2BA6DFE1DB}" type="slidenum">
              <a:rPr lang="el-GR" altLang="el-GR" smtClean="0"/>
              <a:pPr/>
              <a:t>39</a:t>
            </a:fld>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8704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AC1324F-A3B9-4DFF-A9C5-59D96383A2E7}" type="slidenum">
              <a:rPr lang="el-GR" altLang="el-GR" smtClean="0"/>
              <a:pPr/>
              <a:t>40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675D438-7DAE-4609-BB2B-B8266A4A2F3E}"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3188"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5377BCA3-FC40-474C-9BDA-52DBDC73B8BB}" type="slidenum">
              <a:rPr lang="el-GR" altLang="el-GR" sz="1300">
                <a:solidFill>
                  <a:srgbClr val="000000"/>
                </a:solidFill>
              </a:rPr>
              <a:pPr algn="r"/>
              <a:t>2</a:t>
            </a:fld>
            <a:endParaRPr lang="el-GR" altLang="el-GR"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5236"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080BF875-DA33-438E-B73A-9BEB25740767}" type="slidenum">
              <a:rPr lang="el-GR" altLang="el-GR" sz="1300">
                <a:solidFill>
                  <a:srgbClr val="000000"/>
                </a:solidFill>
              </a:rPr>
              <a:pPr algn="r"/>
              <a:t>4</a:t>
            </a:fld>
            <a:endParaRPr lang="el-GR" altLang="el-GR"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8308"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9291E8F8-38EF-45C5-AFB9-61220A9B71BB}" type="slidenum">
              <a:rPr lang="el-GR" altLang="el-GR" sz="1300">
                <a:solidFill>
                  <a:srgbClr val="000000"/>
                </a:solidFill>
              </a:rPr>
              <a:pPr algn="r"/>
              <a:t>6</a:t>
            </a:fld>
            <a:endParaRPr lang="el-GR" altLang="el-GR"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9092" name="3 - Θέση αριθμού διαφάνειας"/>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D2FDE4CD-69A7-4D4F-99D9-421C2A2DF007}" type="slidenum">
              <a:rPr lang="el-GR" altLang="el-GR" sz="1300">
                <a:solidFill>
                  <a:srgbClr val="000000"/>
                </a:solidFill>
              </a:rPr>
              <a:pPr algn="r"/>
              <a:t>7</a:t>
            </a:fld>
            <a:endParaRPr lang="el-GR" altLang="el-GR"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0356"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00F734BF-8028-4383-B983-E3F85FB91F67}" type="slidenum">
              <a:rPr lang="el-GR" altLang="el-GR" sz="1300">
                <a:solidFill>
                  <a:srgbClr val="000000"/>
                </a:solidFill>
              </a:rPr>
              <a:pPr algn="r"/>
              <a:t>8</a:t>
            </a:fld>
            <a:endParaRPr lang="el-GR" altLang="el-GR"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5"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9D61A79-284E-438B-B645-FD3739D70696}" type="slidenum">
              <a:rPr lang="el-GR" altLang="el-GR" smtClean="0">
                <a:solidFill>
                  <a:srgbClr val="000000"/>
                </a:solidFill>
              </a:rPr>
              <a:pPr/>
              <a:t>11</a:t>
            </a:fld>
            <a:endParaRPr lang="el-GR" altLang="el-G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
        <p:nvSpPr>
          <p:cNvPr id="69635"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B1A6419-BFE2-4109-9FC0-D8F3A15C6D85}" type="slidenum">
              <a:rPr lang="el-GR" altLang="el-GR" smtClean="0">
                <a:solidFill>
                  <a:srgbClr val="000000"/>
                </a:solidFill>
              </a:rPr>
              <a:pPr/>
              <a:t>17</a:t>
            </a:fld>
            <a:endParaRPr lang="el-GR" altLang="el-G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494D220-B504-4CBC-8F10-ADB89E1A0F0C}" type="slidenum">
              <a:rPr lang="el-GR"/>
              <a:pPr>
                <a:defRPr/>
              </a:pPr>
              <a:t>‹#›</a:t>
            </a:fld>
            <a:endParaRPr lang="el-GR"/>
          </a:p>
        </p:txBody>
      </p:sp>
    </p:spTree>
    <p:extLst>
      <p:ext uri="{BB962C8B-B14F-4D97-AF65-F5344CB8AC3E}">
        <p14:creationId xmlns:p14="http://schemas.microsoft.com/office/powerpoint/2010/main" val="348068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05C47C0-DE32-426A-ACFD-DC4C01F9499A}" type="slidenum">
              <a:rPr lang="el-GR"/>
              <a:pPr>
                <a:defRPr/>
              </a:pPr>
              <a:t>‹#›</a:t>
            </a:fld>
            <a:endParaRPr lang="el-GR"/>
          </a:p>
        </p:txBody>
      </p:sp>
    </p:spTree>
    <p:extLst>
      <p:ext uri="{BB962C8B-B14F-4D97-AF65-F5344CB8AC3E}">
        <p14:creationId xmlns:p14="http://schemas.microsoft.com/office/powerpoint/2010/main" val="327718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FB8D4C1-5904-44A1-A66F-396D93636E30}" type="slidenum">
              <a:rPr lang="el-GR"/>
              <a:pPr>
                <a:defRPr/>
              </a:pPr>
              <a:t>‹#›</a:t>
            </a:fld>
            <a:endParaRPr lang="el-GR"/>
          </a:p>
        </p:txBody>
      </p:sp>
    </p:spTree>
    <p:extLst>
      <p:ext uri="{BB962C8B-B14F-4D97-AF65-F5344CB8AC3E}">
        <p14:creationId xmlns:p14="http://schemas.microsoft.com/office/powerpoint/2010/main" val="78647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F0B4B6C-BBD7-4239-B501-4BC510BE078F}" type="slidenum">
              <a:rPr lang="el-GR"/>
              <a:pPr>
                <a:defRPr/>
              </a:pPr>
              <a:t>‹#›</a:t>
            </a:fld>
            <a:endParaRPr lang="el-GR"/>
          </a:p>
        </p:txBody>
      </p:sp>
    </p:spTree>
    <p:extLst>
      <p:ext uri="{BB962C8B-B14F-4D97-AF65-F5344CB8AC3E}">
        <p14:creationId xmlns:p14="http://schemas.microsoft.com/office/powerpoint/2010/main" val="192730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4013D04-95B3-4927-81F5-2FFEB9B07DB5}" type="slidenum">
              <a:rPr lang="el-GR"/>
              <a:pPr>
                <a:defRPr/>
              </a:pPr>
              <a:t>‹#›</a:t>
            </a:fld>
            <a:endParaRPr lang="el-GR"/>
          </a:p>
        </p:txBody>
      </p:sp>
    </p:spTree>
    <p:extLst>
      <p:ext uri="{BB962C8B-B14F-4D97-AF65-F5344CB8AC3E}">
        <p14:creationId xmlns:p14="http://schemas.microsoft.com/office/powerpoint/2010/main" val="40446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E93F9D3-9B6A-4455-9828-D9B49A9B3781}" type="slidenum">
              <a:rPr lang="el-GR"/>
              <a:pPr>
                <a:defRPr/>
              </a:pPr>
              <a:t>‹#›</a:t>
            </a:fld>
            <a:endParaRPr lang="el-GR"/>
          </a:p>
        </p:txBody>
      </p:sp>
    </p:spTree>
    <p:extLst>
      <p:ext uri="{BB962C8B-B14F-4D97-AF65-F5344CB8AC3E}">
        <p14:creationId xmlns:p14="http://schemas.microsoft.com/office/powerpoint/2010/main" val="195943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3EF1909-CE56-469E-88F8-C414B7DE93A4}" type="slidenum">
              <a:rPr lang="el-GR"/>
              <a:pPr>
                <a:defRPr/>
              </a:pPr>
              <a:t>‹#›</a:t>
            </a:fld>
            <a:endParaRPr lang="el-GR"/>
          </a:p>
        </p:txBody>
      </p:sp>
    </p:spTree>
    <p:extLst>
      <p:ext uri="{BB962C8B-B14F-4D97-AF65-F5344CB8AC3E}">
        <p14:creationId xmlns:p14="http://schemas.microsoft.com/office/powerpoint/2010/main" val="259305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C630C2F7-8A75-4C1D-89DA-7F3CE6910F3D}" type="slidenum">
              <a:rPr lang="el-GR"/>
              <a:pPr>
                <a:defRPr/>
              </a:pPr>
              <a:t>‹#›</a:t>
            </a:fld>
            <a:endParaRPr lang="el-GR"/>
          </a:p>
        </p:txBody>
      </p:sp>
    </p:spTree>
    <p:extLst>
      <p:ext uri="{BB962C8B-B14F-4D97-AF65-F5344CB8AC3E}">
        <p14:creationId xmlns:p14="http://schemas.microsoft.com/office/powerpoint/2010/main" val="756416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6D6D499-B400-4530-BE84-49C9C1BB3681}" type="slidenum">
              <a:rPr lang="el-GR"/>
              <a:pPr>
                <a:defRPr/>
              </a:pPr>
              <a:t>‹#›</a:t>
            </a:fld>
            <a:endParaRPr lang="el-GR"/>
          </a:p>
        </p:txBody>
      </p:sp>
    </p:spTree>
    <p:extLst>
      <p:ext uri="{BB962C8B-B14F-4D97-AF65-F5344CB8AC3E}">
        <p14:creationId xmlns:p14="http://schemas.microsoft.com/office/powerpoint/2010/main" val="4217946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CDF8ED6-DC28-410E-A0C0-1CB6B2B9C07A}" type="slidenum">
              <a:rPr lang="el-GR"/>
              <a:pPr>
                <a:defRPr/>
              </a:pPr>
              <a:t>‹#›</a:t>
            </a:fld>
            <a:endParaRPr lang="el-GR"/>
          </a:p>
        </p:txBody>
      </p:sp>
    </p:spTree>
    <p:extLst>
      <p:ext uri="{BB962C8B-B14F-4D97-AF65-F5344CB8AC3E}">
        <p14:creationId xmlns:p14="http://schemas.microsoft.com/office/powerpoint/2010/main" val="1754756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FC7D057-F038-43DA-BD5C-174A586246DE}" type="slidenum">
              <a:rPr lang="el-GR"/>
              <a:pPr>
                <a:defRPr/>
              </a:pPr>
              <a:t>‹#›</a:t>
            </a:fld>
            <a:endParaRPr lang="el-GR"/>
          </a:p>
        </p:txBody>
      </p:sp>
    </p:spTree>
    <p:extLst>
      <p:ext uri="{BB962C8B-B14F-4D97-AF65-F5344CB8AC3E}">
        <p14:creationId xmlns:p14="http://schemas.microsoft.com/office/powerpoint/2010/main" val="241956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DE58D-922B-4DF6-AC38-CC44F8BABACB}" type="slidenum">
              <a:rPr lang="el-GR"/>
              <a:pPr>
                <a:defRPr/>
              </a:pPr>
              <a:t>‹#›</a:t>
            </a:fld>
            <a:endParaRPr lang="el-GR"/>
          </a:p>
        </p:txBody>
      </p:sp>
    </p:spTree>
    <p:extLst>
      <p:ext uri="{BB962C8B-B14F-4D97-AF65-F5344CB8AC3E}">
        <p14:creationId xmlns:p14="http://schemas.microsoft.com/office/powerpoint/2010/main" val="29548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2A01CCF-6FCD-4BAF-8820-65B72F1CE4FB}" type="slidenum">
              <a:rPr lang="el-GR"/>
              <a:pPr>
                <a:defRPr/>
              </a:pPr>
              <a:t>‹#›</a:t>
            </a:fld>
            <a:endParaRPr lang="el-GR"/>
          </a:p>
        </p:txBody>
      </p:sp>
    </p:spTree>
    <p:extLst>
      <p:ext uri="{BB962C8B-B14F-4D97-AF65-F5344CB8AC3E}">
        <p14:creationId xmlns:p14="http://schemas.microsoft.com/office/powerpoint/2010/main" val="246025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smtClean="0"/>
            </a:lvl1pPr>
          </a:lstStyle>
          <a:p>
            <a:pPr>
              <a:defRPr/>
            </a:pPr>
            <a:fld id="{1663215F-51F6-4775-8188-BFB4830B75D3}" type="slidenum">
              <a:rPr lang="el-GR"/>
              <a:pPr>
                <a:defRPr/>
              </a:pPr>
              <a:t>‹#›</a:t>
            </a:fld>
            <a:endParaRPr lang="el-GR"/>
          </a:p>
        </p:txBody>
      </p:sp>
    </p:spTree>
    <p:extLst>
      <p:ext uri="{BB962C8B-B14F-4D97-AF65-F5344CB8AC3E}">
        <p14:creationId xmlns:p14="http://schemas.microsoft.com/office/powerpoint/2010/main" val="311740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656353D-005E-4437-82A6-98BE7017B580}" type="slidenum">
              <a:rPr lang="el-GR"/>
              <a:pPr>
                <a:defRPr/>
              </a:pPr>
              <a:t>‹#›</a:t>
            </a:fld>
            <a:endParaRPr lang="el-GR"/>
          </a:p>
        </p:txBody>
      </p:sp>
    </p:spTree>
    <p:extLst>
      <p:ext uri="{BB962C8B-B14F-4D97-AF65-F5344CB8AC3E}">
        <p14:creationId xmlns:p14="http://schemas.microsoft.com/office/powerpoint/2010/main" val="621979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52F6259-D57B-41FE-A3C1-75C5CCA60BE3}" type="slidenum">
              <a:rPr lang="el-GR"/>
              <a:pPr>
                <a:defRPr/>
              </a:pPr>
              <a:t>‹#›</a:t>
            </a:fld>
            <a:endParaRPr lang="el-GR"/>
          </a:p>
        </p:txBody>
      </p:sp>
    </p:spTree>
    <p:extLst>
      <p:ext uri="{BB962C8B-B14F-4D97-AF65-F5344CB8AC3E}">
        <p14:creationId xmlns:p14="http://schemas.microsoft.com/office/powerpoint/2010/main" val="378309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9909AB1-3A93-4CB2-8BB1-E81B8C27321A}" type="slidenum">
              <a:rPr lang="el-GR"/>
              <a:pPr>
                <a:defRPr/>
              </a:pPr>
              <a:t>‹#›</a:t>
            </a:fld>
            <a:endParaRPr lang="el-GR"/>
          </a:p>
        </p:txBody>
      </p:sp>
    </p:spTree>
    <p:extLst>
      <p:ext uri="{BB962C8B-B14F-4D97-AF65-F5344CB8AC3E}">
        <p14:creationId xmlns:p14="http://schemas.microsoft.com/office/powerpoint/2010/main" val="220877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1460A39-AFE0-4631-964F-91EFB8552282}" type="slidenum">
              <a:rPr lang="el-GR"/>
              <a:pPr>
                <a:defRPr/>
              </a:pPr>
              <a:t>‹#›</a:t>
            </a:fld>
            <a:endParaRPr lang="el-GR"/>
          </a:p>
        </p:txBody>
      </p:sp>
    </p:spTree>
    <p:extLst>
      <p:ext uri="{BB962C8B-B14F-4D97-AF65-F5344CB8AC3E}">
        <p14:creationId xmlns:p14="http://schemas.microsoft.com/office/powerpoint/2010/main" val="303792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74AFB49-D7F4-414C-80C3-4A71C462DC6A}" type="slidenum">
              <a:rPr lang="el-GR"/>
              <a:pPr>
                <a:defRPr/>
              </a:pPr>
              <a:t>‹#›</a:t>
            </a:fld>
            <a:endParaRPr lang="el-GR"/>
          </a:p>
        </p:txBody>
      </p:sp>
    </p:spTree>
    <p:extLst>
      <p:ext uri="{BB962C8B-B14F-4D97-AF65-F5344CB8AC3E}">
        <p14:creationId xmlns:p14="http://schemas.microsoft.com/office/powerpoint/2010/main" val="182365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F676C14-1A87-4213-8D42-1BE92F40AC63}" type="slidenum">
              <a:rPr lang="el-GR"/>
              <a:pPr>
                <a:defRPr/>
              </a:pPr>
              <a:t>‹#›</a:t>
            </a:fld>
            <a:endParaRPr lang="el-GR"/>
          </a:p>
        </p:txBody>
      </p:sp>
    </p:spTree>
    <p:extLst>
      <p:ext uri="{BB962C8B-B14F-4D97-AF65-F5344CB8AC3E}">
        <p14:creationId xmlns:p14="http://schemas.microsoft.com/office/powerpoint/2010/main" val="38370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11BAD23-2C0B-4D97-9E14-8AF4CF170F8D}" type="slidenum">
              <a:rPr lang="el-GR"/>
              <a:pPr>
                <a:defRPr/>
              </a:pPr>
              <a:t>‹#›</a:t>
            </a:fld>
            <a:endParaRPr lang="el-GR"/>
          </a:p>
        </p:txBody>
      </p:sp>
    </p:spTree>
    <p:extLst>
      <p:ext uri="{BB962C8B-B14F-4D97-AF65-F5344CB8AC3E}">
        <p14:creationId xmlns:p14="http://schemas.microsoft.com/office/powerpoint/2010/main" val="1848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B938167B-5F7C-4CB7-92D9-D8538E99374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6AC338B8-D6B6-4C17-A727-5DAE760D5E3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Indian_pigments.jpg" TargetMode="External"/><Relationship Id="rId2" Type="http://schemas.openxmlformats.org/officeDocument/2006/relationships/image" Target="../media/image8.jpeg"/><Relationship Id="rId1" Type="http://schemas.openxmlformats.org/officeDocument/2006/relationships/slideLayout" Target="../slideLayouts/slideLayout21.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Luigi_Chiesa"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commons.wikimedia.org/wiki/File:Methyl-orange-sample.jpg" TargetMode="External"/><Relationship Id="rId3" Type="http://schemas.openxmlformats.org/officeDocument/2006/relationships/hyperlink" Target="http://en.wikipedia.org/wiki/Methyl_orange" TargetMode="External"/><Relationship Id="rId7" Type="http://schemas.openxmlformats.org/officeDocument/2006/relationships/image" Target="../media/image18.jpeg"/><Relationship Id="rId12" Type="http://schemas.openxmlformats.org/officeDocument/2006/relationships/hyperlink" Target="http://creativecommons.org/licenses/by-sa/3.0/deed.en"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commons.wikimedia.org/wiki/User:Benjah-bmm27" TargetMode="External"/><Relationship Id="rId11" Type="http://schemas.openxmlformats.org/officeDocument/2006/relationships/hyperlink" Target="http://commons.wikimedia.org/wiki/User:Rubashkyn" TargetMode="External"/><Relationship Id="rId5" Type="http://schemas.openxmlformats.org/officeDocument/2006/relationships/hyperlink" Target="http://commons.wikimedia.org/wiki/File:Methyl-orange-2D-skeletal.png" TargetMode="External"/><Relationship Id="rId10" Type="http://schemas.openxmlformats.org/officeDocument/2006/relationships/hyperlink" Target="http://commons.wikimedia.org/wiki/File:Methyl_orange_02035.JPG" TargetMode="External"/><Relationship Id="rId4" Type="http://schemas.openxmlformats.org/officeDocument/2006/relationships/image" Target="../media/image17.pn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LHcheM" TargetMode="External"/><Relationship Id="rId4" Type="http://schemas.openxmlformats.org/officeDocument/2006/relationships/hyperlink" Target="http://commons.wikimedia.org/wiki/File:Sample_of_Auramine_O.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Methyl_Violet_10B.png" TargetMode="External"/><Relationship Id="rId7" Type="http://schemas.openxmlformats.org/officeDocument/2006/relationships/hyperlink" Target="http://commons.wikimedia.org/wiki/User:LHcheM" TargetMode="External"/><Relationship Id="rId2" Type="http://schemas.openxmlformats.org/officeDocument/2006/relationships/image" Target="../media/image22.png"/><Relationship Id="rId1" Type="http://schemas.openxmlformats.org/officeDocument/2006/relationships/slideLayout" Target="../slideLayouts/slideLayout21.xml"/><Relationship Id="rId6" Type="http://schemas.openxmlformats.org/officeDocument/2006/relationships/hyperlink" Target="http://commons.wikimedia.org/wiki/File:Crystal_Violet_in_aqueous_solution.jpg" TargetMode="External"/><Relationship Id="rId5" Type="http://schemas.openxmlformats.org/officeDocument/2006/relationships/image" Target="../media/image23.jpeg"/><Relationship Id="rId4" Type="http://schemas.openxmlformats.org/officeDocument/2006/relationships/hyperlink" Target="http://commons.wikimedia.org/wiki/User:Pngbo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Alizarin-sample.jpg" TargetMode="External"/><Relationship Id="rId7" Type="http://schemas.openxmlformats.org/officeDocument/2006/relationships/hyperlink" Target="http://commons.wikimedia.org/wiki/User:Arrowsmaster" TargetMode="External"/><Relationship Id="rId2" Type="http://schemas.openxmlformats.org/officeDocument/2006/relationships/image" Target="../media/image26.jpeg"/><Relationship Id="rId1" Type="http://schemas.openxmlformats.org/officeDocument/2006/relationships/slideLayout" Target="../slideLayouts/slideLayout21.xml"/><Relationship Id="rId6" Type="http://schemas.openxmlformats.org/officeDocument/2006/relationships/hyperlink" Target="http://commons.wikimedia.org/wiki/File:Alizaryna.svg" TargetMode="External"/><Relationship Id="rId5" Type="http://schemas.openxmlformats.org/officeDocument/2006/relationships/image" Target="../media/image27.png"/><Relationship Id="rId4" Type="http://schemas.openxmlformats.org/officeDocument/2006/relationships/hyperlink" Target="http://commons.wikimedia.org/wiki/User:Benjah-bmm27"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User:Palladian" TargetMode="External"/><Relationship Id="rId13"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hyperlink" Target="http://commons.wikimedia.org/wiki/File:Indian_indigo_dye_lump.jpg" TargetMode="External"/><Relationship Id="rId12" Type="http://schemas.openxmlformats.org/officeDocument/2006/relationships/hyperlink" Target="http://commons.wikimedia.org/wiki/User:Hoffmeier"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9.jpeg"/><Relationship Id="rId11" Type="http://schemas.openxmlformats.org/officeDocument/2006/relationships/hyperlink" Target="http://commons.wikimedia.org/wiki/File:Leucoindigo_structure.png" TargetMode="External"/><Relationship Id="rId5" Type="http://schemas.openxmlformats.org/officeDocument/2006/relationships/hyperlink" Target="http://commons.wikimedia.org/wiki/User:Edgar181" TargetMode="External"/><Relationship Id="rId15" Type="http://schemas.openxmlformats.org/officeDocument/2006/relationships/hyperlink" Target="http://commons.wikimedia.org/wiki/User:Loggie" TargetMode="External"/><Relationship Id="rId10" Type="http://schemas.openxmlformats.org/officeDocument/2006/relationships/image" Target="../media/image30.png"/><Relationship Id="rId4" Type="http://schemas.openxmlformats.org/officeDocument/2006/relationships/hyperlink" Target="http://commons.wikimedia.org/wiki/File:Indigo.svg" TargetMode="External"/><Relationship Id="rId9" Type="http://schemas.openxmlformats.org/officeDocument/2006/relationships/hyperlink" Target="http://creativecommons.org/licenses/by-sa/2.5/deed.en" TargetMode="External"/><Relationship Id="rId14" Type="http://schemas.openxmlformats.org/officeDocument/2006/relationships/hyperlink" Target="http://commons.wikimedia.org/wiki/File:IndigoDyedYarn.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geocities.ws/dyes_pigments/colour-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cid_dye"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ategory:Azo_dye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hyperlink" Target="http://el.wikipedia.org/wiki/%CE%A6%CE%B8%CE%B1%CE%BB%CE%BF%CE%BA%CF%85%CE%B1%CE%BD%CE%AF%CE%BD%CE%B7" TargetMode="External"/><Relationship Id="rId4" Type="http://schemas.openxmlformats.org/officeDocument/2006/relationships/hyperlink" Target="http://en.wikipedia.org/wiki/Triphenylmetha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3" name="Υπότιτλος 2"/>
          <p:cNvSpPr>
            <a:spLocks noGrp="1"/>
          </p:cNvSpPr>
          <p:nvPr>
            <p:ph type="subTitle" idx="1"/>
          </p:nvPr>
        </p:nvSpPr>
        <p:spPr>
          <a:xfrm>
            <a:off x="0" y="3097213"/>
            <a:ext cx="9144000" cy="1752600"/>
          </a:xfrm>
        </p:spPr>
        <p:txBody>
          <a:bodyPr rtlCol="0">
            <a:normAutofit fontScale="92500" lnSpcReduction="20000"/>
          </a:bodyPr>
          <a:lstStyle/>
          <a:p>
            <a:pPr fontAlgn="auto">
              <a:spcAft>
                <a:spcPts val="0"/>
              </a:spcAft>
              <a:buFont typeface="Arial" pitchFamily="34" charset="0"/>
              <a:buNone/>
              <a:defRPr/>
            </a:pPr>
            <a:r>
              <a:rPr lang="el-GR" sz="2600" b="1" dirty="0">
                <a:solidFill>
                  <a:prstClr val="black"/>
                </a:solidFill>
              </a:rPr>
              <a:t>Ενότητα 9</a:t>
            </a:r>
            <a:r>
              <a:rPr lang="el-GR" sz="2600" dirty="0" smtClean="0">
                <a:solidFill>
                  <a:prstClr val="black"/>
                </a:solidFill>
              </a:rPr>
              <a:t>:</a:t>
            </a:r>
            <a:r>
              <a:rPr lang="en-US" sz="2600" dirty="0" smtClean="0">
                <a:solidFill>
                  <a:prstClr val="black"/>
                </a:solidFill>
              </a:rPr>
              <a:t> </a:t>
            </a:r>
            <a:r>
              <a:rPr lang="el-GR" sz="2600" dirty="0">
                <a:solidFill>
                  <a:prstClr val="black"/>
                </a:solidFill>
              </a:rPr>
              <a:t>Παραδείγματα χρωστικών για μελάνια εκτύπωσης </a:t>
            </a:r>
            <a:r>
              <a:rPr lang="el-GR" sz="2600" dirty="0" smtClean="0">
                <a:solidFill>
                  <a:prstClr val="black"/>
                </a:solidFill>
              </a:rPr>
              <a:t>–</a:t>
            </a:r>
            <a:endParaRPr lang="en-US" sz="2600" smtClean="0">
              <a:solidFill>
                <a:prstClr val="black"/>
              </a:solidFill>
            </a:endParaRPr>
          </a:p>
          <a:p>
            <a:pPr fontAlgn="auto">
              <a:spcAft>
                <a:spcPts val="0"/>
              </a:spcAft>
              <a:buFont typeface="Arial" pitchFamily="34" charset="0"/>
              <a:buNone/>
              <a:defRPr/>
            </a:pPr>
            <a:r>
              <a:rPr lang="el-GR" sz="2600" smtClean="0">
                <a:solidFill>
                  <a:prstClr val="black"/>
                </a:solidFill>
              </a:rPr>
              <a:t> </a:t>
            </a:r>
            <a:r>
              <a:rPr lang="el-GR" sz="2600" dirty="0" err="1">
                <a:solidFill>
                  <a:prstClr val="black"/>
                </a:solidFill>
              </a:rPr>
              <a:t>Color</a:t>
            </a:r>
            <a:r>
              <a:rPr lang="el-GR" sz="2600" dirty="0">
                <a:solidFill>
                  <a:prstClr val="black"/>
                </a:solidFill>
              </a:rPr>
              <a:t> </a:t>
            </a:r>
            <a:r>
              <a:rPr lang="el-GR" sz="2600" dirty="0" err="1">
                <a:solidFill>
                  <a:prstClr val="black"/>
                </a:solidFill>
              </a:rPr>
              <a:t>Index</a:t>
            </a:r>
            <a:endParaRPr lang="el-GR" sz="2600" dirty="0">
              <a:solidFill>
                <a:prstClr val="black"/>
              </a:solidFill>
            </a:endParaRPr>
          </a:p>
          <a:p>
            <a:pPr fontAlgn="auto">
              <a:spcAft>
                <a:spcPts val="0"/>
              </a:spcAft>
              <a:buFont typeface="Arial" pitchFamily="34" charset="0"/>
              <a:buNone/>
              <a:defRPr/>
            </a:pPr>
            <a:endParaRPr lang="en-US" sz="2200" dirty="0">
              <a:solidFill>
                <a:prstClr val="black"/>
              </a:solidFill>
            </a:endParaRPr>
          </a:p>
          <a:p>
            <a:pPr fontAlgn="auto">
              <a:spcAft>
                <a:spcPts val="0"/>
              </a:spcAft>
              <a:buFont typeface="Arial" pitchFamily="34" charset="0"/>
              <a:buNone/>
              <a:defRPr/>
            </a:pPr>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fontAlgn="auto">
              <a:spcAft>
                <a:spcPts val="0"/>
              </a:spcAft>
              <a:buFont typeface="Arial" pitchFamily="34" charset="0"/>
              <a:buNone/>
              <a:defRPr/>
            </a:pPr>
            <a:r>
              <a:rPr lang="el-GR" altLang="el-GR" sz="2200" dirty="0">
                <a:solidFill>
                  <a:prstClr val="black"/>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2"/>
          <p:cNvSpPr>
            <a:spLocks noGrp="1"/>
          </p:cNvSpPr>
          <p:nvPr>
            <p:ph type="title" idx="4294967295"/>
          </p:nvPr>
        </p:nvSpPr>
        <p:spPr/>
        <p:txBody>
          <a:bodyPr/>
          <a:lstStyle/>
          <a:p>
            <a:r>
              <a:rPr lang="el-GR" altLang="el-GR" smtClean="0"/>
              <a:t>Χρωστικές από χημικής πλευράς</a:t>
            </a:r>
          </a:p>
        </p:txBody>
      </p:sp>
      <p:graphicFrame>
        <p:nvGraphicFramePr>
          <p:cNvPr id="6" name="5 - Θέση περιεχομένου"/>
          <p:cNvGraphicFramePr>
            <a:graphicFrameLocks noGrp="1"/>
          </p:cNvGraphicFramePr>
          <p:nvPr>
            <p:ph idx="4294967295"/>
          </p:nvPr>
        </p:nvGraphicFramePr>
        <p:xfrm>
          <a:off x="323850" y="1585913"/>
          <a:ext cx="4233863" cy="3657600"/>
        </p:xfrm>
        <a:graphic>
          <a:graphicData uri="http://schemas.openxmlformats.org/drawingml/2006/table">
            <a:tbl>
              <a:tblPr firstRow="1" bandRow="1">
                <a:tableStyleId>{5C22544A-7EE6-4342-B048-85BDC9FD1C3A}</a:tableStyleId>
              </a:tblPr>
              <a:tblGrid>
                <a:gridCol w="2484485"/>
                <a:gridCol w="1749378"/>
              </a:tblGrid>
              <a:tr h="251488">
                <a:tc>
                  <a:txBody>
                    <a:bodyPr/>
                    <a:lstStyle/>
                    <a:p>
                      <a:pPr marL="457200" algn="l">
                        <a:lnSpc>
                          <a:spcPct val="150000"/>
                        </a:lnSpc>
                        <a:spcAft>
                          <a:spcPts val="0"/>
                        </a:spcAft>
                      </a:pPr>
                      <a:endParaRPr lang="el-GR" sz="1600"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i="1" dirty="0">
                          <a:latin typeface="+mn-lt"/>
                          <a:ea typeface="Times New Roman"/>
                          <a:cs typeface="Times New Roman"/>
                        </a:rPr>
                        <a:t>C.I. Numbers</a:t>
                      </a:r>
                      <a:endParaRPr lang="el-GR" sz="1600"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Nitroso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10000-10299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a:latin typeface="+mn-lt"/>
                          <a:ea typeface="Times New Roman"/>
                          <a:cs typeface="Times New Roman"/>
                        </a:rPr>
                        <a:t>Nitro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10300-10999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tabLst>
                          <a:tab pos="0" algn="l"/>
                        </a:tabLst>
                      </a:pPr>
                      <a:r>
                        <a:rPr lang="en-US" sz="1600" b="1" dirty="0">
                          <a:latin typeface="+mn-lt"/>
                          <a:ea typeface="Times New Roman"/>
                          <a:cs typeface="Times New Roman"/>
                        </a:rPr>
                        <a:t>Azo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endParaRPr lang="en-US" sz="1600" b="1">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Monoazo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11000-19999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Disazo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20000-29999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Trisazo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30000-34999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Polyazo</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35000-36999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Diphenylmethane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41000-41999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Triarylmethane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42000-44999</a:t>
                      </a:r>
                      <a:endParaRPr lang="el-GR" sz="1600" b="1" dirty="0">
                        <a:latin typeface="+mn-lt"/>
                        <a:ea typeface="Times New Roman"/>
                        <a:cs typeface="Times New Roman"/>
                      </a:endParaRPr>
                    </a:p>
                  </a:txBody>
                  <a:tcPr marL="72172" marR="72172" marT="0" marB="0"/>
                </a:tc>
              </a:tr>
            </a:tbl>
          </a:graphicData>
        </a:graphic>
      </p:graphicFrame>
      <p:graphicFrame>
        <p:nvGraphicFramePr>
          <p:cNvPr id="7" name="5 - Θέση περιεχομένου"/>
          <p:cNvGraphicFramePr>
            <a:graphicFrameLocks/>
          </p:cNvGraphicFramePr>
          <p:nvPr/>
        </p:nvGraphicFramePr>
        <p:xfrm>
          <a:off x="4716463" y="1585913"/>
          <a:ext cx="4233862" cy="3657600"/>
        </p:xfrm>
        <a:graphic>
          <a:graphicData uri="http://schemas.openxmlformats.org/drawingml/2006/table">
            <a:tbl>
              <a:tblPr firstRow="1" bandRow="1">
                <a:tableStyleId>{5C22544A-7EE6-4342-B048-85BDC9FD1C3A}</a:tableStyleId>
              </a:tblPr>
              <a:tblGrid>
                <a:gridCol w="2484484"/>
                <a:gridCol w="1749378"/>
              </a:tblGrid>
              <a:tr h="251488">
                <a:tc>
                  <a:txBody>
                    <a:bodyPr/>
                    <a:lstStyle/>
                    <a:p>
                      <a:pPr marL="457200" algn="l">
                        <a:lnSpc>
                          <a:spcPct val="150000"/>
                        </a:lnSpc>
                        <a:spcAft>
                          <a:spcPts val="0"/>
                        </a:spcAft>
                      </a:pPr>
                      <a:endParaRPr lang="el-GR" sz="1600"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i="1" dirty="0">
                          <a:latin typeface="+mn-lt"/>
                          <a:ea typeface="Times New Roman"/>
                          <a:cs typeface="Times New Roman"/>
                        </a:rPr>
                        <a:t>C.I. Numbers</a:t>
                      </a:r>
                      <a:endParaRPr lang="el-GR" sz="1600"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a:latin typeface="+mn-lt"/>
                          <a:ea typeface="Times New Roman"/>
                          <a:cs typeface="Times New Roman"/>
                        </a:rPr>
                        <a:t>Xanthene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45000-45999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Acridine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46000-46999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Quinoline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a:latin typeface="+mn-lt"/>
                          <a:ea typeface="Times New Roman"/>
                          <a:cs typeface="Times New Roman"/>
                        </a:rPr>
                        <a:t>47000-47999</a:t>
                      </a:r>
                      <a:endParaRPr lang="el-GR" sz="1600" b="1" dirty="0">
                        <a:latin typeface="+mn-lt"/>
                        <a:ea typeface="Times New Roman"/>
                        <a:cs typeface="Times New Roman"/>
                      </a:endParaRPr>
                    </a:p>
                  </a:txBody>
                  <a:tcPr marL="72172" marR="72172" marT="0" marB="0"/>
                </a:tc>
              </a:tr>
              <a:tr h="320076">
                <a:tc>
                  <a:txBody>
                    <a:bodyPr/>
                    <a:lstStyle/>
                    <a:p>
                      <a:pPr marL="0" indent="0" algn="l">
                        <a:lnSpc>
                          <a:spcPct val="150000"/>
                        </a:lnSpc>
                        <a:spcAft>
                          <a:spcPts val="0"/>
                        </a:spcAft>
                      </a:pPr>
                      <a:r>
                        <a:rPr lang="en-US" sz="1600" b="1" dirty="0" err="1">
                          <a:latin typeface="+mn-lt"/>
                          <a:ea typeface="Times New Roman"/>
                          <a:cs typeface="Times New Roman"/>
                        </a:rPr>
                        <a:t>Methine</a:t>
                      </a:r>
                      <a:r>
                        <a:rPr lang="en-US" sz="1600" b="1" dirty="0">
                          <a:latin typeface="+mn-lt"/>
                          <a:ea typeface="Times New Roman"/>
                          <a:cs typeface="Times New Roman"/>
                        </a:rPr>
                        <a:t> and </a:t>
                      </a:r>
                      <a:r>
                        <a:rPr lang="en-US" sz="1600" b="1" dirty="0" err="1">
                          <a:latin typeface="+mn-lt"/>
                          <a:ea typeface="Times New Roman"/>
                          <a:cs typeface="Times New Roman"/>
                        </a:rPr>
                        <a:t>Polymethine</a:t>
                      </a:r>
                      <a:endParaRPr lang="el-GR" sz="1600" b="1" dirty="0">
                        <a:latin typeface="+mn-lt"/>
                        <a:ea typeface="Times New Roman"/>
                        <a:cs typeface="Times New Roman"/>
                      </a:endParaRPr>
                    </a:p>
                  </a:txBody>
                  <a:tcPr marL="72172" marR="72172" marT="0" marB="0"/>
                </a:tc>
                <a:tc>
                  <a:txBody>
                    <a:bodyPr/>
                    <a:lstStyle/>
                    <a:p>
                      <a:pPr marL="457200" algn="l">
                        <a:lnSpc>
                          <a:spcPct val="150000"/>
                        </a:lnSpc>
                        <a:spcAft>
                          <a:spcPts val="0"/>
                        </a:spcAft>
                      </a:pPr>
                      <a:r>
                        <a:rPr lang="en-US" sz="1600" b="1" dirty="0" smtClean="0">
                          <a:latin typeface="+mn-lt"/>
                          <a:ea typeface="Times New Roman"/>
                          <a:cs typeface="Times New Roman"/>
                        </a:rPr>
                        <a:t>48000-48999</a:t>
                      </a:r>
                      <a:endParaRPr lang="el-GR" sz="1600" b="1" dirty="0">
                        <a:latin typeface="+mn-lt"/>
                        <a:ea typeface="Times New Roman"/>
                        <a:cs typeface="Times New Roman"/>
                      </a:endParaRPr>
                    </a:p>
                  </a:txBody>
                  <a:tcPr marL="72172" marR="72172" marT="0" marB="0"/>
                </a:tc>
              </a:tr>
              <a:tr h="32007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mn-lt"/>
                          <a:cs typeface="Times New Roman" pitchFamily="18" charset="0"/>
                        </a:rPr>
                        <a:t>Anthraquinone</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c>
                  <a:txBody>
                    <a:body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58000-72999</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r>
              <a:tr h="32007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Indigoid</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c>
                  <a:txBody>
                    <a:body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73000-73999</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r>
              <a:tr h="32007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Phthalocyanine</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c>
                  <a:txBody>
                    <a:body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74000-74999</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r>
              <a:tr h="32007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Inorganic </a:t>
                      </a:r>
                      <a:r>
                        <a:rPr kumimoji="0" lang="en-US" sz="1600" b="1" i="0" u="none" strike="noStrike" cap="none" normalizeH="0" baseline="0" dirty="0" err="1" smtClean="0">
                          <a:ln>
                            <a:noFill/>
                          </a:ln>
                          <a:solidFill>
                            <a:srgbClr val="000000"/>
                          </a:solidFill>
                          <a:effectLst/>
                          <a:latin typeface="+mn-lt"/>
                          <a:cs typeface="Times New Roman" pitchFamily="18" charset="0"/>
                        </a:rPr>
                        <a:t>Colouring</a:t>
                      </a:r>
                      <a:r>
                        <a:rPr kumimoji="0" lang="en-US" sz="1600" b="1" i="0" u="none" strike="noStrike" cap="none" normalizeH="0" baseline="0" dirty="0" smtClean="0">
                          <a:ln>
                            <a:noFill/>
                          </a:ln>
                          <a:solidFill>
                            <a:srgbClr val="000000"/>
                          </a:solidFill>
                          <a:effectLst/>
                          <a:latin typeface="+mn-lt"/>
                          <a:cs typeface="Times New Roman" pitchFamily="18" charset="0"/>
                        </a:rPr>
                        <a:t> Matters</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c>
                  <a:txBody>
                    <a:body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cs typeface="Times New Roman" pitchFamily="18" charset="0"/>
                        </a:rPr>
                        <a:t>77000-77999</a:t>
                      </a:r>
                      <a:endParaRPr kumimoji="0" lang="el-GR" sz="1600" b="1" i="0" u="none" strike="noStrike" cap="none" normalizeH="0" baseline="0" dirty="0" smtClean="0">
                        <a:ln>
                          <a:noFill/>
                        </a:ln>
                        <a:solidFill>
                          <a:srgbClr val="000000"/>
                        </a:solidFill>
                        <a:effectLst/>
                        <a:latin typeface="+mn-lt"/>
                        <a:cs typeface="Times New Roman" pitchFamily="18" charset="0"/>
                      </a:endParaRPr>
                    </a:p>
                  </a:txBody>
                  <a:tcPr marL="72175" marR="72175" marT="0" marB="0" horzOverflow="overflow"/>
                </a:tc>
              </a:tr>
            </a:tbl>
          </a:graphicData>
        </a:graphic>
      </p:graphicFrame>
      <p:sp>
        <p:nvSpPr>
          <p:cNvPr id="90182"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7C18664-C968-46E6-80CA-0412EC3EDD85}" type="slidenum">
              <a:rPr lang="el-GR" altLang="el-GR" sz="1200">
                <a:solidFill>
                  <a:srgbClr val="000000"/>
                </a:solidFill>
              </a:rPr>
              <a:pPr algn="r"/>
              <a:t>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2"/>
          <p:cNvSpPr>
            <a:spLocks noGrp="1"/>
          </p:cNvSpPr>
          <p:nvPr>
            <p:ph type="title" idx="4294967295"/>
          </p:nvPr>
        </p:nvSpPr>
        <p:spPr>
          <a:xfrm>
            <a:off x="395288" y="836613"/>
            <a:ext cx="8353425" cy="1655762"/>
          </a:xfrm>
          <a:ln w="28575">
            <a:solidFill>
              <a:srgbClr val="004A82"/>
            </a:solidFill>
            <a:miter lim="800000"/>
            <a:headEnd/>
            <a:tailEnd/>
          </a:ln>
        </p:spPr>
        <p:txBody>
          <a:bodyPr/>
          <a:lstStyle/>
          <a:p>
            <a:r>
              <a:rPr lang="el-GR" altLang="el-GR" sz="4400" smtClean="0"/>
              <a:t>Χρωστικές ύλες:</a:t>
            </a:r>
            <a:br>
              <a:rPr lang="el-GR" altLang="el-GR" sz="4400" smtClean="0"/>
            </a:br>
            <a:r>
              <a:rPr lang="el-GR" altLang="el-GR" sz="4400" smtClean="0"/>
              <a:t>Πιγμέντα και χρωστικές</a:t>
            </a:r>
          </a:p>
        </p:txBody>
      </p:sp>
      <p:pic>
        <p:nvPicPr>
          <p:cNvPr id="101379" name="Picture 2" descr="File:Indian pig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2849563"/>
            <a:ext cx="4648200" cy="3486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8"/>
          <p:cNvSpPr>
            <a:spLocks noChangeArrowheads="1"/>
          </p:cNvSpPr>
          <p:nvPr/>
        </p:nvSpPr>
        <p:spPr bwMode="auto">
          <a:xfrm>
            <a:off x="3200400" y="6335713"/>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Indian pigments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Luigi Chiesa"/>
              </a:rPr>
              <a:t>Luigi Chiesa</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 </a:t>
            </a:r>
            <a:r>
              <a:rPr lang="en-US" altLang="el-GR" sz="1200">
                <a:solidFill>
                  <a:srgbClr val="000000"/>
                </a:solidFill>
                <a:latin typeface="Calibri" pitchFamily="34" charset="0"/>
                <a:cs typeface="Arial" charset="0"/>
                <a:hlinkClick r:id="rId5"/>
              </a:rPr>
              <a:t>CC </a:t>
            </a:r>
            <a:r>
              <a:rPr lang="el-GR" altLang="el-GR" sz="1200">
                <a:solidFill>
                  <a:srgbClr val="000000"/>
                </a:solidFill>
                <a:latin typeface="Calibri" pitchFamily="34" charset="0"/>
                <a:cs typeface="Arial" charset="0"/>
                <a:hlinkClick r:id="rId5"/>
              </a:rPr>
              <a:t>από</a:t>
            </a:r>
            <a:r>
              <a:rPr lang="en-US" altLang="el-GR" sz="1200">
                <a:solidFill>
                  <a:srgbClr val="000000"/>
                </a:solidFill>
                <a:latin typeface="Calibri" pitchFamily="34" charset="0"/>
                <a:cs typeface="Arial" charset="0"/>
                <a:hlinkClick r:id="rId5"/>
              </a:rPr>
              <a:t> 2.0</a:t>
            </a:r>
            <a:endParaRPr lang="en-US" altLang="el-GR" sz="1200">
              <a:solidFill>
                <a:srgbClr val="000000"/>
              </a:solidFill>
              <a:latin typeface="Calibri" pitchFamily="34" charset="0"/>
              <a:cs typeface="Arial" charset="0"/>
            </a:endParaRPr>
          </a:p>
        </p:txBody>
      </p:sp>
      <p:sp>
        <p:nvSpPr>
          <p:cNvPr id="101381" name="Θέση αριθμού διαφάνειας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4242426-1BDB-484F-AE22-855BDBBAB98F}" type="slidenum">
              <a:rPr lang="el-GR" altLang="el-GR" sz="1200">
                <a:solidFill>
                  <a:srgbClr val="000000"/>
                </a:solidFill>
              </a:rPr>
              <a:pPr algn="r"/>
              <a:t>10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2"/>
          <p:cNvSpPr>
            <a:spLocks noGrp="1"/>
          </p:cNvSpPr>
          <p:nvPr>
            <p:ph type="title"/>
          </p:nvPr>
        </p:nvSpPr>
        <p:spPr/>
        <p:txBody>
          <a:bodyPr/>
          <a:lstStyle/>
          <a:p>
            <a:r>
              <a:rPr lang="el-GR" altLang="el-GR" smtClean="0"/>
              <a:t>Κατηγορίες πιγμέντων</a:t>
            </a:r>
          </a:p>
        </p:txBody>
      </p:sp>
      <p:graphicFrame>
        <p:nvGraphicFramePr>
          <p:cNvPr id="4" name="5 - Θέση περιεχομένου"/>
          <p:cNvGraphicFramePr>
            <a:graphicFrameLocks noGrp="1"/>
          </p:cNvGraphicFramePr>
          <p:nvPr>
            <p:ph idx="1"/>
          </p:nvPr>
        </p:nvGraphicFramePr>
        <p:xfrm>
          <a:off x="500034" y="1357298"/>
          <a:ext cx="8429684" cy="474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D04F56B-7769-4D8A-8290-69E46340F550}"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r>
              <a:rPr lang="el-GR" altLang="el-GR" smtClean="0"/>
              <a:t>Παραδείγματα Πιγμέντων </a:t>
            </a:r>
            <a:r>
              <a:rPr lang="el-GR" altLang="el-GR" sz="3200" b="0" smtClean="0"/>
              <a:t>(1 από 5)</a:t>
            </a:r>
          </a:p>
        </p:txBody>
      </p:sp>
      <p:sp>
        <p:nvSpPr>
          <p:cNvPr id="61442" name="Θέση περιεχομένου 2"/>
          <p:cNvSpPr>
            <a:spLocks noGrp="1"/>
          </p:cNvSpPr>
          <p:nvPr>
            <p:ph idx="1"/>
          </p:nvPr>
        </p:nvSpPr>
        <p:spPr>
          <a:xfrm>
            <a:off x="457200" y="1196975"/>
            <a:ext cx="5699125" cy="5040313"/>
          </a:xfrm>
        </p:spPr>
        <p:txBody>
          <a:bodyPr/>
          <a:lstStyle/>
          <a:p>
            <a:r>
              <a:rPr lang="el-GR" altLang="el-GR" b="1" smtClean="0"/>
              <a:t>Κίτρινα πιγμέντα</a:t>
            </a:r>
          </a:p>
          <a:p>
            <a:pPr lvl="1" indent="-387350" algn="just"/>
            <a:r>
              <a:rPr lang="en-US" altLang="el-GR" smtClean="0">
                <a:cs typeface="Times New Roman" pitchFamily="18" charset="0"/>
              </a:rPr>
              <a:t>Hansa Yellows</a:t>
            </a:r>
            <a:r>
              <a:rPr lang="el-GR" altLang="el-GR" smtClean="0">
                <a:cs typeface="Times New Roman" pitchFamily="18" charset="0"/>
              </a:rPr>
              <a:t>,</a:t>
            </a:r>
            <a:endParaRPr lang="el-GR" altLang="el-GR" smtClean="0"/>
          </a:p>
          <a:p>
            <a:pPr lvl="1" indent="-387350" algn="just"/>
            <a:r>
              <a:rPr lang="en-US" altLang="el-GR" smtClean="0">
                <a:cs typeface="Times New Roman" pitchFamily="18" charset="0"/>
              </a:rPr>
              <a:t>Mono azo or Arylide</a:t>
            </a:r>
            <a:r>
              <a:rPr lang="en-US" altLang="el-GR" smtClean="0">
                <a:solidFill>
                  <a:srgbClr val="FF0000"/>
                </a:solidFill>
                <a:cs typeface="Times New Roman" pitchFamily="18" charset="0"/>
              </a:rPr>
              <a:t> </a:t>
            </a:r>
            <a:r>
              <a:rPr lang="en-US" altLang="el-GR" smtClean="0">
                <a:cs typeface="Times New Roman" pitchFamily="18" charset="0"/>
              </a:rPr>
              <a:t>Yellows</a:t>
            </a:r>
            <a:r>
              <a:rPr lang="el-GR" altLang="el-GR" smtClean="0">
                <a:cs typeface="Times New Roman" pitchFamily="18" charset="0"/>
              </a:rPr>
              <a:t>,</a:t>
            </a:r>
            <a:endParaRPr lang="el-GR" altLang="el-GR" smtClean="0"/>
          </a:p>
          <a:p>
            <a:pPr lvl="1" indent="-387350" algn="just"/>
            <a:r>
              <a:rPr lang="en-US" altLang="el-GR" smtClean="0">
                <a:cs typeface="Times New Roman" pitchFamily="18" charset="0"/>
              </a:rPr>
              <a:t>Diarylide and Arylamide Yellows</a:t>
            </a:r>
            <a:r>
              <a:rPr lang="el-GR" altLang="el-GR" smtClean="0">
                <a:cs typeface="Times New Roman" pitchFamily="18" charset="0"/>
              </a:rPr>
              <a:t>,</a:t>
            </a:r>
            <a:endParaRPr lang="en-US" altLang="el-GR" smtClean="0">
              <a:cs typeface="Times New Roman" pitchFamily="18" charset="0"/>
            </a:endParaRPr>
          </a:p>
          <a:p>
            <a:pPr lvl="1" indent="-387350" algn="just"/>
            <a:r>
              <a:rPr lang="en-US" altLang="el-GR" smtClean="0">
                <a:cs typeface="Times New Roman" pitchFamily="18" charset="0"/>
              </a:rPr>
              <a:t>Iron oxide, chrome, cadmium  yellows</a:t>
            </a:r>
            <a:r>
              <a:rPr lang="el-GR" altLang="el-GR" smtClean="0">
                <a:cs typeface="Times New Roman" pitchFamily="18" charset="0"/>
              </a:rPr>
              <a:t>.</a:t>
            </a:r>
            <a:endParaRPr lang="el-GR" altLang="el-GR" smtClean="0"/>
          </a:p>
          <a:p>
            <a:r>
              <a:rPr lang="el-GR" altLang="el-GR" b="1" smtClean="0"/>
              <a:t>Πορτοκαλί πιγμέντα</a:t>
            </a:r>
          </a:p>
          <a:p>
            <a:pPr lvl="1" indent="-387350"/>
            <a:r>
              <a:rPr lang="en-US" altLang="el-GR" smtClean="0">
                <a:cs typeface="Times New Roman" pitchFamily="18" charset="0"/>
              </a:rPr>
              <a:t>DNA, Diarilyde, Fast 2FG Orange</a:t>
            </a:r>
            <a:r>
              <a:rPr lang="el-GR" altLang="el-GR" smtClean="0">
                <a:cs typeface="Times New Roman" pitchFamily="18" charset="0"/>
              </a:rPr>
              <a:t>.</a:t>
            </a:r>
            <a:endParaRPr lang="en-US" altLang="el-GR" smtClean="0"/>
          </a:p>
        </p:txBody>
      </p:sp>
      <p:pic>
        <p:nvPicPr>
          <p:cNvPr id="61443" name="Εικόνα 9" descr="enosi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5445125"/>
            <a:ext cx="48958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Εικόνα 1" descr="enosi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014538"/>
            <a:ext cx="374173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F6C75C-CA08-48D5-8710-E4D3D994C4E5}" type="slidenum">
              <a:rPr lang="el-GR" altLang="el-GR" smtClean="0">
                <a:solidFill>
                  <a:srgbClr val="000000"/>
                </a:solidFill>
              </a:rPr>
              <a:pPr/>
              <a:t>12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p:txBody>
          <a:bodyPr/>
          <a:lstStyle/>
          <a:p>
            <a:r>
              <a:rPr lang="el-GR" altLang="el-GR" smtClean="0"/>
              <a:t>Παραδείγματα Πιγμέντων </a:t>
            </a:r>
            <a:r>
              <a:rPr lang="el-GR" altLang="el-GR" sz="3200" b="0" smtClean="0"/>
              <a:t>(2 από 5)</a:t>
            </a:r>
            <a:endParaRPr lang="el-GR" altLang="el-GR" smtClean="0"/>
          </a:p>
        </p:txBody>
      </p:sp>
      <p:sp>
        <p:nvSpPr>
          <p:cNvPr id="62466" name="Θέση περιεχομένου 2"/>
          <p:cNvSpPr>
            <a:spLocks noGrp="1"/>
          </p:cNvSpPr>
          <p:nvPr>
            <p:ph idx="1"/>
          </p:nvPr>
        </p:nvSpPr>
        <p:spPr>
          <a:xfrm>
            <a:off x="457200" y="1196975"/>
            <a:ext cx="5699125" cy="5040313"/>
          </a:xfrm>
        </p:spPr>
        <p:txBody>
          <a:bodyPr/>
          <a:lstStyle/>
          <a:p>
            <a:r>
              <a:rPr lang="el-GR" altLang="el-GR" b="1" smtClean="0"/>
              <a:t>Κόκκινα πιγμέντα</a:t>
            </a:r>
          </a:p>
          <a:p>
            <a:pPr lvl="1" indent="-387350" algn="just"/>
            <a:r>
              <a:rPr lang="es-ES" altLang="el-GR" smtClean="0">
                <a:cs typeface="Times New Roman" pitchFamily="18" charset="0"/>
              </a:rPr>
              <a:t>Para Red, Naphthol Red</a:t>
            </a:r>
            <a:r>
              <a:rPr lang="el-GR" altLang="el-GR" smtClean="0">
                <a:cs typeface="Times New Roman" pitchFamily="18" charset="0"/>
              </a:rPr>
              <a:t>,</a:t>
            </a:r>
            <a:endParaRPr lang="es-ES" altLang="el-GR" smtClean="0">
              <a:cs typeface="Times New Roman" pitchFamily="18" charset="0"/>
            </a:endParaRPr>
          </a:p>
          <a:p>
            <a:pPr lvl="1" indent="-387350" algn="just"/>
            <a:r>
              <a:rPr lang="es-ES" altLang="el-GR" smtClean="0">
                <a:cs typeface="Times New Roman" pitchFamily="18" charset="0"/>
              </a:rPr>
              <a:t>Permanent Red FRR</a:t>
            </a:r>
            <a:r>
              <a:rPr lang="el-GR" altLang="el-GR" smtClean="0">
                <a:cs typeface="Times New Roman" pitchFamily="18" charset="0"/>
              </a:rPr>
              <a:t>,</a:t>
            </a:r>
            <a:endParaRPr lang="es-ES" altLang="el-GR" smtClean="0">
              <a:cs typeface="Times New Roman" pitchFamily="18" charset="0"/>
            </a:endParaRPr>
          </a:p>
          <a:p>
            <a:pPr lvl="1" indent="-387350" algn="just"/>
            <a:r>
              <a:rPr lang="es-ES" altLang="el-GR" smtClean="0">
                <a:cs typeface="Times New Roman" pitchFamily="18" charset="0"/>
              </a:rPr>
              <a:t>Lithol Rubine 4B</a:t>
            </a:r>
            <a:r>
              <a:rPr lang="el-GR" altLang="el-GR" smtClean="0">
                <a:cs typeface="Times New Roman" pitchFamily="18" charset="0"/>
              </a:rPr>
              <a:t>.</a:t>
            </a:r>
            <a:endParaRPr lang="es-ES" altLang="el-GR" smtClean="0">
              <a:cs typeface="Times New Roman" pitchFamily="18" charset="0"/>
            </a:endParaRPr>
          </a:p>
          <a:p>
            <a:pPr lvl="1" indent="-387350" algn="just"/>
            <a:endParaRPr lang="el-GR" altLang="el-GR" smtClean="0"/>
          </a:p>
          <a:p>
            <a:r>
              <a:rPr lang="el-GR" altLang="el-GR" b="1" smtClean="0"/>
              <a:t>Πράσινα πιγμέντα</a:t>
            </a:r>
          </a:p>
          <a:p>
            <a:pPr lvl="1" indent="-387350"/>
            <a:r>
              <a:rPr lang="en-US" altLang="el-GR" smtClean="0">
                <a:cs typeface="Times New Roman" pitchFamily="18" charset="0"/>
              </a:rPr>
              <a:t>PMTA Deep Green</a:t>
            </a:r>
            <a:r>
              <a:rPr lang="el-GR" altLang="el-GR" smtClean="0">
                <a:cs typeface="Times New Roman" pitchFamily="18" charset="0"/>
              </a:rPr>
              <a:t>,</a:t>
            </a:r>
            <a:endParaRPr lang="en-US" altLang="el-GR" smtClean="0">
              <a:cs typeface="Times New Roman" pitchFamily="18" charset="0"/>
            </a:endParaRPr>
          </a:p>
          <a:p>
            <a:pPr lvl="1" indent="-387350"/>
            <a:r>
              <a:rPr lang="en-US" altLang="el-GR" smtClean="0">
                <a:cs typeface="Times New Roman" pitchFamily="18" charset="0"/>
              </a:rPr>
              <a:t>Phthalocyanine Green</a:t>
            </a:r>
            <a:r>
              <a:rPr lang="el-GR" altLang="el-GR" smtClean="0">
                <a:cs typeface="Times New Roman" pitchFamily="18" charset="0"/>
              </a:rPr>
              <a:t>.</a:t>
            </a:r>
            <a:endParaRPr lang="en-US" altLang="el-GR" smtClean="0">
              <a:cs typeface="Times New Roman" pitchFamily="18" charset="0"/>
            </a:endParaRPr>
          </a:p>
        </p:txBody>
      </p:sp>
      <p:pic>
        <p:nvPicPr>
          <p:cNvPr id="62467" name="Εικόνα 43" descr="enosi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076700"/>
            <a:ext cx="3429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Εικόνα 14" descr="enosi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649413"/>
            <a:ext cx="4514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DF02DB3-6960-4FF4-8D1D-878CC293EEB9}"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p:txBody>
          <a:bodyPr/>
          <a:lstStyle/>
          <a:p>
            <a:r>
              <a:rPr lang="el-GR" altLang="el-GR" smtClean="0"/>
              <a:t>Παραδείγματα Πιγμέντων </a:t>
            </a:r>
            <a:r>
              <a:rPr lang="el-GR" altLang="el-GR" sz="3200" b="0" smtClean="0"/>
              <a:t>(3 από 5)</a:t>
            </a:r>
            <a:endParaRPr lang="el-GR" altLang="el-GR" smtClean="0"/>
          </a:p>
        </p:txBody>
      </p:sp>
      <p:sp>
        <p:nvSpPr>
          <p:cNvPr id="63490" name="Θέση περιεχομένου 2"/>
          <p:cNvSpPr>
            <a:spLocks noGrp="1"/>
          </p:cNvSpPr>
          <p:nvPr>
            <p:ph idx="1"/>
          </p:nvPr>
        </p:nvSpPr>
        <p:spPr>
          <a:xfrm>
            <a:off x="457200" y="1196975"/>
            <a:ext cx="6707188" cy="5040313"/>
          </a:xfrm>
        </p:spPr>
        <p:txBody>
          <a:bodyPr/>
          <a:lstStyle/>
          <a:p>
            <a:r>
              <a:rPr lang="el-GR" altLang="el-GR" b="1" smtClean="0"/>
              <a:t>Μπλε πιγμέντα</a:t>
            </a:r>
          </a:p>
          <a:p>
            <a:pPr lvl="1" indent="-387350" algn="just"/>
            <a:r>
              <a:rPr lang="en-US" altLang="el-GR" smtClean="0">
                <a:cs typeface="Times New Roman" pitchFamily="18" charset="0"/>
              </a:rPr>
              <a:t>PMTA Victoria Blue - PMTA Brilliant Blue</a:t>
            </a:r>
            <a:r>
              <a:rPr lang="el-GR" altLang="el-GR" smtClean="0">
                <a:cs typeface="Times New Roman" pitchFamily="18" charset="0"/>
              </a:rPr>
              <a:t>,</a:t>
            </a:r>
            <a:endParaRPr lang="en-US" altLang="el-GR" smtClean="0">
              <a:cs typeface="Times New Roman" pitchFamily="18" charset="0"/>
            </a:endParaRPr>
          </a:p>
          <a:p>
            <a:pPr lvl="1" indent="-387350" algn="just"/>
            <a:r>
              <a:rPr lang="en-US" altLang="el-GR" smtClean="0">
                <a:cs typeface="Times New Roman" pitchFamily="18" charset="0"/>
              </a:rPr>
              <a:t>Phthalocyanine Blue</a:t>
            </a:r>
            <a:r>
              <a:rPr lang="el-GR" altLang="el-GR" smtClean="0">
                <a:cs typeface="Times New Roman" pitchFamily="18" charset="0"/>
              </a:rPr>
              <a:t>,</a:t>
            </a:r>
            <a:endParaRPr lang="en-US" altLang="el-GR" smtClean="0">
              <a:cs typeface="Times New Roman" pitchFamily="18" charset="0"/>
            </a:endParaRPr>
          </a:p>
          <a:p>
            <a:pPr lvl="1" indent="-387350" algn="just"/>
            <a:r>
              <a:rPr lang="en-US" altLang="el-GR" smtClean="0">
                <a:cs typeface="Times New Roman" pitchFamily="18" charset="0"/>
              </a:rPr>
              <a:t>Ultramarine Blue</a:t>
            </a:r>
            <a:r>
              <a:rPr lang="el-GR" altLang="el-GR" smtClean="0">
                <a:cs typeface="Times New Roman" pitchFamily="18" charset="0"/>
              </a:rPr>
              <a:t>.</a:t>
            </a:r>
          </a:p>
          <a:p>
            <a:pPr lvl="1" indent="-387350" algn="just"/>
            <a:endParaRPr lang="el-GR" altLang="el-GR" smtClean="0"/>
          </a:p>
          <a:p>
            <a:r>
              <a:rPr lang="el-GR" altLang="el-GR" b="1" smtClean="0"/>
              <a:t>Μωβ πιγμέντα</a:t>
            </a:r>
          </a:p>
          <a:p>
            <a:pPr lvl="1" indent="-387350"/>
            <a:r>
              <a:rPr lang="en-US" altLang="el-GR" smtClean="0">
                <a:cs typeface="Times New Roman" pitchFamily="18" charset="0"/>
              </a:rPr>
              <a:t>PMTA Rhodamine</a:t>
            </a:r>
            <a:r>
              <a:rPr lang="el-GR" altLang="el-GR" smtClean="0">
                <a:cs typeface="Times New Roman" pitchFamily="18" charset="0"/>
              </a:rPr>
              <a:t>,</a:t>
            </a:r>
            <a:endParaRPr lang="en-US" altLang="el-GR" smtClean="0">
              <a:cs typeface="Times New Roman" pitchFamily="18" charset="0"/>
            </a:endParaRPr>
          </a:p>
          <a:p>
            <a:pPr lvl="1" indent="-387350"/>
            <a:r>
              <a:rPr lang="en-US" altLang="el-GR" smtClean="0">
                <a:cs typeface="Times New Roman" pitchFamily="18" charset="0"/>
              </a:rPr>
              <a:t>Crystal Violet</a:t>
            </a:r>
            <a:r>
              <a:rPr lang="el-GR" altLang="el-GR" smtClean="0">
                <a:cs typeface="Times New Roman" pitchFamily="18" charset="0"/>
              </a:rPr>
              <a:t>.</a:t>
            </a:r>
            <a:endParaRPr lang="en-US" altLang="el-GR" smtClean="0">
              <a:cs typeface="Times New Roman" pitchFamily="18" charset="0"/>
            </a:endParaRPr>
          </a:p>
        </p:txBody>
      </p:sp>
      <p:pic>
        <p:nvPicPr>
          <p:cNvPr id="63491" name="Εικόνα 47" descr="enosi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4292600"/>
            <a:ext cx="37893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Εικόνα 42" descr="enosi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346551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F995F47-9C68-4FEC-BF36-840999720324}"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altLang="el-GR" smtClean="0"/>
              <a:t>Παραδείγματα Πιγμέντων </a:t>
            </a:r>
            <a:r>
              <a:rPr lang="el-GR" altLang="el-GR" sz="3200" b="0" smtClean="0"/>
              <a:t>(4 από 5)</a:t>
            </a:r>
            <a:endParaRPr lang="el-GR" altLang="el-GR" smtClean="0"/>
          </a:p>
        </p:txBody>
      </p:sp>
      <p:sp>
        <p:nvSpPr>
          <p:cNvPr id="3" name="Θέση περιεχομένου 2"/>
          <p:cNvSpPr>
            <a:spLocks noGrp="1"/>
          </p:cNvSpPr>
          <p:nvPr>
            <p:ph idx="1"/>
          </p:nvPr>
        </p:nvSpPr>
        <p:spPr>
          <a:xfrm>
            <a:off x="457200" y="1196975"/>
            <a:ext cx="6707188" cy="5040313"/>
          </a:xfrm>
        </p:spPr>
        <p:txBody>
          <a:bodyPr/>
          <a:lstStyle/>
          <a:p>
            <a:pPr>
              <a:defRPr/>
            </a:pPr>
            <a:r>
              <a:rPr lang="el-GR" b="1" dirty="0" smtClean="0"/>
              <a:t>Καφέ </a:t>
            </a:r>
            <a:r>
              <a:rPr lang="el-GR" b="1" dirty="0" err="1" smtClean="0"/>
              <a:t>πιγμέντα</a:t>
            </a:r>
            <a:endParaRPr lang="el-GR" b="1" dirty="0" smtClean="0"/>
          </a:p>
          <a:p>
            <a:pPr lvl="1" indent="-387350" algn="just">
              <a:defRPr/>
            </a:pPr>
            <a:r>
              <a:rPr lang="en-US" altLang="el-GR" dirty="0">
                <a:cs typeface="Times New Roman" pitchFamily="18" charset="0"/>
              </a:rPr>
              <a:t>Brown iron oxides,</a:t>
            </a:r>
          </a:p>
          <a:p>
            <a:pPr lvl="1" indent="-387350" algn="just">
              <a:defRPr/>
            </a:pPr>
            <a:r>
              <a:rPr lang="en-US" altLang="el-GR" dirty="0" err="1">
                <a:cs typeface="Times New Roman" pitchFamily="18" charset="0"/>
              </a:rPr>
              <a:t>Benzimidazolone</a:t>
            </a:r>
            <a:r>
              <a:rPr lang="en-US" altLang="el-GR" dirty="0">
                <a:cs typeface="Times New Roman" pitchFamily="18" charset="0"/>
              </a:rPr>
              <a:t> Brown HFR, Fast Brown </a:t>
            </a:r>
            <a:r>
              <a:rPr lang="en-US" altLang="el-GR" dirty="0" smtClean="0">
                <a:cs typeface="Times New Roman" pitchFamily="18" charset="0"/>
              </a:rPr>
              <a:t>HFR</a:t>
            </a:r>
            <a:r>
              <a:rPr lang="el-GR" altLang="el-GR" dirty="0" smtClean="0">
                <a:cs typeface="Times New Roman" pitchFamily="18" charset="0"/>
              </a:rPr>
              <a:t>.</a:t>
            </a:r>
            <a:endParaRPr lang="en-US" altLang="el-GR" dirty="0">
              <a:cs typeface="Times New Roman" pitchFamily="18" charset="0"/>
            </a:endParaRPr>
          </a:p>
          <a:p>
            <a:pPr marL="355600" lvl="1" indent="0" algn="just">
              <a:buFont typeface="Courier New" panose="02070309020205020404" pitchFamily="49" charset="0"/>
              <a:buNone/>
              <a:defRPr/>
            </a:pPr>
            <a:endParaRPr lang="el-GR" dirty="0" smtClean="0"/>
          </a:p>
          <a:p>
            <a:pPr>
              <a:defRPr/>
            </a:pPr>
            <a:r>
              <a:rPr lang="el-GR" b="1" dirty="0" smtClean="0"/>
              <a:t>Μαύρα </a:t>
            </a:r>
            <a:r>
              <a:rPr lang="el-GR" b="1" dirty="0" err="1" smtClean="0"/>
              <a:t>πιγμέντα</a:t>
            </a:r>
            <a:endParaRPr lang="el-GR" b="1" dirty="0" smtClean="0"/>
          </a:p>
          <a:p>
            <a:pPr lvl="1" indent="-387350">
              <a:defRPr/>
            </a:pPr>
            <a:r>
              <a:rPr lang="en-US" altLang="el-GR" dirty="0">
                <a:cs typeface="Times New Roman" pitchFamily="18" charset="0"/>
              </a:rPr>
              <a:t>Vegetable Black (Lamp Black</a:t>
            </a:r>
            <a:r>
              <a:rPr lang="en-US" altLang="el-GR" dirty="0" smtClean="0">
                <a:cs typeface="Times New Roman" pitchFamily="18" charset="0"/>
              </a:rPr>
              <a:t>)</a:t>
            </a:r>
            <a:r>
              <a:rPr lang="el-GR" altLang="el-GR" dirty="0" smtClean="0">
                <a:cs typeface="Times New Roman" pitchFamily="18" charset="0"/>
              </a:rPr>
              <a:t>,</a:t>
            </a:r>
          </a:p>
          <a:p>
            <a:pPr lvl="1" indent="-387350">
              <a:defRPr/>
            </a:pPr>
            <a:r>
              <a:rPr lang="en-US" altLang="el-GR" dirty="0">
                <a:cs typeface="Times New Roman" pitchFamily="18" charset="0"/>
              </a:rPr>
              <a:t>Carbon Blacks (Channel and </a:t>
            </a:r>
            <a:r>
              <a:rPr lang="en-US" altLang="el-GR" dirty="0" err="1">
                <a:cs typeface="Times New Roman" pitchFamily="18" charset="0"/>
              </a:rPr>
              <a:t>Fournace</a:t>
            </a:r>
            <a:r>
              <a:rPr lang="en-US" altLang="el-GR" dirty="0" smtClean="0">
                <a:cs typeface="Times New Roman" pitchFamily="18" charset="0"/>
              </a:rPr>
              <a:t>)</a:t>
            </a:r>
            <a:r>
              <a:rPr lang="el-GR" altLang="el-GR" dirty="0" smtClean="0">
                <a:cs typeface="Times New Roman" pitchFamily="18" charset="0"/>
              </a:rPr>
              <a:t>.</a:t>
            </a:r>
            <a:endParaRPr lang="en-US" altLang="el-GR" dirty="0">
              <a:cs typeface="Times New Roman" pitchFamily="18" charset="0"/>
            </a:endParaRPr>
          </a:p>
        </p:txBody>
      </p:sp>
      <p:pic>
        <p:nvPicPr>
          <p:cNvPr id="64515" name="Εικόνα 57" descr="enosi67"/>
          <p:cNvPicPr>
            <a:picLocks noChangeAspect="1" noChangeArrowheads="1"/>
          </p:cNvPicPr>
          <p:nvPr/>
        </p:nvPicPr>
        <p:blipFill>
          <a:blip r:embed="rId2">
            <a:extLst>
              <a:ext uri="{28A0092B-C50C-407E-A947-70E740481C1C}">
                <a14:useLocalDpi xmlns:a14="http://schemas.microsoft.com/office/drawing/2010/main" val="0"/>
              </a:ext>
            </a:extLst>
          </a:blip>
          <a:srcRect l="12788" t="9766" r="14935" b="9639"/>
          <a:stretch>
            <a:fillRect/>
          </a:stretch>
        </p:blipFill>
        <p:spPr bwMode="auto">
          <a:xfrm>
            <a:off x="5241925" y="2781300"/>
            <a:ext cx="39020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42A7B78-2654-433F-A253-17BF918FDB65}" type="slidenum">
              <a:rPr lang="el-GR" altLang="el-GR" smtClean="0">
                <a:solidFill>
                  <a:srgbClr val="000000"/>
                </a:solidFill>
              </a:rPr>
              <a:pPr/>
              <a:t>15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p:txBody>
          <a:bodyPr/>
          <a:lstStyle/>
          <a:p>
            <a:r>
              <a:rPr lang="el-GR" altLang="el-GR" smtClean="0"/>
              <a:t>Παραδείγματα Πιγμέντων </a:t>
            </a:r>
            <a:r>
              <a:rPr lang="el-GR" altLang="el-GR" sz="3200" b="0" smtClean="0"/>
              <a:t>(5 από 5)</a:t>
            </a:r>
            <a:endParaRPr lang="el-GR" altLang="el-GR" smtClean="0"/>
          </a:p>
        </p:txBody>
      </p:sp>
      <p:sp>
        <p:nvSpPr>
          <p:cNvPr id="65538" name="Θέση περιεχομένου 2"/>
          <p:cNvSpPr>
            <a:spLocks noGrp="1"/>
          </p:cNvSpPr>
          <p:nvPr>
            <p:ph idx="1"/>
          </p:nvPr>
        </p:nvSpPr>
        <p:spPr>
          <a:xfrm>
            <a:off x="457200" y="1196975"/>
            <a:ext cx="4259263" cy="5040313"/>
          </a:xfrm>
        </p:spPr>
        <p:txBody>
          <a:bodyPr/>
          <a:lstStyle/>
          <a:p>
            <a:pPr>
              <a:spcBef>
                <a:spcPts val="600"/>
              </a:spcBef>
            </a:pPr>
            <a:r>
              <a:rPr lang="el-GR" altLang="el-GR" b="1" smtClean="0"/>
              <a:t>Λευκά πιγμέντα</a:t>
            </a:r>
          </a:p>
          <a:p>
            <a:pPr lvl="1" indent="-387350">
              <a:spcBef>
                <a:spcPts val="600"/>
              </a:spcBef>
            </a:pPr>
            <a:r>
              <a:rPr lang="en-US" altLang="el-GR" smtClean="0">
                <a:cs typeface="Times New Roman" pitchFamily="18" charset="0"/>
              </a:rPr>
              <a:t>Titanium dioxide</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Zinc White</a:t>
            </a:r>
            <a:r>
              <a:rPr lang="el-GR" altLang="el-GR" smtClean="0">
                <a:cs typeface="Times New Roman" pitchFamily="18" charset="0"/>
              </a:rPr>
              <a:t>, </a:t>
            </a:r>
            <a:r>
              <a:rPr lang="en-US" altLang="el-GR" smtClean="0">
                <a:cs typeface="Times New Roman" pitchFamily="18" charset="0"/>
              </a:rPr>
              <a:t>Chinese white</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Magnesium Carbonate</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Silica</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China clay, bentonite, kaolin clay</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Talc, French Chalk</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Lithopole</a:t>
            </a:r>
            <a:r>
              <a:rPr lang="el-GR" altLang="el-GR" smtClean="0">
                <a:cs typeface="Times New Roman" pitchFamily="18" charset="0"/>
              </a:rPr>
              <a:t>,</a:t>
            </a:r>
            <a:endParaRPr lang="en-US" altLang="el-GR" smtClean="0">
              <a:cs typeface="Times New Roman" pitchFamily="18" charset="0"/>
            </a:endParaRPr>
          </a:p>
          <a:p>
            <a:pPr lvl="1" indent="-387350">
              <a:spcBef>
                <a:spcPts val="600"/>
              </a:spcBef>
            </a:pPr>
            <a:r>
              <a:rPr lang="en-US" altLang="el-GR" smtClean="0">
                <a:cs typeface="Times New Roman" pitchFamily="18" charset="0"/>
              </a:rPr>
              <a:t>Calcium Carbonate</a:t>
            </a:r>
            <a:r>
              <a:rPr lang="el-GR" altLang="el-GR" smtClean="0">
                <a:cs typeface="Times New Roman" pitchFamily="18" charset="0"/>
              </a:rPr>
              <a:t>,</a:t>
            </a:r>
            <a:endParaRPr lang="el-GR" altLang="el-GR" smtClean="0">
              <a:solidFill>
                <a:srgbClr val="000000"/>
              </a:solidFill>
            </a:endParaRPr>
          </a:p>
          <a:p>
            <a:pPr lvl="1" indent="-387350">
              <a:spcBef>
                <a:spcPts val="600"/>
              </a:spcBef>
            </a:pPr>
            <a:r>
              <a:rPr lang="en-US" altLang="el-GR" smtClean="0">
                <a:cs typeface="Times New Roman" pitchFamily="18" charset="0"/>
              </a:rPr>
              <a:t>Silica</a:t>
            </a:r>
            <a:r>
              <a:rPr lang="el-GR" altLang="el-GR" smtClean="0">
                <a:cs typeface="Times New Roman" pitchFamily="18" charset="0"/>
              </a:rPr>
              <a:t>.</a:t>
            </a:r>
            <a:endParaRPr lang="en-US" altLang="el-GR" smtClean="0">
              <a:cs typeface="Times New Roman" pitchFamily="18" charset="0"/>
            </a:endParaRPr>
          </a:p>
        </p:txBody>
      </p:sp>
      <p:sp>
        <p:nvSpPr>
          <p:cNvPr id="65539" name="Ορθογώνιο 4"/>
          <p:cNvSpPr>
            <a:spLocks noChangeArrowheads="1"/>
          </p:cNvSpPr>
          <p:nvPr/>
        </p:nvSpPr>
        <p:spPr bwMode="auto">
          <a:xfrm>
            <a:off x="4859338" y="1196975"/>
            <a:ext cx="36004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3873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0000"/>
              </a:lnSpc>
              <a:spcBef>
                <a:spcPts val="1200"/>
              </a:spcBef>
              <a:buFont typeface="Arial" charset="0"/>
              <a:buChar char="•"/>
            </a:pPr>
            <a:r>
              <a:rPr lang="el-GR" altLang="el-GR" sz="2400" b="1">
                <a:solidFill>
                  <a:srgbClr val="000000"/>
                </a:solidFill>
                <a:latin typeface="Calibri" pitchFamily="34" charset="0"/>
                <a:cs typeface="Arial" charset="0"/>
              </a:rPr>
              <a:t>Μεταλλικά πιγμέντα</a:t>
            </a:r>
          </a:p>
          <a:p>
            <a:pPr lvl="1">
              <a:lnSpc>
                <a:spcPct val="110000"/>
              </a:lnSpc>
              <a:spcBef>
                <a:spcPts val="1200"/>
              </a:spcBef>
              <a:buFont typeface="Courier New" pitchFamily="49" charset="0"/>
              <a:buChar char="o"/>
            </a:pPr>
            <a:r>
              <a:rPr lang="en-US" altLang="el-GR" sz="2400">
                <a:solidFill>
                  <a:srgbClr val="000000"/>
                </a:solidFill>
                <a:latin typeface="Calibri" pitchFamily="34" charset="0"/>
                <a:cs typeface="Times New Roman" pitchFamily="18" charset="0"/>
              </a:rPr>
              <a:t>Aluminium</a:t>
            </a:r>
            <a:r>
              <a:rPr lang="el-GR" altLang="el-GR" sz="2400">
                <a:solidFill>
                  <a:srgbClr val="000000"/>
                </a:solidFill>
                <a:latin typeface="Calibri" pitchFamily="34" charset="0"/>
                <a:cs typeface="Times New Roman" pitchFamily="18" charset="0"/>
              </a:rPr>
              <a:t>,</a:t>
            </a:r>
            <a:endParaRPr lang="en-US" altLang="el-GR" sz="2400">
              <a:solidFill>
                <a:srgbClr val="000000"/>
              </a:solidFill>
              <a:latin typeface="Calibri" pitchFamily="34" charset="0"/>
              <a:cs typeface="Times New Roman" pitchFamily="18" charset="0"/>
            </a:endParaRPr>
          </a:p>
          <a:p>
            <a:pPr lvl="1">
              <a:lnSpc>
                <a:spcPct val="110000"/>
              </a:lnSpc>
              <a:spcBef>
                <a:spcPts val="1200"/>
              </a:spcBef>
              <a:buFont typeface="Courier New" pitchFamily="49" charset="0"/>
              <a:buChar char="o"/>
            </a:pPr>
            <a:r>
              <a:rPr lang="en-US" altLang="el-GR" sz="2400">
                <a:solidFill>
                  <a:srgbClr val="000000"/>
                </a:solidFill>
                <a:latin typeface="Calibri" pitchFamily="34" charset="0"/>
                <a:cs typeface="Times New Roman" pitchFamily="18" charset="0"/>
              </a:rPr>
              <a:t>Copper Powder</a:t>
            </a:r>
            <a:r>
              <a:rPr lang="el-GR" altLang="el-GR" sz="2400">
                <a:solidFill>
                  <a:srgbClr val="000000"/>
                </a:solidFill>
                <a:latin typeface="Calibri" pitchFamily="34" charset="0"/>
                <a:cs typeface="Times New Roman" pitchFamily="18" charset="0"/>
              </a:rPr>
              <a:t>,</a:t>
            </a:r>
            <a:endParaRPr lang="en-US" altLang="el-GR" sz="2400">
              <a:solidFill>
                <a:srgbClr val="000000"/>
              </a:solidFill>
              <a:latin typeface="Calibri" pitchFamily="34" charset="0"/>
              <a:cs typeface="Times New Roman" pitchFamily="18" charset="0"/>
            </a:endParaRPr>
          </a:p>
          <a:p>
            <a:pPr lvl="1">
              <a:lnSpc>
                <a:spcPct val="110000"/>
              </a:lnSpc>
              <a:spcBef>
                <a:spcPts val="1200"/>
              </a:spcBef>
              <a:buFont typeface="Courier New" pitchFamily="49" charset="0"/>
              <a:buChar char="o"/>
            </a:pPr>
            <a:r>
              <a:rPr lang="en-US" altLang="el-GR" sz="2400">
                <a:solidFill>
                  <a:srgbClr val="000000"/>
                </a:solidFill>
                <a:latin typeface="Calibri" pitchFamily="34" charset="0"/>
                <a:cs typeface="Times New Roman" pitchFamily="18" charset="0"/>
              </a:rPr>
              <a:t>Bronze Powder</a:t>
            </a:r>
            <a:r>
              <a:rPr lang="el-GR" altLang="el-GR" sz="2400">
                <a:solidFill>
                  <a:srgbClr val="000000"/>
                </a:solidFill>
                <a:latin typeface="Calibri" pitchFamily="34" charset="0"/>
                <a:cs typeface="Times New Roman" pitchFamily="18" charset="0"/>
              </a:rPr>
              <a:t>.</a:t>
            </a:r>
            <a:endParaRPr lang="en-US" altLang="el-GR" sz="2400">
              <a:solidFill>
                <a:srgbClr val="000000"/>
              </a:solidFill>
              <a:latin typeface="Calibri" pitchFamily="34" charset="0"/>
              <a:cs typeface="Times New Roman" pitchFamily="18" charset="0"/>
            </a:endParaRPr>
          </a:p>
        </p:txBody>
      </p:sp>
      <p:cxnSp>
        <p:nvCxnSpPr>
          <p:cNvPr id="11" name="Ευθεία γραμμή σύνδεσης 10"/>
          <p:cNvCxnSpPr/>
          <p:nvPr/>
        </p:nvCxnSpPr>
        <p:spPr>
          <a:xfrm>
            <a:off x="4716463" y="1395413"/>
            <a:ext cx="0" cy="4770437"/>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6554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751617-270D-4637-90A0-F493C289768C}"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2"/>
          <p:cNvSpPr>
            <a:spLocks noGrp="1"/>
          </p:cNvSpPr>
          <p:nvPr>
            <p:ph type="title"/>
          </p:nvPr>
        </p:nvSpPr>
        <p:spPr>
          <a:xfrm>
            <a:off x="0" y="115888"/>
            <a:ext cx="9144000" cy="1368425"/>
          </a:xfrm>
        </p:spPr>
        <p:txBody>
          <a:bodyPr/>
          <a:lstStyle/>
          <a:p>
            <a:r>
              <a:rPr lang="el-GR" altLang="el-GR" smtClean="0"/>
              <a:t>Σημαντικές κατηγορίες Χρωστικών – βαφών</a:t>
            </a:r>
          </a:p>
        </p:txBody>
      </p:sp>
      <p:graphicFrame>
        <p:nvGraphicFramePr>
          <p:cNvPr id="4" name="5 - Θέση περιεχομένου"/>
          <p:cNvGraphicFramePr>
            <a:graphicFrameLocks noGrp="1"/>
          </p:cNvGraphicFramePr>
          <p:nvPr>
            <p:ph idx="1"/>
          </p:nvPr>
        </p:nvGraphicFramePr>
        <p:xfrm>
          <a:off x="428596" y="1452676"/>
          <a:ext cx="8501122"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0B6A870-B82A-48D3-9AC6-51071A733DA1}"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Τίτλος 3"/>
          <p:cNvSpPr>
            <a:spLocks noGrp="1"/>
          </p:cNvSpPr>
          <p:nvPr>
            <p:ph type="title" idx="4294967295"/>
          </p:nvPr>
        </p:nvSpPr>
        <p:spPr/>
        <p:txBody>
          <a:bodyPr/>
          <a:lstStyle/>
          <a:p>
            <a:r>
              <a:rPr lang="el-GR" altLang="el-GR" smtClean="0"/>
              <a:t>Όξινες Χρωστικές</a:t>
            </a:r>
          </a:p>
        </p:txBody>
      </p:sp>
      <p:sp>
        <p:nvSpPr>
          <p:cNvPr id="117763" name="Θέση περιεχομένου 4"/>
          <p:cNvSpPr>
            <a:spLocks noGrp="1"/>
          </p:cNvSpPr>
          <p:nvPr>
            <p:ph idx="4294967295"/>
          </p:nvPr>
        </p:nvSpPr>
        <p:spPr/>
        <p:txBody>
          <a:bodyPr/>
          <a:lstStyle/>
          <a:p>
            <a:pPr>
              <a:lnSpc>
                <a:spcPct val="114000"/>
              </a:lnSpc>
              <a:spcBef>
                <a:spcPts val="1200"/>
              </a:spcBef>
            </a:pPr>
            <a:r>
              <a:rPr lang="el-GR" altLang="el-GR" sz="2400" smtClean="0"/>
              <a:t>Πρόκειται για ανιοντικές χρωστικές, διαλυτές στο νερό, αδιάλυτες κυρίως σε οργανικούς διαλύτες. Ορισμένες είναι διαλυτές σε οινόπνευμα, κετόνες και αιθέρες. Δίνουν πολύ έντονες αποχρώσεις, ενώ η αντοχή τους στο φως ποικίλει από πολύ καλή έως πολύ χαμηλή. Πρόκειται για χημικές ενώσεις τύπου </a:t>
            </a:r>
            <a:r>
              <a:rPr lang="en-US" altLang="el-GR" sz="2400" smtClean="0"/>
              <a:t>azo</a:t>
            </a:r>
            <a:r>
              <a:rPr lang="el-GR" altLang="el-GR" sz="2400" smtClean="0"/>
              <a:t>, </a:t>
            </a:r>
            <a:r>
              <a:rPr lang="en-US" altLang="el-GR" sz="2400" smtClean="0"/>
              <a:t>anthraquinone</a:t>
            </a:r>
            <a:r>
              <a:rPr lang="el-GR" altLang="el-GR" sz="2400" smtClean="0"/>
              <a:t>, </a:t>
            </a:r>
            <a:r>
              <a:rPr lang="en-US" altLang="el-GR" sz="2400" smtClean="0"/>
              <a:t>triphenylmethane</a:t>
            </a:r>
            <a:r>
              <a:rPr lang="el-GR" altLang="el-GR" sz="2400" smtClean="0"/>
              <a:t>, </a:t>
            </a:r>
            <a:r>
              <a:rPr lang="en-US" altLang="el-GR" sz="2400" smtClean="0"/>
              <a:t>azine</a:t>
            </a:r>
            <a:r>
              <a:rPr lang="el-GR" altLang="el-GR" sz="2400" smtClean="0"/>
              <a:t>, </a:t>
            </a:r>
            <a:r>
              <a:rPr lang="en-US" altLang="el-GR" sz="2400" smtClean="0"/>
              <a:t>xanthene</a:t>
            </a:r>
            <a:r>
              <a:rPr lang="el-GR" altLang="el-GR" sz="2400" smtClean="0"/>
              <a:t>, </a:t>
            </a:r>
            <a:r>
              <a:rPr lang="en-US" altLang="el-GR" sz="2400" smtClean="0"/>
              <a:t>ketonimine</a:t>
            </a:r>
            <a:r>
              <a:rPr lang="el-GR" altLang="el-GR" sz="2400" smtClean="0"/>
              <a:t>, </a:t>
            </a:r>
            <a:r>
              <a:rPr lang="en-US" altLang="el-GR" sz="2400" smtClean="0"/>
              <a:t>nitro</a:t>
            </a:r>
            <a:r>
              <a:rPr lang="el-GR" altLang="el-GR" sz="2400" smtClean="0"/>
              <a:t> και </a:t>
            </a:r>
            <a:r>
              <a:rPr lang="en-US" altLang="el-GR" sz="2400" smtClean="0"/>
              <a:t>nitroso</a:t>
            </a:r>
            <a:r>
              <a:rPr lang="el-GR" altLang="el-GR" sz="2400" smtClean="0"/>
              <a:t>.  Χαρακτηριστικό παράδειγμα αποτελεί η </a:t>
            </a:r>
            <a:r>
              <a:rPr lang="en-US" altLang="el-GR" sz="2400" smtClean="0"/>
              <a:t>Eosine </a:t>
            </a:r>
            <a:r>
              <a:rPr lang="el-GR" altLang="el-GR" sz="2400" smtClean="0"/>
              <a:t>(</a:t>
            </a:r>
            <a:r>
              <a:rPr lang="en-US" altLang="el-GR" sz="2400" smtClean="0"/>
              <a:t>C</a:t>
            </a:r>
            <a:r>
              <a:rPr lang="el-GR" altLang="el-GR" sz="2400" smtClean="0"/>
              <a:t>.</a:t>
            </a:r>
            <a:r>
              <a:rPr lang="en-US" altLang="el-GR" sz="2400" smtClean="0"/>
              <a:t>I</a:t>
            </a:r>
            <a:r>
              <a:rPr lang="el-GR" altLang="el-GR" sz="2400" smtClean="0"/>
              <a:t>. </a:t>
            </a:r>
            <a:r>
              <a:rPr lang="en-US" altLang="el-GR" sz="2400" smtClean="0"/>
              <a:t>Acid Red</a:t>
            </a:r>
            <a:r>
              <a:rPr lang="el-GR" altLang="el-GR" sz="2400" smtClean="0"/>
              <a:t> 87- </a:t>
            </a:r>
            <a:r>
              <a:rPr lang="en-US" altLang="el-GR" sz="2400" smtClean="0"/>
              <a:t>C</a:t>
            </a:r>
            <a:r>
              <a:rPr lang="el-GR" altLang="el-GR" sz="2400" smtClean="0"/>
              <a:t>.</a:t>
            </a:r>
            <a:r>
              <a:rPr lang="en-US" altLang="el-GR" sz="2400" smtClean="0"/>
              <a:t>I</a:t>
            </a:r>
            <a:r>
              <a:rPr lang="el-GR" altLang="el-GR" sz="2400" smtClean="0"/>
              <a:t>. </a:t>
            </a:r>
            <a:r>
              <a:rPr lang="en-US" altLang="el-GR" sz="2400" smtClean="0"/>
              <a:t>No</a:t>
            </a:r>
            <a:r>
              <a:rPr lang="el-GR" altLang="el-GR" sz="2400" smtClean="0"/>
              <a:t>. 45380).</a:t>
            </a:r>
          </a:p>
        </p:txBody>
      </p:sp>
      <p:pic>
        <p:nvPicPr>
          <p:cNvPr id="117764" name="Picture 2" descr="C.I.Acid Red 87,C.I.45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587875"/>
            <a:ext cx="292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Θέση αριθμού διαφάνειας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B523306-9121-4E7D-9244-FD7210C0BCCD}" type="slidenum">
              <a:rPr lang="el-GR" altLang="el-GR" sz="1200">
                <a:solidFill>
                  <a:srgbClr val="000000"/>
                </a:solidFill>
              </a:rPr>
              <a:pPr algn="r"/>
              <a:t>18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pPr>
            <a:r>
              <a:rPr lang="el-GR" altLang="el-GR" smtClean="0"/>
              <a:t>Στόχος της ενότητας αυτής είναι η παρουσίαση του </a:t>
            </a:r>
            <a:r>
              <a:rPr lang="en-US" altLang="el-GR" smtClean="0"/>
              <a:t>Color Index</a:t>
            </a:r>
            <a:r>
              <a:rPr lang="el-GR" altLang="el-GR" smtClean="0"/>
              <a:t> και στη συνέχεια, η σύντομη αναφορά σε χρωστικές και πιγμέντα και ορισμένες χαρακτηριστικές εφαρμογών στα μελάνια εκτύπωσης. </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B5D289-0554-4E89-BC24-99D35AF5254B}"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p:txBody>
          <a:bodyPr/>
          <a:lstStyle/>
          <a:p>
            <a:r>
              <a:rPr lang="el-GR" altLang="el-GR" smtClean="0"/>
              <a:t>Χρωστικές – βαφές </a:t>
            </a:r>
            <a:r>
              <a:rPr lang="el-GR" altLang="el-GR" sz="3200" b="0" smtClean="0"/>
              <a:t>(1 από 4)</a:t>
            </a:r>
            <a:r>
              <a:rPr lang="el-GR" altLang="el-GR" smtClean="0"/>
              <a:t> </a:t>
            </a:r>
          </a:p>
        </p:txBody>
      </p:sp>
      <p:sp>
        <p:nvSpPr>
          <p:cNvPr id="3" name="Θέση περιεχομένου 2"/>
          <p:cNvSpPr>
            <a:spLocks noGrp="1"/>
          </p:cNvSpPr>
          <p:nvPr>
            <p:ph idx="1"/>
          </p:nvPr>
        </p:nvSpPr>
        <p:spPr/>
        <p:txBody>
          <a:bodyPr/>
          <a:lstStyle/>
          <a:p>
            <a:pPr marL="0" indent="0">
              <a:buFont typeface="Arial" charset="0"/>
              <a:buNone/>
            </a:pPr>
            <a:r>
              <a:rPr lang="el-GR" altLang="el-GR" b="1" smtClean="0"/>
              <a:t>Όξινα χρώματα</a:t>
            </a:r>
          </a:p>
          <a:p>
            <a:pPr marL="0" indent="0"/>
            <a:r>
              <a:rPr lang="el-GR" altLang="el-GR" smtClean="0"/>
              <a:t>Διαλυτές σε νερό, αδιάλυτες σε οργανικούς διαλύτες.</a:t>
            </a:r>
          </a:p>
          <a:p>
            <a:pPr marL="0" indent="0"/>
            <a:r>
              <a:rPr lang="el-GR" altLang="el-GR" smtClean="0"/>
              <a:t>Δίνουν πολύ λαμπερά χρώματα, η αντοχή τους στο φως ποικίλει.</a:t>
            </a:r>
          </a:p>
          <a:p>
            <a:pPr marL="0" indent="0"/>
            <a:r>
              <a:rPr lang="el-GR" altLang="el-GR" smtClean="0"/>
              <a:t>Πολλά χρησιμοποιούνται σε μελάνια ασφαλείας (επιταγές, κτλ)</a:t>
            </a:r>
          </a:p>
          <a:p>
            <a:pPr marL="0" indent="0"/>
            <a:r>
              <a:rPr lang="el-GR" altLang="el-GR" smtClean="0"/>
              <a:t>Eosine (C.I. Acid Red 87, C.I. No. 45380).</a:t>
            </a:r>
          </a:p>
          <a:p>
            <a:pPr marL="0" indent="0"/>
            <a:endParaRPr lang="el-GR" altLang="el-GR" smtClean="0"/>
          </a:p>
          <a:p>
            <a:pPr marL="0" indent="0"/>
            <a:endParaRPr lang="el-GR" altLang="el-GR" smtClean="0"/>
          </a:p>
          <a:p>
            <a:pPr marL="0" indent="0"/>
            <a:endParaRPr lang="el-GR" altLang="el-GR" smtClean="0"/>
          </a:p>
        </p:txBody>
      </p:sp>
      <p:sp>
        <p:nvSpPr>
          <p:cNvPr id="706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A4FEC07-157C-492D-828A-30B4FCAB0910}"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Τίτλος 1"/>
          <p:cNvSpPr>
            <a:spLocks noGrp="1"/>
          </p:cNvSpPr>
          <p:nvPr>
            <p:ph type="title" idx="4294967295"/>
          </p:nvPr>
        </p:nvSpPr>
        <p:spPr/>
        <p:txBody>
          <a:bodyPr/>
          <a:lstStyle/>
          <a:p>
            <a:r>
              <a:rPr lang="el-GR" altLang="el-GR" smtClean="0"/>
              <a:t>Όξινα χρώματα</a:t>
            </a:r>
          </a:p>
        </p:txBody>
      </p:sp>
      <p:sp>
        <p:nvSpPr>
          <p:cNvPr id="113667" name="TextBox 4"/>
          <p:cNvSpPr txBox="1">
            <a:spLocks noChangeArrowheads="1"/>
          </p:cNvSpPr>
          <p:nvPr/>
        </p:nvSpPr>
        <p:spPr bwMode="auto">
          <a:xfrm>
            <a:off x="5827713" y="1125538"/>
            <a:ext cx="298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cs typeface="Arial" charset="0"/>
              </a:rPr>
              <a:t>Ηλιανθίνη (</a:t>
            </a:r>
            <a:r>
              <a:rPr lang="en-US" altLang="el-GR" sz="2000">
                <a:solidFill>
                  <a:srgbClr val="000000"/>
                </a:solidFill>
                <a:latin typeface="Calibri" pitchFamily="34" charset="0"/>
                <a:cs typeface="Arial" charset="0"/>
                <a:hlinkClick r:id="rId3"/>
              </a:rPr>
              <a:t>Methyl orange</a:t>
            </a:r>
            <a:r>
              <a:rPr lang="el-GR" altLang="el-GR" sz="2000">
                <a:solidFill>
                  <a:srgbClr val="000000"/>
                </a:solidFill>
                <a:latin typeface="Calibri" pitchFamily="34" charset="0"/>
                <a:cs typeface="Arial" charset="0"/>
              </a:rPr>
              <a:t>)</a:t>
            </a:r>
          </a:p>
        </p:txBody>
      </p:sp>
      <p:pic>
        <p:nvPicPr>
          <p:cNvPr id="113668" name="Picture 2" descr="χημικός τύπος ηλιανθίν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538288"/>
            <a:ext cx="5465763" cy="179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669" name="Rectangle 8"/>
          <p:cNvSpPr>
            <a:spLocks noChangeArrowheads="1"/>
          </p:cNvSpPr>
          <p:nvPr/>
        </p:nvSpPr>
        <p:spPr bwMode="auto">
          <a:xfrm>
            <a:off x="1627188" y="3335338"/>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5"/>
              </a:rPr>
              <a:t>Methyl-orange-2D-skeletal</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tooltip="User:Benjah-bmm27"/>
              </a:rPr>
              <a:t>Benjah-bmm27</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113670" name="Picture 4" descr="ηλιανθίνη (πηγμέντο)"/>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088" y="1538288"/>
            <a:ext cx="3078162" cy="179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671" name="Rectangle 8"/>
          <p:cNvSpPr>
            <a:spLocks noChangeArrowheads="1"/>
          </p:cNvSpPr>
          <p:nvPr/>
        </p:nvSpPr>
        <p:spPr bwMode="auto">
          <a:xfrm>
            <a:off x="5983288" y="3335338"/>
            <a:ext cx="267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8"/>
              </a:rPr>
              <a:t>Methyl-orange-sample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tooltip="User:Benjah-bmm27"/>
              </a:rPr>
              <a:t>Benjah-bmm27</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11367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160838"/>
            <a:ext cx="3810000"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3673" name="Rectangle 8"/>
          <p:cNvSpPr>
            <a:spLocks noChangeArrowheads="1"/>
          </p:cNvSpPr>
          <p:nvPr/>
        </p:nvSpPr>
        <p:spPr bwMode="auto">
          <a:xfrm>
            <a:off x="3203575" y="6364288"/>
            <a:ext cx="284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10"/>
              </a:rPr>
              <a:t>Methyl orange 02035</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11" tooltip="User:Rubashkyn"/>
              </a:rPr>
              <a:t>Rubashkyn</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 </a:t>
            </a:r>
            <a:r>
              <a:rPr lang="en-US" altLang="el-GR" sz="1200">
                <a:solidFill>
                  <a:srgbClr val="000000"/>
                </a:solidFill>
                <a:latin typeface="Calibri" pitchFamily="34" charset="0"/>
                <a:cs typeface="Arial" charset="0"/>
                <a:hlinkClick r:id="rId12"/>
              </a:rPr>
              <a:t>CC </a:t>
            </a:r>
            <a:r>
              <a:rPr lang="el-GR" altLang="el-GR" sz="1200">
                <a:solidFill>
                  <a:srgbClr val="000000"/>
                </a:solidFill>
                <a:latin typeface="Calibri" pitchFamily="34" charset="0"/>
                <a:cs typeface="Arial" charset="0"/>
                <a:hlinkClick r:id="rId12"/>
              </a:rPr>
              <a:t>από</a:t>
            </a:r>
            <a:r>
              <a:rPr lang="en-US" altLang="el-GR" sz="1200">
                <a:solidFill>
                  <a:srgbClr val="000000"/>
                </a:solidFill>
                <a:latin typeface="Calibri" pitchFamily="34" charset="0"/>
                <a:cs typeface="Arial" charset="0"/>
                <a:hlinkClick r:id="rId12"/>
              </a:rPr>
              <a:t>-SA 3.0</a:t>
            </a:r>
            <a:endParaRPr lang="en-US" altLang="el-GR" sz="1200">
              <a:solidFill>
                <a:srgbClr val="000000"/>
              </a:solidFill>
              <a:latin typeface="Calibri" pitchFamily="34" charset="0"/>
              <a:cs typeface="Arial" charset="0"/>
            </a:endParaRPr>
          </a:p>
        </p:txBody>
      </p:sp>
      <p:sp>
        <p:nvSpPr>
          <p:cNvPr id="11367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2B4A86A-FF0C-4587-A399-9A82160D14FD}" type="slidenum">
              <a:rPr lang="el-GR" altLang="el-GR" sz="1200">
                <a:solidFill>
                  <a:srgbClr val="000000"/>
                </a:solidFill>
              </a:rPr>
              <a:pPr algn="r"/>
              <a:t>20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Τίτλος 1"/>
          <p:cNvSpPr>
            <a:spLocks noGrp="1"/>
          </p:cNvSpPr>
          <p:nvPr>
            <p:ph type="title" idx="4294967295"/>
          </p:nvPr>
        </p:nvSpPr>
        <p:spPr/>
        <p:txBody>
          <a:bodyPr/>
          <a:lstStyle/>
          <a:p>
            <a:r>
              <a:rPr lang="el-GR" altLang="el-GR" smtClean="0"/>
              <a:t>Βασικές Χρωστικές</a:t>
            </a:r>
          </a:p>
        </p:txBody>
      </p:sp>
      <p:sp>
        <p:nvSpPr>
          <p:cNvPr id="118787" name="Θέση περιεχομένου 2"/>
          <p:cNvSpPr>
            <a:spLocks noGrp="1"/>
          </p:cNvSpPr>
          <p:nvPr>
            <p:ph idx="4294967295"/>
          </p:nvPr>
        </p:nvSpPr>
        <p:spPr>
          <a:xfrm>
            <a:off x="457200" y="1196975"/>
            <a:ext cx="8362950" cy="5040313"/>
          </a:xfrm>
        </p:spPr>
        <p:txBody>
          <a:bodyPr/>
          <a:lstStyle/>
          <a:p>
            <a:pPr>
              <a:lnSpc>
                <a:spcPct val="114000"/>
              </a:lnSpc>
              <a:spcBef>
                <a:spcPts val="1200"/>
              </a:spcBef>
            </a:pPr>
            <a:r>
              <a:rPr lang="el-GR" altLang="el-GR" sz="2400" smtClean="0"/>
              <a:t>Η βιομηχανία των εκτυπώσεων τις προτιμά λόγω των πολύ λαμπερών αποχρώσεων και της υψηλής χρωστικής τους δύναμης. Ωστόσο, η αντοχή τους στο φως είναι ιδιαίτερα «χαμηλή» και αυτό περιορίζει πολλές από τις  χρήσεις τους. Είναι διαλυτές στο νερό και στην αλκοόλη, αλλά έχουν χαμηλή διαλυτότητα στους περισσότερους οργανικούς διαλύτες. Παραδείγματα βασικών χρωστικών είναι οι παρακάτω: Auramine, Rhodamine 6G, Rhodamine B, Victoria Blue, Methyl Violet.</a:t>
            </a:r>
          </a:p>
        </p:txBody>
      </p:sp>
      <p:pic>
        <p:nvPicPr>
          <p:cNvPr id="118788" name="Picture 2" descr="File:Auramine O Formula V.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975225"/>
            <a:ext cx="3586162" cy="176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8789" name="Picture 4" descr="File:Sample of Auramine 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975225"/>
            <a:ext cx="1338262" cy="176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p:nvPr/>
        </p:nvSpPr>
        <p:spPr>
          <a:xfrm rot="16200000">
            <a:off x="6390482" y="5449093"/>
            <a:ext cx="1701800" cy="830263"/>
          </a:xfrm>
          <a:prstGeom prst="rect">
            <a:avLst/>
          </a:prstGeom>
        </p:spPr>
        <p:txBody>
          <a:bodyPr>
            <a:spAutoFit/>
          </a:bodyPr>
          <a:lstStyle/>
          <a:p>
            <a:pPr algn="ctr">
              <a:defRPr/>
            </a:pPr>
            <a:r>
              <a:rPr lang="en-US" sz="1200" dirty="0">
                <a:solidFill>
                  <a:schemeClr val="tx1">
                    <a:lumMod val="75000"/>
                    <a:lumOff val="25000"/>
                  </a:schemeClr>
                </a:solidFill>
                <a:latin typeface="Calibri"/>
                <a:cs typeface="Arial" charset="0"/>
              </a:rPr>
              <a:t>“</a:t>
            </a:r>
            <a:r>
              <a:rPr lang="en-US" sz="1200" dirty="0">
                <a:solidFill>
                  <a:schemeClr val="tx1">
                    <a:lumMod val="75000"/>
                    <a:lumOff val="25000"/>
                  </a:schemeClr>
                </a:solidFill>
                <a:latin typeface="Calibri"/>
                <a:cs typeface="Arial" charset="0"/>
                <a:hlinkClick r:id="rId4"/>
              </a:rPr>
              <a:t>Sample of </a:t>
            </a:r>
            <a:r>
              <a:rPr lang="en-US" sz="1200" dirty="0" err="1">
                <a:solidFill>
                  <a:schemeClr val="tx1">
                    <a:lumMod val="75000"/>
                    <a:lumOff val="25000"/>
                  </a:schemeClr>
                </a:solidFill>
                <a:latin typeface="Calibri"/>
                <a:cs typeface="Arial" charset="0"/>
                <a:hlinkClick r:id="rId4"/>
              </a:rPr>
              <a:t>Auramine</a:t>
            </a:r>
            <a:r>
              <a:rPr lang="en-US" sz="1200" dirty="0">
                <a:solidFill>
                  <a:schemeClr val="tx1">
                    <a:lumMod val="75000"/>
                    <a:lumOff val="25000"/>
                  </a:schemeClr>
                </a:solidFill>
                <a:latin typeface="Calibri"/>
                <a:cs typeface="Arial" charset="0"/>
                <a:hlinkClick r:id="rId4"/>
              </a:rPr>
              <a:t> O</a:t>
            </a:r>
            <a:r>
              <a:rPr lang="en-US" sz="1200" dirty="0">
                <a:solidFill>
                  <a:schemeClr val="tx1">
                    <a:lumMod val="75000"/>
                    <a:lumOff val="25000"/>
                  </a:schemeClr>
                </a:solidFill>
                <a:latin typeface="Calibri"/>
                <a:cs typeface="Arial" charset="0"/>
              </a:rPr>
              <a:t>”,</a:t>
            </a:r>
            <a:r>
              <a:rPr lang="el-GR" sz="1200" dirty="0">
                <a:solidFill>
                  <a:schemeClr val="tx1">
                    <a:lumMod val="75000"/>
                    <a:lumOff val="25000"/>
                  </a:schemeClr>
                </a:solidFill>
                <a:latin typeface="Calibri"/>
                <a:cs typeface="Arial" charset="0"/>
              </a:rPr>
              <a:t> από</a:t>
            </a:r>
            <a:r>
              <a:rPr lang="en-US" sz="1200" dirty="0">
                <a:solidFill>
                  <a:schemeClr val="tx1">
                    <a:lumMod val="75000"/>
                    <a:lumOff val="25000"/>
                  </a:schemeClr>
                </a:solidFill>
                <a:latin typeface="Calibri"/>
                <a:cs typeface="Arial" charset="0"/>
              </a:rPr>
              <a:t> </a:t>
            </a:r>
            <a:r>
              <a:rPr lang="en-US" sz="1200" dirty="0" err="1">
                <a:solidFill>
                  <a:schemeClr val="tx1">
                    <a:lumMod val="75000"/>
                    <a:lumOff val="25000"/>
                  </a:schemeClr>
                </a:solidFill>
                <a:latin typeface="Calibri"/>
                <a:cs typeface="Arial" charset="0"/>
                <a:hlinkClick r:id="rId5" tooltip="User:LHcheM"/>
              </a:rPr>
              <a:t>LHcheM</a:t>
            </a:r>
            <a:r>
              <a:rPr lang="el-GR" sz="1200" dirty="0">
                <a:solidFill>
                  <a:schemeClr val="tx1">
                    <a:lumMod val="75000"/>
                    <a:lumOff val="25000"/>
                  </a:schemeClr>
                </a:solidFill>
                <a:latin typeface="Calibri"/>
                <a:cs typeface="Arial" charset="0"/>
              </a:rPr>
              <a:t> διαθέσιμο με άδεια     </a:t>
            </a:r>
            <a:r>
              <a:rPr lang="en-US" sz="1200" dirty="0">
                <a:solidFill>
                  <a:schemeClr val="tx1">
                    <a:lumMod val="75000"/>
                    <a:lumOff val="25000"/>
                  </a:schemeClr>
                </a:solidFill>
                <a:latin typeface="Calibri"/>
                <a:cs typeface="Arial" charset="0"/>
                <a:hlinkClick r:id="rId6"/>
              </a:rPr>
              <a:t>CC BY-SA 3.0</a:t>
            </a:r>
            <a:endParaRPr lang="en-US" sz="1200" dirty="0">
              <a:solidFill>
                <a:schemeClr val="tx1">
                  <a:lumMod val="75000"/>
                  <a:lumOff val="25000"/>
                </a:schemeClr>
              </a:solidFill>
              <a:latin typeface="Calibri"/>
              <a:cs typeface="Arial" charset="0"/>
            </a:endParaRPr>
          </a:p>
        </p:txBody>
      </p:sp>
      <p:sp>
        <p:nvSpPr>
          <p:cNvPr id="11879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95B8DED-2E4C-48A5-A7E5-23B68DF4DB7A}" type="slidenum">
              <a:rPr lang="el-GR" altLang="el-GR" sz="1200">
                <a:solidFill>
                  <a:srgbClr val="000000"/>
                </a:solidFill>
              </a:rPr>
              <a:pPr algn="r"/>
              <a:t>21</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Τίτλος 1"/>
          <p:cNvSpPr>
            <a:spLocks noGrp="1"/>
          </p:cNvSpPr>
          <p:nvPr>
            <p:ph type="title"/>
          </p:nvPr>
        </p:nvSpPr>
        <p:spPr/>
        <p:txBody>
          <a:bodyPr/>
          <a:lstStyle/>
          <a:p>
            <a:r>
              <a:rPr lang="el-GR" altLang="el-GR" smtClean="0"/>
              <a:t>Χρωστικές – βαφές </a:t>
            </a:r>
            <a:r>
              <a:rPr lang="el-GR" altLang="el-GR" sz="3200" b="0" smtClean="0"/>
              <a:t>(2 από 4)</a:t>
            </a:r>
            <a:r>
              <a:rPr lang="el-GR" altLang="el-GR" smtClean="0"/>
              <a:t> </a:t>
            </a:r>
          </a:p>
        </p:txBody>
      </p:sp>
      <p:sp>
        <p:nvSpPr>
          <p:cNvPr id="3" name="Θέση περιεχομένου 2"/>
          <p:cNvSpPr>
            <a:spLocks noGrp="1"/>
          </p:cNvSpPr>
          <p:nvPr>
            <p:ph idx="1"/>
          </p:nvPr>
        </p:nvSpPr>
        <p:spPr/>
        <p:txBody>
          <a:bodyPr/>
          <a:lstStyle/>
          <a:p>
            <a:pPr marL="0" indent="0">
              <a:buFont typeface="Arial" charset="0"/>
              <a:buNone/>
            </a:pPr>
            <a:r>
              <a:rPr lang="el-GR" altLang="el-GR" b="1" smtClean="0"/>
              <a:t>Βασικά χρώματα</a:t>
            </a:r>
          </a:p>
          <a:p>
            <a:pPr marL="0" indent="0"/>
            <a:r>
              <a:rPr lang="el-GR" altLang="el-GR" smtClean="0"/>
              <a:t>Διαλυτές σε νερό και αλκοόλη, αλλά σε μικρό βαθμό σε οργανικούς διαλύτες.</a:t>
            </a:r>
          </a:p>
          <a:p>
            <a:pPr marL="0" indent="0"/>
            <a:r>
              <a:rPr lang="el-GR" altLang="el-GR" smtClean="0"/>
              <a:t>Λαμπερά χρώματα- υψηλή καλυπτική ικανότητα.</a:t>
            </a:r>
          </a:p>
          <a:p>
            <a:pPr marL="0" indent="0"/>
            <a:r>
              <a:rPr lang="el-GR" altLang="el-GR" smtClean="0"/>
              <a:t>Φτωχή αντοχή στο φως.</a:t>
            </a:r>
          </a:p>
          <a:p>
            <a:pPr marL="0" indent="0"/>
            <a:r>
              <a:rPr lang="el-GR" altLang="el-GR" smtClean="0"/>
              <a:t>Χρησιμοποιούνται σαν μαύρο για </a:t>
            </a:r>
            <a:r>
              <a:rPr lang="en-US" altLang="el-GR" smtClean="0"/>
              <a:t>toner cartridges</a:t>
            </a:r>
            <a:r>
              <a:rPr lang="el-GR" altLang="el-GR" smtClean="0"/>
              <a:t>.</a:t>
            </a:r>
            <a:endParaRPr lang="en-US" altLang="el-GR" smtClean="0"/>
          </a:p>
          <a:p>
            <a:pPr marL="0" indent="0"/>
            <a:r>
              <a:rPr lang="en-US" altLang="el-GR" smtClean="0"/>
              <a:t>Auramine (C.I. Basic Yellow 2,  C.I. No. 41000)</a:t>
            </a:r>
            <a:r>
              <a:rPr lang="el-GR" altLang="el-GR" smtClean="0"/>
              <a:t>.</a:t>
            </a:r>
            <a:endParaRPr lang="en-US" altLang="el-GR" smtClean="0"/>
          </a:p>
          <a:p>
            <a:pPr marL="0" indent="0"/>
            <a:r>
              <a:rPr lang="en-US" altLang="el-GR" smtClean="0"/>
              <a:t>Rhodamine 6G ( C.I. Basic Red 1,  C.I. No. 45160)</a:t>
            </a:r>
            <a:r>
              <a:rPr lang="el-GR" altLang="el-GR" smtClean="0"/>
              <a:t>.</a:t>
            </a:r>
            <a:endParaRPr lang="en-US" altLang="el-GR" smtClean="0"/>
          </a:p>
          <a:p>
            <a:pPr marL="0" indent="0"/>
            <a:endParaRPr lang="en-US" altLang="el-GR" smtClean="0"/>
          </a:p>
          <a:p>
            <a:pPr marL="0" indent="0"/>
            <a:endParaRPr lang="en-US" altLang="el-GR" smtClean="0"/>
          </a:p>
          <a:p>
            <a:pPr marL="0" indent="0"/>
            <a:endParaRPr lang="el-GR" altLang="el-GR" smtClean="0"/>
          </a:p>
          <a:p>
            <a:pPr marL="0" indent="0"/>
            <a:endParaRPr lang="el-GR" altLang="el-GR" smtClean="0"/>
          </a:p>
        </p:txBody>
      </p:sp>
      <p:sp>
        <p:nvSpPr>
          <p:cNvPr id="716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F7D6E97-E100-464A-AE31-8649EFC7446D}"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Τίτλος 1"/>
          <p:cNvSpPr>
            <a:spLocks noGrp="1"/>
          </p:cNvSpPr>
          <p:nvPr>
            <p:ph type="title" idx="4294967295"/>
          </p:nvPr>
        </p:nvSpPr>
        <p:spPr/>
        <p:txBody>
          <a:bodyPr/>
          <a:lstStyle/>
          <a:p>
            <a:r>
              <a:rPr lang="el-GR" altLang="el-GR" smtClean="0"/>
              <a:t>Βασικά χρώματα</a:t>
            </a:r>
          </a:p>
        </p:txBody>
      </p:sp>
      <p:sp>
        <p:nvSpPr>
          <p:cNvPr id="115715" name="TextBox 5"/>
          <p:cNvSpPr txBox="1">
            <a:spLocks noChangeArrowheads="1"/>
          </p:cNvSpPr>
          <p:nvPr/>
        </p:nvSpPr>
        <p:spPr bwMode="auto">
          <a:xfrm>
            <a:off x="5559425" y="1477963"/>
            <a:ext cx="1528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Crystal violet</a:t>
            </a:r>
            <a:endParaRPr lang="el-GR" altLang="el-GR" sz="2000">
              <a:solidFill>
                <a:srgbClr val="000000"/>
              </a:solidFill>
              <a:latin typeface="Calibri" pitchFamily="34" charset="0"/>
              <a:cs typeface="Arial" charset="0"/>
            </a:endParaRPr>
          </a:p>
        </p:txBody>
      </p:sp>
      <p:pic>
        <p:nvPicPr>
          <p:cNvPr id="115716" name="Picture 4" descr="χημικός τύπος crystal vio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73250"/>
            <a:ext cx="3654425" cy="316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5717" name="Rectangle 8"/>
          <p:cNvSpPr>
            <a:spLocks noChangeArrowheads="1"/>
          </p:cNvSpPr>
          <p:nvPr/>
        </p:nvSpPr>
        <p:spPr bwMode="auto">
          <a:xfrm>
            <a:off x="1958975" y="5084763"/>
            <a:ext cx="2544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Methyl Violet 10B</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Pngbot"/>
              </a:rPr>
              <a:t>Pngbot</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115718" name="Picture 2" descr="crystal violet σε διάλυμ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873250"/>
            <a:ext cx="2470150" cy="316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5719" name="Rectangle 8"/>
          <p:cNvSpPr>
            <a:spLocks noChangeArrowheads="1"/>
          </p:cNvSpPr>
          <p:nvPr/>
        </p:nvSpPr>
        <p:spPr bwMode="auto">
          <a:xfrm>
            <a:off x="5003800" y="5084763"/>
            <a:ext cx="254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6"/>
              </a:rPr>
              <a:t>Crystal Violet in aqueous solution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tooltip="User:LHcheM"/>
              </a:rPr>
              <a:t>LHcheM</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       </a:t>
            </a:r>
            <a:r>
              <a:rPr lang="en-US" altLang="el-GR" sz="1200">
                <a:solidFill>
                  <a:srgbClr val="000000"/>
                </a:solidFill>
                <a:latin typeface="Calibri" pitchFamily="34" charset="0"/>
                <a:cs typeface="Arial" charset="0"/>
                <a:hlinkClick r:id="rId8"/>
              </a:rPr>
              <a:t>CC </a:t>
            </a:r>
            <a:r>
              <a:rPr lang="el-GR" altLang="el-GR" sz="1200">
                <a:solidFill>
                  <a:srgbClr val="000000"/>
                </a:solidFill>
                <a:latin typeface="Calibri" pitchFamily="34" charset="0"/>
                <a:cs typeface="Arial" charset="0"/>
                <a:hlinkClick r:id="rId8"/>
              </a:rPr>
              <a:t>από</a:t>
            </a:r>
            <a:r>
              <a:rPr lang="en-US" altLang="el-GR" sz="1200">
                <a:solidFill>
                  <a:srgbClr val="000000"/>
                </a:solidFill>
                <a:latin typeface="Calibri" pitchFamily="34" charset="0"/>
                <a:cs typeface="Arial" charset="0"/>
                <a:hlinkClick r:id="rId8"/>
              </a:rPr>
              <a:t>-SA 3.0</a:t>
            </a:r>
            <a:endParaRPr lang="en-US" altLang="el-GR" sz="1200">
              <a:solidFill>
                <a:srgbClr val="000000"/>
              </a:solidFill>
              <a:latin typeface="Calibri" pitchFamily="34" charset="0"/>
              <a:cs typeface="Arial" charset="0"/>
            </a:endParaRPr>
          </a:p>
        </p:txBody>
      </p:sp>
      <p:sp>
        <p:nvSpPr>
          <p:cNvPr id="11572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CF93EED-F692-4A2A-8DF7-C18130B344F9}" type="slidenum">
              <a:rPr lang="el-GR" altLang="el-GR" sz="1200">
                <a:solidFill>
                  <a:srgbClr val="000000"/>
                </a:solidFill>
              </a:rPr>
              <a:pPr algn="r"/>
              <a:t>23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Τίτλος 1"/>
          <p:cNvSpPr>
            <a:spLocks noGrp="1"/>
          </p:cNvSpPr>
          <p:nvPr>
            <p:ph type="title" idx="4294967295"/>
          </p:nvPr>
        </p:nvSpPr>
        <p:spPr/>
        <p:txBody>
          <a:bodyPr/>
          <a:lstStyle/>
          <a:p>
            <a:r>
              <a:rPr lang="el-GR" altLang="el-GR" smtClean="0"/>
              <a:t>Χρωστικές Διαλύτου</a:t>
            </a:r>
          </a:p>
        </p:txBody>
      </p:sp>
      <p:sp>
        <p:nvSpPr>
          <p:cNvPr id="119811" name="Θέση περιεχομένου 2"/>
          <p:cNvSpPr>
            <a:spLocks noGrp="1"/>
          </p:cNvSpPr>
          <p:nvPr>
            <p:ph idx="4294967295"/>
          </p:nvPr>
        </p:nvSpPr>
        <p:spPr/>
        <p:txBody>
          <a:bodyPr/>
          <a:lstStyle/>
          <a:p>
            <a:pPr>
              <a:lnSpc>
                <a:spcPct val="114000"/>
              </a:lnSpc>
              <a:spcBef>
                <a:spcPts val="1200"/>
              </a:spcBef>
            </a:pPr>
            <a:r>
              <a:rPr lang="el-GR" altLang="el-GR" sz="2400" smtClean="0"/>
              <a:t>Οι ιδιότητες αυτών των χρωστικών εξαρτώνται από την διαλυτότητα τους σε κάποιο συγκεκριμένο διαλύτη, επομένως είναι ιδιαίτερα σύνηθες να χρησιμοποιούνται σε συνδυασμό με κάποιους διαλύτες για να επιτευχθεί η μέγιστη δυνατή διαλυτότητα και οι βέλτιστες ιδιότητες.</a:t>
            </a:r>
          </a:p>
          <a:p>
            <a:pPr>
              <a:lnSpc>
                <a:spcPct val="114000"/>
              </a:lnSpc>
              <a:spcBef>
                <a:spcPts val="1200"/>
              </a:spcBef>
            </a:pPr>
            <a:r>
              <a:rPr lang="el-GR" altLang="el-GR" sz="2400" smtClean="0"/>
              <a:t>Παραδείγματα χρωστικών διαλύτου είναι: </a:t>
            </a:r>
            <a:r>
              <a:rPr lang="en-US" altLang="el-GR" sz="2400" smtClean="0"/>
              <a:t>C.I. Solvent Yellow 19,  C.I. Solvent Orange 45, C.I. Solvent Red 8, Induline (Spirit Soluble), C.I.  Solvent Blue 7, Nigrosine (Spirit Soluble), C.I.  Solvent Black 5 , Nigrosine (Free Base), C.I. Solvent Black 7.</a:t>
            </a:r>
          </a:p>
        </p:txBody>
      </p:sp>
      <p:sp>
        <p:nvSpPr>
          <p:cNvPr id="11981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8DE38C2-8C41-4E49-8C5A-A36D1C324DDE}" type="slidenum">
              <a:rPr lang="el-GR" altLang="el-GR" sz="1200">
                <a:solidFill>
                  <a:srgbClr val="000000"/>
                </a:solidFill>
              </a:rPr>
              <a:pPr algn="r"/>
              <a:t>24</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p:txBody>
          <a:bodyPr/>
          <a:lstStyle/>
          <a:p>
            <a:r>
              <a:rPr lang="el-GR" altLang="el-GR" smtClean="0"/>
              <a:t>Χρωστικές – βαφές </a:t>
            </a:r>
            <a:r>
              <a:rPr lang="el-GR" altLang="el-GR" sz="3200" b="0" smtClean="0"/>
              <a:t>(3 από 4)</a:t>
            </a:r>
            <a:r>
              <a:rPr lang="el-GR" altLang="el-GR" smtClean="0"/>
              <a:t> </a:t>
            </a:r>
          </a:p>
        </p:txBody>
      </p:sp>
      <p:sp>
        <p:nvSpPr>
          <p:cNvPr id="3" name="Θέση περιεχομένου 2"/>
          <p:cNvSpPr>
            <a:spLocks noGrp="1"/>
          </p:cNvSpPr>
          <p:nvPr>
            <p:ph idx="1"/>
          </p:nvPr>
        </p:nvSpPr>
        <p:spPr/>
        <p:txBody>
          <a:bodyPr/>
          <a:lstStyle/>
          <a:p>
            <a:pPr marL="0" indent="0">
              <a:buFont typeface="Arial" charset="0"/>
              <a:buNone/>
              <a:defRPr/>
            </a:pPr>
            <a:r>
              <a:rPr lang="el-GR" b="1" dirty="0" smtClean="0"/>
              <a:t>Χρώματα διαλύτη</a:t>
            </a:r>
          </a:p>
          <a:p>
            <a:pPr>
              <a:defRPr/>
            </a:pPr>
            <a:r>
              <a:rPr lang="el-GR" dirty="0"/>
              <a:t>Διαλυτές σε οργανικούς </a:t>
            </a:r>
            <a:r>
              <a:rPr lang="el-GR" dirty="0" smtClean="0"/>
              <a:t>διαλύτες,</a:t>
            </a:r>
            <a:endParaRPr lang="el-GR" dirty="0"/>
          </a:p>
          <a:p>
            <a:pPr>
              <a:defRPr/>
            </a:pPr>
            <a:r>
              <a:rPr lang="en-US" dirty="0"/>
              <a:t>C.I. Solvent Yellow 19,  C.I. No. </a:t>
            </a:r>
            <a:r>
              <a:rPr lang="en-US" dirty="0" smtClean="0"/>
              <a:t>13900:1</a:t>
            </a:r>
            <a:r>
              <a:rPr lang="el-GR" dirty="0" smtClean="0"/>
              <a:t>,</a:t>
            </a:r>
            <a:endParaRPr lang="en-US" dirty="0"/>
          </a:p>
          <a:p>
            <a:pPr>
              <a:defRPr/>
            </a:pPr>
            <a:r>
              <a:rPr lang="en-US" dirty="0"/>
              <a:t>C.I. Solvent Orange 45, C.I. No. </a:t>
            </a:r>
            <a:r>
              <a:rPr lang="en-US" dirty="0" smtClean="0"/>
              <a:t>11700:1</a:t>
            </a:r>
            <a:r>
              <a:rPr lang="el-GR" dirty="0" smtClean="0"/>
              <a:t>,</a:t>
            </a:r>
            <a:endParaRPr lang="en-US" dirty="0"/>
          </a:p>
          <a:p>
            <a:pPr>
              <a:defRPr/>
            </a:pPr>
            <a:r>
              <a:rPr lang="en-US" dirty="0"/>
              <a:t>C.I. Solvent Blue 7, C.I. No. 50400 (</a:t>
            </a:r>
            <a:r>
              <a:rPr lang="en-US" dirty="0" err="1"/>
              <a:t>Induline</a:t>
            </a:r>
            <a:r>
              <a:rPr lang="en-US" dirty="0" smtClean="0"/>
              <a:t>)</a:t>
            </a:r>
            <a:r>
              <a:rPr lang="el-GR" dirty="0" smtClean="0"/>
              <a:t>.</a:t>
            </a:r>
            <a:endParaRPr lang="en-US" dirty="0"/>
          </a:p>
        </p:txBody>
      </p:sp>
      <p:sp>
        <p:nvSpPr>
          <p:cNvPr id="727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8FFA389-2F38-4061-AC40-CB129AE0E4B0}"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Τίτλος 1"/>
          <p:cNvSpPr>
            <a:spLocks noGrp="1"/>
          </p:cNvSpPr>
          <p:nvPr>
            <p:ph type="title" idx="4294967295"/>
          </p:nvPr>
        </p:nvSpPr>
        <p:spPr/>
        <p:txBody>
          <a:bodyPr/>
          <a:lstStyle/>
          <a:p>
            <a:r>
              <a:rPr lang="el-GR" altLang="el-GR" smtClean="0"/>
              <a:t>Χρωστικές Διασποράς</a:t>
            </a:r>
          </a:p>
        </p:txBody>
      </p:sp>
      <p:sp>
        <p:nvSpPr>
          <p:cNvPr id="120835" name="Θέση περιεχομένου 2"/>
          <p:cNvSpPr>
            <a:spLocks noGrp="1"/>
          </p:cNvSpPr>
          <p:nvPr>
            <p:ph idx="4294967295"/>
          </p:nvPr>
        </p:nvSpPr>
        <p:spPr/>
        <p:txBody>
          <a:bodyPr/>
          <a:lstStyle/>
          <a:p>
            <a:pPr>
              <a:lnSpc>
                <a:spcPct val="114000"/>
              </a:lnSpc>
              <a:spcBef>
                <a:spcPts val="1200"/>
              </a:spcBef>
            </a:pPr>
            <a:r>
              <a:rPr lang="el-GR" altLang="el-GR" sz="2400" smtClean="0"/>
              <a:t>Η κύρια χρήση τους στην βιομηχανία των εκτυπώσεων είναι σε μελάνια θερμομεταφοράς (heat transfer inks) για εκτυπώσεις πάνω σε υφάσματα και ειδικότερα σε συνθετικές ίνες. Μπορούν, επίσης, να εκτυπωθούν μέσω εξάχνωσης σε μέταλλα, ταπετσαρίες και πλαστικά μπουκάλια. </a:t>
            </a:r>
          </a:p>
          <a:p>
            <a:pPr>
              <a:lnSpc>
                <a:spcPct val="114000"/>
              </a:lnSpc>
              <a:spcBef>
                <a:spcPts val="1200"/>
              </a:spcBef>
            </a:pPr>
            <a:r>
              <a:rPr lang="el-GR" altLang="el-GR" sz="2400" smtClean="0"/>
              <a:t>Μερικές από τις πιο γνωστές χρωστικές διασποράς είναι οι εξής: C.I. Disperse Yellow 3, C.I. Disperse Red 4, C.I. Disperse Blue 3, C.I. Disperse Red 60.</a:t>
            </a:r>
          </a:p>
        </p:txBody>
      </p:sp>
      <p:sp>
        <p:nvSpPr>
          <p:cNvPr id="12083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577146D-30A6-4A2C-B13A-11180A5DCCD0}" type="slidenum">
              <a:rPr lang="el-GR" altLang="el-GR" sz="1200">
                <a:solidFill>
                  <a:srgbClr val="000000"/>
                </a:solidFill>
              </a:rPr>
              <a:pPr algn="r"/>
              <a:t>26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p:txBody>
          <a:bodyPr/>
          <a:lstStyle/>
          <a:p>
            <a:r>
              <a:rPr lang="el-GR" altLang="el-GR" smtClean="0"/>
              <a:t>Χρωστικές – βαφές </a:t>
            </a:r>
            <a:r>
              <a:rPr lang="el-GR" altLang="el-GR" sz="3200" b="0" smtClean="0"/>
              <a:t>(4 από 4)</a:t>
            </a:r>
            <a:r>
              <a:rPr lang="el-GR" altLang="el-GR" smtClean="0"/>
              <a:t> </a:t>
            </a:r>
          </a:p>
        </p:txBody>
      </p:sp>
      <p:sp>
        <p:nvSpPr>
          <p:cNvPr id="3" name="Θέση περιεχομένου 2"/>
          <p:cNvSpPr>
            <a:spLocks noGrp="1"/>
          </p:cNvSpPr>
          <p:nvPr>
            <p:ph idx="1"/>
          </p:nvPr>
        </p:nvSpPr>
        <p:spPr/>
        <p:txBody>
          <a:bodyPr/>
          <a:lstStyle/>
          <a:p>
            <a:pPr marL="0" indent="0">
              <a:buFont typeface="Arial" charset="0"/>
              <a:buNone/>
              <a:defRPr/>
            </a:pPr>
            <a:r>
              <a:rPr lang="el-GR" b="1" dirty="0" smtClean="0"/>
              <a:t>Χρώματα διασποράς</a:t>
            </a:r>
          </a:p>
          <a:p>
            <a:pPr>
              <a:defRPr/>
            </a:pPr>
            <a:r>
              <a:rPr lang="el-GR" dirty="0"/>
              <a:t>Μελάνια </a:t>
            </a:r>
            <a:r>
              <a:rPr lang="el-GR" dirty="0" err="1"/>
              <a:t>θερμομεταφοράς</a:t>
            </a:r>
            <a:r>
              <a:rPr lang="el-GR" dirty="0"/>
              <a:t> για εκτύπωση σε ύφασμα (συνθετικών ινών</a:t>
            </a:r>
            <a:r>
              <a:rPr lang="el-GR" dirty="0" smtClean="0"/>
              <a:t>).</a:t>
            </a:r>
            <a:endParaRPr lang="el-GR" dirty="0"/>
          </a:p>
          <a:p>
            <a:pPr>
              <a:defRPr/>
            </a:pPr>
            <a:r>
              <a:rPr lang="el-GR" dirty="0"/>
              <a:t>Μπορεί να ξεθωριάσουν κάτω από ορισμένες συνθήκες </a:t>
            </a:r>
            <a:r>
              <a:rPr lang="el-GR" dirty="0" smtClean="0"/>
              <a:t>.</a:t>
            </a:r>
            <a:endParaRPr lang="el-GR" dirty="0"/>
          </a:p>
          <a:p>
            <a:pPr>
              <a:defRPr/>
            </a:pPr>
            <a:r>
              <a:rPr lang="el-GR" dirty="0"/>
              <a:t>Μπορούν να εκτυπωθούν σε θερμοπλαστικά, μέταλλα, χαλιά και πλαστικά </a:t>
            </a:r>
            <a:r>
              <a:rPr lang="el-GR" dirty="0" smtClean="0"/>
              <a:t>μπουκάλια.</a:t>
            </a:r>
            <a:endParaRPr lang="el-GR" dirty="0"/>
          </a:p>
          <a:p>
            <a:pPr>
              <a:defRPr/>
            </a:pPr>
            <a:r>
              <a:rPr lang="el-GR" dirty="0"/>
              <a:t>C.I. </a:t>
            </a:r>
            <a:r>
              <a:rPr lang="el-GR" dirty="0" err="1"/>
              <a:t>Disperse</a:t>
            </a:r>
            <a:r>
              <a:rPr lang="el-GR" dirty="0"/>
              <a:t> </a:t>
            </a:r>
            <a:r>
              <a:rPr lang="el-GR" dirty="0" err="1"/>
              <a:t>Yellow</a:t>
            </a:r>
            <a:r>
              <a:rPr lang="el-GR" dirty="0"/>
              <a:t> 3, C.I. </a:t>
            </a:r>
            <a:r>
              <a:rPr lang="el-GR" dirty="0" err="1"/>
              <a:t>No</a:t>
            </a:r>
            <a:r>
              <a:rPr lang="el-GR" dirty="0"/>
              <a:t>. </a:t>
            </a:r>
            <a:r>
              <a:rPr lang="el-GR" dirty="0" smtClean="0"/>
              <a:t>11855.</a:t>
            </a:r>
            <a:endParaRPr lang="el-GR" dirty="0"/>
          </a:p>
          <a:p>
            <a:pPr>
              <a:defRPr/>
            </a:pPr>
            <a:r>
              <a:rPr lang="el-GR" dirty="0"/>
              <a:t>C.I. </a:t>
            </a:r>
            <a:r>
              <a:rPr lang="el-GR" dirty="0" err="1"/>
              <a:t>Disperse</a:t>
            </a:r>
            <a:r>
              <a:rPr lang="el-GR" dirty="0"/>
              <a:t> </a:t>
            </a:r>
            <a:r>
              <a:rPr lang="el-GR" dirty="0" err="1"/>
              <a:t>Red</a:t>
            </a:r>
            <a:r>
              <a:rPr lang="el-GR" dirty="0"/>
              <a:t> 60, C.I. </a:t>
            </a:r>
            <a:r>
              <a:rPr lang="el-GR" dirty="0" err="1"/>
              <a:t>No</a:t>
            </a:r>
            <a:r>
              <a:rPr lang="el-GR" dirty="0"/>
              <a:t>. </a:t>
            </a:r>
            <a:r>
              <a:rPr lang="el-GR" dirty="0" smtClean="0"/>
              <a:t>6075.</a:t>
            </a:r>
            <a:endParaRPr lang="el-GR" dirty="0"/>
          </a:p>
          <a:p>
            <a:pPr>
              <a:defRPr/>
            </a:pPr>
            <a:endParaRPr lang="el-GR" dirty="0"/>
          </a:p>
          <a:p>
            <a:pPr>
              <a:defRPr/>
            </a:pPr>
            <a:endParaRPr lang="el-GR" dirty="0"/>
          </a:p>
        </p:txBody>
      </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4B1B1D-68B3-49EC-A1F0-3A4E99F1BE65}"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Τίτλος 1"/>
          <p:cNvSpPr>
            <a:spLocks noGrp="1"/>
          </p:cNvSpPr>
          <p:nvPr>
            <p:ph type="title" idx="4294967295"/>
          </p:nvPr>
        </p:nvSpPr>
        <p:spPr/>
        <p:txBody>
          <a:bodyPr/>
          <a:lstStyle/>
          <a:p>
            <a:r>
              <a:rPr lang="el-GR" altLang="el-GR" smtClean="0"/>
              <a:t>Χρώματα διασποράς</a:t>
            </a:r>
          </a:p>
        </p:txBody>
      </p:sp>
      <p:sp>
        <p:nvSpPr>
          <p:cNvPr id="116739" name="TextBox 4"/>
          <p:cNvSpPr txBox="1">
            <a:spLocks noChangeArrowheads="1"/>
          </p:cNvSpPr>
          <p:nvPr/>
        </p:nvSpPr>
        <p:spPr bwMode="auto">
          <a:xfrm>
            <a:off x="5770563" y="1766888"/>
            <a:ext cx="185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Disperse Red 54</a:t>
            </a:r>
            <a:endParaRPr lang="el-GR" altLang="el-GR" sz="2000">
              <a:solidFill>
                <a:srgbClr val="000000"/>
              </a:solidFill>
              <a:latin typeface="Calibri" pitchFamily="34" charset="0"/>
              <a:cs typeface="Arial" charset="0"/>
            </a:endParaRPr>
          </a:p>
        </p:txBody>
      </p:sp>
      <p:grpSp>
        <p:nvGrpSpPr>
          <p:cNvPr id="116740" name="Ομάδα 2" descr="ο χημικός τύπος και το χρώμα του Disperse Red 54&#10;"/>
          <p:cNvGrpSpPr>
            <a:grpSpLocks/>
          </p:cNvGrpSpPr>
          <p:nvPr/>
        </p:nvGrpSpPr>
        <p:grpSpPr bwMode="auto">
          <a:xfrm>
            <a:off x="1638300" y="2166938"/>
            <a:ext cx="5867400" cy="1903412"/>
            <a:chOff x="1514210" y="2167400"/>
            <a:chExt cx="5866102" cy="1902794"/>
          </a:xfrm>
        </p:grpSpPr>
        <p:pic>
          <p:nvPicPr>
            <p:cNvPr id="116741" name="Picture 4" descr="Disperse Red 54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210" y="2167401"/>
              <a:ext cx="4248472" cy="19027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763008" y="2167400"/>
              <a:ext cx="1617304" cy="1902794"/>
            </a:xfrm>
            <a:prstGeom prst="rect">
              <a:avLst/>
            </a:prstGeom>
            <a:solidFill>
              <a:srgbClr val="E44F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11674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CFED044-E54D-4528-B799-D4B97993D265}" type="slidenum">
              <a:rPr lang="el-GR" altLang="el-GR" sz="1200">
                <a:solidFill>
                  <a:srgbClr val="000000"/>
                </a:solidFill>
              </a:rPr>
              <a:pPr algn="r"/>
              <a:t>28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Τίτλος 1"/>
          <p:cNvSpPr>
            <a:spLocks noGrp="1"/>
          </p:cNvSpPr>
          <p:nvPr>
            <p:ph type="title" idx="4294967295"/>
          </p:nvPr>
        </p:nvSpPr>
        <p:spPr/>
        <p:txBody>
          <a:bodyPr/>
          <a:lstStyle/>
          <a:p>
            <a:r>
              <a:rPr lang="el-GR" altLang="el-GR" smtClean="0"/>
              <a:t>Κατάλογος </a:t>
            </a:r>
            <a:r>
              <a:rPr lang="en-US" altLang="el-GR" smtClean="0"/>
              <a:t>Color Index</a:t>
            </a:r>
            <a:endParaRPr lang="el-GR" altLang="el-GR" smtClean="0"/>
          </a:p>
        </p:txBody>
      </p:sp>
      <p:sp>
        <p:nvSpPr>
          <p:cNvPr id="92163" name="2 - Θέση περιεχομένου"/>
          <p:cNvSpPr>
            <a:spLocks noGrp="1"/>
          </p:cNvSpPr>
          <p:nvPr>
            <p:ph idx="4294967295"/>
          </p:nvPr>
        </p:nvSpPr>
        <p:spPr/>
        <p:txBody>
          <a:bodyPr/>
          <a:lstStyle/>
          <a:p>
            <a:pPr>
              <a:lnSpc>
                <a:spcPct val="112000"/>
              </a:lnSpc>
              <a:spcBef>
                <a:spcPts val="1200"/>
              </a:spcBef>
            </a:pPr>
            <a:r>
              <a:rPr lang="en-US" altLang="el-GR" sz="2400" smtClean="0"/>
              <a:t>O</a:t>
            </a:r>
            <a:r>
              <a:rPr lang="el-GR" altLang="el-GR" sz="2400" smtClean="0"/>
              <a:t> κατάλογος </a:t>
            </a:r>
            <a:r>
              <a:rPr lang="en-US" altLang="el-GR" sz="2400" b="1" smtClean="0"/>
              <a:t>Color Index </a:t>
            </a:r>
            <a:r>
              <a:rPr lang="el-GR" altLang="el-GR" sz="2400" smtClean="0"/>
              <a:t>είναι ο πιο χρήσιμος τρόπος κατάταξης των χρωστικών υλών κι έχει δημιουργηθεί από την </a:t>
            </a:r>
            <a:r>
              <a:rPr lang="en-US" altLang="el-GR" sz="2400" b="1" smtClean="0"/>
              <a:t>Society of Dyers and Colorists</a:t>
            </a:r>
            <a:r>
              <a:rPr lang="el-GR" altLang="el-GR" sz="2400" b="1" smtClean="0"/>
              <a:t> (1925)</a:t>
            </a:r>
            <a:r>
              <a:rPr lang="en-US" altLang="el-GR" sz="2400" smtClean="0"/>
              <a:t>. </a:t>
            </a:r>
          </a:p>
          <a:p>
            <a:pPr>
              <a:lnSpc>
                <a:spcPct val="112000"/>
              </a:lnSpc>
              <a:spcBef>
                <a:spcPts val="1200"/>
              </a:spcBef>
            </a:pPr>
            <a:r>
              <a:rPr lang="el-GR" altLang="el-GR" sz="2400" smtClean="0"/>
              <a:t>Αποτελείται από ένα πεντάτομο έργο, όπου παρουσιάζονται οι χρωστικές ύλες ανάλογα με τον τύπο, την χρήση και δίνονται τεχνικές πληροφορίες σύμφωνα με την ονομασία </a:t>
            </a:r>
            <a:r>
              <a:rPr lang="en-US" altLang="el-GR" sz="2400" smtClean="0"/>
              <a:t> </a:t>
            </a:r>
            <a:r>
              <a:rPr lang="en-US" altLang="el-GR" sz="2400" b="1" smtClean="0"/>
              <a:t>C.I. </a:t>
            </a:r>
            <a:endParaRPr lang="el-GR" altLang="el-GR" sz="2400" smtClean="0"/>
          </a:p>
        </p:txBody>
      </p:sp>
      <p:sp>
        <p:nvSpPr>
          <p:cNvPr id="92164" name="Θέση αριθμού διαφάνειας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227572D-9D99-4E04-8854-38433086607B}" type="slidenum">
              <a:rPr lang="el-GR" altLang="el-GR" sz="1200">
                <a:solidFill>
                  <a:srgbClr val="000000"/>
                </a:solidFill>
              </a:rPr>
              <a:pPr algn="r"/>
              <a:t>2</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Τίτλος 1"/>
          <p:cNvSpPr>
            <a:spLocks noGrp="1"/>
          </p:cNvSpPr>
          <p:nvPr>
            <p:ph type="title" idx="4294967295"/>
          </p:nvPr>
        </p:nvSpPr>
        <p:spPr>
          <a:xfrm>
            <a:off x="468313" y="1989138"/>
            <a:ext cx="8351837" cy="2952750"/>
          </a:xfrm>
          <a:ln w="19050">
            <a:solidFill>
              <a:srgbClr val="004A82"/>
            </a:solidFill>
            <a:miter lim="800000"/>
            <a:headEnd/>
            <a:tailEnd/>
          </a:ln>
        </p:spPr>
        <p:txBody>
          <a:bodyPr/>
          <a:lstStyle/>
          <a:p>
            <a:r>
              <a:rPr lang="el-GR" altLang="el-GR" smtClean="0"/>
              <a:t>Άλλες κατηγορίες χρωστικών υλών με εφαρμογή στα μελάνια εκτυπώσεων</a:t>
            </a:r>
            <a:br>
              <a:rPr lang="el-GR" altLang="el-GR" smtClean="0"/>
            </a:br>
            <a:r>
              <a:rPr lang="el-GR" altLang="el-GR" smtClean="0"/>
              <a:t/>
            </a:r>
            <a:br>
              <a:rPr lang="el-GR" altLang="el-GR" smtClean="0"/>
            </a:br>
            <a:r>
              <a:rPr lang="el-GR" altLang="el-GR" smtClean="0"/>
              <a:t>(ονομασία από βαφικής πλευράς)</a:t>
            </a:r>
          </a:p>
        </p:txBody>
      </p:sp>
      <p:sp>
        <p:nvSpPr>
          <p:cNvPr id="10240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1F7A51F-6F06-4431-8680-FB3ECA70C654}" type="slidenum">
              <a:rPr lang="el-GR" altLang="el-GR" sz="1200">
                <a:solidFill>
                  <a:srgbClr val="000000"/>
                </a:solidFill>
              </a:rPr>
              <a:pPr algn="r"/>
              <a:t>29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p:txBody>
          <a:bodyPr/>
          <a:lstStyle/>
          <a:p>
            <a:pPr>
              <a:defRPr/>
            </a:pPr>
            <a:r>
              <a:rPr lang="el-GR" dirty="0" smtClean="0">
                <a:latin typeface="+mn-lt"/>
              </a:rPr>
              <a:t>Ουσιαστικά χρώματα</a:t>
            </a:r>
            <a:endParaRPr lang="el-GR" dirty="0"/>
          </a:p>
        </p:txBody>
      </p:sp>
      <p:pic>
        <p:nvPicPr>
          <p:cNvPr id="103427" name="Picture 2" descr="παραδείγματα απευθείας βαφόντων"/>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65213" y="1484313"/>
            <a:ext cx="7013575" cy="390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2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3A4BB44-7094-4348-A8C3-AA62FF8B7494}" type="slidenum">
              <a:rPr lang="el-GR" altLang="el-GR" sz="1200">
                <a:solidFill>
                  <a:srgbClr val="000000"/>
                </a:solidFill>
              </a:rPr>
              <a:pPr algn="r"/>
              <a:t>30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Τίτλος 1"/>
          <p:cNvSpPr>
            <a:spLocks noGrp="1"/>
          </p:cNvSpPr>
          <p:nvPr>
            <p:ph type="title" idx="4294967295"/>
          </p:nvPr>
        </p:nvSpPr>
        <p:spPr/>
        <p:txBody>
          <a:bodyPr/>
          <a:lstStyle/>
          <a:p>
            <a:r>
              <a:rPr lang="el-GR" altLang="el-GR" smtClean="0"/>
              <a:t>Χρώματα πρόστυψης</a:t>
            </a:r>
          </a:p>
        </p:txBody>
      </p:sp>
      <p:pic>
        <p:nvPicPr>
          <p:cNvPr id="106499" name="Picture 2" descr="αλιζαρίνη(πηγμέντ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25" y="2060575"/>
            <a:ext cx="3300413" cy="247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500" name="Rectangle 8"/>
          <p:cNvSpPr>
            <a:spLocks noChangeArrowheads="1"/>
          </p:cNvSpPr>
          <p:nvPr/>
        </p:nvSpPr>
        <p:spPr bwMode="auto">
          <a:xfrm>
            <a:off x="5060950" y="4562475"/>
            <a:ext cx="2671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Alizarin-sample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Benjah-bmm27"/>
              </a:rPr>
              <a:t>Benjah-bmm27</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endParaRPr lang="en-US" altLang="el-GR" sz="1200">
              <a:solidFill>
                <a:srgbClr val="000000"/>
              </a:solidFill>
              <a:latin typeface="Calibri" pitchFamily="34" charset="0"/>
              <a:cs typeface="Arial" charset="0"/>
            </a:endParaRPr>
          </a:p>
        </p:txBody>
      </p:sp>
      <p:pic>
        <p:nvPicPr>
          <p:cNvPr id="106501" name="Picture 4" descr="χημικός τύπος αλιζαρίν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060575"/>
            <a:ext cx="3703637" cy="247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502" name="Rectangle 8"/>
          <p:cNvSpPr>
            <a:spLocks noChangeArrowheads="1"/>
          </p:cNvSpPr>
          <p:nvPr/>
        </p:nvSpPr>
        <p:spPr bwMode="auto">
          <a:xfrm>
            <a:off x="1758950" y="4570413"/>
            <a:ext cx="227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6"/>
              </a:rPr>
              <a:t>Alizaryna</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tooltip="User:Arrowsmaster"/>
              </a:rPr>
              <a:t>Arrowsmaster</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endParaRPr lang="en-US" altLang="el-GR" sz="1200">
              <a:solidFill>
                <a:srgbClr val="000000"/>
              </a:solidFill>
              <a:latin typeface="Calibri" pitchFamily="34" charset="0"/>
              <a:cs typeface="Arial" charset="0"/>
            </a:endParaRPr>
          </a:p>
        </p:txBody>
      </p:sp>
      <p:sp>
        <p:nvSpPr>
          <p:cNvPr id="10650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B307709-7D29-459E-8F3A-57283DE3C2B4}" type="slidenum">
              <a:rPr lang="el-GR" altLang="el-GR" sz="1200">
                <a:solidFill>
                  <a:srgbClr val="000000"/>
                </a:solidFill>
              </a:rPr>
              <a:pPr algn="r"/>
              <a:t>31</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Τίτλος 1"/>
          <p:cNvSpPr>
            <a:spLocks noGrp="1"/>
          </p:cNvSpPr>
          <p:nvPr>
            <p:ph type="title" idx="4294967295"/>
          </p:nvPr>
        </p:nvSpPr>
        <p:spPr/>
        <p:txBody>
          <a:bodyPr/>
          <a:lstStyle/>
          <a:p>
            <a:r>
              <a:rPr lang="el-GR" altLang="el-GR" smtClean="0"/>
              <a:t>Χρώματα αναγωγής</a:t>
            </a:r>
          </a:p>
        </p:txBody>
      </p:sp>
      <p:pic>
        <p:nvPicPr>
          <p:cNvPr id="107523" name="Picture 2" descr="χημικός τύπος του ίντιγκ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1482725"/>
            <a:ext cx="3619500" cy="2084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4" name="Rectangle 8"/>
          <p:cNvSpPr>
            <a:spLocks noChangeArrowheads="1"/>
          </p:cNvSpPr>
          <p:nvPr/>
        </p:nvSpPr>
        <p:spPr bwMode="auto">
          <a:xfrm>
            <a:off x="2044700" y="3644900"/>
            <a:ext cx="227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Indigo</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Edgar181"/>
              </a:rPr>
              <a:t>Edgar181</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107525" name="Picture 4" descr="βαφή ιντογκο"/>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9513" y="1482725"/>
            <a:ext cx="2784475" cy="208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6" name="Rectangle 8"/>
          <p:cNvSpPr>
            <a:spLocks noChangeArrowheads="1"/>
          </p:cNvSpPr>
          <p:nvPr/>
        </p:nvSpPr>
        <p:spPr bwMode="auto">
          <a:xfrm>
            <a:off x="4989513" y="3644900"/>
            <a:ext cx="278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7"/>
              </a:rPr>
              <a:t>Indian indigo dye lump</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8" tooltip="User:Palladian"/>
              </a:rPr>
              <a:t>Palladian</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 </a:t>
            </a:r>
            <a:r>
              <a:rPr lang="en-US" altLang="el-GR" sz="1200">
                <a:solidFill>
                  <a:srgbClr val="000000"/>
                </a:solidFill>
                <a:latin typeface="Calibri" pitchFamily="34" charset="0"/>
                <a:cs typeface="Arial" charset="0"/>
                <a:hlinkClick r:id="rId9"/>
              </a:rPr>
              <a:t>CC </a:t>
            </a:r>
            <a:r>
              <a:rPr lang="el-GR" altLang="el-GR" sz="1200">
                <a:solidFill>
                  <a:srgbClr val="000000"/>
                </a:solidFill>
                <a:latin typeface="Calibri" pitchFamily="34" charset="0"/>
                <a:cs typeface="Arial" charset="0"/>
                <a:hlinkClick r:id="rId9"/>
              </a:rPr>
              <a:t>από</a:t>
            </a:r>
            <a:r>
              <a:rPr lang="en-US" altLang="el-GR" sz="1200">
                <a:solidFill>
                  <a:srgbClr val="000000"/>
                </a:solidFill>
                <a:latin typeface="Calibri" pitchFamily="34" charset="0"/>
                <a:cs typeface="Arial" charset="0"/>
                <a:hlinkClick r:id="rId9"/>
              </a:rPr>
              <a:t>-SA 2.5</a:t>
            </a:r>
            <a:endParaRPr lang="en-US" altLang="el-GR" sz="1200">
              <a:solidFill>
                <a:srgbClr val="000000"/>
              </a:solidFill>
              <a:latin typeface="Calibri" pitchFamily="34" charset="0"/>
              <a:cs typeface="Arial" charset="0"/>
            </a:endParaRPr>
          </a:p>
        </p:txBody>
      </p:sp>
      <p:pic>
        <p:nvPicPr>
          <p:cNvPr id="107527" name="Picture 6" descr="χημικός τύπος αποχρωματισμένου ίντιγκο (λευκό ίντιγκο)"/>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013" y="4221163"/>
            <a:ext cx="36195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8" name="Rectangle 8"/>
          <p:cNvSpPr>
            <a:spLocks noChangeArrowheads="1"/>
          </p:cNvSpPr>
          <p:nvPr/>
        </p:nvSpPr>
        <p:spPr bwMode="auto">
          <a:xfrm>
            <a:off x="1808163" y="6165850"/>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11"/>
              </a:rPr>
              <a:t>Leucoindigo structure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12" tooltip="User:Hoffmeier"/>
              </a:rPr>
              <a:t>Hoffmeier</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107529" name="Picture 8" descr="μαλλί σε απόχρωση αποχρωματισμένου ίντιγκο"/>
          <p:cNvPicPr>
            <a:picLocks noChangeAspect="1" noChangeArrowheads="1"/>
          </p:cNvPicPr>
          <p:nvPr/>
        </p:nvPicPr>
        <p:blipFill>
          <a:blip r:embed="rId13">
            <a:extLst>
              <a:ext uri="{28A0092B-C50C-407E-A947-70E740481C1C}">
                <a14:useLocalDpi xmlns:a14="http://schemas.microsoft.com/office/drawing/2010/main" val="0"/>
              </a:ext>
            </a:extLst>
          </a:blip>
          <a:srcRect t="34253" b="28120"/>
          <a:stretch>
            <a:fillRect/>
          </a:stretch>
        </p:blipFill>
        <p:spPr bwMode="auto">
          <a:xfrm>
            <a:off x="4989513" y="4221163"/>
            <a:ext cx="2784475"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30" name="Rectangle 8"/>
          <p:cNvSpPr>
            <a:spLocks noChangeArrowheads="1"/>
          </p:cNvSpPr>
          <p:nvPr/>
        </p:nvSpPr>
        <p:spPr bwMode="auto">
          <a:xfrm>
            <a:off x="5246688" y="6165850"/>
            <a:ext cx="2270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14"/>
              </a:rPr>
              <a:t>IndigoDyedYarn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15" tooltip="User:Loggie"/>
              </a:rPr>
              <a:t>Loggie</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10753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BA45BDA-9E32-402A-84CA-15847265E046}" type="slidenum">
              <a:rPr lang="el-GR" altLang="el-GR" sz="1200">
                <a:solidFill>
                  <a:srgbClr val="000000"/>
                </a:solidFill>
              </a:rPr>
              <a:pPr algn="r"/>
              <a:t>32</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p:txBody>
          <a:bodyPr/>
          <a:lstStyle/>
          <a:p>
            <a:r>
              <a:rPr lang="el-GR" altLang="el-GR" sz="4400" smtClean="0"/>
              <a:t>Βιβλιογραφία </a:t>
            </a:r>
          </a:p>
        </p:txBody>
      </p:sp>
      <p:sp>
        <p:nvSpPr>
          <p:cNvPr id="3" name="Θέση περιεχομένου 2"/>
          <p:cNvSpPr>
            <a:spLocks noGrp="1"/>
          </p:cNvSpPr>
          <p:nvPr>
            <p:ph idx="1"/>
          </p:nvPr>
        </p:nvSpPr>
        <p:spPr>
          <a:xfrm>
            <a:off x="457200" y="1196975"/>
            <a:ext cx="8507413" cy="5040313"/>
          </a:xfrm>
        </p:spPr>
        <p:txBody>
          <a:bodyPr>
            <a:normAutofit fontScale="92500" lnSpcReduction="20000"/>
          </a:bodyPr>
          <a:lstStyle/>
          <a:p>
            <a:pPr>
              <a:defRPr/>
            </a:pPr>
            <a:r>
              <a:rPr lang="el-GR" dirty="0" smtClean="0"/>
              <a:t>Σημειώσεις για το θεωρητικό μάθημα «Μελάνια», Στ. Θεοχάρη, Σ.Γ.Τ.Κ.Σ., ΤΕΙ Αθήνας, 2008.</a:t>
            </a:r>
          </a:p>
          <a:p>
            <a:pP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 .</a:t>
            </a:r>
          </a:p>
          <a:p>
            <a:pP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p>
          <a:p>
            <a:pP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p>
          <a:p>
            <a:pP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p>
          <a:p>
            <a:pPr>
              <a:defRPr/>
            </a:pPr>
            <a:r>
              <a:rPr lang="en-US" dirty="0" smtClean="0"/>
              <a:t>The Printing Ink Manual, Leach RH, Pierce RJ, 5</a:t>
            </a:r>
            <a:r>
              <a:rPr lang="en-US" baseline="30000" dirty="0" smtClean="0"/>
              <a:t>th</a:t>
            </a:r>
            <a:r>
              <a:rPr lang="en-US" dirty="0" smtClean="0"/>
              <a:t> Ed. Springer, 2007</a:t>
            </a:r>
            <a:r>
              <a:rPr lang="el-GR" dirty="0" smtClean="0"/>
              <a:t>.</a:t>
            </a:r>
          </a:p>
          <a:p>
            <a:pPr>
              <a:defRPr/>
            </a:pPr>
            <a:r>
              <a:rPr lang="en-GB" dirty="0" smtClean="0"/>
              <a:t>Colour Chemistry, </a:t>
            </a:r>
            <a:r>
              <a:rPr lang="en-GB" dirty="0" err="1" smtClean="0"/>
              <a:t>Zollinger</a:t>
            </a:r>
            <a:r>
              <a:rPr lang="en-GB" dirty="0" smtClean="0"/>
              <a:t>, H, VCH, 1991</a:t>
            </a:r>
            <a:r>
              <a:rPr lang="el-GR" dirty="0" smtClean="0"/>
              <a:t>.</a:t>
            </a:r>
          </a:p>
          <a:p>
            <a:pP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endParaRPr lang="el-GR" dirty="0"/>
          </a:p>
        </p:txBody>
      </p:sp>
      <p:sp>
        <p:nvSpPr>
          <p:cNvPr id="747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1C03899-D21E-48FD-A259-91C8B4F157C9}" type="slidenum">
              <a:rPr lang="el-GR" altLang="el-GR" smtClean="0">
                <a:solidFill>
                  <a:srgbClr val="000000"/>
                </a:solidFill>
              </a:rPr>
              <a:pPr/>
              <a:t>33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6"/>
          <p:cNvSpPr>
            <a:spLocks noGrp="1"/>
          </p:cNvSpPr>
          <p:nvPr>
            <p:ph type="ctrTitle"/>
          </p:nvPr>
        </p:nvSpPr>
        <p:spPr/>
        <p:txBody>
          <a:bodyPr/>
          <a:lstStyle/>
          <a:p>
            <a:r>
              <a:rPr lang="el-GR" altLang="el-GR" smtClean="0"/>
              <a:t>Τέλος Ενότητας</a:t>
            </a:r>
          </a:p>
        </p:txBody>
      </p:sp>
      <p:sp>
        <p:nvSpPr>
          <p:cNvPr id="75778" name="Υπότιτλος 7"/>
          <p:cNvSpPr>
            <a:spLocks noGrp="1"/>
          </p:cNvSpPr>
          <p:nvPr>
            <p:ph type="subTitle" idx="1"/>
          </p:nvPr>
        </p:nvSpPr>
        <p:spPr/>
        <p:txBody>
          <a:bodyPr/>
          <a:lstStyle/>
          <a:p>
            <a:endParaRPr lang="el-GR" altLang="el-GR" smtClean="0"/>
          </a:p>
        </p:txBody>
      </p:sp>
      <p:grpSp>
        <p:nvGrpSpPr>
          <p:cNvPr id="75779" name="Ομάδα 8"/>
          <p:cNvGrpSpPr>
            <a:grpSpLocks/>
          </p:cNvGrpSpPr>
          <p:nvPr/>
        </p:nvGrpSpPr>
        <p:grpSpPr bwMode="auto">
          <a:xfrm>
            <a:off x="1766888" y="5930900"/>
            <a:ext cx="5829300" cy="768350"/>
            <a:chOff x="1767633" y="5931169"/>
            <a:chExt cx="5828703" cy="768532"/>
          </a:xfrm>
        </p:grpSpPr>
        <p:pic>
          <p:nvPicPr>
            <p:cNvPr id="757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ctrTitle"/>
          </p:nvPr>
        </p:nvSpPr>
        <p:spPr/>
        <p:txBody>
          <a:bodyPr/>
          <a:lstStyle/>
          <a:p>
            <a:r>
              <a:rPr lang="el-GR" altLang="el-GR" sz="4400" smtClean="0"/>
              <a:t>Σημειώματα</a:t>
            </a:r>
          </a:p>
        </p:txBody>
      </p:sp>
      <p:sp>
        <p:nvSpPr>
          <p:cNvPr id="77826"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l-GR" altLang="el-GR" smtClean="0"/>
              <a:t>Σημείωμα Αναφοράς</a:t>
            </a:r>
          </a:p>
        </p:txBody>
      </p:sp>
      <p:sp>
        <p:nvSpPr>
          <p:cNvPr id="79874" name="Content Placeholder 2"/>
          <p:cNvSpPr>
            <a:spLocks noGrp="1"/>
          </p:cNvSpPr>
          <p:nvPr>
            <p:ph idx="1"/>
          </p:nvPr>
        </p:nvSpPr>
        <p:spPr/>
        <p:txBody>
          <a:bodyPr/>
          <a:lstStyle/>
          <a:p>
            <a:r>
              <a:rPr lang="el-GR" altLang="el-GR" sz="2000" smtClean="0"/>
              <a:t>Copyright Τεχνολογικό Εκπαιδευτικό Ίδρυμα Αθήνας</a:t>
            </a:r>
            <a:r>
              <a:rPr lang="en-US" altLang="el-GR" sz="2000" smtClean="0"/>
              <a:t>, </a:t>
            </a:r>
            <a:r>
              <a:rPr lang="el-GR" altLang="el-GR" sz="2000" smtClean="0"/>
              <a:t>Σταματίνα Θεοχάρη 2014. Σταματίνα Θεοχάρη. «Μελάνια και επικαλυπτικά (Θ). Ενότητα 9</a:t>
            </a:r>
            <a:r>
              <a:rPr lang="en-US" altLang="el-GR" sz="2000" smtClean="0"/>
              <a:t>:</a:t>
            </a:r>
            <a:r>
              <a:rPr lang="el-GR" altLang="el-GR" sz="2000" smtClean="0"/>
              <a:t> Παραδείγματα χρωστικών</a:t>
            </a:r>
            <a:r>
              <a:rPr lang="en-US" altLang="el-GR" sz="2000" smtClean="0"/>
              <a:t> </a:t>
            </a:r>
            <a:r>
              <a:rPr lang="el-GR" altLang="el-GR" sz="2000" smtClean="0"/>
              <a:t>για μελάνια εκτύπωσης</a:t>
            </a:r>
            <a:r>
              <a:rPr lang="en-US" altLang="el-GR" sz="2000" smtClean="0"/>
              <a:t> – Color Index</a:t>
            </a:r>
            <a:r>
              <a:rPr lang="el-GR" altLang="el-GR" sz="2000" smtClean="0"/>
              <a:t>». Έκδοση: 1.0. Αθήνα 2014. Διαθέσιμο από τη δικτυακή διεύθυνση: </a:t>
            </a:r>
            <a:r>
              <a:rPr lang="en-US" altLang="el-GR" sz="2000" smtClean="0">
                <a:hlinkClick r:id="rId3"/>
              </a:rPr>
              <a:t>ocp.teiath.gr</a:t>
            </a:r>
            <a:r>
              <a:rPr lang="el-GR" altLang="el-GR" sz="2000" smtClean="0"/>
              <a:t>.</a:t>
            </a:r>
          </a:p>
          <a:p>
            <a:endParaRPr lang="el-GR" altLang="el-GR"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Τίτλος 1"/>
          <p:cNvSpPr>
            <a:spLocks noGrp="1"/>
          </p:cNvSpPr>
          <p:nvPr>
            <p:ph type="title" idx="4294967295"/>
          </p:nvPr>
        </p:nvSpPr>
        <p:spPr/>
        <p:txBody>
          <a:bodyPr/>
          <a:lstStyle/>
          <a:p>
            <a:r>
              <a:rPr lang="el-GR" altLang="el-GR" smtClean="0"/>
              <a:t>Ονομασία </a:t>
            </a:r>
            <a:r>
              <a:rPr lang="en-US" altLang="el-GR" smtClean="0"/>
              <a:t>C</a:t>
            </a:r>
            <a:r>
              <a:rPr lang="el-GR" altLang="el-GR" smtClean="0"/>
              <a:t>.</a:t>
            </a:r>
            <a:r>
              <a:rPr lang="en-US" altLang="el-GR" smtClean="0"/>
              <a:t>I</a:t>
            </a:r>
            <a:r>
              <a:rPr lang="el-GR" altLang="el-GR" smtClean="0"/>
              <a:t>. – </a:t>
            </a:r>
            <a:r>
              <a:rPr lang="en-US" altLang="el-GR" smtClean="0"/>
              <a:t>Color Index</a:t>
            </a:r>
            <a:endParaRPr lang="el-GR" altLang="el-GR" smtClean="0"/>
          </a:p>
        </p:txBody>
      </p:sp>
      <p:sp>
        <p:nvSpPr>
          <p:cNvPr id="91139" name="Θέση περιεχομένου 2"/>
          <p:cNvSpPr>
            <a:spLocks noGrp="1"/>
          </p:cNvSpPr>
          <p:nvPr>
            <p:ph idx="4294967295"/>
          </p:nvPr>
        </p:nvSpPr>
        <p:spPr>
          <a:xfrm>
            <a:off x="457200" y="1196975"/>
            <a:ext cx="8218488" cy="2232025"/>
          </a:xfrm>
        </p:spPr>
        <p:txBody>
          <a:bodyPr/>
          <a:lstStyle/>
          <a:p>
            <a:pPr marL="0" indent="0">
              <a:lnSpc>
                <a:spcPct val="110000"/>
              </a:lnSpc>
              <a:spcBef>
                <a:spcPts val="1200"/>
              </a:spcBef>
              <a:buFont typeface="Arial" charset="0"/>
              <a:buNone/>
            </a:pPr>
            <a:r>
              <a:rPr lang="el-GR" altLang="el-GR" sz="2400" b="1" smtClean="0"/>
              <a:t>Παραδείγματα:</a:t>
            </a:r>
          </a:p>
        </p:txBody>
      </p:sp>
      <p:sp>
        <p:nvSpPr>
          <p:cNvPr id="91140" name="TextBox 4"/>
          <p:cNvSpPr txBox="1">
            <a:spLocks noChangeArrowheads="1"/>
          </p:cNvSpPr>
          <p:nvPr/>
        </p:nvSpPr>
        <p:spPr bwMode="auto">
          <a:xfrm>
            <a:off x="6748463" y="1893888"/>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CI Pigment Yellow 12</a:t>
            </a:r>
            <a:endParaRPr lang="el-GR" altLang="el-GR" sz="2000">
              <a:solidFill>
                <a:srgbClr val="000000"/>
              </a:solidFill>
              <a:latin typeface="Calibri" pitchFamily="34" charset="0"/>
              <a:cs typeface="Arial" charset="0"/>
            </a:endParaRPr>
          </a:p>
        </p:txBody>
      </p:sp>
      <p:grpSp>
        <p:nvGrpSpPr>
          <p:cNvPr id="91141" name="Ομάδα 7" descr="χημικός τύπος και χρώμα για το CI Pigment Yellow 12&#10;"/>
          <p:cNvGrpSpPr>
            <a:grpSpLocks/>
          </p:cNvGrpSpPr>
          <p:nvPr/>
        </p:nvGrpSpPr>
        <p:grpSpPr bwMode="auto">
          <a:xfrm>
            <a:off x="2879725" y="2263775"/>
            <a:ext cx="5951538" cy="1598613"/>
            <a:chOff x="2825925" y="2181477"/>
            <a:chExt cx="5951548" cy="1598271"/>
          </a:xfrm>
        </p:grpSpPr>
        <p:pic>
          <p:nvPicPr>
            <p:cNvPr id="91142" name="Picture 2" descr="http://www.dyestuffintermediates.com/wp-content/uploads/2012/11/Pigment-Yellow-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925" y="2181478"/>
              <a:ext cx="4151348" cy="1598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977245" y="2181477"/>
              <a:ext cx="1800228" cy="1598271"/>
            </a:xfrm>
            <a:prstGeom prst="rect">
              <a:avLst/>
            </a:prstGeom>
            <a:solidFill>
              <a:srgbClr val="ECEA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91144" name="TextBox 9"/>
          <p:cNvSpPr txBox="1">
            <a:spLocks noChangeArrowheads="1"/>
          </p:cNvSpPr>
          <p:nvPr/>
        </p:nvSpPr>
        <p:spPr bwMode="auto">
          <a:xfrm>
            <a:off x="3490913" y="3924300"/>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CI Pigment Yellow 14</a:t>
            </a:r>
            <a:endParaRPr lang="el-GR" altLang="el-GR" sz="2000">
              <a:solidFill>
                <a:srgbClr val="000000"/>
              </a:solidFill>
              <a:latin typeface="Calibri" pitchFamily="34" charset="0"/>
              <a:cs typeface="Arial" charset="0"/>
            </a:endParaRPr>
          </a:p>
        </p:txBody>
      </p:sp>
      <p:grpSp>
        <p:nvGrpSpPr>
          <p:cNvPr id="91145" name="Ομάδα 6" descr="χημικός τύπος και χρώμα γι ατο CI Pigment Yellow 14&#10;"/>
          <p:cNvGrpSpPr>
            <a:grpSpLocks/>
          </p:cNvGrpSpPr>
          <p:nvPr/>
        </p:nvGrpSpPr>
        <p:grpSpPr bwMode="auto">
          <a:xfrm>
            <a:off x="457200" y="4292600"/>
            <a:ext cx="5122863" cy="2443163"/>
            <a:chOff x="1283227" y="4005064"/>
            <a:chExt cx="5121765" cy="2441873"/>
          </a:xfrm>
        </p:grpSpPr>
        <p:pic>
          <p:nvPicPr>
            <p:cNvPr id="91146" name="Picture 4" descr="File:PigmentYellow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227" y="4005064"/>
              <a:ext cx="3316636" cy="24418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4592456" y="4005064"/>
              <a:ext cx="1812536" cy="2441873"/>
            </a:xfrm>
            <a:prstGeom prst="rect">
              <a:avLst/>
            </a:prstGeom>
            <a:solidFill>
              <a:srgbClr val="FEE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9114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418C0C9-3E30-4BD3-8CE5-C68FB84CA786}" type="slidenum">
              <a:rPr lang="el-GR" altLang="el-GR" sz="1200">
                <a:solidFill>
                  <a:srgbClr val="000000"/>
                </a:solidFill>
              </a:rPr>
              <a:pPr algn="r"/>
              <a:t>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l-GR" altLang="el-GR" smtClean="0"/>
              <a:t>Χρηματοδότηση</a:t>
            </a:r>
          </a:p>
        </p:txBody>
      </p:sp>
      <p:sp>
        <p:nvSpPr>
          <p:cNvPr id="86018"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86019"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Τίτλος 4"/>
          <p:cNvSpPr>
            <a:spLocks noGrp="1"/>
          </p:cNvSpPr>
          <p:nvPr>
            <p:ph type="title" idx="4294967295"/>
          </p:nvPr>
        </p:nvSpPr>
        <p:spPr/>
        <p:txBody>
          <a:bodyPr/>
          <a:lstStyle/>
          <a:p>
            <a:r>
              <a:rPr lang="en-US" altLang="el-GR" smtClean="0"/>
              <a:t>Color Index</a:t>
            </a:r>
            <a:endParaRPr lang="el-GR" altLang="el-GR" smtClean="0"/>
          </a:p>
        </p:txBody>
      </p:sp>
      <p:pic>
        <p:nvPicPr>
          <p:cNvPr id="94211" name="Picture 4" descr="Colour Index Class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1268413"/>
            <a:ext cx="5216525" cy="5000625"/>
          </a:xfrm>
          <a:prstGeom prst="rect">
            <a:avLst/>
          </a:prstGeom>
          <a:noFill/>
          <a:ln w="9525">
            <a:solidFill>
              <a:srgbClr val="8A048D"/>
            </a:solidFill>
            <a:miter lim="800000"/>
            <a:headEnd/>
            <a:tailEnd/>
          </a:ln>
          <a:extLst>
            <a:ext uri="{909E8E84-426E-40DD-AFC4-6F175D3DCCD1}">
              <a14:hiddenFill xmlns:a14="http://schemas.microsoft.com/office/drawing/2010/main">
                <a:solidFill>
                  <a:srgbClr val="FFFFFF"/>
                </a:solidFill>
              </a14:hiddenFill>
            </a:ext>
          </a:extLst>
        </p:spPr>
      </p:pic>
      <p:sp>
        <p:nvSpPr>
          <p:cNvPr id="94212" name="Ορθογώνιο 2"/>
          <p:cNvSpPr>
            <a:spLocks noChangeArrowheads="1"/>
          </p:cNvSpPr>
          <p:nvPr/>
        </p:nvSpPr>
        <p:spPr bwMode="auto">
          <a:xfrm>
            <a:off x="2286000" y="6359525"/>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000000"/>
                </a:solidFill>
                <a:latin typeface="Calibri" pitchFamily="34" charset="0"/>
                <a:cs typeface="Arial" charset="0"/>
                <a:hlinkClick r:id="rId4"/>
              </a:rPr>
              <a:t>geocities.ws</a:t>
            </a:r>
            <a:endParaRPr lang="el-GR" altLang="el-GR" sz="1200">
              <a:solidFill>
                <a:srgbClr val="000000"/>
              </a:solidFill>
              <a:latin typeface="Calibri" pitchFamily="34" charset="0"/>
              <a:cs typeface="Arial" charset="0"/>
            </a:endParaRPr>
          </a:p>
        </p:txBody>
      </p:sp>
      <p:sp>
        <p:nvSpPr>
          <p:cNvPr id="94213"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3625A61-8340-4256-80E3-550B9FE0DCC7}" type="slidenum">
              <a:rPr lang="el-GR" altLang="el-GR" sz="1200">
                <a:solidFill>
                  <a:srgbClr val="000000"/>
                </a:solidFill>
              </a:rPr>
              <a:pPr algn="r"/>
              <a:t>4</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Τίτλος 1"/>
          <p:cNvSpPr>
            <a:spLocks noGrp="1"/>
          </p:cNvSpPr>
          <p:nvPr>
            <p:ph type="title" idx="4294967295"/>
          </p:nvPr>
        </p:nvSpPr>
        <p:spPr/>
        <p:txBody>
          <a:bodyPr/>
          <a:lstStyle/>
          <a:p>
            <a:r>
              <a:rPr lang="el-GR" altLang="el-GR" smtClean="0"/>
              <a:t>Κατάταξη των χρωστικών </a:t>
            </a:r>
            <a:r>
              <a:rPr lang="el-GR" altLang="el-GR" sz="3200" b="0" smtClean="0"/>
              <a:t>(1 από 3)</a:t>
            </a:r>
          </a:p>
        </p:txBody>
      </p:sp>
      <p:sp>
        <p:nvSpPr>
          <p:cNvPr id="96259" name="Θέση περιεχομένου 2"/>
          <p:cNvSpPr>
            <a:spLocks noGrp="1"/>
          </p:cNvSpPr>
          <p:nvPr>
            <p:ph idx="4294967295"/>
          </p:nvPr>
        </p:nvSpPr>
        <p:spPr/>
        <p:txBody>
          <a:bodyPr/>
          <a:lstStyle/>
          <a:p>
            <a:pPr marL="0" indent="0">
              <a:lnSpc>
                <a:spcPct val="114000"/>
              </a:lnSpc>
              <a:spcBef>
                <a:spcPts val="1200"/>
              </a:spcBef>
              <a:buFont typeface="Arial" charset="0"/>
              <a:buNone/>
            </a:pPr>
            <a:r>
              <a:rPr lang="el-GR" altLang="el-GR" sz="2400" smtClean="0"/>
              <a:t>Η </a:t>
            </a:r>
            <a:r>
              <a:rPr lang="el-GR" altLang="el-GR" sz="2400" b="1" smtClean="0">
                <a:solidFill>
                  <a:srgbClr val="004A82"/>
                </a:solidFill>
              </a:rPr>
              <a:t>κατάταξη των χρωστικών </a:t>
            </a:r>
            <a:r>
              <a:rPr lang="el-GR" altLang="el-GR" sz="2400" smtClean="0"/>
              <a:t>αυτών σε κατηγορίες μπορεί να γίνει από βαφικής πλευράς δηλ. ανάλογα με τις βαφικές τους ιδιότητες. </a:t>
            </a:r>
            <a:endParaRPr lang="el-GR" altLang="el-GR" sz="2400" smtClean="0">
              <a:latin typeface="Arial" charset="0"/>
            </a:endParaRPr>
          </a:p>
          <a:p>
            <a:pPr marL="0" indent="0">
              <a:lnSpc>
                <a:spcPct val="114000"/>
              </a:lnSpc>
              <a:spcBef>
                <a:spcPts val="1200"/>
              </a:spcBef>
              <a:buFont typeface="Arial" charset="0"/>
              <a:buNone/>
            </a:pPr>
            <a:r>
              <a:rPr lang="el-GR" altLang="el-GR" sz="2400" smtClean="0"/>
              <a:t>Όσες ανήκουν σε μια κατηγορία θα έχουν ίδιες βαφικές ιδιότητες, δηλ. θα βάφουν ορισμένα είδη ινών ή γενικότερα υλικών με τον ίδιο τρόπο και θα έχουν παρόμοιες ιδιότητες.</a:t>
            </a:r>
          </a:p>
        </p:txBody>
      </p:sp>
      <p:sp>
        <p:nvSpPr>
          <p:cNvPr id="9626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55526A0-6CD7-47D5-BD58-8B060B800E56}" type="slidenum">
              <a:rPr lang="el-GR" altLang="el-GR" sz="1200">
                <a:solidFill>
                  <a:srgbClr val="000000"/>
                </a:solidFill>
              </a:rPr>
              <a:pPr algn="r"/>
              <a:t>5</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Τίτλος 1"/>
          <p:cNvSpPr>
            <a:spLocks noGrp="1"/>
          </p:cNvSpPr>
          <p:nvPr>
            <p:ph type="title" idx="4294967295"/>
          </p:nvPr>
        </p:nvSpPr>
        <p:spPr/>
        <p:txBody>
          <a:bodyPr/>
          <a:lstStyle/>
          <a:p>
            <a:r>
              <a:rPr lang="el-GR" altLang="el-GR" smtClean="0"/>
              <a:t>Κατάταξη των χρωστικών </a:t>
            </a:r>
            <a:r>
              <a:rPr lang="el-GR" altLang="el-GR" sz="3200" b="0" smtClean="0"/>
              <a:t>(2 από 3)</a:t>
            </a:r>
            <a:endParaRPr lang="el-GR" altLang="el-GR" smtClean="0"/>
          </a:p>
        </p:txBody>
      </p:sp>
      <p:sp>
        <p:nvSpPr>
          <p:cNvPr id="3" name="Θέση περιεχομένου 2"/>
          <p:cNvSpPr>
            <a:spLocks noGrp="1"/>
          </p:cNvSpPr>
          <p:nvPr>
            <p:ph idx="4294967295"/>
          </p:nvPr>
        </p:nvSpPr>
        <p:spPr/>
        <p:txBody>
          <a:bodyPr/>
          <a:lstStyle/>
          <a:p>
            <a:pPr marL="0" indent="0">
              <a:lnSpc>
                <a:spcPct val="114000"/>
              </a:lnSpc>
              <a:spcBef>
                <a:spcPts val="1200"/>
              </a:spcBef>
              <a:buFont typeface="Arial" charset="0"/>
              <a:buNone/>
            </a:pPr>
            <a:r>
              <a:rPr lang="el-GR" altLang="el-GR" sz="2400" smtClean="0"/>
              <a:t> Η κατάταξη των χρωστικών από βαφικής πλευράς:</a:t>
            </a:r>
          </a:p>
          <a:p>
            <a:pPr marL="0" indent="0">
              <a:lnSpc>
                <a:spcPct val="114000"/>
              </a:lnSpc>
              <a:spcBef>
                <a:spcPts val="1000"/>
              </a:spcBef>
              <a:buFont typeface="Calibri" pitchFamily="34" charset="0"/>
              <a:buAutoNum type="arabicPeriod"/>
            </a:pPr>
            <a:r>
              <a:rPr lang="el-GR" altLang="el-GR" sz="2400" u="sng" smtClean="0">
                <a:hlinkClick r:id="rId3"/>
              </a:rPr>
              <a:t>Όξινα χρώματα</a:t>
            </a:r>
            <a:r>
              <a:rPr lang="el-GR" altLang="el-GR" sz="2400" smtClean="0"/>
              <a:t>, </a:t>
            </a:r>
          </a:p>
          <a:p>
            <a:pPr marL="0" indent="0">
              <a:lnSpc>
                <a:spcPct val="114000"/>
              </a:lnSpc>
              <a:spcBef>
                <a:spcPts val="1000"/>
              </a:spcBef>
              <a:buFont typeface="Calibri" pitchFamily="34" charset="0"/>
              <a:buAutoNum type="arabicPeriod"/>
            </a:pPr>
            <a:r>
              <a:rPr lang="el-GR" altLang="el-GR" sz="2400" smtClean="0"/>
              <a:t>Βασικά χρώματα, </a:t>
            </a:r>
          </a:p>
          <a:p>
            <a:pPr marL="0" indent="0">
              <a:lnSpc>
                <a:spcPct val="114000"/>
              </a:lnSpc>
              <a:spcBef>
                <a:spcPts val="1000"/>
              </a:spcBef>
              <a:buFont typeface="Calibri" pitchFamily="34" charset="0"/>
              <a:buAutoNum type="arabicPeriod"/>
            </a:pPr>
            <a:r>
              <a:rPr lang="el-GR" altLang="el-GR" sz="2400" smtClean="0"/>
              <a:t>Χρώματα προστύψεως, </a:t>
            </a:r>
          </a:p>
          <a:p>
            <a:pPr marL="0" indent="0">
              <a:lnSpc>
                <a:spcPct val="114000"/>
              </a:lnSpc>
              <a:spcBef>
                <a:spcPts val="1000"/>
              </a:spcBef>
              <a:buFont typeface="Calibri" pitchFamily="34" charset="0"/>
              <a:buAutoNum type="arabicPeriod"/>
            </a:pPr>
            <a:r>
              <a:rPr lang="el-GR" altLang="el-GR" sz="2400" smtClean="0"/>
              <a:t>Απευθείας βάφοντα ή ουσιαστικά χρώματα, </a:t>
            </a:r>
          </a:p>
          <a:p>
            <a:pPr marL="0" indent="0">
              <a:lnSpc>
                <a:spcPct val="114000"/>
              </a:lnSpc>
              <a:spcBef>
                <a:spcPts val="1000"/>
              </a:spcBef>
              <a:buFont typeface="Calibri" pitchFamily="34" charset="0"/>
              <a:buAutoNum type="arabicPeriod"/>
            </a:pPr>
            <a:r>
              <a:rPr lang="el-GR" altLang="el-GR" sz="2400" smtClean="0"/>
              <a:t>Χρώματα αντιδράσεως, </a:t>
            </a:r>
          </a:p>
          <a:p>
            <a:pPr marL="0" indent="0">
              <a:lnSpc>
                <a:spcPct val="114000"/>
              </a:lnSpc>
              <a:spcBef>
                <a:spcPts val="1000"/>
              </a:spcBef>
              <a:buFont typeface="Calibri" pitchFamily="34" charset="0"/>
              <a:buAutoNum type="arabicPeriod"/>
            </a:pPr>
            <a:r>
              <a:rPr lang="el-GR" altLang="el-GR" sz="2400" smtClean="0"/>
              <a:t>Χρώματα αναπτυσσόμενα στην ίνα, </a:t>
            </a:r>
          </a:p>
          <a:p>
            <a:pPr marL="0" indent="0">
              <a:lnSpc>
                <a:spcPct val="114000"/>
              </a:lnSpc>
              <a:spcBef>
                <a:spcPts val="1000"/>
              </a:spcBef>
              <a:buFont typeface="Calibri" pitchFamily="34" charset="0"/>
              <a:buAutoNum type="arabicPeriod"/>
            </a:pPr>
            <a:r>
              <a:rPr lang="el-GR" altLang="el-GR" sz="2400" smtClean="0"/>
              <a:t>Χρώματα οξειδώσεως, </a:t>
            </a:r>
          </a:p>
          <a:p>
            <a:pPr marL="0" indent="0">
              <a:lnSpc>
                <a:spcPct val="114000"/>
              </a:lnSpc>
              <a:spcBef>
                <a:spcPts val="1000"/>
              </a:spcBef>
              <a:buFont typeface="Calibri" pitchFamily="34" charset="0"/>
              <a:buAutoNum type="arabicPeriod"/>
            </a:pPr>
            <a:r>
              <a:rPr lang="el-GR" altLang="el-GR" sz="2400" smtClean="0"/>
              <a:t>Χρώματα αναγωγής, </a:t>
            </a:r>
          </a:p>
          <a:p>
            <a:pPr marL="0" indent="0">
              <a:lnSpc>
                <a:spcPct val="114000"/>
              </a:lnSpc>
              <a:spcBef>
                <a:spcPts val="1000"/>
              </a:spcBef>
              <a:buFont typeface="Calibri" pitchFamily="34" charset="0"/>
              <a:buAutoNum type="arabicPeriod"/>
            </a:pPr>
            <a:r>
              <a:rPr lang="el-GR" altLang="el-GR" sz="2400" smtClean="0"/>
              <a:t>Χρώματα διασποράς</a:t>
            </a:r>
            <a:r>
              <a:rPr lang="en-GB" altLang="el-GR" sz="2400" smtClean="0"/>
              <a:t>.</a:t>
            </a:r>
            <a:endParaRPr lang="el-GR" altLang="el-GR" sz="2400" smtClean="0"/>
          </a:p>
        </p:txBody>
      </p:sp>
      <p:sp>
        <p:nvSpPr>
          <p:cNvPr id="9728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F32C373-6FBC-4AD9-863B-50986075CBCD}" type="slidenum">
              <a:rPr lang="el-GR" altLang="el-GR" sz="1200">
                <a:solidFill>
                  <a:srgbClr val="000000"/>
                </a:solidFill>
              </a:rPr>
              <a:pPr algn="r"/>
              <a:t>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Τίτλος"/>
          <p:cNvSpPr>
            <a:spLocks noGrp="1"/>
          </p:cNvSpPr>
          <p:nvPr>
            <p:ph type="title" idx="4294967295"/>
          </p:nvPr>
        </p:nvSpPr>
        <p:spPr/>
        <p:txBody>
          <a:bodyPr/>
          <a:lstStyle/>
          <a:p>
            <a:r>
              <a:rPr lang="el-GR" altLang="el-GR" smtClean="0"/>
              <a:t>Χρωστικές από βαφικής πλευράς</a:t>
            </a:r>
            <a:endParaRPr lang="el-GR" altLang="el-GR" smtClean="0">
              <a:latin typeface="Cambria" pitchFamily="18" charset="0"/>
            </a:endParaRPr>
          </a:p>
        </p:txBody>
      </p:sp>
      <p:graphicFrame>
        <p:nvGraphicFramePr>
          <p:cNvPr id="53292" name="Group 44"/>
          <p:cNvGraphicFramePr>
            <a:graphicFrameLocks noGrp="1"/>
          </p:cNvGraphicFramePr>
          <p:nvPr>
            <p:ph idx="4294967295"/>
          </p:nvPr>
        </p:nvGraphicFramePr>
        <p:xfrm>
          <a:off x="457200" y="1196975"/>
          <a:ext cx="8229600" cy="4937760"/>
        </p:xfrm>
        <a:graphic>
          <a:graphicData uri="http://schemas.openxmlformats.org/drawingml/2006/table">
            <a:tbl>
              <a:tblPr/>
              <a:tblGrid>
                <a:gridCol w="4114800"/>
                <a:gridCol w="4114800"/>
              </a:tblGrid>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Acid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mn-lt"/>
                          <a:cs typeface="Times New Roman" pitchFamily="18" charset="0"/>
                        </a:rPr>
                        <a:t>Leather Dyes</a:t>
                      </a:r>
                      <a:endParaRPr kumimoji="0" lang="el-GR" sz="2400" b="1" i="0" u="none" strike="noStrike" cap="none" normalizeH="0" baseline="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Azoic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Mordant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Basic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Natural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Developers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Oxidation Bases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Direct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Pigments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mn-lt"/>
                          <a:cs typeface="Times New Roman" pitchFamily="18" charset="0"/>
                        </a:rPr>
                        <a:t>Disperse Dyes</a:t>
                      </a:r>
                      <a:endParaRPr kumimoji="0" lang="el-GR" sz="2400" b="1" i="0" u="none" strike="noStrike" cap="none" normalizeH="0" baseline="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Reactive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mn-lt"/>
                          <a:cs typeface="Times New Roman" pitchFamily="18" charset="0"/>
                        </a:rPr>
                        <a:t>Fluorescent brighteners</a:t>
                      </a:r>
                      <a:endParaRPr kumimoji="0" lang="el-GR" sz="2400" b="1" i="0" u="none" strike="noStrike" cap="none" normalizeH="0" baseline="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Solvent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mn-lt"/>
                          <a:cs typeface="Times New Roman" pitchFamily="18" charset="0"/>
                        </a:rPr>
                        <a:t>Food and drug Dyes</a:t>
                      </a:r>
                      <a:endParaRPr kumimoji="0" lang="el-GR" sz="2400" b="1" i="0" u="none" strike="noStrike" cap="none" normalizeH="0" baseline="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Dyes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8569">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mn-lt"/>
                          <a:cs typeface="Times New Roman" pitchFamily="18" charset="0"/>
                        </a:rPr>
                        <a:t>Ingrain Dyes</a:t>
                      </a:r>
                      <a:endParaRPr kumimoji="0" lang="el-GR" sz="2400" b="1" i="0" u="none" strike="noStrike" cap="none" normalizeH="0" baseline="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5720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cs typeface="Times New Roman" pitchFamily="18" charset="0"/>
                        </a:rPr>
                        <a:t>Vat Dyes</a:t>
                      </a:r>
                      <a:endParaRPr kumimoji="0" lang="el-GR" sz="2400" b="1" i="0" u="none" strike="noStrike" cap="none" normalizeH="0" baseline="0" dirty="0" smtClean="0">
                        <a:ln>
                          <a:noFill/>
                        </a:ln>
                        <a:solidFill>
                          <a:srgbClr val="000000"/>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88099" name="Θέση αριθμού διαφάνειας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BBDE8D31-29F1-4294-A679-208B53C638C0}" type="slidenum">
              <a:rPr lang="el-GR" altLang="el-GR" sz="1200">
                <a:solidFill>
                  <a:srgbClr val="000000"/>
                </a:solidFill>
              </a:rPr>
              <a:pPr algn="r"/>
              <a:t>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idx="4294967295"/>
          </p:nvPr>
        </p:nvSpPr>
        <p:spPr/>
        <p:txBody>
          <a:bodyPr/>
          <a:lstStyle/>
          <a:p>
            <a:r>
              <a:rPr lang="el-GR" altLang="el-GR" smtClean="0"/>
              <a:t>Κατάταξη των χρωστικών </a:t>
            </a:r>
            <a:r>
              <a:rPr lang="el-GR" altLang="el-GR" sz="3200" b="0" smtClean="0"/>
              <a:t>(3 από 3)</a:t>
            </a:r>
            <a:endParaRPr lang="el-GR" altLang="el-GR" smtClean="0"/>
          </a:p>
        </p:txBody>
      </p:sp>
      <p:sp>
        <p:nvSpPr>
          <p:cNvPr id="99331" name="Θέση περιεχομένου 2"/>
          <p:cNvSpPr>
            <a:spLocks noGrp="1"/>
          </p:cNvSpPr>
          <p:nvPr>
            <p:ph idx="4294967295"/>
          </p:nvPr>
        </p:nvSpPr>
        <p:spPr/>
        <p:txBody>
          <a:bodyPr/>
          <a:lstStyle/>
          <a:p>
            <a:pPr marL="0" indent="0">
              <a:lnSpc>
                <a:spcPct val="114000"/>
              </a:lnSpc>
              <a:spcBef>
                <a:spcPts val="1200"/>
              </a:spcBef>
              <a:buFont typeface="Arial" charset="0"/>
              <a:buNone/>
            </a:pPr>
            <a:r>
              <a:rPr lang="el-GR" altLang="el-GR" sz="2400" smtClean="0"/>
              <a:t>Η </a:t>
            </a:r>
            <a:r>
              <a:rPr lang="el-GR" altLang="el-GR" sz="2400" b="1" smtClean="0"/>
              <a:t>κατάταξη των οργανικών χρωστικών και πιγμέντων</a:t>
            </a:r>
            <a:r>
              <a:rPr lang="el-GR" altLang="el-GR" sz="2400" smtClean="0"/>
              <a:t> από </a:t>
            </a:r>
            <a:r>
              <a:rPr lang="el-GR" altLang="el-GR" sz="2400" u="sng" smtClean="0"/>
              <a:t>χημικής πλευράς </a:t>
            </a:r>
            <a:r>
              <a:rPr lang="el-GR" altLang="el-GR" sz="2400" smtClean="0"/>
              <a:t>με βάση τη χημική τους σύνταξη ή τις χρωμοφόρες ομάδες τους, σύμφωνα με την σειρά που έχει ακολουθηθεί στο </a:t>
            </a:r>
            <a:r>
              <a:rPr lang="en-US" altLang="el-GR" sz="2400" smtClean="0"/>
              <a:t>COLOUR INDEX </a:t>
            </a:r>
            <a:r>
              <a:rPr lang="el-GR" altLang="el-GR" sz="2400" smtClean="0"/>
              <a:t>γίνεται ως εξής :</a:t>
            </a:r>
          </a:p>
          <a:p>
            <a:pPr marL="0" indent="0">
              <a:lnSpc>
                <a:spcPct val="114000"/>
              </a:lnSpc>
              <a:spcBef>
                <a:spcPts val="1200"/>
              </a:spcBef>
              <a:buFont typeface="Arial" charset="0"/>
              <a:buNone/>
            </a:pPr>
            <a:r>
              <a:rPr lang="el-GR" altLang="el-GR" sz="2400" smtClean="0">
                <a:hlinkClick r:id="rId3"/>
              </a:rPr>
              <a:t>Αζωχρώματα</a:t>
            </a:r>
            <a:r>
              <a:rPr lang="el-GR" altLang="el-GR" sz="2400" smtClean="0"/>
              <a:t>, Νιτροδοχρώματα, Νιτροχρώματα, Χρώματα στιλβενίου, Χρώματα διφαινυλομεθανίου, </a:t>
            </a:r>
            <a:r>
              <a:rPr lang="el-GR" altLang="el-GR" sz="2400" smtClean="0">
                <a:hlinkClick r:id="rId4"/>
              </a:rPr>
              <a:t>Χρώματα τριφαινυλομεθανίου</a:t>
            </a:r>
            <a:r>
              <a:rPr lang="el-GR" altLang="el-GR" sz="2400" smtClean="0"/>
              <a:t>, Χρώματα ξανθενίου, Χρώματα ακριδίνης, Χρώματα κυανινών, Χρώματα θειαζολίου, Χρώματα αζινών, Χρώματα οξαζινών, Θειοχρώματα, Χρώματα ανθρακινόνης, Χρώματα ινδικού και θειοϊνδικού, </a:t>
            </a:r>
            <a:r>
              <a:rPr lang="el-GR" altLang="el-GR" sz="2400" smtClean="0">
                <a:hlinkClick r:id="rId5"/>
              </a:rPr>
              <a:t>Χρώματα φθαλοκυανινών</a:t>
            </a:r>
            <a:r>
              <a:rPr lang="el-GR" altLang="el-GR" sz="2400" smtClean="0"/>
              <a:t>. </a:t>
            </a:r>
          </a:p>
        </p:txBody>
      </p:sp>
      <p:sp>
        <p:nvSpPr>
          <p:cNvPr id="9933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070680D-A60D-4CC9-B450-99D6E69DCC96}" type="slidenum">
              <a:rPr lang="el-GR" altLang="el-GR" sz="1200">
                <a:solidFill>
                  <a:srgbClr val="000000"/>
                </a:solidFill>
              </a:rPr>
              <a:pPr algn="r"/>
              <a:t>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fd4cdfad6871f8ac55021da6f31c41494fae7a"/>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154</TotalTime>
  <Words>2170</Words>
  <Application>Microsoft Office PowerPoint</Application>
  <PresentationFormat>Προβολή στην οθόνη (4:3)</PresentationFormat>
  <Paragraphs>327</Paragraphs>
  <Slides>41</Slides>
  <Notes>18</Notes>
  <HiddenSlides>0</HiddenSlides>
  <MMClips>0</MMClips>
  <ScaleCrop>false</ScaleCrop>
  <HeadingPairs>
    <vt:vector size="4" baseType="variant">
      <vt:variant>
        <vt:lpstr>Θέμα</vt:lpstr>
      </vt:variant>
      <vt:variant>
        <vt:i4>3</vt:i4>
      </vt:variant>
      <vt:variant>
        <vt:lpstr>Τίτλοι διαφανειών</vt:lpstr>
      </vt:variant>
      <vt:variant>
        <vt:i4>41</vt:i4>
      </vt:variant>
    </vt:vector>
  </HeadingPairs>
  <TitlesOfParts>
    <vt:vector size="44" baseType="lpstr">
      <vt:lpstr>TEMPLATE1</vt:lpstr>
      <vt:lpstr>1_TEMPLATE1</vt:lpstr>
      <vt:lpstr>OC_template_updated</vt:lpstr>
      <vt:lpstr>Μελάνια και επικαλυπτικά (Θ)</vt:lpstr>
      <vt:lpstr>Στόχος ενότητας</vt:lpstr>
      <vt:lpstr>Κατάλογος Color Index</vt:lpstr>
      <vt:lpstr>Ονομασία C.I. – Color Index</vt:lpstr>
      <vt:lpstr>Color Index</vt:lpstr>
      <vt:lpstr>Κατάταξη των χρωστικών (1 από 3)</vt:lpstr>
      <vt:lpstr>Κατάταξη των χρωστικών (2 από 3)</vt:lpstr>
      <vt:lpstr>Χρωστικές από βαφικής πλευράς</vt:lpstr>
      <vt:lpstr>Κατάταξη των χρωστικών (3 από 3)</vt:lpstr>
      <vt:lpstr>Χρωστικές από χημικής πλευράς</vt:lpstr>
      <vt:lpstr>Χρωστικές ύλες: Πιγμέντα και χρωστικές</vt:lpstr>
      <vt:lpstr>Κατηγορίες πιγμέντων</vt:lpstr>
      <vt:lpstr>Παραδείγματα Πιγμέντων (1 από 5)</vt:lpstr>
      <vt:lpstr>Παραδείγματα Πιγμέντων (2 από 5)</vt:lpstr>
      <vt:lpstr>Παραδείγματα Πιγμέντων (3 από 5)</vt:lpstr>
      <vt:lpstr>Παραδείγματα Πιγμέντων (4 από 5)</vt:lpstr>
      <vt:lpstr>Παραδείγματα Πιγμέντων (5 από 5)</vt:lpstr>
      <vt:lpstr>Σημαντικές κατηγορίες Χρωστικών – βαφών</vt:lpstr>
      <vt:lpstr>Όξινες Χρωστικές</vt:lpstr>
      <vt:lpstr>Χρωστικές – βαφές (1 από 4) </vt:lpstr>
      <vt:lpstr>Όξινα χρώματα</vt:lpstr>
      <vt:lpstr>Βασικές Χρωστικές</vt:lpstr>
      <vt:lpstr>Χρωστικές – βαφές (2 από 4) </vt:lpstr>
      <vt:lpstr>Βασικά χρώματα</vt:lpstr>
      <vt:lpstr>Χρωστικές Διαλύτου</vt:lpstr>
      <vt:lpstr>Χρωστικές – βαφές (3 από 4) </vt:lpstr>
      <vt:lpstr>Χρωστικές Διασποράς</vt:lpstr>
      <vt:lpstr>Χρωστικές – βαφές (4 από 4) </vt:lpstr>
      <vt:lpstr>Χρώματα διασποράς</vt:lpstr>
      <vt:lpstr>Άλλες κατηγορίες χρωστικών υλών με εφαρμογή στα μελάνια εκτυπώσεων  (ονομασία από βαφικής πλευράς)</vt:lpstr>
      <vt:lpstr>Ουσιαστικά χρώματα</vt:lpstr>
      <vt:lpstr>Χρώματα πρόστυψης</vt:lpstr>
      <vt:lpstr>Χρώματα αναγωγής</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28</cp:revision>
  <dcterms:created xsi:type="dcterms:W3CDTF">2014-09-25T12:35:39Z</dcterms:created>
  <dcterms:modified xsi:type="dcterms:W3CDTF">2015-07-02T07:12:28Z</dcterms:modified>
</cp:coreProperties>
</file>