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4"/>
  </p:notesMasterIdLst>
  <p:handoutMasterIdLst>
    <p:handoutMasterId r:id="rId65"/>
  </p:handoutMasterIdLst>
  <p:sldIdLst>
    <p:sldId id="256" r:id="rId3"/>
    <p:sldId id="267" r:id="rId4"/>
    <p:sldId id="268" r:id="rId5"/>
    <p:sldId id="269" r:id="rId6"/>
    <p:sldId id="270" r:id="rId7"/>
    <p:sldId id="271"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316" r:id="rId32"/>
    <p:sldId id="297" r:id="rId33"/>
    <p:sldId id="298" r:id="rId34"/>
    <p:sldId id="299" r:id="rId35"/>
    <p:sldId id="317" r:id="rId36"/>
    <p:sldId id="300" r:id="rId37"/>
    <p:sldId id="301" r:id="rId38"/>
    <p:sldId id="302" r:id="rId39"/>
    <p:sldId id="303" r:id="rId40"/>
    <p:sldId id="304" r:id="rId41"/>
    <p:sldId id="318" r:id="rId42"/>
    <p:sldId id="305" r:id="rId43"/>
    <p:sldId id="319" r:id="rId44"/>
    <p:sldId id="306" r:id="rId45"/>
    <p:sldId id="307" r:id="rId46"/>
    <p:sldId id="308" r:id="rId47"/>
    <p:sldId id="320" r:id="rId48"/>
    <p:sldId id="309" r:id="rId49"/>
    <p:sldId id="310" r:id="rId50"/>
    <p:sldId id="311" r:id="rId51"/>
    <p:sldId id="312" r:id="rId52"/>
    <p:sldId id="321" r:id="rId53"/>
    <p:sldId id="313" r:id="rId54"/>
    <p:sldId id="314" r:id="rId55"/>
    <p:sldId id="315" r:id="rId56"/>
    <p:sldId id="257" r:id="rId57"/>
    <p:sldId id="262" r:id="rId58"/>
    <p:sldId id="264" r:id="rId59"/>
    <p:sldId id="322" r:id="rId60"/>
    <p:sldId id="323" r:id="rId61"/>
    <p:sldId id="266" r:id="rId62"/>
    <p:sldId id="261" r:id="rId63"/>
  </p:sldIdLst>
  <p:sldSz cx="9144000" cy="6858000" type="screen4x3"/>
  <p:notesSz cx="7104063" cy="10234613"/>
  <p:custDataLst>
    <p:tags r:id="rId6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00" d="100"/>
          <a:sy n="100" d="100"/>
        </p:scale>
        <p:origin x="-2022"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15/4/2015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15/4/2015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a:p>
        </p:txBody>
      </p:sp>
    </p:spTree>
    <p:extLst>
      <p:ext uri="{BB962C8B-B14F-4D97-AF65-F5344CB8AC3E}">
        <p14:creationId xmlns:p14="http://schemas.microsoft.com/office/powerpoint/2010/main" val="128175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48</a:t>
            </a:fld>
            <a:endParaRPr lang="el-GR"/>
          </a:p>
        </p:txBody>
      </p:sp>
    </p:spTree>
    <p:extLst>
      <p:ext uri="{BB962C8B-B14F-4D97-AF65-F5344CB8AC3E}">
        <p14:creationId xmlns:p14="http://schemas.microsoft.com/office/powerpoint/2010/main" val="21333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Illu_adrenal_gland.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commons.wikimedia.org/wiki/User:Evri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Kidney_PioM.png"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Pi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Kidney_structure_el.png"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commons.wikimedia.org/wiki/User:Badseed"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Adrenal_gland" TargetMode="External"/><Relationship Id="rId13" Type="http://schemas.openxmlformats.org/officeDocument/2006/relationships/hyperlink" Target="http://en.wikipedia.org/wiki/Common_iliac_artery" TargetMode="External"/><Relationship Id="rId18" Type="http://schemas.openxmlformats.org/officeDocument/2006/relationships/image" Target="../media/image5.png"/><Relationship Id="rId3" Type="http://schemas.openxmlformats.org/officeDocument/2006/relationships/hyperlink" Target="http://en.wikipedia.org/wiki/Renal_pelvis" TargetMode="External"/><Relationship Id="rId21" Type="http://schemas.openxmlformats.org/officeDocument/2006/relationships/hyperlink" Target="http://creativecommons.org/licenses/by-sa/3.0/deed.en" TargetMode="External"/><Relationship Id="rId7" Type="http://schemas.openxmlformats.org/officeDocument/2006/relationships/hyperlink" Target="http://en.wikipedia.org/wiki/Frontal_plane" TargetMode="External"/><Relationship Id="rId12" Type="http://schemas.openxmlformats.org/officeDocument/2006/relationships/hyperlink" Target="http://en.wikipedia.org/wiki/Abdominal_aorta" TargetMode="External"/><Relationship Id="rId17" Type="http://schemas.openxmlformats.org/officeDocument/2006/relationships/hyperlink" Target="http://en.wikipedia.org/wiki/Pelvis" TargetMode="External"/><Relationship Id="rId2" Type="http://schemas.openxmlformats.org/officeDocument/2006/relationships/hyperlink" Target="http://en.wikipedia.org/wiki/Kidney" TargetMode="External"/><Relationship Id="rId16" Type="http://schemas.openxmlformats.org/officeDocument/2006/relationships/hyperlink" Target="http://en.wikipedia.org/wiki/Large_intestine" TargetMode="External"/><Relationship Id="rId20" Type="http://schemas.openxmlformats.org/officeDocument/2006/relationships/hyperlink" Target="http://commons.wikimedia.org/wiki/User:Jmarchn" TargetMode="External"/><Relationship Id="rId1" Type="http://schemas.openxmlformats.org/officeDocument/2006/relationships/slideLayout" Target="../slideLayouts/slideLayout2.xml"/><Relationship Id="rId6" Type="http://schemas.openxmlformats.org/officeDocument/2006/relationships/hyperlink" Target="http://en.wikipedia.org/wiki/Urethra" TargetMode="External"/><Relationship Id="rId11" Type="http://schemas.openxmlformats.org/officeDocument/2006/relationships/hyperlink" Target="http://en.wikipedia.org/wiki/Inferior_vena_cava" TargetMode="External"/><Relationship Id="rId5" Type="http://schemas.openxmlformats.org/officeDocument/2006/relationships/hyperlink" Target="http://en.wikipedia.org/wiki/Urinary_bladder" TargetMode="External"/><Relationship Id="rId15" Type="http://schemas.openxmlformats.org/officeDocument/2006/relationships/hyperlink" Target="http://en.wikipedia.org/wiki/Liver" TargetMode="External"/><Relationship Id="rId10" Type="http://schemas.openxmlformats.org/officeDocument/2006/relationships/hyperlink" Target="http://en.wikipedia.org/wiki/Renal_vein" TargetMode="External"/><Relationship Id="rId19" Type="http://schemas.openxmlformats.org/officeDocument/2006/relationships/hyperlink" Target="http://commons.wikimedia.org/wiki/File:Urinary_system.svg" TargetMode="External"/><Relationship Id="rId4" Type="http://schemas.openxmlformats.org/officeDocument/2006/relationships/hyperlink" Target="http://en.wikipedia.org/wiki/Ureter" TargetMode="External"/><Relationship Id="rId9" Type="http://schemas.openxmlformats.org/officeDocument/2006/relationships/hyperlink" Target="http://en.wikipedia.org/wiki/Renal_artery" TargetMode="External"/><Relationship Id="rId14" Type="http://schemas.openxmlformats.org/officeDocument/2006/relationships/hyperlink" Target="http://en.wikipedia.org/wiki/Common_iliac_vein"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Physiology_of_Nephron.png"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Madhero8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doping-prevention.sp.tum.de/el/human-body/kidney/kidney/beta-2-agonists.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ommons.wikimedia.org/wiki/User:Pngbot" TargetMode="External"/><Relationship Id="rId4" Type="http://schemas.openxmlformats.org/officeDocument/2006/relationships/hyperlink" Target="http://commons.wikimedia.org/wiki/File:Gray1128.pn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Illu_urinary_system_el.pn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commons.wikimedia.org/wiki/User:Badse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Παθολογία Ι</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4</a:t>
            </a:r>
            <a:r>
              <a:rPr lang="el-GR" sz="2600" dirty="0" smtClean="0"/>
              <a:t>:</a:t>
            </a:r>
            <a:r>
              <a:rPr lang="en-US" sz="2600" dirty="0" smtClean="0"/>
              <a:t> </a:t>
            </a:r>
            <a:r>
              <a:rPr lang="el-GR" sz="2600" dirty="0" smtClean="0"/>
              <a:t>Απεκκριτικό – Ουροποιητικό σύστημα</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Ουροδόχος κύστη </a:t>
            </a:r>
            <a:r>
              <a:rPr lang="el-GR" sz="3000" b="0" dirty="0" smtClean="0">
                <a:solidFill>
                  <a:schemeClr val="tx2"/>
                </a:solidFill>
              </a:rPr>
              <a:t>3/3</a:t>
            </a:r>
            <a:endParaRPr lang="en-US" b="0" dirty="0">
              <a:solidFill>
                <a:schemeClr val="tx2"/>
              </a:solidFill>
            </a:endParaRPr>
          </a:p>
        </p:txBody>
      </p:sp>
      <p:sp>
        <p:nvSpPr>
          <p:cNvPr id="3" name="2 - Θέση περιεχομένου"/>
          <p:cNvSpPr>
            <a:spLocks noGrp="1"/>
          </p:cNvSpPr>
          <p:nvPr>
            <p:ph idx="1"/>
          </p:nvPr>
        </p:nvSpPr>
        <p:spPr/>
        <p:txBody>
          <a:bodyPr>
            <a:normAutofit lnSpcReduction="10000"/>
          </a:bodyPr>
          <a:lstStyle/>
          <a:p>
            <a:r>
              <a:rPr lang="el-GR" dirty="0" smtClean="0"/>
              <a:t>Στο στόμιο εξόδου της ουρήθρας υπάρχει ένας </a:t>
            </a:r>
            <a:r>
              <a:rPr lang="el-GR" dirty="0" err="1" smtClean="0"/>
              <a:t>σφιγκτηρικός</a:t>
            </a:r>
            <a:r>
              <a:rPr lang="el-GR" dirty="0" smtClean="0"/>
              <a:t> μηχανισμός από λείες μυϊκές ίνες, του οποίου η λειτουργία είναι ακούσια. Ένας δεύτερος σφιγκτήρας από τους μύες του περινέου, </a:t>
            </a:r>
            <a:r>
              <a:rPr lang="el-GR" dirty="0" err="1" smtClean="0"/>
              <a:t>περιφερικότερα</a:t>
            </a:r>
            <a:r>
              <a:rPr lang="el-GR" dirty="0" smtClean="0"/>
              <a:t> από τον πρώτο, λειτουργεί με τη θέλησή μας.</a:t>
            </a:r>
          </a:p>
          <a:p>
            <a:r>
              <a:rPr lang="el-GR" dirty="0" smtClean="0"/>
              <a:t>Κρατάμε τα ούρα στην κύστη μας μέχρι κάποιο όριο χωρίς πρόβλημα. Όταν όμως ο όγκος των ούρων που είναι μέσα στην ουροδόχο κύστη ξεπεράσει τα 400 cc η κύστη συσπάται κι αρχίζουμε να νιώθουμε ένα δυσάρεστο αίσθημα. Αν προσπαθήσουμε να κρατήσουμε τα ούρα περισσότερο, το αίσθημα αυτό επιδεινώνεται και όταν ο όγκος των ούρων φθάσει τα 650-700 cc η κύστη συσπάται μόνη της, οι σφιγκτήρες χαλαρώνουν και προκαλείται αυτόματη ούρηση, ανεξάρτητη από τη θέλησή μας, για λόγους προστασίας της ακεραιότητας της ουροδόχου κύστης.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864196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Ουρήθρα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rmAutofit/>
          </a:bodyPr>
          <a:lstStyle/>
          <a:p>
            <a:r>
              <a:rPr lang="el-GR" b="1" dirty="0" smtClean="0"/>
              <a:t>Η γυναικεία ουρήθρα</a:t>
            </a:r>
          </a:p>
          <a:p>
            <a:pPr marL="355600" indent="0">
              <a:buNone/>
            </a:pPr>
            <a:r>
              <a:rPr lang="el-GR" dirty="0" smtClean="0"/>
              <a:t>Πρόκειται για ένα </a:t>
            </a:r>
            <a:r>
              <a:rPr lang="el-GR" dirty="0" err="1" smtClean="0"/>
              <a:t>ινομυώδη</a:t>
            </a:r>
            <a:r>
              <a:rPr lang="el-GR" dirty="0" smtClean="0"/>
              <a:t> σωλήνα που αποτελεί την συνέχεια της ουροδόχου κύστης. Αποτελείται από ινώδη και μυϊκό χιτώνα, και έχει βλεννογόνο με μεταβατικό επιθήλιο. Το μήκος της είναι βραχύ, περίπου 4 </a:t>
            </a:r>
            <a:r>
              <a:rPr lang="el-GR" dirty="0" err="1" smtClean="0"/>
              <a:t>cm</a:t>
            </a:r>
            <a:r>
              <a:rPr lang="el-GR" dirty="0" smtClean="0"/>
              <a:t>. Έρχεται λοξά προς τα εμπρός και κάτω και αφού περάσει τους μύες του περινέου εκβάλλει με το έξω στόμιό της κάτω από την κλειτορίδα, ανάμεσα στα μικρά χείλη του αιδοίου, εμπρός από την είσοδο του κόλπου. H ουρήθρα στην γυναίκα είναι αποκλειστικά όργανο του ουροποιητικού και χρησιμεύει μόνο για την αποβολή των ούρων, σε αντίθεση με την ανδρική, που χρησιμοποιείται και για την εκσπερμάτιση.</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102765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Ουρήθρα </a:t>
            </a:r>
            <a:r>
              <a:rPr lang="el-GR" sz="3000" b="0" dirty="0" smtClean="0">
                <a:solidFill>
                  <a:schemeClr val="tx2"/>
                </a:solidFill>
              </a:rPr>
              <a:t>2/2</a:t>
            </a:r>
            <a:endParaRPr lang="en-US" b="0" dirty="0">
              <a:solidFill>
                <a:schemeClr val="tx2"/>
              </a:solidFill>
            </a:endParaRPr>
          </a:p>
        </p:txBody>
      </p:sp>
      <p:sp>
        <p:nvSpPr>
          <p:cNvPr id="3" name="2 - Θέση περιεχομένου"/>
          <p:cNvSpPr>
            <a:spLocks noGrp="1"/>
          </p:cNvSpPr>
          <p:nvPr>
            <p:ph idx="1"/>
          </p:nvPr>
        </p:nvSpPr>
        <p:spPr>
          <a:xfrm>
            <a:off x="457200" y="1196752"/>
            <a:ext cx="8435280" cy="5400600"/>
          </a:xfrm>
        </p:spPr>
        <p:txBody>
          <a:bodyPr>
            <a:normAutofit lnSpcReduction="10000"/>
          </a:bodyPr>
          <a:lstStyle/>
          <a:p>
            <a:r>
              <a:rPr lang="el-GR" b="1" dirty="0" smtClean="0"/>
              <a:t>Η ανδρική ουρήθρα</a:t>
            </a:r>
          </a:p>
          <a:p>
            <a:pPr marL="355600" indent="0">
              <a:buNone/>
            </a:pPr>
            <a:r>
              <a:rPr lang="el-GR" dirty="0" smtClean="0"/>
              <a:t>Είναι παρόμοια με τη γυναικεία στην κατασκευή αλλά διαφέρει στο μήκος, την πορεία, τις σχέσεις και τη χρησιμότητα.</a:t>
            </a:r>
          </a:p>
          <a:p>
            <a:pPr marL="355600" indent="0">
              <a:buNone/>
            </a:pPr>
            <a:r>
              <a:rPr lang="el-GR" dirty="0" smtClean="0"/>
              <a:t>Έχει μήκος 18–20 </a:t>
            </a:r>
            <a:r>
              <a:rPr lang="el-GR" dirty="0" err="1" smtClean="0"/>
              <a:t>cm</a:t>
            </a:r>
            <a:r>
              <a:rPr lang="el-GR" dirty="0" smtClean="0"/>
              <a:t>. Εξέρχεται από την ουροδόχο κύστη προς τα κάτω και περνά μέσα από τον προστάτη αδένα. H πρώτη της αυτή μοίρα λέγεται προστατική και δέχεται τις εκβολές των </a:t>
            </a:r>
            <a:r>
              <a:rPr lang="el-GR" dirty="0" err="1" smtClean="0"/>
              <a:t>εκσπερματιστικών</a:t>
            </a:r>
            <a:r>
              <a:rPr lang="el-GR" dirty="0" smtClean="0"/>
              <a:t> πόρων. Στη συνέχεια στρέφεται προς τα εμπρός και το τοίχωμά της γίνεται λεπτό</a:t>
            </a:r>
            <a:r>
              <a:rPr lang="en-US" dirty="0" smtClean="0"/>
              <a:t>. H</a:t>
            </a:r>
            <a:r>
              <a:rPr lang="el-GR" dirty="0" smtClean="0"/>
              <a:t> μοίρα της αυτή λέγεται </a:t>
            </a:r>
            <a:r>
              <a:rPr lang="el-GR" b="1" dirty="0" smtClean="0"/>
              <a:t>υμενώδης</a:t>
            </a:r>
            <a:r>
              <a:rPr lang="el-GR" dirty="0" smtClean="0"/>
              <a:t>.</a:t>
            </a:r>
            <a:r>
              <a:rPr lang="en-US" dirty="0" smtClean="0"/>
              <a:t> </a:t>
            </a:r>
            <a:r>
              <a:rPr lang="el-GR" dirty="0" smtClean="0"/>
              <a:t>Ακολουθεί η </a:t>
            </a:r>
            <a:r>
              <a:rPr lang="el-GR" b="1" dirty="0" smtClean="0"/>
              <a:t>σηραγγώδης μοίρα</a:t>
            </a:r>
            <a:r>
              <a:rPr lang="el-GR" dirty="0" smtClean="0"/>
              <a:t> (μέσα στο μέσο</a:t>
            </a:r>
            <a:r>
              <a:rPr lang="el-GR" dirty="0"/>
              <a:t> </a:t>
            </a:r>
            <a:r>
              <a:rPr lang="el-GR" dirty="0" smtClean="0"/>
              <a:t>σηραγγώδες σώμα του πέους), η οποία είναι η μακρύτερη από όλες τις μοίρες και είναι εύκαμπτη, με </a:t>
            </a:r>
            <a:r>
              <a:rPr lang="el-GR" dirty="0" err="1" smtClean="0"/>
              <a:t>ινομυώδες</a:t>
            </a:r>
            <a:r>
              <a:rPr lang="el-GR" dirty="0" smtClean="0"/>
              <a:t> τοίχωμα. Καταλήγει στη βάλανο του πέους, σε μια διευρυμένη περιοχή που ονομάζεται σκαφοειδής βόθρος κι από εκεί εκβάλλει με το έξω στόμιό της στην κορυφή της βαλάνου.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938258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Ανατομία-Νεφροί </a:t>
            </a:r>
            <a:r>
              <a:rPr lang="el-GR" sz="3000" b="0" dirty="0" smtClean="0">
                <a:solidFill>
                  <a:schemeClr val="tx2"/>
                </a:solidFill>
              </a:rPr>
              <a:t>1/3</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Οι νεφροί είναι δύο, ένας αριστερός και ένας δεξιός. Έχουν σχήμα κυαμοειδές και  βρίσκονται στα πλάγια της σπονδυλικής στήλης, στο ύψος των Θ12 - O3 σπονδύλων. Στηρίζονται στους μεγάλους </a:t>
            </a:r>
            <a:r>
              <a:rPr lang="el-GR" dirty="0" err="1" smtClean="0"/>
              <a:t>ψοΐτες</a:t>
            </a:r>
            <a:r>
              <a:rPr lang="el-GR" dirty="0" smtClean="0"/>
              <a:t> μύες, στο οπίσθιο κοιλιακό τοίχωμα. Δεν είναι τελείως κατακόρυφοι αλλά οι επιμήκεις άξονές τους συγκλίνουν προς τα επάνω. Έχουν μήκος 11–12 cm, πλάτος 6–7 cm και πάχος 3–4 </a:t>
            </a:r>
            <a:r>
              <a:rPr lang="el-GR" dirty="0" err="1" smtClean="0"/>
              <a:t>cm</a:t>
            </a:r>
            <a:r>
              <a:rPr lang="el-GR" dirty="0" smtClean="0"/>
              <a:t>. Ζυγίζουν περίπου 150 </a:t>
            </a:r>
            <a:r>
              <a:rPr lang="el-GR" dirty="0" err="1" smtClean="0"/>
              <a:t>γρ</a:t>
            </a:r>
            <a:r>
              <a:rPr lang="el-GR" dirty="0" smtClean="0"/>
              <a:t>.</a:t>
            </a:r>
          </a:p>
          <a:p>
            <a:r>
              <a:rPr lang="el-GR" dirty="0" smtClean="0"/>
              <a:t>O δεξιός νεφρός βρίσκεται λίγο χαμηλότερα από τον αριστερό γιατί πιέζεται από το ήπαρ το οποίο βρίσκεται ακριβώς από επάνω του. Στον κάθε νεφρό διακρίνουμε μια πρόσθια και μια οπίσθια επιφάνεια που είναι </a:t>
            </a:r>
            <a:r>
              <a:rPr lang="el-GR" dirty="0" err="1" smtClean="0"/>
              <a:t>υπόκυρτες</a:t>
            </a:r>
            <a:r>
              <a:rPr lang="el-GR" dirty="0" smtClean="0"/>
              <a:t>, ένα έξω χείλος που είναι κυρτό και ένα έσω που είναι κοίλο, έναν άνω κι έναν κάτω πόλο. Στον άνω πόλο του κάθε νεφρού βρίσκεται το σύστοιχο επινεφρίδιο (ενδοκρινής αδένας).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791808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Ανατομία-Νεφροί </a:t>
            </a:r>
            <a:r>
              <a:rPr lang="el-GR" sz="3000" b="0" dirty="0" smtClean="0">
                <a:solidFill>
                  <a:schemeClr val="tx2"/>
                </a:solidFill>
              </a:rPr>
              <a:t>2/3</a:t>
            </a:r>
            <a:endParaRPr lang="en-US" b="0" dirty="0">
              <a:solidFill>
                <a:schemeClr val="tx2"/>
              </a:solidFill>
            </a:endParaRPr>
          </a:p>
        </p:txBody>
      </p:sp>
      <p:sp>
        <p:nvSpPr>
          <p:cNvPr id="3" name="2 - Θέση περιεχομένου"/>
          <p:cNvSpPr>
            <a:spLocks noGrp="1"/>
          </p:cNvSpPr>
          <p:nvPr>
            <p:ph idx="1"/>
          </p:nvPr>
        </p:nvSpPr>
        <p:spPr>
          <a:xfrm>
            <a:off x="457200" y="1196752"/>
            <a:ext cx="8579296" cy="5472608"/>
          </a:xfrm>
        </p:spPr>
        <p:txBody>
          <a:bodyPr>
            <a:noAutofit/>
          </a:bodyPr>
          <a:lstStyle/>
          <a:p>
            <a:pPr>
              <a:lnSpc>
                <a:spcPct val="110000"/>
              </a:lnSpc>
              <a:spcBef>
                <a:spcPts val="1000"/>
              </a:spcBef>
            </a:pPr>
            <a:r>
              <a:rPr lang="el-GR" sz="2100" dirty="0"/>
              <a:t>Στο έσω χείλος του νεφρού υπάρχει μια βαθειά σχισμή, η πύλη του νεφρού, που οδηγεί στη νεφρική πύελο. Από την πύλη του νεφρού μπαίνει η νεφρική αρτηρία (κλάδος της κοιλιακής αορτής) και εξέρχονται η νεφρική φλέβα, τα λεμφαγγεία του νεφρού και η νεφρική πύελος με τον ουρητήρα</a:t>
            </a:r>
            <a:r>
              <a:rPr lang="el-GR" sz="2100" dirty="0" smtClean="0"/>
              <a:t>.</a:t>
            </a:r>
          </a:p>
          <a:p>
            <a:pPr>
              <a:lnSpc>
                <a:spcPct val="110000"/>
              </a:lnSpc>
              <a:spcBef>
                <a:spcPts val="1000"/>
              </a:spcBef>
            </a:pPr>
            <a:r>
              <a:rPr lang="el-GR" sz="2100" dirty="0" smtClean="0"/>
              <a:t>O νεφρός στηρίζεται από τα αγγεία του και από μια ινώδη μεμβράνη, την θήκη ή νεφρική </a:t>
            </a:r>
            <a:r>
              <a:rPr lang="el-GR" sz="2100" dirty="0" err="1" smtClean="0"/>
              <a:t>περιτονία</a:t>
            </a:r>
            <a:r>
              <a:rPr lang="el-GR" sz="2100" dirty="0" smtClean="0"/>
              <a:t>, η οποία τον περιβάλλει ανοιχτή στο κάτω της μέρος και </a:t>
            </a:r>
            <a:r>
              <a:rPr lang="el-GR" sz="2100" dirty="0" err="1" smtClean="0"/>
              <a:t>συμφυόμενη</a:t>
            </a:r>
            <a:r>
              <a:rPr lang="el-GR" sz="2100" dirty="0" smtClean="0"/>
              <a:t> με το περιτόναιο εμπρός και με τις </a:t>
            </a:r>
            <a:r>
              <a:rPr lang="el-GR" sz="2100" dirty="0" err="1" smtClean="0"/>
              <a:t>περιτονίες</a:t>
            </a:r>
            <a:r>
              <a:rPr lang="el-GR" sz="2100" dirty="0" smtClean="0"/>
              <a:t> των μυών του οπίσθιου κοιλιακού τοιχώματος πίσω, τον καθηλώνει στο οπίσθιο κοιλιακό τοίχωμα. O ίδιος ο νεφρός περιβάλλεται από έναν ινώδη χιτώνα που κι αυτός συμφύεται με τη νεφρική </a:t>
            </a:r>
            <a:r>
              <a:rPr lang="el-GR" sz="2100" dirty="0" err="1" smtClean="0"/>
              <a:t>περιτονία</a:t>
            </a:r>
            <a:r>
              <a:rPr lang="el-GR" sz="2100" dirty="0" smtClean="0"/>
              <a:t>.</a:t>
            </a:r>
          </a:p>
          <a:p>
            <a:pPr>
              <a:lnSpc>
                <a:spcPct val="110000"/>
              </a:lnSpc>
              <a:spcBef>
                <a:spcPts val="1000"/>
              </a:spcBef>
            </a:pPr>
            <a:r>
              <a:rPr lang="el-GR" sz="2100" dirty="0" smtClean="0"/>
              <a:t>Μεταξύ νεφρικής </a:t>
            </a:r>
            <a:r>
              <a:rPr lang="el-GR" sz="2100" dirty="0" err="1" smtClean="0"/>
              <a:t>περιτονίας</a:t>
            </a:r>
            <a:r>
              <a:rPr lang="el-GR" sz="2100" dirty="0" smtClean="0"/>
              <a:t> και ινώδη χιτώνα υπάρχει το </a:t>
            </a:r>
            <a:r>
              <a:rPr lang="el-GR" sz="2100" dirty="0" err="1" smtClean="0"/>
              <a:t>περινεφρικό</a:t>
            </a:r>
            <a:r>
              <a:rPr lang="el-GR" sz="2100" dirty="0" smtClean="0"/>
              <a:t> λίπος που σχηματίζει μια αρκετά παχιά κάψα γύρω από το νεφρό και συμβάλλει στη στήριξη και στην προστασία του.</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863231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Ανατομία-Νεφροί </a:t>
            </a:r>
            <a:r>
              <a:rPr lang="el-GR" sz="3000" b="0" dirty="0" smtClean="0">
                <a:solidFill>
                  <a:schemeClr val="tx2"/>
                </a:solidFill>
              </a:rPr>
              <a:t>3/3</a:t>
            </a:r>
            <a:endParaRPr lang="en-US"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Οι σχέσεις των νεφρών με τα γύρω όργανα: α) O δεξιός νεφρός έχει επάνω και μπροστά του το ήπαρ, επάνω και πίσω το διάφραγμα, πίσω του το δεξιό μεγάλο </a:t>
            </a:r>
            <a:r>
              <a:rPr lang="el-GR" dirty="0" err="1" smtClean="0"/>
              <a:t>ψοΐτη</a:t>
            </a:r>
            <a:r>
              <a:rPr lang="el-GR" dirty="0" smtClean="0"/>
              <a:t> μυ, μπροστά, κάτω και έξω τη δεξιά </a:t>
            </a:r>
            <a:r>
              <a:rPr lang="el-GR" dirty="0" err="1" smtClean="0"/>
              <a:t>κολική</a:t>
            </a:r>
            <a:r>
              <a:rPr lang="el-GR" dirty="0" smtClean="0"/>
              <a:t> καμπή, μπροστά και προς τα έσω το  δωδεκαδάκτυλο και απέναντι από το έσω χείλος του την κάτω κοίλη φλέβα. β) O αριστερός νεφρός επάνω και πίσω του έχει το διάφραγμα, πίσω του τον σύστοιχο μεγάλο </a:t>
            </a:r>
            <a:r>
              <a:rPr lang="el-GR" dirty="0" err="1" smtClean="0"/>
              <a:t>ψοΐτη</a:t>
            </a:r>
            <a:r>
              <a:rPr lang="el-GR" dirty="0" smtClean="0"/>
              <a:t> μυ, επάνω και έξω το σπλήνα, επάνω, έξω και εμπρός την αριστερή </a:t>
            </a:r>
            <a:r>
              <a:rPr lang="el-GR" dirty="0" err="1" smtClean="0"/>
              <a:t>κολική</a:t>
            </a:r>
            <a:r>
              <a:rPr lang="el-GR" dirty="0" smtClean="0"/>
              <a:t> καμπή, μπροστά του το πάγκρεας και απέναντι από το έσω χείλος του την αορτή.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029725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Λειτουργίες των νεφρών</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pPr marL="0" indent="0">
              <a:buNone/>
            </a:pPr>
            <a:r>
              <a:rPr lang="el-GR" dirty="0" smtClean="0"/>
              <a:t>Οι δύο κύριες λειτουργίες των νεφρών είναι</a:t>
            </a:r>
            <a:r>
              <a:rPr lang="en-US" dirty="0" smtClean="0"/>
              <a:t>:</a:t>
            </a:r>
          </a:p>
          <a:p>
            <a:pPr marL="457200" indent="-457200">
              <a:buFont typeface="+mj-lt"/>
              <a:buAutoNum type="arabicPeriod"/>
            </a:pPr>
            <a:r>
              <a:rPr lang="el-GR" dirty="0" smtClean="0"/>
              <a:t>Η αποβολή αχρήστων προϊόντων που προκύπτουν από τον μεταβολισμό.</a:t>
            </a:r>
          </a:p>
          <a:p>
            <a:pPr marL="457200" indent="-457200">
              <a:buFont typeface="+mj-lt"/>
              <a:buAutoNum type="arabicPeriod"/>
            </a:pPr>
            <a:r>
              <a:rPr lang="el-GR" dirty="0" smtClean="0"/>
              <a:t>Η διατήρηση του όγκου του </a:t>
            </a:r>
            <a:r>
              <a:rPr lang="el-GR" dirty="0" err="1" smtClean="0"/>
              <a:t>εξωκυτταρίου</a:t>
            </a:r>
            <a:r>
              <a:rPr lang="el-GR" dirty="0" smtClean="0"/>
              <a:t> υγρού και της σύστασής του σε ηλεκτρολύτες.</a:t>
            </a:r>
          </a:p>
          <a:p>
            <a:r>
              <a:rPr lang="el-GR" dirty="0" smtClean="0"/>
              <a:t>Με αυτόν τον τρόπο καθίσταται δυνατή η διατήρηση του περιβάλλοντος κάθε κυττάρου (εσωτερικό περιβάλλον-</a:t>
            </a:r>
            <a:r>
              <a:rPr lang="en-US" dirty="0" smtClean="0"/>
              <a:t>milieu </a:t>
            </a:r>
            <a:r>
              <a:rPr lang="en-US" dirty="0" err="1" smtClean="0"/>
              <a:t>interieur</a:t>
            </a:r>
            <a:r>
              <a:rPr lang="en-US"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4046597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116632"/>
            <a:ext cx="8229600" cy="1080120"/>
          </a:xfrm>
        </p:spPr>
        <p:txBody>
          <a:bodyPr>
            <a:noAutofit/>
          </a:bodyPr>
          <a:lstStyle/>
          <a:p>
            <a:r>
              <a:rPr lang="el-GR" b="1" dirty="0">
                <a:solidFill>
                  <a:schemeClr val="tx2"/>
                </a:solidFill>
              </a:rPr>
              <a:t>Απεικόνιση νεφρών, επινεφριδίων και αγγείων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5122" name="Picture 2" descr="File:Illu adrenal gland.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45786" y="1574268"/>
            <a:ext cx="3852428" cy="44882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31426" y="6028192"/>
            <a:ext cx="400248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Illu adrenal </a:t>
            </a:r>
            <a:r>
              <a:rPr lang="en-US" sz="1200" dirty="0" smtClean="0">
                <a:latin typeface="+mn-lt"/>
                <a:hlinkClick r:id="rId3"/>
              </a:rPr>
              <a:t>gland</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4" tooltip="User:Evrik"/>
              </a:rPr>
              <a:t>Evrik</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44542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Εσωτερική διάταξη του νεφρού</a:t>
            </a:r>
            <a:endParaRPr lang="en-US" b="1" dirty="0">
              <a:solidFill>
                <a:schemeClr val="tx2"/>
              </a:solidFill>
            </a:endParaRPr>
          </a:p>
        </p:txBody>
      </p:sp>
      <p:sp>
        <p:nvSpPr>
          <p:cNvPr id="4" name="Θέση περιεχομένου 3"/>
          <p:cNvSpPr>
            <a:spLocks noGrp="1"/>
          </p:cNvSpPr>
          <p:nvPr>
            <p:ph idx="1"/>
          </p:nvPr>
        </p:nvSpPr>
        <p:spPr>
          <a:xfrm>
            <a:off x="5652120" y="1196751"/>
            <a:ext cx="3456384" cy="5382349"/>
          </a:xfrm>
        </p:spPr>
        <p:txBody>
          <a:bodyPr>
            <a:normAutofit fontScale="92500" lnSpcReduction="10000"/>
          </a:bodyPr>
          <a:lstStyle/>
          <a:p>
            <a:pPr marL="457200" indent="-457200">
              <a:spcBef>
                <a:spcPts val="600"/>
              </a:spcBef>
              <a:buFont typeface="+mj-lt"/>
              <a:buAutoNum type="arabicPeriod"/>
            </a:pPr>
            <a:r>
              <a:rPr lang="el-GR" sz="2000" dirty="0" err="1" smtClean="0"/>
              <a:t>απαγωγό</a:t>
            </a:r>
            <a:r>
              <a:rPr lang="el-GR" sz="2000" dirty="0" smtClean="0"/>
              <a:t> </a:t>
            </a:r>
            <a:r>
              <a:rPr lang="el-GR" sz="2000" dirty="0" err="1" smtClean="0"/>
              <a:t>αρτηρίδιο</a:t>
            </a:r>
            <a:r>
              <a:rPr lang="el-GR" sz="2000" dirty="0" smtClean="0"/>
              <a:t>.</a:t>
            </a:r>
          </a:p>
          <a:p>
            <a:pPr marL="457200" indent="-457200">
              <a:spcBef>
                <a:spcPts val="600"/>
              </a:spcBef>
              <a:buFont typeface="+mj-lt"/>
              <a:buAutoNum type="arabicPeriod"/>
            </a:pPr>
            <a:r>
              <a:rPr lang="el-GR" sz="2000" dirty="0" smtClean="0"/>
              <a:t>προσαγωγό </a:t>
            </a:r>
            <a:r>
              <a:rPr lang="el-GR" sz="2000" dirty="0" err="1" smtClean="0"/>
              <a:t>αρτηρίδιο</a:t>
            </a:r>
            <a:r>
              <a:rPr lang="el-GR" sz="2000" dirty="0" smtClean="0"/>
              <a:t>.</a:t>
            </a:r>
          </a:p>
          <a:p>
            <a:pPr marL="457200" indent="-457200">
              <a:spcBef>
                <a:spcPts val="600"/>
              </a:spcBef>
              <a:buFont typeface="+mj-lt"/>
              <a:buAutoNum type="arabicPeriod"/>
            </a:pPr>
            <a:r>
              <a:rPr lang="el-GR" sz="2000" dirty="0" smtClean="0"/>
              <a:t>κάψα </a:t>
            </a:r>
            <a:r>
              <a:rPr lang="el-GR" sz="2000" dirty="0"/>
              <a:t>του </a:t>
            </a:r>
            <a:r>
              <a:rPr lang="el-GR" sz="2000" dirty="0" err="1" smtClean="0"/>
              <a:t>Bowman</a:t>
            </a:r>
            <a:r>
              <a:rPr lang="el-GR" sz="2000" dirty="0" smtClean="0"/>
              <a:t>.</a:t>
            </a:r>
          </a:p>
          <a:p>
            <a:pPr marL="457200" indent="-457200">
              <a:spcBef>
                <a:spcPts val="600"/>
              </a:spcBef>
              <a:buFont typeface="+mj-lt"/>
              <a:buAutoNum type="arabicPeriod"/>
            </a:pPr>
            <a:r>
              <a:rPr lang="el-GR" sz="2000" dirty="0" err="1" smtClean="0"/>
              <a:t>εσπειραμένο</a:t>
            </a:r>
            <a:r>
              <a:rPr lang="el-GR" sz="2000" dirty="0" smtClean="0"/>
              <a:t> </a:t>
            </a:r>
            <a:r>
              <a:rPr lang="el-GR" sz="2000" dirty="0"/>
              <a:t>σωληνάριο α' </a:t>
            </a:r>
            <a:r>
              <a:rPr lang="el-GR" sz="2000" dirty="0" smtClean="0"/>
              <a:t>τάξης.</a:t>
            </a:r>
          </a:p>
          <a:p>
            <a:pPr marL="457200" indent="-457200">
              <a:spcBef>
                <a:spcPts val="600"/>
              </a:spcBef>
              <a:buFont typeface="+mj-lt"/>
              <a:buAutoNum type="arabicPeriod"/>
            </a:pPr>
            <a:r>
              <a:rPr lang="el-GR" sz="2000" dirty="0" smtClean="0"/>
              <a:t>τριχοειδικό </a:t>
            </a:r>
            <a:r>
              <a:rPr lang="el-GR" sz="2000" dirty="0"/>
              <a:t>δίκτυο του </a:t>
            </a:r>
            <a:r>
              <a:rPr lang="el-GR" sz="2000" dirty="0" err="1"/>
              <a:t>απαγωγού</a:t>
            </a:r>
            <a:r>
              <a:rPr lang="el-GR" sz="2000" dirty="0"/>
              <a:t> </a:t>
            </a:r>
            <a:r>
              <a:rPr lang="el-GR" sz="2000" dirty="0" err="1"/>
              <a:t>αρτηριδίου</a:t>
            </a:r>
            <a:r>
              <a:rPr lang="el-GR" sz="2000" dirty="0"/>
              <a:t> γύρω από την αγκύλη του </a:t>
            </a:r>
            <a:r>
              <a:rPr lang="el-GR" sz="2000" dirty="0" err="1" smtClean="0"/>
              <a:t>Henle</a:t>
            </a:r>
            <a:r>
              <a:rPr lang="el-GR" sz="2000" dirty="0" smtClean="0"/>
              <a:t>.</a:t>
            </a:r>
          </a:p>
          <a:p>
            <a:pPr marL="457200" indent="-457200">
              <a:spcBef>
                <a:spcPts val="600"/>
              </a:spcBef>
              <a:buFont typeface="+mj-lt"/>
              <a:buAutoNum type="arabicPeriod"/>
            </a:pPr>
            <a:r>
              <a:rPr lang="el-GR" sz="2000" dirty="0" err="1" smtClean="0"/>
              <a:t>εσπειραμένο</a:t>
            </a:r>
            <a:r>
              <a:rPr lang="el-GR" sz="2000" dirty="0" smtClean="0"/>
              <a:t> </a:t>
            </a:r>
            <a:r>
              <a:rPr lang="el-GR" sz="2000" dirty="0"/>
              <a:t>σωληνάριο </a:t>
            </a:r>
            <a:r>
              <a:rPr lang="el-GR" sz="2000" dirty="0" err="1" smtClean="0"/>
              <a:t>β'τάξης</a:t>
            </a:r>
            <a:r>
              <a:rPr lang="el-GR" sz="2000" dirty="0" smtClean="0"/>
              <a:t>.</a:t>
            </a:r>
          </a:p>
          <a:p>
            <a:pPr marL="457200" indent="-457200">
              <a:spcBef>
                <a:spcPts val="600"/>
              </a:spcBef>
              <a:buFont typeface="+mj-lt"/>
              <a:buAutoNum type="arabicPeriod"/>
            </a:pPr>
            <a:r>
              <a:rPr lang="el-GR" sz="2000" dirty="0" smtClean="0"/>
              <a:t>τελικό σωληνάριο.</a:t>
            </a:r>
          </a:p>
          <a:p>
            <a:pPr marL="457200" indent="-457200">
              <a:spcBef>
                <a:spcPts val="600"/>
              </a:spcBef>
              <a:buFont typeface="+mj-lt"/>
              <a:buAutoNum type="arabicPeriod"/>
            </a:pPr>
            <a:r>
              <a:rPr lang="el-GR" sz="2000" dirty="0" smtClean="0"/>
              <a:t>τελικά </a:t>
            </a:r>
            <a:r>
              <a:rPr lang="el-GR" sz="2000" dirty="0"/>
              <a:t>σωληνάρια άλλων </a:t>
            </a:r>
            <a:r>
              <a:rPr lang="el-GR" sz="2000" dirty="0" err="1" smtClean="0"/>
              <a:t>νεφρώνων</a:t>
            </a:r>
            <a:r>
              <a:rPr lang="el-GR" sz="2000" dirty="0" smtClean="0"/>
              <a:t>.</a:t>
            </a:r>
          </a:p>
          <a:p>
            <a:pPr marL="457200" indent="-457200">
              <a:spcBef>
                <a:spcPts val="600"/>
              </a:spcBef>
              <a:buFont typeface="+mj-lt"/>
              <a:buAutoNum type="arabicPeriod"/>
            </a:pPr>
            <a:r>
              <a:rPr lang="el-GR" sz="2000" dirty="0" smtClean="0"/>
              <a:t>αθροιστικό σωληνάριο.</a:t>
            </a:r>
          </a:p>
          <a:p>
            <a:pPr marL="457200" indent="-457200">
              <a:spcBef>
                <a:spcPts val="600"/>
              </a:spcBef>
              <a:buFont typeface="+mj-lt"/>
              <a:buAutoNum type="arabicPeriod"/>
            </a:pPr>
            <a:r>
              <a:rPr lang="el-GR" sz="2000" dirty="0" smtClean="0"/>
              <a:t>αγκύλη </a:t>
            </a:r>
            <a:r>
              <a:rPr lang="el-GR" sz="2000" dirty="0"/>
              <a:t>του </a:t>
            </a:r>
            <a:r>
              <a:rPr lang="el-GR" sz="2000" dirty="0" err="1"/>
              <a:t>Henle</a:t>
            </a:r>
            <a:r>
              <a:rPr lang="el-GR" sz="2000" dirty="0" smtClean="0"/>
              <a:t>.</a:t>
            </a:r>
            <a:endParaRPr lang="en-US" sz="20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7170" name="Picture 2" descr="File:Kidney PioM.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24744"/>
            <a:ext cx="5472608" cy="54053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179512" y="6579101"/>
            <a:ext cx="547260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Kidney </a:t>
            </a:r>
            <a:r>
              <a:rPr lang="en-US" sz="1200" dirty="0" err="1" smtClean="0">
                <a:latin typeface="+mn-lt"/>
                <a:hlinkClick r:id="rId3"/>
              </a:rPr>
              <a:t>PioM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4" tooltip="User:Piom"/>
              </a:rPr>
              <a:t>Piom</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1074676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Μέρη του νεφρού</a:t>
            </a:r>
            <a:endParaRPr lang="en-US" b="1" dirty="0">
              <a:solidFill>
                <a:schemeClr val="tx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pic>
        <p:nvPicPr>
          <p:cNvPr id="8194" name="Picture 2" descr="File:Kidney structure el.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98208" y="1412776"/>
            <a:ext cx="6947585" cy="43204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413581" y="5816297"/>
            <a:ext cx="431683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Kidney structure </a:t>
            </a:r>
            <a:r>
              <a:rPr lang="en-US" sz="1200" dirty="0" smtClean="0">
                <a:latin typeface="+mn-lt"/>
                <a:hlinkClick r:id="rId3"/>
              </a:rPr>
              <a:t>el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4" tooltip="User:Badseed"/>
              </a:rPr>
              <a:t>Badseed</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4252795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4441112" y="1099190"/>
            <a:ext cx="4702889" cy="5016758"/>
          </a:xfrm>
          <a:prstGeom prst="rect">
            <a:avLst/>
          </a:prstGeom>
        </p:spPr>
        <p:txBody>
          <a:bodyPr wrap="square">
            <a:spAutoFit/>
          </a:bodyPr>
          <a:lstStyle/>
          <a:p>
            <a:pPr marL="457200" indent="-457200">
              <a:buFont typeface="+mj-lt"/>
              <a:buAutoNum type="arabicPeriod"/>
            </a:pPr>
            <a:r>
              <a:rPr lang="fr-FR" sz="2000" dirty="0" smtClean="0">
                <a:latin typeface="+mn-lt"/>
              </a:rPr>
              <a:t> </a:t>
            </a:r>
            <a:r>
              <a:rPr lang="fr-FR" sz="2000" b="1" dirty="0" err="1" smtClean="0">
                <a:latin typeface="+mn-lt"/>
              </a:rPr>
              <a:t>Human</a:t>
            </a:r>
            <a:r>
              <a:rPr lang="fr-FR" sz="2000" b="1" dirty="0" smtClean="0">
                <a:latin typeface="+mn-lt"/>
              </a:rPr>
              <a:t> </a:t>
            </a:r>
            <a:r>
              <a:rPr lang="fr-FR" sz="2000" b="1" dirty="0" err="1" smtClean="0">
                <a:latin typeface="+mn-lt"/>
              </a:rPr>
              <a:t>urinary</a:t>
            </a:r>
            <a:r>
              <a:rPr lang="fr-FR" sz="2000" b="1" dirty="0" smtClean="0">
                <a:latin typeface="+mn-lt"/>
              </a:rPr>
              <a:t> system: </a:t>
            </a:r>
            <a:endParaRPr lang="el-GR" sz="2000" b="1" dirty="0" smtClean="0">
              <a:latin typeface="+mn-lt"/>
            </a:endParaRPr>
          </a:p>
          <a:p>
            <a:pPr marL="457200" indent="-457200">
              <a:buFont typeface="+mj-lt"/>
              <a:buAutoNum type="arabicPeriod"/>
            </a:pPr>
            <a:r>
              <a:rPr lang="fr-FR" sz="2000" dirty="0" err="1" smtClean="0">
                <a:latin typeface="+mn-lt"/>
                <a:hlinkClick r:id="rId2" tooltip="Kidney"/>
              </a:rPr>
              <a:t>Kidney</a:t>
            </a:r>
            <a:r>
              <a:rPr lang="fr-FR" sz="2000" dirty="0" smtClean="0">
                <a:latin typeface="+mn-lt"/>
              </a:rPr>
              <a:t>, </a:t>
            </a:r>
            <a:endParaRPr lang="el-GR" sz="2000" dirty="0" smtClean="0">
              <a:latin typeface="+mn-lt"/>
            </a:endParaRPr>
          </a:p>
          <a:p>
            <a:pPr marL="457200" indent="-457200">
              <a:buFont typeface="+mj-lt"/>
              <a:buAutoNum type="arabicPeriod"/>
            </a:pPr>
            <a:r>
              <a:rPr lang="fr-FR" sz="2000" dirty="0" err="1" smtClean="0">
                <a:latin typeface="+mn-lt"/>
                <a:hlinkClick r:id="rId3" tooltip="Renal pelvis"/>
              </a:rPr>
              <a:t>Renal</a:t>
            </a:r>
            <a:r>
              <a:rPr lang="fr-FR" sz="2000" dirty="0" smtClean="0">
                <a:latin typeface="+mn-lt"/>
                <a:hlinkClick r:id="rId3" tooltip="Renal pelvis"/>
              </a:rPr>
              <a:t> pelvis</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rPr>
              <a:t> </a:t>
            </a:r>
            <a:r>
              <a:rPr lang="fr-FR" sz="2000" dirty="0" err="1" smtClean="0">
                <a:latin typeface="+mn-lt"/>
                <a:hlinkClick r:id="rId4" tooltip="Ureter"/>
              </a:rPr>
              <a:t>Ureter</a:t>
            </a:r>
            <a:r>
              <a:rPr lang="fr-FR" sz="2000" dirty="0" smtClean="0">
                <a:latin typeface="+mn-lt"/>
              </a:rPr>
              <a:t>, </a:t>
            </a:r>
            <a:endParaRPr lang="el-GR" sz="2000" dirty="0" smtClean="0">
              <a:latin typeface="+mn-lt"/>
            </a:endParaRPr>
          </a:p>
          <a:p>
            <a:pPr marL="457200" indent="-457200">
              <a:buFont typeface="+mj-lt"/>
              <a:buAutoNum type="arabicPeriod"/>
            </a:pPr>
            <a:r>
              <a:rPr lang="fr-FR" sz="2000" dirty="0" err="1" smtClean="0">
                <a:latin typeface="+mn-lt"/>
                <a:hlinkClick r:id="rId5" tooltip="Urinary bladder"/>
              </a:rPr>
              <a:t>Urinary</a:t>
            </a:r>
            <a:r>
              <a:rPr lang="fr-FR" sz="2000" dirty="0" smtClean="0">
                <a:latin typeface="+mn-lt"/>
                <a:hlinkClick r:id="rId5" tooltip="Urinary bladder"/>
              </a:rPr>
              <a:t> </a:t>
            </a:r>
            <a:r>
              <a:rPr lang="fr-FR" sz="2000" dirty="0" err="1" smtClean="0">
                <a:latin typeface="+mn-lt"/>
                <a:hlinkClick r:id="rId5" tooltip="Urinary bladder"/>
              </a:rPr>
              <a:t>bladder</a:t>
            </a:r>
            <a:r>
              <a:rPr lang="fr-FR" sz="2000" dirty="0" smtClean="0">
                <a:latin typeface="+mn-lt"/>
              </a:rPr>
              <a:t>, </a:t>
            </a:r>
            <a:endParaRPr lang="el-GR" sz="2000" dirty="0" smtClean="0">
              <a:latin typeface="+mn-lt"/>
            </a:endParaRPr>
          </a:p>
          <a:p>
            <a:pPr marL="457200" indent="-457200">
              <a:buFont typeface="+mj-lt"/>
              <a:buAutoNum type="arabicPeriod"/>
            </a:pPr>
            <a:r>
              <a:rPr lang="fr-FR" sz="2000" dirty="0" err="1" smtClean="0">
                <a:latin typeface="+mn-lt"/>
                <a:hlinkClick r:id="rId6" tooltip="Urethra"/>
              </a:rPr>
              <a:t>Urethra</a:t>
            </a:r>
            <a:r>
              <a:rPr lang="fr-FR" sz="2000" dirty="0" smtClean="0">
                <a:latin typeface="+mn-lt"/>
              </a:rPr>
              <a:t>. (</a:t>
            </a:r>
            <a:r>
              <a:rPr lang="fr-FR" sz="2000" dirty="0" err="1" smtClean="0">
                <a:latin typeface="+mn-lt"/>
              </a:rPr>
              <a:t>Left</a:t>
            </a:r>
            <a:r>
              <a:rPr lang="fr-FR" sz="2000" dirty="0" smtClean="0">
                <a:latin typeface="+mn-lt"/>
              </a:rPr>
              <a:t> </a:t>
            </a:r>
            <a:r>
              <a:rPr lang="fr-FR" sz="2000" dirty="0" err="1" smtClean="0">
                <a:latin typeface="+mn-lt"/>
              </a:rPr>
              <a:t>side</a:t>
            </a:r>
            <a:r>
              <a:rPr lang="fr-FR" sz="2000" dirty="0" smtClean="0">
                <a:latin typeface="+mn-lt"/>
              </a:rPr>
              <a:t> </a:t>
            </a:r>
            <a:r>
              <a:rPr lang="fr-FR" sz="2000" dirty="0" err="1" smtClean="0">
                <a:latin typeface="+mn-lt"/>
              </a:rPr>
              <a:t>with</a:t>
            </a:r>
            <a:r>
              <a:rPr lang="fr-FR" sz="2000" dirty="0" smtClean="0">
                <a:latin typeface="+mn-lt"/>
              </a:rPr>
              <a:t> </a:t>
            </a:r>
            <a:r>
              <a:rPr lang="fr-FR" sz="2000" dirty="0" smtClean="0">
                <a:latin typeface="+mn-lt"/>
                <a:hlinkClick r:id="rId7" tooltip="Frontal plane"/>
              </a:rPr>
              <a:t>frontal section</a:t>
            </a:r>
            <a:r>
              <a:rPr lang="fr-FR" sz="2000" dirty="0" smtClean="0">
                <a:latin typeface="+mn-lt"/>
              </a:rPr>
              <a:t>)</a:t>
            </a:r>
            <a:endParaRPr lang="el-GR" sz="2000" dirty="0" smtClean="0">
              <a:latin typeface="+mn-lt"/>
            </a:endParaRPr>
          </a:p>
          <a:p>
            <a:pPr marL="457200" indent="-457200">
              <a:buFont typeface="+mj-lt"/>
              <a:buAutoNum type="arabicPeriod"/>
            </a:pPr>
            <a:r>
              <a:rPr lang="fr-FR" sz="2000" dirty="0" err="1" smtClean="0">
                <a:latin typeface="+mn-lt"/>
                <a:hlinkClick r:id="rId8" tooltip="Adrenal gland"/>
              </a:rPr>
              <a:t>Adrenal</a:t>
            </a:r>
            <a:r>
              <a:rPr lang="fr-FR" sz="2000" dirty="0" smtClean="0">
                <a:latin typeface="+mn-lt"/>
                <a:hlinkClick r:id="rId8" tooltip="Adrenal gland"/>
              </a:rPr>
              <a:t> gland</a:t>
            </a:r>
            <a:r>
              <a:rPr lang="fr-FR" sz="2000" dirty="0" smtClean="0">
                <a:latin typeface="+mn-lt"/>
              </a:rPr>
              <a:t/>
            </a:r>
            <a:br>
              <a:rPr lang="fr-FR" sz="2000" dirty="0" smtClean="0">
                <a:latin typeface="+mn-lt"/>
              </a:rPr>
            </a:br>
            <a:r>
              <a:rPr lang="fr-FR" sz="2000" b="1" dirty="0" err="1" smtClean="0">
                <a:latin typeface="+mn-lt"/>
              </a:rPr>
              <a:t>Vessels</a:t>
            </a:r>
            <a:r>
              <a:rPr lang="fr-FR" sz="2000" b="1" dirty="0" smtClean="0">
                <a:latin typeface="+mn-lt"/>
              </a:rPr>
              <a:t>:</a:t>
            </a:r>
            <a:r>
              <a:rPr lang="fr-FR" sz="2000" dirty="0" smtClean="0">
                <a:latin typeface="+mn-lt"/>
              </a:rPr>
              <a:t> </a:t>
            </a:r>
            <a:endParaRPr lang="el-GR" sz="2000" dirty="0" smtClean="0">
              <a:latin typeface="+mn-lt"/>
            </a:endParaRPr>
          </a:p>
          <a:p>
            <a:pPr marL="457200" indent="-457200">
              <a:buFont typeface="+mj-lt"/>
              <a:buAutoNum type="arabicPeriod"/>
            </a:pPr>
            <a:r>
              <a:rPr lang="fr-FR" sz="2000" dirty="0" err="1" smtClean="0">
                <a:latin typeface="+mn-lt"/>
                <a:hlinkClick r:id="rId9" tooltip="Renal artery"/>
              </a:rPr>
              <a:t>Renal</a:t>
            </a:r>
            <a:r>
              <a:rPr lang="fr-FR" sz="2000" dirty="0" smtClean="0">
                <a:latin typeface="+mn-lt"/>
                <a:hlinkClick r:id="rId9" tooltip="Renal artery"/>
              </a:rPr>
              <a:t> </a:t>
            </a:r>
            <a:r>
              <a:rPr lang="fr-FR" sz="2000" dirty="0" err="1" smtClean="0">
                <a:latin typeface="+mn-lt"/>
                <a:hlinkClick r:id="rId9" tooltip="Renal artery"/>
              </a:rPr>
              <a:t>artery</a:t>
            </a:r>
            <a:r>
              <a:rPr lang="fr-FR" sz="2000" dirty="0" smtClean="0">
                <a:latin typeface="+mn-lt"/>
              </a:rPr>
              <a:t> and </a:t>
            </a:r>
            <a:r>
              <a:rPr lang="fr-FR" sz="2000" dirty="0" err="1" smtClean="0">
                <a:latin typeface="+mn-lt"/>
                <a:hlinkClick r:id="rId10" tooltip="Renal vein"/>
              </a:rPr>
              <a:t>vein</a:t>
            </a:r>
            <a:r>
              <a:rPr lang="fr-FR" sz="2000" dirty="0" smtClean="0">
                <a:latin typeface="+mn-lt"/>
              </a:rPr>
              <a:t>, </a:t>
            </a:r>
            <a:endParaRPr lang="el-GR" sz="2000" dirty="0" smtClean="0">
              <a:latin typeface="+mn-lt"/>
            </a:endParaRPr>
          </a:p>
          <a:p>
            <a:pPr marL="457200" indent="-457200">
              <a:buFont typeface="+mj-lt"/>
              <a:buAutoNum type="arabicPeriod"/>
            </a:pPr>
            <a:r>
              <a:rPr lang="fr-FR" sz="2000" dirty="0" err="1" smtClean="0">
                <a:latin typeface="+mn-lt"/>
                <a:hlinkClick r:id="rId11" tooltip="Inferior vena cava"/>
              </a:rPr>
              <a:t>Inferior</a:t>
            </a:r>
            <a:r>
              <a:rPr lang="fr-FR" sz="2000" dirty="0" smtClean="0">
                <a:latin typeface="+mn-lt"/>
                <a:hlinkClick r:id="rId11" tooltip="Inferior vena cava"/>
              </a:rPr>
              <a:t> </a:t>
            </a:r>
            <a:r>
              <a:rPr lang="fr-FR" sz="2000" dirty="0" err="1" smtClean="0">
                <a:latin typeface="+mn-lt"/>
                <a:hlinkClick r:id="rId11" tooltip="Inferior vena cava"/>
              </a:rPr>
              <a:t>vena</a:t>
            </a:r>
            <a:r>
              <a:rPr lang="fr-FR" sz="2000" dirty="0" smtClean="0">
                <a:latin typeface="+mn-lt"/>
                <a:hlinkClick r:id="rId11" tooltip="Inferior vena cava"/>
              </a:rPr>
              <a:t> cava</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12" tooltip="Abdominal aorta"/>
              </a:rPr>
              <a:t>Abdominal </a:t>
            </a:r>
            <a:r>
              <a:rPr lang="fr-FR" sz="2000" dirty="0" err="1" smtClean="0">
                <a:latin typeface="+mn-lt"/>
                <a:hlinkClick r:id="rId12" tooltip="Abdominal aorta"/>
              </a:rPr>
              <a:t>aorta</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13" tooltip="Common iliac artery"/>
              </a:rPr>
              <a:t>Common </a:t>
            </a:r>
            <a:r>
              <a:rPr lang="fr-FR" sz="2000" dirty="0" err="1" smtClean="0">
                <a:latin typeface="+mn-lt"/>
                <a:hlinkClick r:id="rId13" tooltip="Common iliac artery"/>
              </a:rPr>
              <a:t>iliac</a:t>
            </a:r>
            <a:r>
              <a:rPr lang="fr-FR" sz="2000" dirty="0" smtClean="0">
                <a:latin typeface="+mn-lt"/>
                <a:hlinkClick r:id="rId13" tooltip="Common iliac artery"/>
              </a:rPr>
              <a:t> </a:t>
            </a:r>
            <a:r>
              <a:rPr lang="fr-FR" sz="2000" dirty="0" err="1" smtClean="0">
                <a:latin typeface="+mn-lt"/>
                <a:hlinkClick r:id="rId13" tooltip="Common iliac artery"/>
              </a:rPr>
              <a:t>artery</a:t>
            </a:r>
            <a:r>
              <a:rPr lang="fr-FR" sz="2000" dirty="0" smtClean="0">
                <a:latin typeface="+mn-lt"/>
              </a:rPr>
              <a:t> and </a:t>
            </a:r>
            <a:r>
              <a:rPr lang="fr-FR" sz="2000" dirty="0" err="1" smtClean="0">
                <a:latin typeface="+mn-lt"/>
                <a:hlinkClick r:id="rId14" tooltip="Common iliac vein"/>
              </a:rPr>
              <a:t>vein</a:t>
            </a:r>
            <a:r>
              <a:rPr lang="fr-FR" sz="2000" dirty="0" smtClean="0">
                <a:latin typeface="+mn-lt"/>
              </a:rPr>
              <a:t/>
            </a:r>
            <a:br>
              <a:rPr lang="fr-FR" sz="2000" dirty="0" smtClean="0">
                <a:latin typeface="+mn-lt"/>
              </a:rPr>
            </a:br>
            <a:r>
              <a:rPr lang="fr-FR" sz="2000" b="1" dirty="0" err="1" smtClean="0">
                <a:latin typeface="+mn-lt"/>
              </a:rPr>
              <a:t>With</a:t>
            </a:r>
            <a:r>
              <a:rPr lang="fr-FR" sz="2000" b="1" dirty="0" smtClean="0">
                <a:latin typeface="+mn-lt"/>
              </a:rPr>
              <a:t> </a:t>
            </a:r>
            <a:r>
              <a:rPr lang="fr-FR" sz="2000" b="1" dirty="0" err="1" smtClean="0">
                <a:latin typeface="+mn-lt"/>
              </a:rPr>
              <a:t>transparency</a:t>
            </a:r>
            <a:r>
              <a:rPr lang="fr-FR" sz="2000" b="1" dirty="0" smtClean="0">
                <a:latin typeface="+mn-lt"/>
              </a:rPr>
              <a:t>: </a:t>
            </a:r>
            <a:endParaRPr lang="el-GR" sz="2000" b="1" dirty="0" smtClean="0">
              <a:latin typeface="+mn-lt"/>
            </a:endParaRPr>
          </a:p>
          <a:p>
            <a:pPr marL="457200" indent="-457200">
              <a:buFont typeface="+mj-lt"/>
              <a:buAutoNum type="arabicPeriod"/>
            </a:pPr>
            <a:r>
              <a:rPr lang="fr-FR" sz="2000" dirty="0" err="1" smtClean="0">
                <a:latin typeface="+mn-lt"/>
                <a:hlinkClick r:id="rId15" tooltip="Liver"/>
              </a:rPr>
              <a:t>Liver</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hlinkClick r:id="rId16" tooltip="Large intestine"/>
              </a:rPr>
              <a:t>Large intestine</a:t>
            </a:r>
            <a:r>
              <a:rPr lang="fr-FR" sz="2000" dirty="0" smtClean="0">
                <a:latin typeface="+mn-lt"/>
              </a:rPr>
              <a:t>, </a:t>
            </a:r>
            <a:endParaRPr lang="el-GR" sz="2000" dirty="0" smtClean="0">
              <a:latin typeface="+mn-lt"/>
            </a:endParaRPr>
          </a:p>
          <a:p>
            <a:pPr marL="457200" indent="-457200">
              <a:buFont typeface="+mj-lt"/>
              <a:buAutoNum type="arabicPeriod"/>
            </a:pPr>
            <a:r>
              <a:rPr lang="fr-FR" sz="2000" dirty="0" smtClean="0">
                <a:latin typeface="+mn-lt"/>
              </a:rPr>
              <a:t> </a:t>
            </a:r>
            <a:r>
              <a:rPr lang="fr-FR" sz="2000" dirty="0" smtClean="0">
                <a:latin typeface="+mn-lt"/>
                <a:hlinkClick r:id="rId17" tooltip="Pelvis"/>
              </a:rPr>
              <a:t>Pelvis</a:t>
            </a:r>
            <a:endParaRPr lang="en-US" sz="2000" dirty="0">
              <a:latin typeface="+mn-lt"/>
            </a:endParaRPr>
          </a:p>
        </p:txBody>
      </p:sp>
      <p:sp>
        <p:nvSpPr>
          <p:cNvPr id="3" name="Τίτλος 2"/>
          <p:cNvSpPr>
            <a:spLocks noGrp="1"/>
          </p:cNvSpPr>
          <p:nvPr>
            <p:ph type="title"/>
          </p:nvPr>
        </p:nvSpPr>
        <p:spPr/>
        <p:txBody>
          <a:bodyPr>
            <a:normAutofit/>
          </a:bodyPr>
          <a:lstStyle/>
          <a:p>
            <a:r>
              <a:rPr lang="el-GR" b="1" dirty="0">
                <a:solidFill>
                  <a:schemeClr val="tx2"/>
                </a:solidFill>
              </a:rPr>
              <a:t>Ουροποιητικό σύστημα</a:t>
            </a: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1026" name="Picture 2" descr="File:Urinary system.sv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84584" y="908720"/>
            <a:ext cx="4343400" cy="5705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7"/>
          <p:cNvSpPr/>
          <p:nvPr/>
        </p:nvSpPr>
        <p:spPr>
          <a:xfrm>
            <a:off x="71456" y="6581001"/>
            <a:ext cx="436965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19"/>
              </a:rPr>
              <a:t>Urinary </a:t>
            </a:r>
            <a:r>
              <a:rPr lang="en-US" sz="1200" dirty="0" smtClean="0">
                <a:latin typeface="+mn-lt"/>
                <a:hlinkClick r:id="rId19"/>
              </a:rPr>
              <a:t>system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20" tooltip="User:Jmarchn"/>
              </a:rPr>
              <a:t>Jmarchn</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21"/>
              </a:rPr>
              <a:t>CC BY-SA 3.0</a:t>
            </a:r>
            <a:endParaRPr lang="en-US" sz="1200" dirty="0">
              <a:solidFill>
                <a:prstClr val="black"/>
              </a:solidFill>
              <a:latin typeface="+mn-lt"/>
            </a:endParaRPr>
          </a:p>
        </p:txBody>
      </p:sp>
    </p:spTree>
    <p:extLst>
      <p:ext uri="{BB962C8B-B14F-4D97-AF65-F5344CB8AC3E}">
        <p14:creationId xmlns:p14="http://schemas.microsoft.com/office/powerpoint/2010/main" val="3285788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solidFill>
                  <a:schemeClr val="tx2"/>
                </a:solidFill>
              </a:rPr>
              <a:t>Διάγραμμα φυσιολογικών μηχανισμών του νεφρού</a:t>
            </a:r>
            <a:endParaRPr lang="en-US" b="1" dirty="0">
              <a:solidFill>
                <a:schemeClr val="tx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pic>
        <p:nvPicPr>
          <p:cNvPr id="11266" name="Picture 2" descr="File:Physiology of Nephr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0823" y="1340768"/>
            <a:ext cx="4402355" cy="51389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120984" y="6525344"/>
            <a:ext cx="490203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Physiology of </a:t>
            </a:r>
            <a:r>
              <a:rPr lang="en-US" sz="1200" dirty="0" smtClean="0">
                <a:latin typeface="+mn-lt"/>
                <a:hlinkClick r:id="rId3"/>
              </a:rPr>
              <a:t>Nephron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Madhero88"/>
              </a:rPr>
              <a:t>Madhero88</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5"/>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223638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Μονάδα του νεφρού-Νεφρώνας</a:t>
            </a:r>
            <a:endParaRPr lang="en-US" b="1" dirty="0">
              <a:solidFill>
                <a:schemeClr val="tx2"/>
              </a:solidFill>
            </a:endParaRPr>
          </a:p>
        </p:txBody>
      </p:sp>
      <p:pic>
        <p:nvPicPr>
          <p:cNvPr id="3074" name="Picture 2" descr="C:\Users\THOMAS\Desktop\Kidney_el_2.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tretch/>
        </p:blipFill>
        <p:spPr bwMode="auto">
          <a:xfrm>
            <a:off x="251519" y="1196752"/>
            <a:ext cx="3105125" cy="4896544"/>
          </a:xfrm>
          <a:prstGeom prst="rect">
            <a:avLst/>
          </a:prstGeom>
          <a:noFill/>
          <a:ln>
            <a:solidFill>
              <a:schemeClr val="tx1"/>
            </a:solid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
        <p:nvSpPr>
          <p:cNvPr id="4" name="Ορθογώνιο 3"/>
          <p:cNvSpPr/>
          <p:nvPr/>
        </p:nvSpPr>
        <p:spPr>
          <a:xfrm>
            <a:off x="3347864" y="1052736"/>
            <a:ext cx="5796136" cy="5769272"/>
          </a:xfrm>
          <a:prstGeom prst="rect">
            <a:avLst/>
          </a:prstGeom>
        </p:spPr>
        <p:txBody>
          <a:bodyPr wrap="square">
            <a:spAutoFit/>
          </a:bodyPr>
          <a:lstStyle/>
          <a:p>
            <a:pPr>
              <a:lnSpc>
                <a:spcPct val="110000"/>
              </a:lnSpc>
              <a:spcBef>
                <a:spcPts val="800"/>
              </a:spcBef>
            </a:pPr>
            <a:r>
              <a:rPr lang="el-GR" sz="2000" b="1" dirty="0">
                <a:latin typeface="+mn-lt"/>
              </a:rPr>
              <a:t>Ο νεφρός</a:t>
            </a:r>
          </a:p>
          <a:p>
            <a:pPr marL="342900" indent="-342900">
              <a:lnSpc>
                <a:spcPct val="110000"/>
              </a:lnSpc>
              <a:spcBef>
                <a:spcPts val="800"/>
              </a:spcBef>
              <a:buFont typeface="+mj-lt"/>
              <a:buAutoNum type="arabicPeriod"/>
            </a:pPr>
            <a:r>
              <a:rPr lang="el-GR" sz="2000" dirty="0" smtClean="0">
                <a:latin typeface="+mn-lt"/>
              </a:rPr>
              <a:t>Σπείραμα: μονάδα </a:t>
            </a:r>
            <a:r>
              <a:rPr lang="el-GR" sz="2000" dirty="0">
                <a:latin typeface="+mn-lt"/>
              </a:rPr>
              <a:t>του νεφρού που διηθεί 125 </a:t>
            </a:r>
            <a:r>
              <a:rPr lang="en-US" sz="2000" dirty="0" smtClean="0">
                <a:latin typeface="+mn-lt"/>
              </a:rPr>
              <a:t>m</a:t>
            </a:r>
            <a:r>
              <a:rPr lang="el-GR" sz="2000" dirty="0" smtClean="0">
                <a:latin typeface="+mn-lt"/>
              </a:rPr>
              <a:t>l/</a:t>
            </a:r>
            <a:r>
              <a:rPr lang="el-GR" sz="2000" dirty="0" err="1" smtClean="0">
                <a:latin typeface="+mn-lt"/>
              </a:rPr>
              <a:t>min</a:t>
            </a:r>
            <a:r>
              <a:rPr lang="el-GR" sz="2000" dirty="0" smtClean="0">
                <a:latin typeface="+mn-lt"/>
              </a:rPr>
              <a:t> </a:t>
            </a:r>
            <a:r>
              <a:rPr lang="el-GR" sz="2000" dirty="0">
                <a:latin typeface="+mn-lt"/>
              </a:rPr>
              <a:t>ρευστού διηθήματος από το αίμα</a:t>
            </a:r>
            <a:r>
              <a:rPr lang="el-GR" sz="2000" dirty="0" smtClean="0">
                <a:latin typeface="+mn-lt"/>
              </a:rPr>
              <a:t>.</a:t>
            </a:r>
            <a:endParaRPr lang="el-GR" sz="2000" dirty="0">
              <a:latin typeface="+mn-lt"/>
            </a:endParaRPr>
          </a:p>
          <a:p>
            <a:pPr marL="342900" indent="-342900">
              <a:lnSpc>
                <a:spcPct val="110000"/>
              </a:lnSpc>
              <a:spcBef>
                <a:spcPts val="800"/>
              </a:spcBef>
              <a:buFont typeface="+mj-lt"/>
              <a:buAutoNum type="arabicPeriod"/>
            </a:pPr>
            <a:r>
              <a:rPr lang="el-GR" sz="2000" dirty="0" smtClean="0">
                <a:latin typeface="+mn-lt"/>
              </a:rPr>
              <a:t>Εγγύς </a:t>
            </a:r>
            <a:r>
              <a:rPr lang="el-GR" sz="2000" dirty="0" err="1" smtClean="0">
                <a:latin typeface="+mn-lt"/>
              </a:rPr>
              <a:t>εσπειραμμένα</a:t>
            </a:r>
            <a:r>
              <a:rPr lang="el-GR" sz="2000" dirty="0" smtClean="0">
                <a:latin typeface="+mn-lt"/>
              </a:rPr>
              <a:t> σωληνάρια: Ρυθμίζουν </a:t>
            </a:r>
            <a:r>
              <a:rPr lang="el-GR" sz="2000" dirty="0">
                <a:latin typeface="+mn-lt"/>
              </a:rPr>
              <a:t>και ελέγχουν την απορρόφηση της γλυκόζης, νατρίου και άλλων ουσιών</a:t>
            </a:r>
            <a:r>
              <a:rPr lang="el-GR" sz="2000" dirty="0" smtClean="0">
                <a:latin typeface="+mn-lt"/>
              </a:rPr>
              <a:t>.</a:t>
            </a:r>
            <a:endParaRPr lang="el-GR" sz="2000" dirty="0">
              <a:latin typeface="+mn-lt"/>
            </a:endParaRPr>
          </a:p>
          <a:p>
            <a:pPr marL="342900" indent="-342900">
              <a:lnSpc>
                <a:spcPct val="110000"/>
              </a:lnSpc>
              <a:spcBef>
                <a:spcPts val="800"/>
              </a:spcBef>
              <a:buFont typeface="+mj-lt"/>
              <a:buAutoNum type="arabicPeriod"/>
            </a:pPr>
            <a:r>
              <a:rPr lang="el-GR" sz="2000" dirty="0" smtClean="0">
                <a:latin typeface="+mn-lt"/>
              </a:rPr>
              <a:t>Η </a:t>
            </a:r>
            <a:r>
              <a:rPr lang="el-GR" sz="2000" dirty="0">
                <a:latin typeface="+mn-lt"/>
              </a:rPr>
              <a:t>αγκύλη του </a:t>
            </a:r>
            <a:r>
              <a:rPr lang="el-GR" sz="2000" dirty="0" err="1" smtClean="0">
                <a:latin typeface="+mn-lt"/>
              </a:rPr>
              <a:t>Henle</a:t>
            </a:r>
            <a:r>
              <a:rPr lang="el-GR" sz="2000" dirty="0" smtClean="0">
                <a:latin typeface="+mn-lt"/>
              </a:rPr>
              <a:t>: Αυτή </a:t>
            </a:r>
            <a:r>
              <a:rPr lang="el-GR" sz="2000" dirty="0">
                <a:latin typeface="+mn-lt"/>
              </a:rPr>
              <a:t>η περιοχή είναι υπεύθυνη για τη συγκέντρωση και αραίωση των ούρων με τη χρήση διαφόρων ενισχυτικών μηχανισμών</a:t>
            </a:r>
            <a:r>
              <a:rPr lang="el-GR" sz="2000" dirty="0" smtClean="0">
                <a:latin typeface="+mn-lt"/>
              </a:rPr>
              <a:t>.</a:t>
            </a:r>
            <a:endParaRPr lang="el-GR" sz="2000" dirty="0">
              <a:latin typeface="+mn-lt"/>
            </a:endParaRPr>
          </a:p>
          <a:p>
            <a:pPr marL="342900" indent="-342900">
              <a:lnSpc>
                <a:spcPct val="110000"/>
              </a:lnSpc>
              <a:spcBef>
                <a:spcPts val="800"/>
              </a:spcBef>
              <a:buFont typeface="+mj-lt"/>
              <a:buAutoNum type="arabicPeriod"/>
            </a:pPr>
            <a:r>
              <a:rPr lang="el-GR" sz="2000" dirty="0" err="1" smtClean="0">
                <a:latin typeface="+mn-lt"/>
              </a:rPr>
              <a:t>Απω</a:t>
            </a:r>
            <a:r>
              <a:rPr lang="el-GR" sz="2000" dirty="0" smtClean="0">
                <a:latin typeface="+mn-lt"/>
              </a:rPr>
              <a:t> </a:t>
            </a:r>
            <a:r>
              <a:rPr lang="el-GR" sz="2000" dirty="0" err="1" smtClean="0">
                <a:latin typeface="+mn-lt"/>
              </a:rPr>
              <a:t>εσπειραμμένο</a:t>
            </a:r>
            <a:r>
              <a:rPr lang="el-GR" sz="2000" dirty="0" smtClean="0">
                <a:latin typeface="+mn-lt"/>
              </a:rPr>
              <a:t> σωληνάριο: Αυτή </a:t>
            </a:r>
            <a:r>
              <a:rPr lang="el-GR" sz="2000" dirty="0">
                <a:latin typeface="+mn-lt"/>
              </a:rPr>
              <a:t>η περιοχή είναι υπεύθυνη για την απορρόφηση του νερού πίσω στο σώμα. Σχεδόν 99% του νερού (περίπου 180 Ι/μέρα) </a:t>
            </a:r>
            <a:r>
              <a:rPr lang="el-GR" sz="2000" dirty="0" err="1">
                <a:latin typeface="+mn-lt"/>
              </a:rPr>
              <a:t>επαναρροφώνται</a:t>
            </a:r>
            <a:r>
              <a:rPr lang="el-GR" sz="2000" dirty="0">
                <a:latin typeface="+mn-lt"/>
              </a:rPr>
              <a:t> αφήνοντας τα συγκεντρωμένα ούρα στην ουροδόχο κύστη.</a:t>
            </a:r>
          </a:p>
        </p:txBody>
      </p:sp>
      <p:sp>
        <p:nvSpPr>
          <p:cNvPr id="5" name="Ορθογώνιο 4"/>
          <p:cNvSpPr/>
          <p:nvPr/>
        </p:nvSpPr>
        <p:spPr>
          <a:xfrm>
            <a:off x="412298" y="6310562"/>
            <a:ext cx="2790056" cy="276999"/>
          </a:xfrm>
          <a:prstGeom prst="rect">
            <a:avLst/>
          </a:prstGeom>
        </p:spPr>
        <p:txBody>
          <a:bodyPr wrap="square">
            <a:spAutoFit/>
          </a:bodyPr>
          <a:lstStyle/>
          <a:p>
            <a:pPr algn="ctr"/>
            <a:r>
              <a:rPr lang="en-US" sz="1200" dirty="0" smtClean="0">
                <a:latin typeface="+mn-lt"/>
                <a:hlinkClick r:id="rId3"/>
              </a:rPr>
              <a:t>doping-prevention.sp.tum.de</a:t>
            </a:r>
            <a:endParaRPr lang="el-GR" sz="1200" dirty="0">
              <a:latin typeface="+mn-lt"/>
            </a:endParaRPr>
          </a:p>
        </p:txBody>
      </p:sp>
    </p:spTree>
    <p:extLst>
      <p:ext uri="{BB962C8B-B14F-4D97-AF65-F5344CB8AC3E}">
        <p14:creationId xmlns:p14="http://schemas.microsoft.com/office/powerpoint/2010/main" val="3823439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Απεικόνιση της αγκύλης του </a:t>
            </a:r>
            <a:r>
              <a:rPr lang="en-US" b="1" dirty="0" err="1" smtClean="0">
                <a:solidFill>
                  <a:schemeClr val="tx2"/>
                </a:solidFill>
              </a:rPr>
              <a:t>Henle</a:t>
            </a:r>
            <a:endParaRPr lang="en-US" b="1" dirty="0">
              <a:solidFill>
                <a:schemeClr val="tx2"/>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12290" name="Picture 2" descr="File:Gray11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692" y="980728"/>
            <a:ext cx="5544616" cy="55261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413581" y="6536377"/>
            <a:ext cx="431683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Gray1128</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Pngbot"/>
              </a:rPr>
              <a:t>Pngbot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971787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b="1" dirty="0" smtClean="0">
                <a:solidFill>
                  <a:schemeClr val="tx2"/>
                </a:solidFill>
              </a:rPr>
              <a:t>Άπω </a:t>
            </a:r>
            <a:r>
              <a:rPr lang="el-GR" b="1" dirty="0" err="1" smtClean="0">
                <a:solidFill>
                  <a:schemeClr val="tx2"/>
                </a:solidFill>
              </a:rPr>
              <a:t>εσπειραμμένο</a:t>
            </a:r>
            <a:r>
              <a:rPr lang="el-GR" b="1" dirty="0" smtClean="0">
                <a:solidFill>
                  <a:schemeClr val="tx2"/>
                </a:solidFill>
              </a:rPr>
              <a:t> και αθροιστικό σωληνάριο-Δημιουργία των ούρων</a:t>
            </a:r>
            <a:r>
              <a:rPr lang="el-GR" dirty="0" smtClean="0"/>
              <a:t> </a:t>
            </a:r>
            <a:endParaRPr lang="en-US" dirty="0"/>
          </a:p>
        </p:txBody>
      </p:sp>
      <p:sp>
        <p:nvSpPr>
          <p:cNvPr id="3" name="2 - Θέση περιεχομένου"/>
          <p:cNvSpPr>
            <a:spLocks noGrp="1"/>
          </p:cNvSpPr>
          <p:nvPr>
            <p:ph idx="1"/>
          </p:nvPr>
        </p:nvSpPr>
        <p:spPr>
          <a:xfrm>
            <a:off x="457200" y="1412776"/>
            <a:ext cx="8229600" cy="5184576"/>
          </a:xfrm>
        </p:spPr>
        <p:txBody>
          <a:bodyPr>
            <a:normAutofit/>
          </a:bodyPr>
          <a:lstStyle/>
          <a:p>
            <a:r>
              <a:rPr lang="el-GR" dirty="0" smtClean="0"/>
              <a:t>Το δεύτερο (άπω) </a:t>
            </a:r>
            <a:r>
              <a:rPr lang="el-GR" dirty="0" err="1" smtClean="0"/>
              <a:t>εσπειραμμένο</a:t>
            </a:r>
            <a:r>
              <a:rPr lang="el-GR" dirty="0" smtClean="0"/>
              <a:t>  και το αθροιστικό σωληνάριο περιβάλλονται από ένα δίκτυο τριχοειδών. Η σημαντικότερη λειτουργία της περιοχής αυτής είναι η </a:t>
            </a:r>
            <a:r>
              <a:rPr lang="el-GR" dirty="0" err="1" smtClean="0"/>
              <a:t>επαναρρόφηση</a:t>
            </a:r>
            <a:r>
              <a:rPr lang="el-GR" dirty="0" smtClean="0"/>
              <a:t> ύδατος. Το ποσό του ύδατος που </a:t>
            </a:r>
            <a:r>
              <a:rPr lang="el-GR" dirty="0" err="1" smtClean="0"/>
              <a:t>επαναρροφάται</a:t>
            </a:r>
            <a:r>
              <a:rPr lang="el-GR" dirty="0" smtClean="0"/>
              <a:t> εξαρτάται από την ποσότητα ύδατος στο αίμα. Η ουρία δεν </a:t>
            </a:r>
            <a:r>
              <a:rPr lang="el-GR" dirty="0" err="1" smtClean="0"/>
              <a:t>επαναρροφάται</a:t>
            </a:r>
            <a:r>
              <a:rPr lang="el-GR" dirty="0" smtClean="0"/>
              <a:t> από το διήθημα. Μετά τη διαδικασία της </a:t>
            </a:r>
            <a:r>
              <a:rPr lang="el-GR" dirty="0" err="1" smtClean="0"/>
              <a:t>επαναρρόφησης</a:t>
            </a:r>
            <a:r>
              <a:rPr lang="el-GR" dirty="0" smtClean="0"/>
              <a:t> τα συστατικά που απέμειναν, δηλαδή νερό και επιβλαβείς ουσίες, αποτελούν τα ούρα, τα οποία από το αθροιστικό σωληνάριο οδηγούνται στη νεφρική πύελο και στη συνέχεια στους ουρητήρες και στην ουροδόχο κύστη. Υπάρχουν και επιβλαβή συστατικά που αποβάλλονται με τα ούρα, όπως ουρικό οξύ, ουρία, ανόργανα άλατα, κ.α. </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222345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smtClean="0">
                <a:solidFill>
                  <a:schemeClr val="tx2"/>
                </a:solidFill>
              </a:rPr>
              <a:t>Ρύθμιση αποβαλλομένων υγρών και συστατικών</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Οι νεφροί είναι επιφορτισμένοι να διασφαλίσουν ότι το υδατικό περιεχόμενο του αίματος παραμένει σταθερό και το αίμα δεν έχει υπερβολικά μεγάλη συγκέντρωση ή αραίωση. Επομένως, αποβάλλουν περισσότερο νερό στα ούρα όταν υπάρχει πολύ νερό στο αίμα, με αποτέλεσμα το χρώμα των ούρων να είναι ανοικτό κίτρινο. Αντίθετα, αν αποβάλλουν λίγο νερό το χρώμα των ούρων είναι σκούρο κίτρινο. Οι νεφροί επίσης ρυθμίζουν τη συγκέντρωση των μεταλλικών αλάτων στο σώμα. Η ομαλή λειτουργία των νεφρών διασφαλίζει τη σταθερή συγκέντρωση των σημαντικών μεταλλικών αλάτων στα αίμα. Εάν οι συγκεντρώσεις μειωθούν, περισσότερα μεταλλικά άλατα μετακινούνται από τα νεφρικά σωληνάρια στα αιμοφόρα αγγεία. Εάν οι συγκεντρώσεις αυξηθούν, η περίσσεια αλάτων θα απομακρυνθεί με τα ούρα.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686506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Αιτίες νεφρικής νόσου και ανεπάρκειας</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Τα συνηθέστερα αίτια νεφρικής ανεπάρκειας είναι ο σακχαρώδης διαβήτης και η μη </a:t>
            </a:r>
            <a:r>
              <a:rPr lang="el-GR" dirty="0" err="1" smtClean="0"/>
              <a:t>θεραπευθείσα</a:t>
            </a:r>
            <a:r>
              <a:rPr lang="el-GR" dirty="0" smtClean="0"/>
              <a:t> χρόνια αρτηριακή υπέρταση.</a:t>
            </a:r>
          </a:p>
          <a:p>
            <a:r>
              <a:rPr lang="el-GR" dirty="0" smtClean="0"/>
              <a:t>Και τα δύο προκαλούν νεφρική βλάβη μετά από χρόνια.</a:t>
            </a:r>
          </a:p>
          <a:p>
            <a:r>
              <a:rPr lang="el-GR" dirty="0" smtClean="0"/>
              <a:t>Ακολουθούν σε συχνότητα άλλα αίτια όπως : </a:t>
            </a:r>
            <a:r>
              <a:rPr lang="el-GR" dirty="0" err="1" smtClean="0"/>
              <a:t>σπειραματονεφρίτιδες</a:t>
            </a:r>
            <a:r>
              <a:rPr lang="el-GR" dirty="0" smtClean="0"/>
              <a:t>, νόσος </a:t>
            </a:r>
            <a:r>
              <a:rPr lang="el-GR" dirty="0" err="1" smtClean="0"/>
              <a:t>πολυκυστικών</a:t>
            </a:r>
            <a:r>
              <a:rPr lang="el-GR" dirty="0" smtClean="0"/>
              <a:t> νεφρών, χρόνια </a:t>
            </a:r>
            <a:r>
              <a:rPr lang="el-GR" dirty="0" err="1" smtClean="0"/>
              <a:t>πυελονεφρίτιδα</a:t>
            </a:r>
            <a:r>
              <a:rPr lang="el-GR" dirty="0" smtClean="0"/>
              <a:t>, αποφρακτική νεφροπάθεια, </a:t>
            </a:r>
            <a:r>
              <a:rPr lang="el-GR" dirty="0" err="1" smtClean="0"/>
              <a:t>κυστεοουρητηρική</a:t>
            </a:r>
            <a:r>
              <a:rPr lang="el-GR" dirty="0" smtClean="0"/>
              <a:t> παλινδρόμηση, κ.α.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425179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Η νεφρική ανεπάρκεια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Η νεφρική ανεπάρκεια διακρίνεται παραδοσιακά σε τέσσερα στάδια ανάλογα με τον βαθμό έκπτωσης της νεφρικής λειτουργίας. </a:t>
            </a:r>
          </a:p>
          <a:p>
            <a:r>
              <a:rPr lang="el-GR" dirty="0" smtClean="0"/>
              <a:t>Το τέταρτο και τελευταίο στάδιο είναι αυτό στο οποίο απαιτείται η υποκατάσταση της νεφρικής λειτουργίας με αιμοκάθαρση ή περιτοναϊκή κάθαρση.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617699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Η νεφρική ανεπάρκεια </a:t>
            </a:r>
            <a:r>
              <a:rPr lang="el-GR" sz="3000" b="0" dirty="0" smtClean="0">
                <a:solidFill>
                  <a:schemeClr val="tx2"/>
                </a:solidFill>
              </a:rPr>
              <a:t>2/2</a:t>
            </a:r>
            <a:endParaRPr lang="en-US" sz="3000" b="0" dirty="0">
              <a:solidFill>
                <a:schemeClr val="tx2"/>
              </a:solidFill>
            </a:endParaRPr>
          </a:p>
        </p:txBody>
      </p:sp>
      <p:sp>
        <p:nvSpPr>
          <p:cNvPr id="3" name="2 - Θέση περιεχομένου"/>
          <p:cNvSpPr>
            <a:spLocks noGrp="1"/>
          </p:cNvSpPr>
          <p:nvPr>
            <p:ph idx="1"/>
          </p:nvPr>
        </p:nvSpPr>
        <p:spPr/>
        <p:txBody>
          <a:bodyPr>
            <a:normAutofit lnSpcReduction="10000"/>
          </a:bodyPr>
          <a:lstStyle/>
          <a:p>
            <a:r>
              <a:rPr lang="el-GR" dirty="0"/>
              <a:t>Αρχικά εμφανίζονται βαθμιαία διάφορες εκδηλώσεις όπως :</a:t>
            </a:r>
          </a:p>
          <a:p>
            <a:pPr marL="457200" indent="-457200">
              <a:buFont typeface="+mj-lt"/>
              <a:buAutoNum type="arabicPeriod"/>
            </a:pPr>
            <a:r>
              <a:rPr lang="el-GR" dirty="0"/>
              <a:t>Αύξηση στο αίμα προϊόντων του μεταβολισμού όπως ουρία, </a:t>
            </a:r>
            <a:r>
              <a:rPr lang="el-GR" dirty="0" err="1"/>
              <a:t>κρεατινίνη</a:t>
            </a:r>
            <a:r>
              <a:rPr lang="el-GR" dirty="0"/>
              <a:t>, ουρικό οξύ κ.α. Στα αρχικά στάδια δεν έχουμε συμπτώματα.</a:t>
            </a:r>
          </a:p>
          <a:p>
            <a:pPr marL="457200" indent="-457200">
              <a:buFont typeface="+mj-lt"/>
              <a:buAutoNum type="arabicPeriod"/>
            </a:pPr>
            <a:r>
              <a:rPr lang="el-GR" dirty="0"/>
              <a:t>Καταβολή και αδυναμία λόγω αναιμίας</a:t>
            </a:r>
            <a:r>
              <a:rPr lang="el-GR" dirty="0" smtClean="0"/>
              <a:t>.</a:t>
            </a:r>
          </a:p>
          <a:p>
            <a:pPr marL="457200" indent="-457200">
              <a:buFont typeface="+mj-lt"/>
              <a:buAutoNum type="arabicPeriod" startAt="3"/>
            </a:pPr>
            <a:r>
              <a:rPr lang="el-GR" dirty="0" smtClean="0"/>
              <a:t>Κατακράτηση υγρών έχει ως αποτέλεσμα αύξηση της πίεσης, περιφερικά οιδήματα, ακόμα και πνευμονικό οίδημα – δύσπνοια.</a:t>
            </a:r>
          </a:p>
          <a:p>
            <a:pPr marL="457200" indent="-457200">
              <a:buFont typeface="+mj-lt"/>
              <a:buAutoNum type="arabicPeriod" startAt="3"/>
            </a:pPr>
            <a:r>
              <a:rPr lang="el-GR" dirty="0" smtClean="0"/>
              <a:t>Ανορεξία, ναυτία, έμετοι, </a:t>
            </a:r>
            <a:r>
              <a:rPr lang="el-GR" dirty="0" err="1" smtClean="0"/>
              <a:t>υποθρεψία</a:t>
            </a:r>
            <a:r>
              <a:rPr lang="el-GR" dirty="0" smtClean="0"/>
              <a:t> (εμφανίζονται σε σημαντικού βαθμού αύξηση της ουρίας).</a:t>
            </a:r>
          </a:p>
          <a:p>
            <a:pPr marL="457200" indent="-457200">
              <a:buFont typeface="+mj-lt"/>
              <a:buAutoNum type="arabicPeriod" startAt="3"/>
            </a:pPr>
            <a:r>
              <a:rPr lang="el-GR" dirty="0" smtClean="0"/>
              <a:t>Λόγω έλλειψης βιταμίνης D, ορμονικών διαταραχών και διαταραχών ασβεστίου – φωσφόρου, οι νεφροπαθείς εμφανίζουν επίσης ειδική μορφή οστικής νόσου.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819028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Νεφρική ανεπάρκεια</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Γενικά νεφρική ανεπάρκεια καλείται η έκπτωση της νεφρικής λειτουργίας, η οποία είτε συμβαίνει αιφνίδια και τότε καλείται οξεία νεφρική ανεπάρκεια, είτε επιτελείται βαθμιαία οπότε καλείται χρόνια νεφρική ανεπάρκεια. </a:t>
            </a:r>
            <a:endParaRPr lang="en-US" dirty="0" smtClean="0"/>
          </a:p>
          <a:p>
            <a:r>
              <a:rPr lang="el-GR" dirty="0" smtClean="0"/>
              <a:t>Το αποτέλεσμα της νεφρικής ανεπάρκειας είναι η συσσώρευση τοξικών ή αχρήστων προϊόντων μεταβολισμού αζώτου στο αίμα, κυρίως ουρίας και </a:t>
            </a:r>
            <a:r>
              <a:rPr lang="el-GR" dirty="0" err="1" smtClean="0"/>
              <a:t>κρεατινίνης</a:t>
            </a:r>
            <a:r>
              <a:rPr lang="el-GR" dirty="0" smtClean="0"/>
              <a:t>.</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3594834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Οξεία νεφρική ανεπάρκεια </a:t>
            </a:r>
            <a:r>
              <a:rPr lang="el-GR" sz="3000" b="0" dirty="0" smtClean="0">
                <a:solidFill>
                  <a:schemeClr val="tx2"/>
                </a:solidFill>
              </a:rPr>
              <a:t>1/4</a:t>
            </a:r>
            <a:endParaRPr lang="en-US" sz="3000" b="0" dirty="0">
              <a:solidFill>
                <a:schemeClr val="tx2"/>
              </a:solidFill>
            </a:endParaRPr>
          </a:p>
        </p:txBody>
      </p:sp>
      <p:sp>
        <p:nvSpPr>
          <p:cNvPr id="3" name="2 - Θέση περιεχομένου"/>
          <p:cNvSpPr>
            <a:spLocks noGrp="1"/>
          </p:cNvSpPr>
          <p:nvPr>
            <p:ph idx="1"/>
          </p:nvPr>
        </p:nvSpPr>
        <p:spPr>
          <a:xfrm>
            <a:off x="457200" y="1196752"/>
            <a:ext cx="8291264" cy="5328592"/>
          </a:xfrm>
        </p:spPr>
        <p:txBody>
          <a:bodyPr>
            <a:noAutofit/>
          </a:bodyPr>
          <a:lstStyle/>
          <a:p>
            <a:r>
              <a:rPr lang="el-GR" dirty="0" smtClean="0"/>
              <a:t>Είναι ένα σύνδρομο που χαρακτηρίζεται από απότομη έκπτωση των απεκκριτικών λειτουργιών του νεφρού, απότομη αύξηση της ουρίας και της </a:t>
            </a:r>
            <a:r>
              <a:rPr lang="el-GR" dirty="0" err="1" smtClean="0"/>
              <a:t>κρεατινίνης</a:t>
            </a:r>
            <a:r>
              <a:rPr lang="el-GR" dirty="0" smtClean="0"/>
              <a:t> και οδηγεί σε ουραιμία</a:t>
            </a:r>
            <a:r>
              <a:rPr lang="en-US" dirty="0" smtClean="0"/>
              <a:t>. </a:t>
            </a:r>
            <a:endParaRPr lang="el-GR" dirty="0" smtClean="0"/>
          </a:p>
          <a:p>
            <a:r>
              <a:rPr lang="el-GR" dirty="0" smtClean="0"/>
              <a:t>Συνήθως η ουραιμία είναι αναστρέψιμη σε μερικές μέρες ή και εβδομάδες.</a:t>
            </a:r>
          </a:p>
          <a:p>
            <a:r>
              <a:rPr lang="el-GR" dirty="0" smtClean="0"/>
              <a:t>Η κλινική εικόνα χαρακτηρίζεται από αιφνίδια </a:t>
            </a:r>
            <a:r>
              <a:rPr lang="el-GR" dirty="0" err="1" smtClean="0"/>
              <a:t>ανουρία</a:t>
            </a:r>
            <a:r>
              <a:rPr lang="el-GR" dirty="0" smtClean="0"/>
              <a:t> ή </a:t>
            </a:r>
            <a:r>
              <a:rPr lang="el-GR" dirty="0" err="1" smtClean="0"/>
              <a:t>ολιγουρία</a:t>
            </a:r>
            <a:r>
              <a:rPr lang="el-GR" dirty="0" smtClean="0"/>
              <a:t>, με ταυτόχρονη εμφάνιση διαταραχών των ηλεκτρολυτών και της </a:t>
            </a:r>
            <a:r>
              <a:rPr lang="el-GR" dirty="0" err="1" smtClean="0"/>
              <a:t>οξεοβασικής</a:t>
            </a:r>
            <a:r>
              <a:rPr lang="el-GR" dirty="0" smtClean="0"/>
              <a:t> ισορροπίας.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2791380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440160"/>
          </a:xfrm>
        </p:spPr>
        <p:txBody>
          <a:bodyPr>
            <a:noAutofit/>
          </a:bodyPr>
          <a:lstStyle/>
          <a:p>
            <a:r>
              <a:rPr lang="el-GR" sz="3200" b="1" dirty="0" smtClean="0">
                <a:solidFill>
                  <a:schemeClr val="tx2"/>
                </a:solidFill>
              </a:rPr>
              <a:t>Σχηματική παράσταση της πορείας των ουρητήρων και της σχέσης των οργάνων του ουροποιητικού με τα μεγάλα αγγεία της κοιλιάς</a:t>
            </a:r>
            <a:endParaRPr lang="en-US" sz="3200" b="1" dirty="0">
              <a:solidFill>
                <a:schemeClr val="tx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pic>
        <p:nvPicPr>
          <p:cNvPr id="2050" name="Picture 2" descr="File:Illu urinary system el.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73596" y="1661605"/>
            <a:ext cx="5396808" cy="46085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3161802" y="6309320"/>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Illu urinary system </a:t>
            </a:r>
            <a:r>
              <a:rPr lang="en-US" sz="1200" dirty="0" smtClean="0">
                <a:latin typeface="+mn-lt"/>
                <a:hlinkClick r:id="rId3"/>
              </a:rPr>
              <a:t>el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Badseed"/>
              </a:rPr>
              <a:t>Badseed</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4790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1F497D"/>
                </a:solidFill>
              </a:rPr>
              <a:t>Οξεία νεφρική ανεπάρκεια </a:t>
            </a:r>
            <a:r>
              <a:rPr lang="el-GR" sz="3000" b="0" dirty="0" smtClean="0">
                <a:solidFill>
                  <a:srgbClr val="1F497D"/>
                </a:solidFill>
              </a:rPr>
              <a:t>2/4</a:t>
            </a:r>
            <a:endParaRPr lang="en-US" sz="3000" b="0" dirty="0">
              <a:solidFill>
                <a:schemeClr val="tx2"/>
              </a:solidFill>
            </a:endParaRPr>
          </a:p>
        </p:txBody>
      </p:sp>
      <p:sp>
        <p:nvSpPr>
          <p:cNvPr id="3" name="2 - Θέση περιεχομένου"/>
          <p:cNvSpPr>
            <a:spLocks noGrp="1"/>
          </p:cNvSpPr>
          <p:nvPr>
            <p:ph idx="1"/>
          </p:nvPr>
        </p:nvSpPr>
        <p:spPr>
          <a:xfrm>
            <a:off x="457200" y="1196752"/>
            <a:ext cx="8291264" cy="5328592"/>
          </a:xfrm>
        </p:spPr>
        <p:txBody>
          <a:bodyPr>
            <a:noAutofit/>
          </a:bodyPr>
          <a:lstStyle/>
          <a:p>
            <a:r>
              <a:rPr lang="el-GR" dirty="0" smtClean="0"/>
              <a:t>Διακρίνεται σε </a:t>
            </a:r>
            <a:r>
              <a:rPr lang="el-GR" b="1" dirty="0" smtClean="0"/>
              <a:t>τρεις </a:t>
            </a:r>
            <a:r>
              <a:rPr lang="el-GR" b="1" dirty="0" smtClean="0"/>
              <a:t>φάσεις</a:t>
            </a:r>
            <a:r>
              <a:rPr lang="el-GR" dirty="0" smtClean="0"/>
              <a:t>.</a:t>
            </a:r>
            <a:endParaRPr lang="el-GR" dirty="0" smtClean="0"/>
          </a:p>
          <a:p>
            <a:r>
              <a:rPr lang="el-GR" b="1" dirty="0" err="1" smtClean="0"/>
              <a:t>Ολιγουρική</a:t>
            </a:r>
            <a:r>
              <a:rPr lang="el-GR" b="1" dirty="0" smtClean="0"/>
              <a:t> φάση </a:t>
            </a:r>
            <a:r>
              <a:rPr lang="el-GR" dirty="0" smtClean="0"/>
              <a:t>όπου το ποσό των ούρων κυμαίνεται από 20 </a:t>
            </a:r>
            <a:r>
              <a:rPr lang="en-US" dirty="0" smtClean="0"/>
              <a:t>ml/24h </a:t>
            </a:r>
            <a:r>
              <a:rPr lang="el-GR" dirty="0" smtClean="0"/>
              <a:t>μέχρι 400 </a:t>
            </a:r>
            <a:r>
              <a:rPr lang="en-US" dirty="0" smtClean="0"/>
              <a:t>ml</a:t>
            </a:r>
            <a:r>
              <a:rPr lang="el-GR" dirty="0" smtClean="0"/>
              <a:t>/24</a:t>
            </a:r>
            <a:r>
              <a:rPr lang="en-US" dirty="0" smtClean="0"/>
              <a:t> h. </a:t>
            </a:r>
            <a:r>
              <a:rPr lang="el-GR" dirty="0" smtClean="0"/>
              <a:t>Στην φάση αυτή τα ούρα είναι πλούσια σε </a:t>
            </a:r>
            <a:r>
              <a:rPr lang="en-US" dirty="0" smtClean="0"/>
              <a:t>Na</a:t>
            </a:r>
            <a:r>
              <a:rPr lang="el-GR" dirty="0" smtClean="0"/>
              <a:t> (δεν γίνεται </a:t>
            </a:r>
            <a:r>
              <a:rPr lang="el-GR" dirty="0" err="1" smtClean="0"/>
              <a:t>επαναρρόφησή</a:t>
            </a:r>
            <a:r>
              <a:rPr lang="el-GR" dirty="0" smtClean="0"/>
              <a:t> του), χαμηλού μοριακού βάρους και περιέχουν κυλίνδρους. Το </a:t>
            </a:r>
            <a:r>
              <a:rPr lang="en-US" dirty="0" smtClean="0"/>
              <a:t>Na </a:t>
            </a:r>
            <a:r>
              <a:rPr lang="el-GR" dirty="0" smtClean="0"/>
              <a:t>του ορού ελαττώνεται, ενώ το </a:t>
            </a:r>
            <a:r>
              <a:rPr lang="en-US" dirty="0" smtClean="0"/>
              <a:t>K </a:t>
            </a:r>
            <a:r>
              <a:rPr lang="el-GR" dirty="0" smtClean="0"/>
              <a:t>αυξάνεται.</a:t>
            </a:r>
            <a:r>
              <a:rPr lang="en-US" dirty="0" smtClean="0"/>
              <a:t> </a:t>
            </a:r>
            <a:r>
              <a:rPr lang="el-GR" dirty="0" smtClean="0"/>
              <a:t>Το αποτέλεσμα είναι </a:t>
            </a:r>
            <a:r>
              <a:rPr lang="el-GR" dirty="0" err="1" smtClean="0"/>
              <a:t>υπερκαλιαιμία</a:t>
            </a:r>
            <a:r>
              <a:rPr lang="el-GR" dirty="0" smtClean="0"/>
              <a:t> που μπορεί να είναι και σοβαρή.</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2902672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1F497D"/>
                </a:solidFill>
              </a:rPr>
              <a:t>Οξεία νεφρική ανεπάρκεια </a:t>
            </a:r>
            <a:r>
              <a:rPr lang="el-GR" sz="3000" b="0" dirty="0" smtClean="0">
                <a:solidFill>
                  <a:srgbClr val="1F497D"/>
                </a:solidFill>
              </a:rPr>
              <a:t>3/4</a:t>
            </a:r>
            <a:endParaRPr lang="en-US" sz="4000" b="1" dirty="0">
              <a:solidFill>
                <a:schemeClr val="tx2"/>
              </a:solidFill>
            </a:endParaRPr>
          </a:p>
        </p:txBody>
      </p:sp>
      <p:sp>
        <p:nvSpPr>
          <p:cNvPr id="3" name="2 - Θέση περιεχομένου"/>
          <p:cNvSpPr>
            <a:spLocks noGrp="1"/>
          </p:cNvSpPr>
          <p:nvPr>
            <p:ph idx="1"/>
          </p:nvPr>
        </p:nvSpPr>
        <p:spPr>
          <a:xfrm>
            <a:off x="457200" y="1196752"/>
            <a:ext cx="8579296" cy="5661248"/>
          </a:xfrm>
        </p:spPr>
        <p:txBody>
          <a:bodyPr>
            <a:noAutofit/>
          </a:bodyPr>
          <a:lstStyle/>
          <a:p>
            <a:pPr>
              <a:lnSpc>
                <a:spcPct val="110000"/>
              </a:lnSpc>
              <a:spcBef>
                <a:spcPts val="1000"/>
              </a:spcBef>
            </a:pPr>
            <a:r>
              <a:rPr lang="el-GR" b="1" dirty="0" smtClean="0"/>
              <a:t>Η </a:t>
            </a:r>
            <a:r>
              <a:rPr lang="el-GR" b="1" dirty="0" err="1" smtClean="0"/>
              <a:t>ολιγουρική</a:t>
            </a:r>
            <a:r>
              <a:rPr lang="el-GR" b="1" dirty="0" smtClean="0"/>
              <a:t> φάση </a:t>
            </a:r>
            <a:r>
              <a:rPr lang="el-GR" dirty="0" smtClean="0"/>
              <a:t>διαρκεί 3 με 30 ημέρες. Χαρακτηρίζεται από αύξηση της ουρίας και της </a:t>
            </a:r>
            <a:r>
              <a:rPr lang="el-GR" dirty="0" err="1" smtClean="0"/>
              <a:t>κρεατινίνης</a:t>
            </a:r>
            <a:r>
              <a:rPr lang="el-GR" dirty="0" smtClean="0"/>
              <a:t> στο αίμα. Κλινικά παρατηρείται ανορεξία, ναυτία, έμετος, διάρροια καθώς και </a:t>
            </a:r>
            <a:r>
              <a:rPr lang="el-GR" dirty="0" err="1" smtClean="0"/>
              <a:t>νευρομυΐκή</a:t>
            </a:r>
            <a:r>
              <a:rPr lang="el-GR" dirty="0" smtClean="0"/>
              <a:t> δραστηριότητα και ενίοτε σπασμοί με κώμα που είναι αποτέλεσμα της μείωσης των επιπέδων ασβεστίου και των </a:t>
            </a:r>
            <a:r>
              <a:rPr lang="el-GR" dirty="0" err="1" smtClean="0"/>
              <a:t>διττανθρακικών</a:t>
            </a:r>
            <a:r>
              <a:rPr lang="el-GR" dirty="0" smtClean="0"/>
              <a:t> στο αίμα. </a:t>
            </a:r>
          </a:p>
          <a:p>
            <a:pPr>
              <a:lnSpc>
                <a:spcPct val="110000"/>
              </a:lnSpc>
              <a:spcBef>
                <a:spcPts val="1000"/>
              </a:spcBef>
            </a:pPr>
            <a:r>
              <a:rPr lang="el-GR" dirty="0" smtClean="0"/>
              <a:t>Μπορεί να συνυπάρχει και υπέρταση με ή χωρίς σημεία καρδιακής ανεπάρκειας, ενώ εμφανίζεται αναιμία και συμπτώματα δηλητηρίασης </a:t>
            </a:r>
            <a:r>
              <a:rPr lang="el-GR" dirty="0" err="1" smtClean="0"/>
              <a:t>δι</a:t>
            </a:r>
            <a:r>
              <a:rPr lang="el-GR" dirty="0" smtClean="0"/>
              <a:t>’ ύδατος, που μπορεί να οδηγήσει σε πνευμονικό οίδημα.</a:t>
            </a:r>
          </a:p>
          <a:p>
            <a:pPr>
              <a:lnSpc>
                <a:spcPct val="110000"/>
              </a:lnSpc>
              <a:spcBef>
                <a:spcPts val="1000"/>
              </a:spcBef>
            </a:pPr>
            <a:r>
              <a:rPr lang="el-GR" dirty="0" smtClean="0"/>
              <a:t>Γενικά στην φάση αυτή, η συνυπάρχουσα </a:t>
            </a:r>
            <a:r>
              <a:rPr lang="el-GR" dirty="0" err="1" smtClean="0"/>
              <a:t>υπερκαλιαιμία</a:t>
            </a:r>
            <a:r>
              <a:rPr lang="el-GR" dirty="0" smtClean="0"/>
              <a:t>, μπορεί να προκαλέσει αρρυθμίες με υψηλά Τα, ευρέα </a:t>
            </a:r>
            <a:r>
              <a:rPr lang="en-US" dirty="0" smtClean="0"/>
              <a:t>QRS</a:t>
            </a:r>
            <a:r>
              <a:rPr lang="el-GR" dirty="0" smtClean="0"/>
              <a:t>, </a:t>
            </a:r>
            <a:r>
              <a:rPr lang="el-GR" dirty="0" err="1" smtClean="0"/>
              <a:t>βραδυαρρυθμία</a:t>
            </a:r>
            <a:r>
              <a:rPr lang="el-GR" dirty="0" smtClean="0"/>
              <a:t>, κοιλιακή μαρμαρυγή ή και καρδιακή ανακοπή. Γι’ αυτό, η </a:t>
            </a:r>
            <a:r>
              <a:rPr lang="el-GR" dirty="0" err="1" smtClean="0"/>
              <a:t>υπερκαλιαιμία</a:t>
            </a:r>
            <a:r>
              <a:rPr lang="el-GR" dirty="0" smtClean="0"/>
              <a:t> πρέπει να αντιμετωπίζεται.</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221083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solidFill>
                  <a:srgbClr val="1F497D"/>
                </a:solidFill>
              </a:rPr>
              <a:t>Οξεία νεφρική ανεπάρκεια </a:t>
            </a:r>
            <a:r>
              <a:rPr lang="el-GR" sz="3000" b="0" dirty="0" smtClean="0">
                <a:solidFill>
                  <a:srgbClr val="1F497D"/>
                </a:solidFill>
              </a:rPr>
              <a:t>4/4</a:t>
            </a:r>
            <a:endParaRPr lang="en-US" sz="4000"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Η δεύτερη φάση είναι η </a:t>
            </a:r>
            <a:r>
              <a:rPr lang="el-GR" b="1" dirty="0" smtClean="0"/>
              <a:t>φάση της διούρησης</a:t>
            </a:r>
            <a:r>
              <a:rPr lang="el-GR" dirty="0" smtClean="0"/>
              <a:t>. Αυτή ακολουθεί την φάση της </a:t>
            </a:r>
            <a:r>
              <a:rPr lang="el-GR" dirty="0" err="1" smtClean="0"/>
              <a:t>ανουρίας</a:t>
            </a:r>
            <a:r>
              <a:rPr lang="el-GR" dirty="0" smtClean="0"/>
              <a:t> και χαρακτηρίζεται από πολύ αραιά ούρα (χαμηλό ΜΒ) και πολυουρία. Μπορεί τα ούρα να είναι αρκετά λίτρα την ημέρα, ωστόσο η ουρία αίματος δεν ελαττώνεται και η πολυουρία μπορεί να διαρκεί αρκετές μέρες.</a:t>
            </a:r>
          </a:p>
          <a:p>
            <a:r>
              <a:rPr lang="el-GR" dirty="0" smtClean="0"/>
              <a:t>Εφ’ όσον η αιτία αποκατασταθεί και ο ασθενής αντιμετωπιστεί και επιζήσει, τότε, η νεφρική λειτουργία </a:t>
            </a:r>
            <a:r>
              <a:rPr lang="el-GR" b="1" dirty="0" smtClean="0"/>
              <a:t>προοδευτικά αποκαθίσταται </a:t>
            </a:r>
            <a:r>
              <a:rPr lang="el-GR" dirty="0" smtClean="0"/>
              <a:t>με αποτέλεσμα παραμένει κάποιο ποσοστό υπολειμματικής λειτουργίας των νεφρών.</a:t>
            </a:r>
          </a:p>
          <a:p>
            <a:endParaRPr lang="el-GR" dirty="0" smtClean="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6053710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Αίτια οξείας νεφρικής ανεπάρκειας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Συχνά αίτια είναι </a:t>
            </a:r>
            <a:r>
              <a:rPr lang="el-GR" b="1" dirty="0" smtClean="0"/>
              <a:t>η επίδραση τοξικών ουσιών </a:t>
            </a:r>
            <a:r>
              <a:rPr lang="el-GR" dirty="0" smtClean="0"/>
              <a:t>όπως </a:t>
            </a:r>
            <a:r>
              <a:rPr lang="el-GR" dirty="0" err="1" smtClean="0"/>
              <a:t>τετραχλωράνθρακες</a:t>
            </a:r>
            <a:r>
              <a:rPr lang="el-GR" dirty="0" smtClean="0"/>
              <a:t>, </a:t>
            </a:r>
            <a:r>
              <a:rPr lang="el-GR" dirty="0" err="1" smtClean="0"/>
              <a:t>νεφροτοξικά</a:t>
            </a:r>
            <a:r>
              <a:rPr lang="el-GR" dirty="0" smtClean="0"/>
              <a:t> αντιβιοτικά (</a:t>
            </a:r>
            <a:r>
              <a:rPr lang="el-GR" dirty="0" err="1" smtClean="0"/>
              <a:t>αμινογλυκοσίδες</a:t>
            </a:r>
            <a:r>
              <a:rPr lang="el-GR" dirty="0" smtClean="0"/>
              <a:t>, </a:t>
            </a:r>
            <a:r>
              <a:rPr lang="el-GR" dirty="0" err="1" smtClean="0"/>
              <a:t>αμφοτερικίνη</a:t>
            </a:r>
            <a:r>
              <a:rPr lang="el-GR" dirty="0" smtClean="0"/>
              <a:t> Β), καθώς και πιο περίεργα προϊόντα όπως η βρώση δηλητηριωδών μανιταριών. Υπάρχει πιθανότητα </a:t>
            </a:r>
            <a:r>
              <a:rPr lang="el-GR" dirty="0" err="1" smtClean="0"/>
              <a:t>ακτινοσκιερές</a:t>
            </a:r>
            <a:r>
              <a:rPr lang="el-GR" dirty="0" smtClean="0"/>
              <a:t> ουσίες να επιδράσουν βλαπτικά, ιδίως όταν συνυπάρχει διαβητική νεφροπάθεια, ηπατική ανεπάρκεια, </a:t>
            </a:r>
            <a:r>
              <a:rPr lang="el-GR" dirty="0" err="1" smtClean="0"/>
              <a:t>πολλαπλούν</a:t>
            </a:r>
            <a:r>
              <a:rPr lang="el-GR" dirty="0" smtClean="0"/>
              <a:t> </a:t>
            </a:r>
            <a:r>
              <a:rPr lang="el-GR" dirty="0" err="1" smtClean="0"/>
              <a:t>μυέλωμα</a:t>
            </a:r>
            <a:r>
              <a:rPr lang="el-GR" dirty="0" smtClean="0"/>
              <a:t> κτλ. </a:t>
            </a:r>
          </a:p>
          <a:p>
            <a:r>
              <a:rPr lang="el-GR" dirty="0" smtClean="0"/>
              <a:t>Η μεγάλη </a:t>
            </a:r>
            <a:r>
              <a:rPr lang="el-GR" b="1" dirty="0" smtClean="0"/>
              <a:t>ελάττωση του όγκου αίματος </a:t>
            </a:r>
            <a:r>
              <a:rPr lang="el-GR" dirty="0" smtClean="0"/>
              <a:t>μετά από βαρύ τραυματισμό.</a:t>
            </a:r>
          </a:p>
          <a:p>
            <a:r>
              <a:rPr lang="el-GR" dirty="0" smtClean="0"/>
              <a:t>Σε </a:t>
            </a:r>
            <a:r>
              <a:rPr lang="el-GR" b="1" dirty="0" smtClean="0"/>
              <a:t>μαζική καταστροφή ιστών </a:t>
            </a:r>
            <a:r>
              <a:rPr lang="el-GR" dirty="0" smtClean="0"/>
              <a:t>όπως σε εγκαύματα, σύνθλιψη μυών, </a:t>
            </a:r>
            <a:r>
              <a:rPr lang="el-GR" dirty="0" err="1" smtClean="0"/>
              <a:t>ραβδομυόλυση</a:t>
            </a:r>
            <a:r>
              <a:rPr lang="el-GR" dirty="0" smtClean="0"/>
              <a:t>, ασυμβατότητα μετάγγισης.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442738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Αίτια οξείας νεφρικής ανεπάρκειας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Μετά από </a:t>
            </a:r>
            <a:r>
              <a:rPr lang="el-GR" b="1" dirty="0" smtClean="0"/>
              <a:t>λοιμώξεις</a:t>
            </a:r>
            <a:r>
              <a:rPr lang="el-GR" dirty="0" smtClean="0"/>
              <a:t> όπως σηψαιμία, περιτονίτιδα.</a:t>
            </a:r>
          </a:p>
          <a:p>
            <a:r>
              <a:rPr lang="el-GR" dirty="0" smtClean="0"/>
              <a:t>Σε διάχυτη </a:t>
            </a:r>
            <a:r>
              <a:rPr lang="el-GR" b="1" dirty="0" err="1" smtClean="0"/>
              <a:t>ενδαγγειακή</a:t>
            </a:r>
            <a:r>
              <a:rPr lang="el-GR" b="1" dirty="0" smtClean="0"/>
              <a:t> πήξη.</a:t>
            </a:r>
          </a:p>
          <a:p>
            <a:r>
              <a:rPr lang="el-GR" dirty="0" smtClean="0"/>
              <a:t>Σε </a:t>
            </a:r>
            <a:r>
              <a:rPr lang="el-GR" b="1" dirty="0" smtClean="0"/>
              <a:t>επιπλοκές </a:t>
            </a:r>
            <a:r>
              <a:rPr lang="el-GR" b="1" dirty="0" smtClean="0"/>
              <a:t>κύησης.</a:t>
            </a:r>
            <a:endParaRPr lang="el-GR" b="1" dirty="0" smtClean="0"/>
          </a:p>
          <a:p>
            <a:r>
              <a:rPr lang="el-GR" dirty="0" smtClean="0"/>
              <a:t>Σε </a:t>
            </a:r>
            <a:r>
              <a:rPr lang="el-GR" b="1" dirty="0" smtClean="0"/>
              <a:t>ανοσολογικές </a:t>
            </a:r>
            <a:r>
              <a:rPr lang="el-GR" dirty="0" smtClean="0"/>
              <a:t>αντιδράσεις όπως χρήση φαρμάκων και αλλεργική αντίδραση (</a:t>
            </a:r>
            <a:r>
              <a:rPr lang="el-GR" dirty="0" err="1" smtClean="0"/>
              <a:t>πενικιλλίνη</a:t>
            </a:r>
            <a:r>
              <a:rPr lang="el-GR" dirty="0" smtClean="0"/>
              <a:t>).</a:t>
            </a:r>
          </a:p>
          <a:p>
            <a:r>
              <a:rPr lang="el-GR" dirty="0" smtClean="0"/>
              <a:t>Μετά από </a:t>
            </a:r>
            <a:r>
              <a:rPr lang="el-GR" b="1" dirty="0" smtClean="0"/>
              <a:t>λιθίαση ή και νεοπλάσματα </a:t>
            </a:r>
            <a:r>
              <a:rPr lang="el-GR" dirty="0" smtClean="0"/>
              <a:t>με ταυτόχρονη </a:t>
            </a:r>
            <a:r>
              <a:rPr lang="el-GR" b="1" dirty="0" smtClean="0"/>
              <a:t>απόφραξη των ουροφόρων οδών.</a:t>
            </a:r>
            <a:endParaRPr lang="en-US"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3159069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Θεραπεία οξείας νεφρικής ανεπάρκειας</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r>
              <a:rPr lang="el-GR" b="1" dirty="0" smtClean="0"/>
              <a:t>Στην </a:t>
            </a:r>
            <a:r>
              <a:rPr lang="el-GR" b="1" dirty="0" err="1" smtClean="0"/>
              <a:t>ανουρική</a:t>
            </a:r>
            <a:r>
              <a:rPr lang="el-GR" b="1" dirty="0" smtClean="0"/>
              <a:t> </a:t>
            </a:r>
            <a:r>
              <a:rPr lang="el-GR" dirty="0" smtClean="0"/>
              <a:t>φάση επιχειρείται κατάλληλη πρόληψη των βιοχημικών διαταραχών και τις πρώτες ώρες δίδεται </a:t>
            </a:r>
            <a:r>
              <a:rPr lang="el-GR" dirty="0" err="1" smtClean="0"/>
              <a:t>φουροσεμίδη</a:t>
            </a:r>
            <a:r>
              <a:rPr lang="el-GR" dirty="0" smtClean="0"/>
              <a:t> και </a:t>
            </a:r>
            <a:r>
              <a:rPr lang="el-GR" dirty="0" err="1" smtClean="0"/>
              <a:t>μανιτόλη</a:t>
            </a:r>
            <a:r>
              <a:rPr lang="el-GR" dirty="0" smtClean="0"/>
              <a:t>. Γίνεται περιορισμός των υγρών, κατάλληλη δίαιτα με ανάπαυση και χορηγείται γλυκόζη για πρόληψη της </a:t>
            </a:r>
            <a:r>
              <a:rPr lang="el-GR" dirty="0" err="1" smtClean="0"/>
              <a:t>κέτωσης</a:t>
            </a:r>
            <a:r>
              <a:rPr lang="el-GR" dirty="0" smtClean="0"/>
              <a:t>. Δίδουμε βιταμίνες Β και </a:t>
            </a:r>
            <a:r>
              <a:rPr lang="en-US" dirty="0" smtClean="0"/>
              <a:t>C </a:t>
            </a:r>
            <a:r>
              <a:rPr lang="el-GR" dirty="0" smtClean="0"/>
              <a:t>και καταπολεμούμε τυχούσες λοιμώξεις. Παράλληλα καταπολεμούνται τυχούσες επιπλοκές όπως αρρυθμίες, υπέρταση, καρδιακή ανεπάρκεια και γίνεται ρύθμιση της </a:t>
            </a:r>
            <a:r>
              <a:rPr lang="el-GR" dirty="0" err="1" smtClean="0"/>
              <a:t>οξεοβασικής</a:t>
            </a:r>
            <a:r>
              <a:rPr lang="el-GR" dirty="0" smtClean="0"/>
              <a:t> ισορροπίας.</a:t>
            </a:r>
          </a:p>
          <a:p>
            <a:r>
              <a:rPr lang="el-GR" dirty="0" smtClean="0"/>
              <a:t>Παράλληλα όταν η ουρία ξεπεράσει τα 200 </a:t>
            </a:r>
            <a:r>
              <a:rPr lang="en-US" dirty="0" smtClean="0"/>
              <a:t>mg%, </a:t>
            </a:r>
            <a:r>
              <a:rPr lang="el-GR" dirty="0" smtClean="0"/>
              <a:t>τότε γίνεται διύλιση σε τεχνητό νεφρό ή δια της περιτοναϊκής οδού.</a:t>
            </a:r>
          </a:p>
          <a:p>
            <a:r>
              <a:rPr lang="el-GR" dirty="0" smtClean="0"/>
              <a:t>Στην φάση της διούρησης αντικαθιστούμε τις απώλειες υγρών και ηλεκτρολυτών.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1972212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 </a:t>
            </a:r>
            <a:r>
              <a:rPr lang="el-GR" b="1" dirty="0" err="1" smtClean="0">
                <a:solidFill>
                  <a:schemeClr val="tx2"/>
                </a:solidFill>
              </a:rPr>
              <a:t>Χρονία</a:t>
            </a:r>
            <a:r>
              <a:rPr lang="el-GR" b="1" dirty="0" smtClean="0">
                <a:solidFill>
                  <a:schemeClr val="tx2"/>
                </a:solidFill>
              </a:rPr>
              <a:t> νεφρική ανεπάρκεια</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Είναι τελικό αποτέλεσμα πολλών παθήσεων και μπορεί να διαλάθει λόγω χρονιότητας και βραδέος ρυθμού.</a:t>
            </a:r>
            <a:r>
              <a:rPr lang="en-US" dirty="0" smtClean="0"/>
              <a:t> </a:t>
            </a:r>
            <a:r>
              <a:rPr lang="el-GR" dirty="0" smtClean="0"/>
              <a:t>Για να γίνει αντιληπτή, θα πρέπει να έχει καταστραφεί το 80% των </a:t>
            </a:r>
            <a:r>
              <a:rPr lang="el-GR" dirty="0" err="1" smtClean="0"/>
              <a:t>νεφρώνων</a:t>
            </a:r>
            <a:r>
              <a:rPr lang="el-GR" dirty="0" smtClean="0"/>
              <a:t>, καθώς δε αυξάνεται η βλάβη αυξάνονται και τα επίπεδα ουρίας του αίματος. </a:t>
            </a:r>
          </a:p>
          <a:p>
            <a:r>
              <a:rPr lang="el-GR" dirty="0" smtClean="0"/>
              <a:t>Ωστόσο ο ασθενής μπορεί να είναι </a:t>
            </a:r>
            <a:r>
              <a:rPr lang="el-GR" dirty="0" err="1" smtClean="0"/>
              <a:t>ασυμπτωματικός</a:t>
            </a:r>
            <a:r>
              <a:rPr lang="el-GR" dirty="0" smtClean="0"/>
              <a:t> και σε καλή κατάσταση. </a:t>
            </a:r>
          </a:p>
          <a:p>
            <a:r>
              <a:rPr lang="el-GR" dirty="0" smtClean="0"/>
              <a:t>Η κλινική εικόνα επιδεινώνεται όταν η </a:t>
            </a:r>
            <a:r>
              <a:rPr lang="el-GR" dirty="0" err="1" smtClean="0"/>
              <a:t>σπειραματική</a:t>
            </a:r>
            <a:r>
              <a:rPr lang="el-GR" dirty="0" smtClean="0"/>
              <a:t> διήθηση μειωθεί στα 10 </a:t>
            </a:r>
            <a:r>
              <a:rPr lang="en-US" dirty="0" smtClean="0"/>
              <a:t>cc/min.</a:t>
            </a:r>
          </a:p>
          <a:p>
            <a:r>
              <a:rPr lang="el-GR" dirty="0" smtClean="0"/>
              <a:t>Η κλινική εικόνα χαρακτηρίζεται από πολλά συμπτώματα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087632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solidFill>
                  <a:schemeClr val="tx2"/>
                </a:solidFill>
              </a:rPr>
              <a:t>Συμπτώματα - </a:t>
            </a:r>
            <a:r>
              <a:rPr lang="el-GR" b="1" dirty="0" err="1" smtClean="0">
                <a:solidFill>
                  <a:schemeClr val="tx2"/>
                </a:solidFill>
              </a:rPr>
              <a:t>Χρονία</a:t>
            </a:r>
            <a:r>
              <a:rPr lang="el-GR" b="1" dirty="0" smtClean="0">
                <a:solidFill>
                  <a:schemeClr val="tx2"/>
                </a:solidFill>
              </a:rPr>
              <a:t> νεφρική ανεπάρκεια</a:t>
            </a:r>
            <a:endParaRPr lang="en-US" b="1" dirty="0">
              <a:solidFill>
                <a:schemeClr val="tx2"/>
              </a:solidFill>
            </a:endParaRPr>
          </a:p>
        </p:txBody>
      </p:sp>
      <p:sp>
        <p:nvSpPr>
          <p:cNvPr id="3" name="2 - Θέση περιεχομένου"/>
          <p:cNvSpPr>
            <a:spLocks noGrp="1"/>
          </p:cNvSpPr>
          <p:nvPr>
            <p:ph idx="1"/>
          </p:nvPr>
        </p:nvSpPr>
        <p:spPr>
          <a:xfrm>
            <a:off x="457200" y="1196752"/>
            <a:ext cx="8507288" cy="5472608"/>
          </a:xfrm>
        </p:spPr>
        <p:txBody>
          <a:bodyPr>
            <a:noAutofit/>
          </a:bodyPr>
          <a:lstStyle/>
          <a:p>
            <a:pPr>
              <a:lnSpc>
                <a:spcPct val="110000"/>
              </a:lnSpc>
              <a:spcBef>
                <a:spcPts val="1000"/>
              </a:spcBef>
            </a:pPr>
            <a:r>
              <a:rPr lang="el-GR" dirty="0" smtClean="0"/>
              <a:t>Εμφανίζεται αδυναμία, αναιμία και δύσπνοια με την κόπωση. Ταυτόχρονα συνυπάρχει ανορεξία, ναυτία, έμετοι, κνησμός με ξηρότητα του δέρματος.</a:t>
            </a:r>
          </a:p>
          <a:p>
            <a:pPr>
              <a:lnSpc>
                <a:spcPct val="110000"/>
              </a:lnSpc>
              <a:spcBef>
                <a:spcPts val="1000"/>
              </a:spcBef>
            </a:pPr>
            <a:r>
              <a:rPr lang="el-GR" dirty="0" smtClean="0"/>
              <a:t>Υπάρχει πολυουρία και </a:t>
            </a:r>
            <a:r>
              <a:rPr lang="el-GR" dirty="0" err="1" smtClean="0"/>
              <a:t>νυκτουρία</a:t>
            </a:r>
            <a:r>
              <a:rPr lang="el-GR" dirty="0" smtClean="0"/>
              <a:t>.</a:t>
            </a:r>
          </a:p>
          <a:p>
            <a:pPr>
              <a:lnSpc>
                <a:spcPct val="110000"/>
              </a:lnSpc>
              <a:spcBef>
                <a:spcPts val="1000"/>
              </a:spcBef>
            </a:pPr>
            <a:r>
              <a:rPr lang="el-GR" dirty="0" smtClean="0"/>
              <a:t>Εμφανίζεται διάρροια και δυνατόν να παρατηρηθούν αιμορραγικές κενώσεις καθώς και αιμορραγική διάθεση. Συνυπάρχουν συμπτώματα από το καρδιαγγειακό σύστημα, όπως υπέρταση, αρρυθμίες, καρδιακή ανεπάρκεια και περικαρδίτιδα. </a:t>
            </a:r>
          </a:p>
          <a:p>
            <a:pPr>
              <a:lnSpc>
                <a:spcPct val="110000"/>
              </a:lnSpc>
              <a:spcBef>
                <a:spcPts val="1000"/>
              </a:spcBef>
            </a:pPr>
            <a:r>
              <a:rPr lang="el-GR" dirty="0" smtClean="0"/>
              <a:t>Παρατηρούνται επίσης συμπτώματα μεταβολικής οξέωσης και </a:t>
            </a:r>
            <a:r>
              <a:rPr lang="el-GR" dirty="0" err="1" smtClean="0"/>
              <a:t>συγχυτικά</a:t>
            </a:r>
            <a:r>
              <a:rPr lang="el-GR" dirty="0" smtClean="0"/>
              <a:t> φαινόμενα. </a:t>
            </a:r>
          </a:p>
          <a:p>
            <a:pPr>
              <a:lnSpc>
                <a:spcPct val="110000"/>
              </a:lnSpc>
              <a:spcBef>
                <a:spcPts val="1000"/>
              </a:spcBef>
            </a:pPr>
            <a:r>
              <a:rPr lang="el-GR" dirty="0" smtClean="0"/>
              <a:t>Περιφερική νευροπάθεια μπορεί να παρατηρηθεί. Άλλα συμπτώματα είναι η νεφρική </a:t>
            </a:r>
            <a:r>
              <a:rPr lang="el-GR" dirty="0" err="1" smtClean="0"/>
              <a:t>οστεοδυστροφία</a:t>
            </a:r>
            <a:r>
              <a:rPr lang="el-GR" dirty="0" smtClean="0"/>
              <a:t> καθώς και σε σοβαρότερες περιπτώσεις λήθαργος και κώμα.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18561304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err="1" smtClean="0">
                <a:solidFill>
                  <a:schemeClr val="tx2"/>
                </a:solidFill>
              </a:rPr>
              <a:t>Χρονία</a:t>
            </a:r>
            <a:r>
              <a:rPr lang="el-GR" b="1" dirty="0" smtClean="0">
                <a:solidFill>
                  <a:schemeClr val="tx2"/>
                </a:solidFill>
              </a:rPr>
              <a:t> νεφρική ανεπάρκεια - Αίτια</a:t>
            </a:r>
            <a:endParaRPr lang="en-US" b="1" dirty="0">
              <a:solidFill>
                <a:schemeClr val="tx2"/>
              </a:solidFill>
            </a:endParaRPr>
          </a:p>
        </p:txBody>
      </p:sp>
      <p:sp>
        <p:nvSpPr>
          <p:cNvPr id="3" name="2 - Θέση περιεχομένου"/>
          <p:cNvSpPr>
            <a:spLocks noGrp="1"/>
          </p:cNvSpPr>
          <p:nvPr>
            <p:ph idx="1"/>
          </p:nvPr>
        </p:nvSpPr>
        <p:spPr>
          <a:xfrm>
            <a:off x="457200" y="1196752"/>
            <a:ext cx="8579296" cy="5040560"/>
          </a:xfrm>
        </p:spPr>
        <p:txBody>
          <a:bodyPr>
            <a:normAutofit/>
          </a:bodyPr>
          <a:lstStyle/>
          <a:p>
            <a:pPr marL="0" indent="0">
              <a:buNone/>
            </a:pPr>
            <a:r>
              <a:rPr lang="el-GR" dirty="0" smtClean="0"/>
              <a:t>Τα κυριότερα αίτια που οδηγούν σε </a:t>
            </a:r>
            <a:r>
              <a:rPr lang="el-GR" dirty="0" err="1" smtClean="0"/>
              <a:t>χρονία</a:t>
            </a:r>
            <a:r>
              <a:rPr lang="el-GR" dirty="0" smtClean="0"/>
              <a:t> νεφρική ανεπάρκεια είναι:</a:t>
            </a:r>
          </a:p>
          <a:p>
            <a:r>
              <a:rPr lang="el-GR" dirty="0" err="1" smtClean="0"/>
              <a:t>Σπειραματονεφρίτιδα</a:t>
            </a:r>
            <a:r>
              <a:rPr lang="el-GR" dirty="0" smtClean="0"/>
              <a:t> </a:t>
            </a:r>
            <a:r>
              <a:rPr lang="el-GR" dirty="0" err="1" smtClean="0"/>
              <a:t>ανόσων</a:t>
            </a:r>
            <a:r>
              <a:rPr lang="el-GR" dirty="0" smtClean="0"/>
              <a:t> συμπλεγμάτων.</a:t>
            </a:r>
          </a:p>
          <a:p>
            <a:r>
              <a:rPr lang="el-GR" dirty="0" smtClean="0"/>
              <a:t>Αγγειακή πάθηση νεφρών.</a:t>
            </a:r>
          </a:p>
          <a:p>
            <a:r>
              <a:rPr lang="el-GR" dirty="0" err="1" smtClean="0"/>
              <a:t>Χρονία</a:t>
            </a:r>
            <a:r>
              <a:rPr lang="el-GR" dirty="0" smtClean="0"/>
              <a:t> </a:t>
            </a:r>
            <a:r>
              <a:rPr lang="el-GR" dirty="0" err="1" smtClean="0"/>
              <a:t>πυελονεφρίτιδα</a:t>
            </a:r>
            <a:r>
              <a:rPr lang="el-GR" dirty="0" smtClean="0"/>
              <a:t>.</a:t>
            </a:r>
          </a:p>
          <a:p>
            <a:r>
              <a:rPr lang="el-GR" dirty="0" smtClean="0"/>
              <a:t>Μεταβολικές παθήσεις όπως ο διαβήτης που προσβάλλει τα νεφρά.</a:t>
            </a:r>
          </a:p>
          <a:p>
            <a:r>
              <a:rPr lang="el-GR" dirty="0" smtClean="0"/>
              <a:t>Διάφορες λοιμώξεις του νεφρού.</a:t>
            </a:r>
          </a:p>
          <a:p>
            <a:r>
              <a:rPr lang="el-GR" dirty="0" smtClean="0"/>
              <a:t>Λιθίαση του νεφρού.</a:t>
            </a:r>
          </a:p>
          <a:p>
            <a:r>
              <a:rPr lang="el-GR" dirty="0" smtClean="0"/>
              <a:t>Συγγενείς παθήσεις του νεφρού όπως οι </a:t>
            </a:r>
            <a:r>
              <a:rPr lang="el-GR" dirty="0" err="1" smtClean="0"/>
              <a:t>πολυκυστικοί</a:t>
            </a:r>
            <a:r>
              <a:rPr lang="el-GR" dirty="0" smtClean="0"/>
              <a:t> νεφροί.</a:t>
            </a:r>
          </a:p>
          <a:p>
            <a:r>
              <a:rPr lang="el-GR" dirty="0" smtClean="0"/>
              <a:t>Νεφροπάθεια από αναλγητικά.</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31773036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solidFill>
                  <a:schemeClr val="tx2"/>
                </a:solidFill>
              </a:rPr>
              <a:t>Θεραπεία </a:t>
            </a:r>
            <a:r>
              <a:rPr lang="el-GR" b="1" dirty="0" err="1" smtClean="0">
                <a:solidFill>
                  <a:schemeClr val="tx2"/>
                </a:solidFill>
              </a:rPr>
              <a:t>Χρονίας</a:t>
            </a:r>
            <a:r>
              <a:rPr lang="el-GR" b="1" dirty="0" smtClean="0">
                <a:solidFill>
                  <a:schemeClr val="tx2"/>
                </a:solidFill>
              </a:rPr>
              <a:t> Νεφρικής ανεπαρκείας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pPr>
              <a:buNone/>
            </a:pPr>
            <a:r>
              <a:rPr lang="el-GR" b="1" dirty="0" smtClean="0"/>
              <a:t>Διαιτητική αγωγή</a:t>
            </a:r>
          </a:p>
          <a:p>
            <a:pPr marL="0" indent="0">
              <a:buNone/>
            </a:pPr>
            <a:r>
              <a:rPr lang="el-GR" dirty="0" smtClean="0"/>
              <a:t>Όταν η ουρία έχει σχετική αύξηση δεν περιορίζουμε το λεύκωμα, όταν όμως η ουρία είναι 150</a:t>
            </a:r>
            <a:r>
              <a:rPr lang="en-US" dirty="0" smtClean="0"/>
              <a:t> mg% </a:t>
            </a:r>
            <a:r>
              <a:rPr lang="el-GR" dirty="0" smtClean="0"/>
              <a:t>τότε περιορίζουμε το προσλαμβανόμενο λεύκωμα. Το λεύκωμα όμως που δίδεται πρέπει να είναι υψηλής βιολογικής αξίας, και αυτό καθορίζεται με βάση την περιεκτικότητα του λευκώματος σε απαραίτητα αμινοξέα. Χορηγούνται ικανοί υδατάνθρακες που βοηθούν τον περιορισμό της απέκκρισης αζωτούχων ουσιών. Όταν η κατάσταση του ασθενούς είναι βαρεία χρησιμοποιείται η δίαιτα </a:t>
            </a:r>
            <a:r>
              <a:rPr lang="en-US" dirty="0" err="1" smtClean="0"/>
              <a:t>Giovanetti</a:t>
            </a:r>
            <a:r>
              <a:rPr lang="en-US" dirty="0" smtClean="0"/>
              <a:t>. </a:t>
            </a:r>
            <a:r>
              <a:rPr lang="el-GR" dirty="0" smtClean="0"/>
              <a:t>Το αλάτι δεν το περιορίζουμε, λόγω ότι στην νόσο έχουμε μεγάλη απώλεια </a:t>
            </a:r>
            <a:r>
              <a:rPr lang="en-US" dirty="0" smtClean="0"/>
              <a:t>Na.</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2404269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Το ουροποιητικό σύστημα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rmAutofit lnSpcReduction="10000"/>
          </a:bodyPr>
          <a:lstStyle/>
          <a:p>
            <a:r>
              <a:rPr lang="el-GR" dirty="0" smtClean="0"/>
              <a:t>Το ουροποιητικό σύστημα του ανθρώπου αποτελείται από τους νεφρούς, τους ουρητήρες, την ουροδόχο κύστη και την ουρήθρα. Σκοπός του συστήματος αυτού είναι η παραγωγή και η αποβολή των ούρων και παράλληλα άχρηστων συστατικών που παράγονται στον οργανισμό από τις καύσεις, καθώς και η διατήρηση του ισοζυγίου του νερού και των ηλεκτρολυτών στο ανθρώπινο σώμα.</a:t>
            </a:r>
          </a:p>
          <a:p>
            <a:r>
              <a:rPr lang="el-GR" dirty="0" smtClean="0"/>
              <a:t>Το κύριο όργανο του ουροποιητικού είναι ο νεφρός. Έχουμε δύο νεφρούς στο σώμα μας, έναν αριστερό κι ένα δεξιό που σκοπός τους είναι η παραγωγή των ούρων. Τα υπόλοιπα όργανα του συστήματος χρησιμεύουν στην αποβολή των ούρων που καλούνται και αποχετευτικά όργανα του ουροποιητικού συστήματος.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98798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solidFill>
                  <a:schemeClr val="tx2"/>
                </a:solidFill>
              </a:rPr>
              <a:t>Θεραπεία </a:t>
            </a:r>
            <a:r>
              <a:rPr lang="el-GR" b="1" dirty="0" err="1" smtClean="0">
                <a:solidFill>
                  <a:schemeClr val="tx2"/>
                </a:solidFill>
              </a:rPr>
              <a:t>Χρονίας</a:t>
            </a:r>
            <a:r>
              <a:rPr lang="el-GR" b="1" dirty="0" smtClean="0">
                <a:solidFill>
                  <a:schemeClr val="tx2"/>
                </a:solidFill>
              </a:rPr>
              <a:t> Νεφρικής ανεπαρκείας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pPr>
              <a:buNone/>
            </a:pPr>
            <a:r>
              <a:rPr lang="el-GR" b="1" dirty="0" smtClean="0"/>
              <a:t>Άλλα Μέτρα </a:t>
            </a:r>
          </a:p>
          <a:p>
            <a:pPr>
              <a:buNone/>
            </a:pPr>
            <a:r>
              <a:rPr lang="el-GR" dirty="0" smtClean="0"/>
              <a:t>Χορηγούμε </a:t>
            </a:r>
            <a:r>
              <a:rPr lang="el-GR" b="1" dirty="0" err="1" smtClean="0"/>
              <a:t>ερυθροποιητίνη</a:t>
            </a:r>
            <a:r>
              <a:rPr lang="el-GR" b="1" dirty="0" smtClean="0"/>
              <a:t> </a:t>
            </a:r>
            <a:r>
              <a:rPr lang="el-GR" dirty="0" smtClean="0"/>
              <a:t>για αντιμετώπιση της αναιμίας.</a:t>
            </a:r>
          </a:p>
          <a:p>
            <a:pPr>
              <a:buNone/>
            </a:pPr>
            <a:r>
              <a:rPr lang="el-GR" dirty="0" smtClean="0"/>
              <a:t>Ρυθμίζουμε την </a:t>
            </a:r>
            <a:r>
              <a:rPr lang="el-GR" b="1" dirty="0" smtClean="0"/>
              <a:t>μεταβολική οξέωση</a:t>
            </a:r>
          </a:p>
          <a:p>
            <a:pPr>
              <a:buNone/>
            </a:pPr>
            <a:r>
              <a:rPr lang="el-GR" dirty="0" smtClean="0"/>
              <a:t>Καταπολεμούμε </a:t>
            </a:r>
            <a:r>
              <a:rPr lang="el-GR" b="1" dirty="0" smtClean="0"/>
              <a:t>λοιμώξεις και υπέρταση ή καρδιακή ανεπάρκεια</a:t>
            </a:r>
          </a:p>
          <a:p>
            <a:pPr marL="0" indent="0">
              <a:buNone/>
            </a:pPr>
            <a:r>
              <a:rPr lang="el-GR" dirty="0" smtClean="0"/>
              <a:t>Τέλος εφ’ όσον είναι αναγκαίο εφαρμόζουμε χρόνια </a:t>
            </a:r>
            <a:r>
              <a:rPr lang="el-GR" b="1" dirty="0" err="1" smtClean="0"/>
              <a:t>αιμοδιύλιση</a:t>
            </a:r>
            <a:r>
              <a:rPr lang="el-GR" b="1" dirty="0" smtClean="0"/>
              <a:t> (τεχνητό νεφρό ή περιτοναϊκή πλύση).</a:t>
            </a:r>
          </a:p>
          <a:p>
            <a:pPr marL="0" indent="0">
              <a:buNone/>
            </a:pPr>
            <a:r>
              <a:rPr lang="el-GR" dirty="0" smtClean="0"/>
              <a:t>Εκτός των ανωτέρω εφαρμόζεται και </a:t>
            </a:r>
            <a:r>
              <a:rPr lang="el-GR" b="1" dirty="0" smtClean="0"/>
              <a:t>η μεταμόσχευση του νεφρού</a:t>
            </a:r>
            <a:r>
              <a:rPr lang="el-GR" dirty="0" smtClean="0"/>
              <a:t>, εφ’ όσον υπάρχει κατάλληλος δότης. Πάντοτε υπάρχει η πιθανότητα απόρριψης του μοσχεύματος.</a:t>
            </a:r>
          </a:p>
          <a:p>
            <a:pPr>
              <a:buNone/>
            </a:pPr>
            <a:endParaRPr lang="el-GR" dirty="0" smtClean="0"/>
          </a:p>
          <a:p>
            <a:pPr>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17766359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err="1" smtClean="0">
                <a:solidFill>
                  <a:schemeClr val="tx2"/>
                </a:solidFill>
              </a:rPr>
              <a:t>Σπειρματονεφρίτιδες</a:t>
            </a:r>
            <a:r>
              <a:rPr lang="el-GR" b="1" dirty="0" smtClean="0">
                <a:solidFill>
                  <a:schemeClr val="tx2"/>
                </a:solidFill>
              </a:rPr>
              <a:t>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Είναι παθήσεις που χαρακτηρίζονται από ιστολογικές αλλοιώσεις του νεφρού που προέρχονται από </a:t>
            </a:r>
            <a:r>
              <a:rPr lang="el-GR" b="1" dirty="0" smtClean="0"/>
              <a:t>ανοσοβιολογικό μηχανισμό</a:t>
            </a:r>
            <a:r>
              <a:rPr lang="el-GR" dirty="0" smtClean="0"/>
              <a:t>. Συχνή είναι </a:t>
            </a:r>
            <a:r>
              <a:rPr lang="el-GR" b="1" dirty="0" smtClean="0"/>
              <a:t>η </a:t>
            </a:r>
            <a:r>
              <a:rPr lang="en-US" b="1" dirty="0" err="1" smtClean="0"/>
              <a:t>IgA</a:t>
            </a:r>
            <a:r>
              <a:rPr lang="en-US" b="1" dirty="0" smtClean="0"/>
              <a:t> </a:t>
            </a:r>
            <a:r>
              <a:rPr lang="el-GR" b="1" dirty="0" smtClean="0"/>
              <a:t>νεφροπάθεια</a:t>
            </a:r>
            <a:r>
              <a:rPr lang="el-GR" dirty="0" smtClean="0"/>
              <a:t>.</a:t>
            </a:r>
          </a:p>
          <a:p>
            <a:r>
              <a:rPr lang="el-GR" dirty="0" smtClean="0"/>
              <a:t>Υπάρχει επίσης διάκριση όσον αφορά </a:t>
            </a:r>
            <a:r>
              <a:rPr lang="el-GR" b="1" dirty="0" smtClean="0"/>
              <a:t>1) </a:t>
            </a:r>
            <a:r>
              <a:rPr lang="el-GR" dirty="0" smtClean="0"/>
              <a:t>τα άνοσα συμπλέγματα και</a:t>
            </a:r>
            <a:r>
              <a:rPr lang="el-GR" b="1" dirty="0" smtClean="0"/>
              <a:t> 2) </a:t>
            </a:r>
            <a:r>
              <a:rPr lang="el-GR" dirty="0" smtClean="0"/>
              <a:t>τα αντισώματα κατά της βασικής μεμβράνης.</a:t>
            </a:r>
          </a:p>
          <a:p>
            <a:r>
              <a:rPr lang="el-GR" dirty="0" smtClean="0"/>
              <a:t>Παραδοσιακά όμως αναφερόμαστε στην </a:t>
            </a:r>
            <a:r>
              <a:rPr lang="el-GR" b="1" dirty="0" smtClean="0"/>
              <a:t>1) διάχυτη οξεία </a:t>
            </a:r>
            <a:r>
              <a:rPr lang="el-GR" b="1" dirty="0" err="1" smtClean="0"/>
              <a:t>σπειραματονεφρίτιδα</a:t>
            </a:r>
            <a:r>
              <a:rPr lang="el-GR" b="1" dirty="0" smtClean="0"/>
              <a:t> (</a:t>
            </a:r>
            <a:r>
              <a:rPr lang="el-GR" b="1" dirty="0" err="1" smtClean="0"/>
              <a:t>μεταστρεπτοκοκκική</a:t>
            </a:r>
            <a:r>
              <a:rPr lang="el-GR" b="1" dirty="0" smtClean="0"/>
              <a:t>) και 2) την εστιακή </a:t>
            </a:r>
            <a:r>
              <a:rPr lang="el-GR" b="1" dirty="0" err="1" smtClean="0"/>
              <a:t>σπειραματονεφρίτιδα</a:t>
            </a:r>
            <a:r>
              <a:rPr lang="el-GR" b="1"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9782224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err="1" smtClean="0">
                <a:solidFill>
                  <a:schemeClr val="tx2"/>
                </a:solidFill>
              </a:rPr>
              <a:t>Σπειρματονεφρίτιδες</a:t>
            </a:r>
            <a:r>
              <a:rPr lang="el-GR" b="1" dirty="0" smtClean="0">
                <a:solidFill>
                  <a:schemeClr val="tx2"/>
                </a:solidFill>
              </a:rPr>
              <a:t>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Η διάχυτη χαρακτηρίζεται από αιματουρία και </a:t>
            </a:r>
            <a:r>
              <a:rPr lang="el-GR" dirty="0" err="1" smtClean="0"/>
              <a:t>ολιγουρία</a:t>
            </a:r>
            <a:r>
              <a:rPr lang="el-GR" dirty="0" smtClean="0"/>
              <a:t> με </a:t>
            </a:r>
            <a:r>
              <a:rPr lang="el-GR" dirty="0" err="1" smtClean="0"/>
              <a:t>πρωτεινουρία</a:t>
            </a:r>
            <a:r>
              <a:rPr lang="el-GR" dirty="0" smtClean="0"/>
              <a:t>, οιδήματα και υπέρταση και σχετίζεται με προηγούμενη στρεπτοκοκκική λοίμωξη (όπως αμυγδαλίτιδα, φαρυγγίτιδα) που επισυμβαίνει συνήθως δύο εβδομάδες πριν την εμφάνιση της </a:t>
            </a:r>
            <a:r>
              <a:rPr lang="el-GR" dirty="0" err="1" smtClean="0"/>
              <a:t>σπειραματονεφρίτιδας</a:t>
            </a:r>
            <a:r>
              <a:rPr lang="el-GR" dirty="0" smtClean="0"/>
              <a:t>.</a:t>
            </a:r>
          </a:p>
          <a:p>
            <a:r>
              <a:rPr lang="el-GR" dirty="0" smtClean="0"/>
              <a:t>Ως επιπλοκές της οξείας </a:t>
            </a:r>
            <a:r>
              <a:rPr lang="el-GR" dirty="0" err="1" smtClean="0"/>
              <a:t>σπειραματονεφρίτιδας</a:t>
            </a:r>
            <a:r>
              <a:rPr lang="el-GR" dirty="0" smtClean="0"/>
              <a:t>, αναφέρονται το οξύ πνευμονικό οίδημα, η υπερτασική εγκεφαλοπάθεια και η νεφρική ανεπάρκεια.</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2952028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smtClean="0">
                <a:solidFill>
                  <a:schemeClr val="tx2"/>
                </a:solidFill>
              </a:rPr>
              <a:t>Σπειρματονεφρίτιδες</a:t>
            </a:r>
            <a:r>
              <a:rPr lang="el-GR" b="1" dirty="0" smtClean="0">
                <a:solidFill>
                  <a:schemeClr val="tx2"/>
                </a:solidFill>
              </a:rPr>
              <a:t>-Ευρήματα</a:t>
            </a:r>
            <a:endParaRPr lang="en-US" dirty="0"/>
          </a:p>
        </p:txBody>
      </p:sp>
      <p:sp>
        <p:nvSpPr>
          <p:cNvPr id="3" name="2 - Θέση περιεχομένου"/>
          <p:cNvSpPr>
            <a:spLocks noGrp="1"/>
          </p:cNvSpPr>
          <p:nvPr>
            <p:ph idx="1"/>
          </p:nvPr>
        </p:nvSpPr>
        <p:spPr/>
        <p:txBody>
          <a:bodyPr>
            <a:normAutofit/>
          </a:bodyPr>
          <a:lstStyle/>
          <a:p>
            <a:r>
              <a:rPr lang="el-GR" dirty="0" smtClean="0"/>
              <a:t>Λευκωματουρία παντός τύπου εμφανίζεται.</a:t>
            </a:r>
          </a:p>
          <a:p>
            <a:r>
              <a:rPr lang="el-GR" dirty="0" smtClean="0"/>
              <a:t>Υπάρχουν κύλινδροι στα ούρα και αιματουρία.</a:t>
            </a:r>
          </a:p>
          <a:p>
            <a:r>
              <a:rPr lang="el-GR" dirty="0" smtClean="0"/>
              <a:t>Τα ερυθρά στην αιματουρία εμφανίζονται χαρακτηριστικά δύσμορφα.</a:t>
            </a:r>
          </a:p>
          <a:p>
            <a:r>
              <a:rPr lang="el-GR" dirty="0" smtClean="0"/>
              <a:t>Οι </a:t>
            </a:r>
            <a:r>
              <a:rPr lang="el-GR" dirty="0" err="1" smtClean="0"/>
              <a:t>ουροκαλλιέργειες</a:t>
            </a:r>
            <a:r>
              <a:rPr lang="el-GR" dirty="0" smtClean="0"/>
              <a:t> χαρακτηριστικά είναι στείρες μικροβίων.</a:t>
            </a:r>
          </a:p>
          <a:p>
            <a:r>
              <a:rPr lang="el-GR" dirty="0" smtClean="0"/>
              <a:t>Καλλιέργειες φαρυγγικού επιχρίσματος ανακαλύπτει στέλεχος </a:t>
            </a:r>
            <a:r>
              <a:rPr lang="el-GR" dirty="0" err="1" smtClean="0"/>
              <a:t>στρεπτοκόκκου</a:t>
            </a:r>
            <a:r>
              <a:rPr lang="el-GR" dirty="0" smtClean="0"/>
              <a:t>.</a:t>
            </a:r>
          </a:p>
          <a:p>
            <a:r>
              <a:rPr lang="el-GR" dirty="0" smtClean="0"/>
              <a:t>Στο αίμα ανευρίσκεται αυξημένος τίτλος </a:t>
            </a:r>
            <a:r>
              <a:rPr lang="en-US" dirty="0" smtClean="0"/>
              <a:t>ASTO</a:t>
            </a:r>
            <a:r>
              <a:rPr lang="el-GR" dirty="0" smtClean="0"/>
              <a:t> (τίτλος </a:t>
            </a:r>
            <a:r>
              <a:rPr lang="el-GR" dirty="0" err="1" smtClean="0"/>
              <a:t>αντιστρεπτολυσίνης</a:t>
            </a:r>
            <a:r>
              <a:rPr lang="el-GR" dirty="0" smtClean="0"/>
              <a:t> Ο).</a:t>
            </a:r>
          </a:p>
          <a:p>
            <a:r>
              <a:rPr lang="el-GR" dirty="0" smtClean="0"/>
              <a:t>Το συμπλήρωμα του ορού είναι μειωμένο χαρακτηριστικά.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256468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err="1" smtClean="0">
                <a:solidFill>
                  <a:schemeClr val="tx2"/>
                </a:solidFill>
              </a:rPr>
              <a:t>Σπειραματονεφρίτιδες</a:t>
            </a:r>
            <a:r>
              <a:rPr lang="el-GR" sz="4000" b="1" dirty="0" smtClean="0">
                <a:solidFill>
                  <a:schemeClr val="tx2"/>
                </a:solidFill>
              </a:rPr>
              <a:t>- Θεραπεία</a:t>
            </a:r>
            <a:endParaRPr lang="en-US" sz="4000"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Γενικά παρατηρείται σε νεαρές ηλικίες και παιδιά και σε ένα 20% οδηγεί σε μόνιμη νεφρική βλάβη.</a:t>
            </a:r>
          </a:p>
          <a:p>
            <a:r>
              <a:rPr lang="el-GR" dirty="0" smtClean="0"/>
              <a:t>Η θεραπεία περιλαμβάνει ανάπαυση και </a:t>
            </a:r>
            <a:r>
              <a:rPr lang="el-GR" dirty="0" err="1" smtClean="0"/>
              <a:t>άναλο</a:t>
            </a:r>
            <a:r>
              <a:rPr lang="el-GR" dirty="0" smtClean="0"/>
              <a:t> δίαιτα καθώς και περιορισμένη λήψη υγρών.</a:t>
            </a:r>
          </a:p>
          <a:p>
            <a:r>
              <a:rPr lang="el-GR" dirty="0" smtClean="0"/>
              <a:t>Χρησιμοποιείται αντιβιοτική αγωγή με πενικιλίνη.</a:t>
            </a:r>
          </a:p>
          <a:p>
            <a:r>
              <a:rPr lang="el-GR" dirty="0" smtClean="0"/>
              <a:t>Εφ’ όσον υπάρχουν επιπλοκές όπως υπέρταση, αντιμετωπίζονται οι επιπλοκές.</a:t>
            </a:r>
          </a:p>
          <a:p>
            <a:endParaRPr lang="en-US" dirty="0" smtClean="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4088171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err="1" smtClean="0">
                <a:solidFill>
                  <a:schemeClr val="tx2"/>
                </a:solidFill>
              </a:rPr>
              <a:t>Νεφρωσικό</a:t>
            </a:r>
            <a:r>
              <a:rPr lang="el-GR" b="1" dirty="0" smtClean="0">
                <a:solidFill>
                  <a:schemeClr val="tx2"/>
                </a:solidFill>
              </a:rPr>
              <a:t> Σύνδρομο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Το </a:t>
            </a:r>
            <a:r>
              <a:rPr lang="el-GR" dirty="0" err="1" smtClean="0"/>
              <a:t>νεφρωσικό</a:t>
            </a:r>
            <a:r>
              <a:rPr lang="el-GR" dirty="0" smtClean="0"/>
              <a:t> σύνδρομο χαρακτηρίζεται από:</a:t>
            </a:r>
          </a:p>
          <a:p>
            <a:pPr marL="722313" indent="-457200">
              <a:buFont typeface="+mj-lt"/>
              <a:buAutoNum type="arabicPeriod"/>
            </a:pPr>
            <a:r>
              <a:rPr lang="el-GR" dirty="0" smtClean="0"/>
              <a:t>Λευκωματουρία (.3,5</a:t>
            </a:r>
            <a:r>
              <a:rPr lang="en-US" dirty="0" smtClean="0"/>
              <a:t>g/24h/1,73m </a:t>
            </a:r>
            <a:r>
              <a:rPr lang="el-GR" dirty="0" smtClean="0"/>
              <a:t>επιφανείας σώματος) </a:t>
            </a:r>
          </a:p>
          <a:p>
            <a:pPr marL="722313" indent="-457200">
              <a:buFont typeface="+mj-lt"/>
              <a:buAutoNum type="arabicPeriod"/>
            </a:pPr>
            <a:r>
              <a:rPr lang="el-GR" dirty="0" err="1" smtClean="0"/>
              <a:t>Υπολευκωματιναιμία</a:t>
            </a:r>
            <a:r>
              <a:rPr lang="el-GR" dirty="0" smtClean="0"/>
              <a:t> (κάτω των 3</a:t>
            </a:r>
            <a:r>
              <a:rPr lang="en-US" dirty="0" smtClean="0"/>
              <a:t>g</a:t>
            </a:r>
            <a:r>
              <a:rPr lang="el-GR" dirty="0" smtClean="0"/>
              <a:t>%)</a:t>
            </a:r>
          </a:p>
          <a:p>
            <a:pPr marL="722313" indent="-457200">
              <a:buFont typeface="+mj-lt"/>
              <a:buAutoNum type="arabicPeriod"/>
            </a:pPr>
            <a:r>
              <a:rPr lang="el-GR" dirty="0" smtClean="0"/>
              <a:t>Οιδήματα </a:t>
            </a:r>
          </a:p>
          <a:p>
            <a:pPr marL="722313" indent="-457200">
              <a:buFont typeface="+mj-lt"/>
              <a:buAutoNum type="arabicPeriod"/>
            </a:pPr>
            <a:r>
              <a:rPr lang="el-GR" dirty="0" err="1" smtClean="0"/>
              <a:t>Υπερλιπιδαιμία</a:t>
            </a:r>
            <a:r>
              <a:rPr lang="el-GR" dirty="0" smtClean="0"/>
              <a:t> (χοληστερίνη &gt;300</a:t>
            </a:r>
            <a:r>
              <a:rPr lang="en-US" dirty="0" smtClean="0"/>
              <a:t>mg%) </a:t>
            </a:r>
            <a:r>
              <a:rPr lang="el-GR" dirty="0" smtClean="0"/>
              <a:t>και </a:t>
            </a:r>
            <a:r>
              <a:rPr lang="el-GR" dirty="0" err="1" smtClean="0"/>
              <a:t>λιπιδουρία</a:t>
            </a:r>
            <a:r>
              <a:rPr lang="el-GR" dirty="0" smtClean="0"/>
              <a:t>.</a:t>
            </a:r>
          </a:p>
          <a:p>
            <a:r>
              <a:rPr lang="el-GR" dirty="0" smtClean="0"/>
              <a:t>Υπάρχει συσχέτιση του μοριακού βάρους των αποβαλλομένων </a:t>
            </a:r>
            <a:r>
              <a:rPr lang="el-GR" dirty="0" err="1" smtClean="0"/>
              <a:t>λευκωματινών</a:t>
            </a:r>
            <a:r>
              <a:rPr lang="el-GR" dirty="0" smtClean="0"/>
              <a:t> και της βαρύτητας της πάθησης. Τα λευκώματα αυτά διέρχονται στα ούρα διότι συνυπάρχει βλάβη της βασικής μεμβράνης. Επίσης, πρέπει να γίνει </a:t>
            </a:r>
            <a:r>
              <a:rPr lang="el-GR" dirty="0" err="1" smtClean="0"/>
              <a:t>ηλεκτροφόρηση</a:t>
            </a:r>
            <a:r>
              <a:rPr lang="el-GR" dirty="0" smtClean="0"/>
              <a:t> των λευκωμάτων των ούρων.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39736866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err="1" smtClean="0">
                <a:solidFill>
                  <a:schemeClr val="tx2"/>
                </a:solidFill>
              </a:rPr>
              <a:t>Νεφρωσικό</a:t>
            </a:r>
            <a:r>
              <a:rPr lang="el-GR" b="1" dirty="0" smtClean="0">
                <a:solidFill>
                  <a:schemeClr val="tx2"/>
                </a:solidFill>
              </a:rPr>
              <a:t> Σύνδρομο </a:t>
            </a:r>
            <a:r>
              <a:rPr lang="el-GR" sz="3000" b="0" dirty="0">
                <a:solidFill>
                  <a:schemeClr val="tx2"/>
                </a:solidFill>
              </a:rPr>
              <a:t>2</a:t>
            </a:r>
            <a:r>
              <a:rPr lang="el-GR" sz="3000" b="0" dirty="0" smtClean="0">
                <a:solidFill>
                  <a:schemeClr val="tx2"/>
                </a:solidFill>
              </a:rPr>
              <a:t>/2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Αν εμφανιστεί σε παιδιά στο 75% οφείλεται σε προηγούμενη προσβολή </a:t>
            </a:r>
            <a:r>
              <a:rPr lang="el-GR" dirty="0" err="1" smtClean="0"/>
              <a:t>σπειραματονεφρίτιδας</a:t>
            </a:r>
            <a:r>
              <a:rPr lang="el-GR" dirty="0" smtClean="0"/>
              <a:t>.</a:t>
            </a:r>
          </a:p>
          <a:p>
            <a:r>
              <a:rPr lang="el-GR" dirty="0" smtClean="0"/>
              <a:t>Τα αίτια όμως είναι πολλά όπως συστηματικές παθήσεις (διαβήτης), </a:t>
            </a:r>
            <a:r>
              <a:rPr lang="el-GR" dirty="0" err="1" smtClean="0"/>
              <a:t>αμυλοείδωση</a:t>
            </a:r>
            <a:r>
              <a:rPr lang="el-GR" dirty="0" smtClean="0"/>
              <a:t>, κολλαγονώσεις, τοξικοί παράγοντες , (όπως βαρέα μέταλλα), φάρμακα όπως αντιεπιληπτικά και </a:t>
            </a:r>
            <a:r>
              <a:rPr lang="en-US" dirty="0" smtClean="0"/>
              <a:t>d-</a:t>
            </a:r>
            <a:r>
              <a:rPr lang="el-GR" dirty="0" err="1" smtClean="0"/>
              <a:t>πενικιλαμίνη</a:t>
            </a:r>
            <a:r>
              <a:rPr lang="el-GR" dirty="0" smtClean="0"/>
              <a:t>, λοιμώξεις όπως ελονοσία και σύφιλη, καρκίνοι (πχ </a:t>
            </a:r>
            <a:r>
              <a:rPr lang="el-GR" dirty="0" err="1" smtClean="0"/>
              <a:t>παχέος</a:t>
            </a:r>
            <a:r>
              <a:rPr lang="el-GR" dirty="0" smtClean="0"/>
              <a:t> εντέρου, κα.)</a:t>
            </a:r>
          </a:p>
          <a:p>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42849381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err="1" smtClean="0">
                <a:solidFill>
                  <a:schemeClr val="tx2"/>
                </a:solidFill>
              </a:rPr>
              <a:t>Νεφρωσικό</a:t>
            </a:r>
            <a:r>
              <a:rPr lang="el-GR" b="1" dirty="0" smtClean="0">
                <a:solidFill>
                  <a:schemeClr val="tx2"/>
                </a:solidFill>
              </a:rPr>
              <a:t> Σύνδρομο -Θεραπεία</a:t>
            </a:r>
            <a:endParaRPr lang="en-US" b="1" dirty="0">
              <a:solidFill>
                <a:schemeClr val="tx2"/>
              </a:solidFill>
            </a:endParaRPr>
          </a:p>
        </p:txBody>
      </p:sp>
      <p:sp>
        <p:nvSpPr>
          <p:cNvPr id="3" name="2 - Θέση περιεχομένου"/>
          <p:cNvSpPr>
            <a:spLocks noGrp="1"/>
          </p:cNvSpPr>
          <p:nvPr>
            <p:ph idx="1"/>
          </p:nvPr>
        </p:nvSpPr>
        <p:spPr/>
        <p:txBody>
          <a:bodyPr>
            <a:normAutofit/>
          </a:bodyPr>
          <a:lstStyle/>
          <a:p>
            <a:pPr>
              <a:buNone/>
            </a:pPr>
            <a:r>
              <a:rPr lang="el-GR" dirty="0" smtClean="0"/>
              <a:t>Συνιστάται αρχικά:</a:t>
            </a:r>
          </a:p>
          <a:p>
            <a:r>
              <a:rPr lang="el-GR" dirty="0" err="1" smtClean="0"/>
              <a:t>Άναλος</a:t>
            </a:r>
            <a:r>
              <a:rPr lang="el-GR" dirty="0" smtClean="0"/>
              <a:t> δίαιτα, πλούσια σε λευκώματα.</a:t>
            </a:r>
          </a:p>
          <a:p>
            <a:r>
              <a:rPr lang="el-GR" dirty="0" smtClean="0"/>
              <a:t>Διουρητικά και κυρίως συνδυασμός </a:t>
            </a:r>
            <a:r>
              <a:rPr lang="el-GR" dirty="0" err="1" smtClean="0"/>
              <a:t>φουροσεμίδης</a:t>
            </a:r>
            <a:r>
              <a:rPr lang="el-GR" dirty="0" smtClean="0"/>
              <a:t> και </a:t>
            </a:r>
            <a:r>
              <a:rPr lang="el-GR" dirty="0" err="1" smtClean="0"/>
              <a:t>σπιρονολακτόνης</a:t>
            </a:r>
            <a:r>
              <a:rPr lang="el-GR" dirty="0" smtClean="0"/>
              <a:t>.</a:t>
            </a:r>
          </a:p>
          <a:p>
            <a:r>
              <a:rPr lang="el-GR" dirty="0" smtClean="0"/>
              <a:t>Χορήγηση ανθρώπινης </a:t>
            </a:r>
            <a:r>
              <a:rPr lang="el-GR" dirty="0" err="1" smtClean="0"/>
              <a:t>λευκωματίνης</a:t>
            </a:r>
            <a:r>
              <a:rPr lang="el-GR" dirty="0" smtClean="0"/>
              <a:t>.</a:t>
            </a:r>
          </a:p>
          <a:p>
            <a:r>
              <a:rPr lang="el-GR" dirty="0" smtClean="0"/>
              <a:t>Χορήγηση </a:t>
            </a:r>
            <a:r>
              <a:rPr lang="el-GR" dirty="0" err="1" smtClean="0"/>
              <a:t>κορτικοστεροειδών</a:t>
            </a:r>
            <a:r>
              <a:rPr lang="el-GR" dirty="0" smtClean="0"/>
              <a:t>.</a:t>
            </a:r>
          </a:p>
          <a:p>
            <a:r>
              <a:rPr lang="el-GR" dirty="0" smtClean="0"/>
              <a:t>Μπορεί να χορηγηθεί και </a:t>
            </a:r>
            <a:r>
              <a:rPr lang="el-GR" dirty="0" err="1" smtClean="0"/>
              <a:t>κυκλοφωσφαμίδη</a:t>
            </a:r>
            <a:r>
              <a:rPr lang="el-GR" dirty="0" smtClean="0"/>
              <a:t>.</a:t>
            </a:r>
          </a:p>
          <a:p>
            <a:r>
              <a:rPr lang="el-GR" dirty="0" smtClean="0"/>
              <a:t>Επιπλοκές περιλαμβάνουν την λοίμωξη, την πνευμονική εμβολή και την νεφρική ανεπάρκεια</a:t>
            </a:r>
          </a:p>
          <a:p>
            <a:pPr>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27602080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smtClean="0">
                <a:solidFill>
                  <a:schemeClr val="tx2"/>
                </a:solidFill>
              </a:rPr>
              <a:t>Πυελονεφρίτιδες</a:t>
            </a:r>
            <a:r>
              <a:rPr lang="el-GR" b="1" dirty="0" smtClean="0">
                <a:solidFill>
                  <a:schemeClr val="tx2"/>
                </a:solidFill>
              </a:rPr>
              <a:t>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Συχνές λοιμώξεις του ουροποιητικού είτε οξείες είτε χρόνιες που επισυμβαίνουν κυρίως στο γυναικείο φύλο. Μπορεί να επισυμβούν είτε σε εγκυμοσύνη, είτε μετά από χειρισμούς όπως η χρήση </a:t>
            </a:r>
            <a:r>
              <a:rPr lang="el-GR" dirty="0" err="1" smtClean="0"/>
              <a:t>ουροκαθετήρα</a:t>
            </a:r>
            <a:r>
              <a:rPr lang="el-GR" dirty="0" smtClean="0"/>
              <a:t>. Το συνηθέστερο βακτηρίδιο είναι το </a:t>
            </a:r>
            <a:r>
              <a:rPr lang="en-US" dirty="0" smtClean="0"/>
              <a:t>E coli. </a:t>
            </a:r>
            <a:r>
              <a:rPr lang="el-GR" dirty="0" smtClean="0"/>
              <a:t>Μπορεί όμως να βρεθεί </a:t>
            </a:r>
            <a:r>
              <a:rPr lang="el-GR" dirty="0" err="1" smtClean="0"/>
              <a:t>κλεμπσιέλα</a:t>
            </a:r>
            <a:r>
              <a:rPr lang="el-GR" dirty="0" smtClean="0"/>
              <a:t>, </a:t>
            </a:r>
            <a:r>
              <a:rPr lang="el-GR" dirty="0" err="1" smtClean="0"/>
              <a:t>πρωτέας</a:t>
            </a:r>
            <a:r>
              <a:rPr lang="el-GR" dirty="0" smtClean="0"/>
              <a:t>, και </a:t>
            </a:r>
            <a:r>
              <a:rPr lang="el-GR" dirty="0" err="1" smtClean="0"/>
              <a:t>ψευδομονάδα</a:t>
            </a:r>
            <a:r>
              <a:rPr lang="el-GR" dirty="0" smtClean="0"/>
              <a:t> σπανιότερα. </a:t>
            </a:r>
          </a:p>
          <a:p>
            <a:r>
              <a:rPr lang="el-GR" dirty="0" smtClean="0"/>
              <a:t>Για να διαγνωσθεί η λοίμωξη χρειάζονται &gt;100.000 βακτηρίδια/</a:t>
            </a:r>
            <a:r>
              <a:rPr lang="en-US" dirty="0" smtClean="0"/>
              <a:t>ml.</a:t>
            </a:r>
            <a:endParaRPr lang="el-GR" dirty="0" smtClean="0"/>
          </a:p>
          <a:p>
            <a:r>
              <a:rPr lang="el-GR" dirty="0" smtClean="0"/>
              <a:t>Οι ουρολοιμώξεις είναι τελικά οι συχνότερες λοιμώξεις για τις οποίες οι γυναίκες ζητούν ιατρική βοήθεια. Μπορεί δε να σχετίζονται και με την σεξουαλική πρακτική, λόγω του μικρού μήκους της γυναικείας ουρήθρας.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32082620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err="1">
                <a:solidFill>
                  <a:srgbClr val="1F497D"/>
                </a:solidFill>
              </a:rPr>
              <a:t>Πυελονεφρίτιδες</a:t>
            </a:r>
            <a:r>
              <a:rPr lang="el-GR" dirty="0">
                <a:solidFill>
                  <a:srgbClr val="1F497D"/>
                </a:solidFill>
              </a:rPr>
              <a:t> </a:t>
            </a:r>
            <a:r>
              <a:rPr lang="el-GR" sz="3000" b="0" dirty="0" smtClean="0">
                <a:solidFill>
                  <a:srgbClr val="1F497D"/>
                </a:solidFill>
              </a:rPr>
              <a:t>2/2</a:t>
            </a:r>
            <a:endParaRPr lang="en-US" sz="4000" b="1"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Η λοίμωξη εκδηλώνεται με πυρετό και ρίγος, με συχνουρία, δυσουρία και αιματουρία.</a:t>
            </a:r>
          </a:p>
          <a:p>
            <a:r>
              <a:rPr lang="el-GR" dirty="0" smtClean="0"/>
              <a:t>Μπορεί να υπάρχει δυσφορία ή πόνος στην νεφρική χώρα (σημείο </a:t>
            </a:r>
            <a:r>
              <a:rPr lang="en-US" dirty="0" smtClean="0"/>
              <a:t>Giordano)</a:t>
            </a:r>
            <a:r>
              <a:rPr lang="el-GR" dirty="0" smtClean="0"/>
              <a:t>.</a:t>
            </a:r>
          </a:p>
          <a:p>
            <a:r>
              <a:rPr lang="el-GR" dirty="0" smtClean="0"/>
              <a:t>Πολύ σπάνια εξελίσσεται σε σοβαρή λοιμογόνο κατάσταση με σηψαιμία και </a:t>
            </a:r>
            <a:r>
              <a:rPr lang="el-GR" dirty="0" err="1" smtClean="0"/>
              <a:t>κατέρρειψη</a:t>
            </a:r>
            <a:r>
              <a:rPr lang="el-GR" dirty="0" smtClean="0"/>
              <a:t>.</a:t>
            </a:r>
          </a:p>
          <a:p>
            <a:r>
              <a:rPr lang="el-GR" dirty="0" smtClean="0"/>
              <a:t>Η διάγνωση επιτυγχάνεται με την μικροσκοπική εξέταση ούρων και την καλλιέργεια ούρων για την ανεύρεση του βακτηριδίου.</a:t>
            </a:r>
          </a:p>
          <a:p>
            <a:r>
              <a:rPr lang="el-GR" dirty="0" smtClean="0"/>
              <a:t>Η θεραπεία περιλαμβάνει την κατάλληλη αντιβιοτική αγωγή.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183087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Το ουροποιητικό σύστημα </a:t>
            </a:r>
            <a:r>
              <a:rPr lang="el-GR" sz="3000" b="0" dirty="0" smtClean="0">
                <a:solidFill>
                  <a:schemeClr val="tx2"/>
                </a:solidFill>
              </a:rPr>
              <a:t>2/2</a:t>
            </a:r>
            <a:endParaRPr lang="en-US"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Άρα, στο ουροποιητικό σύστημα του ανθρώπου διακρίνουμε δύο οργανικές ενότητες: τα </a:t>
            </a:r>
            <a:r>
              <a:rPr lang="el-GR" b="1" dirty="0" smtClean="0"/>
              <a:t>όργανα παραγωγής των ούρων</a:t>
            </a:r>
            <a:r>
              <a:rPr lang="el-GR" dirty="0" smtClean="0"/>
              <a:t> (νεφροί), και τα </a:t>
            </a:r>
            <a:r>
              <a:rPr lang="el-GR" b="1" dirty="0" smtClean="0"/>
              <a:t>όργανα αποχέτευσης των ούρων</a:t>
            </a:r>
            <a:r>
              <a:rPr lang="el-GR" dirty="0" smtClean="0"/>
              <a:t> (νεφρικοί κάλυκες, νεφρική πύελος, ουρητήρες, ουροδόχος κύστη και ουρήθρα.</a:t>
            </a:r>
          </a:p>
          <a:p>
            <a:r>
              <a:rPr lang="el-GR" dirty="0" smtClean="0"/>
              <a:t>Όλα τα όργανα του ουροποιητικού συστήματος είναι </a:t>
            </a:r>
            <a:r>
              <a:rPr lang="el-GR" dirty="0" err="1" smtClean="0"/>
              <a:t>εξωπεριτοναϊκά</a:t>
            </a:r>
            <a:r>
              <a:rPr lang="el-GR" dirty="0" smtClean="0"/>
              <a:t>. Οι νεφροί με τους νεφρικούς κάλυκες και τη νεφρική πύελο (μία για κάθε νεφρό) και οι ουρητήρες (ένας από κάθε νεφρό), βρίσκονται στον </a:t>
            </a:r>
            <a:r>
              <a:rPr lang="el-GR" dirty="0" err="1" smtClean="0"/>
              <a:t>οπισθοπεριτοναϊκό</a:t>
            </a:r>
            <a:r>
              <a:rPr lang="el-GR" dirty="0" smtClean="0"/>
              <a:t> χώρο, στο οπίσθιο κοιλιακό τοίχωμα. Οι τελικές μοίρες των ουρητήρων κατεβαίνουν στη μικρή πύελο και καταλήγουν στην ουροδόχο κύστη στον </a:t>
            </a:r>
            <a:r>
              <a:rPr lang="el-GR" dirty="0" err="1" smtClean="0"/>
              <a:t>υποπεριτοναϊκό</a:t>
            </a:r>
            <a:r>
              <a:rPr lang="el-GR" dirty="0" smtClean="0"/>
              <a:t> χώρο.</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926895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Ουρολιθίαση (Νεφρός-ουρητήρας)</a:t>
            </a:r>
            <a:r>
              <a:rPr lang="el-GR" sz="3000" b="0" dirty="0" smtClean="0">
                <a:solidFill>
                  <a:schemeClr val="tx2"/>
                </a:solidFill>
              </a:rPr>
              <a:t> 1/2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Η ουρολιθίαση έχει μεγαλύτερη επίπτωση στους άνδρες. Οι λίθοι μπορεί να επιβαρύνουν το νεφρό, τον ουρητήρα ή την κύστη. </a:t>
            </a:r>
          </a:p>
          <a:p>
            <a:r>
              <a:rPr lang="el-GR" dirty="0" smtClean="0"/>
              <a:t>Οι περισσότεροι λίθοι αποτελούνται </a:t>
            </a:r>
            <a:r>
              <a:rPr lang="el-GR" b="1" dirty="0" smtClean="0"/>
              <a:t>από άλατα ασβεστίου </a:t>
            </a:r>
            <a:r>
              <a:rPr lang="el-GR" dirty="0" smtClean="0"/>
              <a:t>(φωσφορικού, οξαλικού, ανθρακικού). 10% των λίθων είναι από ουρικό οξύ ή ουρικά άλατα (ουρικοί λίθοι). Ακόμα πιο σπάνιοι είναι οι λίθοι </a:t>
            </a:r>
            <a:r>
              <a:rPr lang="el-GR" dirty="0" err="1" smtClean="0"/>
              <a:t>κυστίνης</a:t>
            </a:r>
            <a:r>
              <a:rPr lang="el-GR" dirty="0" smtClean="0"/>
              <a:t> ή </a:t>
            </a:r>
            <a:r>
              <a:rPr lang="el-GR" dirty="0" err="1" smtClean="0"/>
              <a:t>ξανθίνης</a:t>
            </a:r>
            <a:r>
              <a:rPr lang="el-GR" dirty="0" smtClean="0"/>
              <a:t>. </a:t>
            </a:r>
          </a:p>
          <a:p>
            <a:r>
              <a:rPr lang="el-GR" dirty="0" smtClean="0"/>
              <a:t>Τα πυκνά ούρα αποτελούν </a:t>
            </a:r>
            <a:r>
              <a:rPr lang="el-GR" dirty="0" err="1" smtClean="0"/>
              <a:t>προδιαθεσικό</a:t>
            </a:r>
            <a:r>
              <a:rPr lang="el-GR" dirty="0" smtClean="0"/>
              <a:t> παράγοντα, όπως και η μεγάλη λήψη ασβεστίου.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22566067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2"/>
                </a:solidFill>
              </a:rPr>
              <a:t>Ουρολιθίαση (Νεφρός-ουρητήρας</a:t>
            </a:r>
            <a:r>
              <a:rPr lang="el-GR" b="1" smtClean="0">
                <a:solidFill>
                  <a:schemeClr val="tx2"/>
                </a:solidFill>
              </a:rPr>
              <a:t>)</a:t>
            </a:r>
            <a:r>
              <a:rPr lang="el-GR" sz="3000" b="0" smtClean="0">
                <a:solidFill>
                  <a:schemeClr val="tx2"/>
                </a:solidFill>
              </a:rPr>
              <a:t> 2/2</a:t>
            </a:r>
            <a:endParaRPr lang="en-US" sz="3000" b="0" dirty="0">
              <a:solidFill>
                <a:schemeClr val="tx2"/>
              </a:solidFill>
            </a:endParaRPr>
          </a:p>
        </p:txBody>
      </p:sp>
      <p:sp>
        <p:nvSpPr>
          <p:cNvPr id="3" name="2 - Θέση περιεχομένου"/>
          <p:cNvSpPr>
            <a:spLocks noGrp="1"/>
          </p:cNvSpPr>
          <p:nvPr>
            <p:ph idx="1"/>
          </p:nvPr>
        </p:nvSpPr>
        <p:spPr/>
        <p:txBody>
          <a:bodyPr>
            <a:noAutofit/>
          </a:bodyPr>
          <a:lstStyle/>
          <a:p>
            <a:r>
              <a:rPr lang="el-GR" dirty="0" smtClean="0"/>
              <a:t>Οι λίθοι είναι συχνά </a:t>
            </a:r>
            <a:r>
              <a:rPr lang="el-GR" dirty="0" err="1" smtClean="0"/>
              <a:t>ασυμπτωματικοί</a:t>
            </a:r>
            <a:r>
              <a:rPr lang="el-GR" dirty="0" smtClean="0"/>
              <a:t> και δημιουργούν προβλήματα όταν μετακινηθούν. Τότε μπορεί να δημιουργήσουν απόφραξη ή ερεθισμό και οδηγούν σε </a:t>
            </a:r>
            <a:r>
              <a:rPr lang="el-GR" b="1" dirty="0" smtClean="0"/>
              <a:t>κωλικό</a:t>
            </a:r>
            <a:r>
              <a:rPr lang="el-GR" dirty="0" smtClean="0"/>
              <a:t> με ναυτία, έμετο, μετεωρισμό, αιματουρία, πυρετό με ρίγη και έντονα κυστικά ενοχλήματα.</a:t>
            </a:r>
          </a:p>
          <a:p>
            <a:r>
              <a:rPr lang="el-GR" dirty="0" smtClean="0"/>
              <a:t>Οι λίθοι εντοπίζονται ακτινολογικά ώστε να είναι επιτυχέστερη η θεραπεία και τα αποτελέσματά της ορατά.</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7743178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solidFill>
                  <a:schemeClr val="tx2"/>
                </a:solidFill>
              </a:rPr>
              <a:t>Ουρολιθίαση (Νεφρός-ουρητήρας)-Θεραπεία</a:t>
            </a:r>
            <a:endParaRPr lang="en-US" dirty="0"/>
          </a:p>
        </p:txBody>
      </p:sp>
      <p:sp>
        <p:nvSpPr>
          <p:cNvPr id="3" name="2 - Θέση περιεχομένου"/>
          <p:cNvSpPr>
            <a:spLocks noGrp="1"/>
          </p:cNvSpPr>
          <p:nvPr>
            <p:ph idx="1"/>
          </p:nvPr>
        </p:nvSpPr>
        <p:spPr>
          <a:xfrm>
            <a:off x="457200" y="1196752"/>
            <a:ext cx="8291264" cy="5661248"/>
          </a:xfrm>
        </p:spPr>
        <p:txBody>
          <a:bodyPr>
            <a:noAutofit/>
          </a:bodyPr>
          <a:lstStyle/>
          <a:p>
            <a:pPr>
              <a:lnSpc>
                <a:spcPct val="105000"/>
              </a:lnSpc>
              <a:spcBef>
                <a:spcPts val="800"/>
              </a:spcBef>
            </a:pPr>
            <a:r>
              <a:rPr lang="el-GR" sz="2100" dirty="0" smtClean="0"/>
              <a:t>Αναλγητική αγωγή για την αντιμετώπιση του κωλικού ο οποίος θεωρείται από τους πλέον επώδυνους. Χορηγούνται αναλγητικά και σπασμολυτικά φάρμακα. Παράλληλα χορήγηση υγρών για διούρηση και χορήγηση αντιβιοτικών για τυχούσα συνυπάρχουσα λοίμωξη. Ταυτόχρονη χορήγηση υγρών που μεταβάλλουν το </a:t>
            </a:r>
            <a:r>
              <a:rPr lang="en-US" sz="2100" dirty="0" smtClean="0"/>
              <a:t>pH </a:t>
            </a:r>
            <a:r>
              <a:rPr lang="el-GR" sz="2100" dirty="0" smtClean="0"/>
              <a:t>των ούρων. </a:t>
            </a:r>
          </a:p>
          <a:p>
            <a:pPr>
              <a:lnSpc>
                <a:spcPct val="105000"/>
              </a:lnSpc>
              <a:spcBef>
                <a:spcPts val="800"/>
              </a:spcBef>
            </a:pPr>
            <a:r>
              <a:rPr lang="el-GR" sz="2100" dirty="0" smtClean="0"/>
              <a:t>Χειρισμοί όπως </a:t>
            </a:r>
            <a:r>
              <a:rPr lang="en-US" sz="2100" dirty="0" smtClean="0"/>
              <a:t>pig tail, </a:t>
            </a:r>
            <a:r>
              <a:rPr lang="el-GR" sz="2100" dirty="0" smtClean="0"/>
              <a:t>ή λιθοτριψία με υπερήχους όταν ο λίθος είναι ή μεγάλος ή δεν αποβάλλεται. Μπορεί να χρειαστεί χειρουργική αφαίρεση του λίθου.</a:t>
            </a:r>
          </a:p>
          <a:p>
            <a:pPr>
              <a:lnSpc>
                <a:spcPct val="105000"/>
              </a:lnSpc>
              <a:spcBef>
                <a:spcPts val="800"/>
              </a:spcBef>
            </a:pPr>
            <a:r>
              <a:rPr lang="el-GR" sz="2100" dirty="0" smtClean="0"/>
              <a:t>Επίσης διερεύνηση για </a:t>
            </a:r>
            <a:r>
              <a:rPr lang="el-GR" sz="2100" dirty="0" err="1" smtClean="0"/>
              <a:t>υπερπαραθυρεοειδισμό</a:t>
            </a:r>
            <a:r>
              <a:rPr lang="el-GR" sz="2100" dirty="0" smtClean="0"/>
              <a:t>. </a:t>
            </a:r>
          </a:p>
          <a:p>
            <a:pPr>
              <a:lnSpc>
                <a:spcPct val="105000"/>
              </a:lnSpc>
              <a:spcBef>
                <a:spcPts val="800"/>
              </a:spcBef>
            </a:pPr>
            <a:r>
              <a:rPr lang="el-GR" sz="2100" dirty="0" smtClean="0"/>
              <a:t>Μετά την αντιμετώπιση, συνιστάται μακροχρόνια προληπτική αγωγή ώστε να αποφεύγεται η δημιουργία λίθων. Συνιστώνται πολλά υγρά ιδίως το καλοκαίρι, αποφυγή τροφών που συνδέονται με λιθίαση και επιπλέον χρήση άλατος, πιθανώς σε λίθους από ουρικό </a:t>
            </a:r>
            <a:r>
              <a:rPr lang="el-GR" sz="2100" dirty="0" err="1" smtClean="0"/>
              <a:t>αλλοπουρινόλη</a:t>
            </a:r>
            <a:r>
              <a:rPr lang="el-GR" sz="2100" dirty="0" smtClean="0"/>
              <a:t>, και χρήση μαγνησίου για λίθους ασβεστίου σε δόσεις που δεν προκαλούν διάρροια.</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10743313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solidFill>
                  <a:schemeClr val="tx2"/>
                </a:solidFill>
              </a:rPr>
              <a:t>Διαβητική νεφροπάθεια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a:xfrm>
            <a:off x="457200" y="1196752"/>
            <a:ext cx="8435280" cy="5472608"/>
          </a:xfrm>
        </p:spPr>
        <p:txBody>
          <a:bodyPr>
            <a:noAutofit/>
          </a:bodyPr>
          <a:lstStyle/>
          <a:p>
            <a:pPr>
              <a:spcBef>
                <a:spcPts val="800"/>
              </a:spcBef>
            </a:pPr>
            <a:r>
              <a:rPr lang="el-GR" sz="2100" dirty="0" smtClean="0"/>
              <a:t>Η </a:t>
            </a:r>
            <a:r>
              <a:rPr lang="el-GR" sz="2100" dirty="0"/>
              <a:t>διαβητική νεφροπάθεια αποτελεί την κύρια αιτία νεφρικής νόσου που οδηγεί σε τελικού σταδίου χρόνια νεφρική </a:t>
            </a:r>
            <a:r>
              <a:rPr lang="el-GR" sz="2100" dirty="0" smtClean="0"/>
              <a:t>ανεπάρκεια. </a:t>
            </a:r>
            <a:endParaRPr lang="el-GR" sz="2100" dirty="0"/>
          </a:p>
          <a:p>
            <a:pPr>
              <a:spcBef>
                <a:spcPts val="800"/>
              </a:spcBef>
            </a:pPr>
            <a:r>
              <a:rPr lang="el-GR" sz="2100" dirty="0" smtClean="0"/>
              <a:t>Πρωταρχικό </a:t>
            </a:r>
            <a:r>
              <a:rPr lang="el-GR" sz="2100" dirty="0"/>
              <a:t>ρόλο στην εξέλιξη της νόσου έχει η πρώιμη ανίχνευση των διαβητικών που πάσχουν από αυτή διότι με την έγκαιρη αντιμετώπιση της νόσου μπορεί να μειωθεί το ποσοστό που οδηγείται στο τελικό στάδιο νεφρικής ανεπάρκειας.  </a:t>
            </a:r>
          </a:p>
          <a:p>
            <a:pPr>
              <a:spcBef>
                <a:spcPts val="800"/>
              </a:spcBef>
            </a:pPr>
            <a:r>
              <a:rPr lang="el-GR" sz="2100" dirty="0"/>
              <a:t>Το πρώτο στάδιο της διαβητικής νεφροπάθειας δεν μπορεί να ανιχνευθεί γιατί δεν υπάρχουν συμπτώματα και εργαστηριακές εξετάσεις για να διαπιστωθεί η έναρξη της βλάβης</a:t>
            </a:r>
            <a:r>
              <a:rPr lang="el-GR" sz="2100" b="1" dirty="0"/>
              <a:t>. </a:t>
            </a:r>
            <a:r>
              <a:rPr lang="el-GR" sz="2100" dirty="0"/>
              <a:t>  </a:t>
            </a:r>
          </a:p>
          <a:p>
            <a:pPr>
              <a:spcBef>
                <a:spcPts val="800"/>
              </a:spcBef>
            </a:pPr>
            <a:r>
              <a:rPr lang="el-GR" sz="2100" dirty="0"/>
              <a:t>Στο δεύτερο στάδιο υπάρχουν μόνο </a:t>
            </a:r>
            <a:r>
              <a:rPr lang="el-GR" sz="2100" dirty="0" err="1"/>
              <a:t>παθολογοανατομικά</a:t>
            </a:r>
            <a:r>
              <a:rPr lang="el-GR" sz="2100" dirty="0"/>
              <a:t> ευρήματα τα οποία μπορούν να αναδειχτούν μέσω νεφρικής βιοψίας. </a:t>
            </a:r>
          </a:p>
          <a:p>
            <a:pPr>
              <a:spcBef>
                <a:spcPts val="800"/>
              </a:spcBef>
            </a:pPr>
            <a:r>
              <a:rPr lang="el-GR" sz="2100" dirty="0"/>
              <a:t>Το τρίτο στάδιο είναι ανιχνεύσιμο από την αρχή και η ύπαρξη </a:t>
            </a:r>
            <a:r>
              <a:rPr lang="el-GR" sz="2100" dirty="0" err="1"/>
              <a:t>λευκωματίνης</a:t>
            </a:r>
            <a:r>
              <a:rPr lang="el-GR" sz="2100" dirty="0"/>
              <a:t> στα ούρα επιβεβαιώνει την διάγνωση της διαβητικής νεφροπάθειας</a:t>
            </a:r>
            <a:r>
              <a:rPr lang="el-GR" sz="2100" dirty="0" smtClean="0"/>
              <a:t>.</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36887684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b="1" dirty="0">
                <a:solidFill>
                  <a:schemeClr val="tx2"/>
                </a:solidFill>
              </a:rPr>
              <a:t>Διαβητική νεφροπάθεια </a:t>
            </a:r>
            <a:r>
              <a:rPr lang="el-GR" sz="3000" b="0" dirty="0" smtClean="0">
                <a:solidFill>
                  <a:schemeClr val="tx2"/>
                </a:solidFill>
              </a:rPr>
              <a:t>2/2</a:t>
            </a:r>
            <a:endParaRPr lang="en-US" sz="3600"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a:t>Το τέταρτο στάδιο χαρακτηρίζεται από λευκωματουρία, μείωση της νεφρικής λειτουργίας με αύξηση τη ουρίας και της </a:t>
            </a:r>
            <a:r>
              <a:rPr lang="el-GR" dirty="0" err="1"/>
              <a:t>κρεατινίνης</a:t>
            </a:r>
            <a:r>
              <a:rPr lang="el-GR" dirty="0"/>
              <a:t>, καθώς και αύξηση της αρτηριακής πίεσης. </a:t>
            </a:r>
          </a:p>
          <a:p>
            <a:r>
              <a:rPr lang="el-GR" dirty="0"/>
              <a:t>Το πέμπτο στάδιο είναι η νεφρική ανεπάρκεια τελικού σταδίου που χαρακτηρίζεται από την υποστήριξη του διαβητικού με τεχνητό νεφρό. Οι θεραπευτικές παρεμβάσεις που υπάρχουν σήμερα είναι ο περιορισμός του προσλαμβανόμενου λευκώματος, η ρύθμιση του σακχάρου αίματος και η χορήγηση υπερτασικής αγωγής.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530603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«Παθολογία Ι. Ενότητα 4</a:t>
            </a:r>
            <a:r>
              <a:rPr lang="en-US" sz="2000" dirty="0" smtClean="0"/>
              <a:t>:</a:t>
            </a:r>
            <a:r>
              <a:rPr lang="el-GR" sz="2000" dirty="0" smtClean="0"/>
              <a:t> </a:t>
            </a:r>
            <a:r>
              <a:rPr lang="el-GR" sz="2000" dirty="0" err="1"/>
              <a:t>Απεκκρίτικο</a:t>
            </a:r>
            <a:r>
              <a:rPr lang="el-GR" sz="2000" dirty="0"/>
              <a:t> – Ουροποιητικό </a:t>
            </a:r>
            <a:r>
              <a:rPr lang="el-GR" sz="2000" dirty="0" smtClean="0"/>
              <a:t>σύστημα».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Ουρητήρες </a:t>
            </a:r>
            <a:r>
              <a:rPr lang="el-GR" sz="3000" b="0" dirty="0" smtClean="0">
                <a:solidFill>
                  <a:schemeClr val="tx2"/>
                </a:solidFill>
              </a:rPr>
              <a:t>1/2</a:t>
            </a:r>
            <a:endParaRPr lang="en-US" sz="3000" b="0" dirty="0">
              <a:solidFill>
                <a:schemeClr val="tx2"/>
              </a:solidFill>
            </a:endParaRPr>
          </a:p>
        </p:txBody>
      </p:sp>
      <p:sp>
        <p:nvSpPr>
          <p:cNvPr id="3" name="2 - Θέση περιεχομένου"/>
          <p:cNvSpPr>
            <a:spLocks noGrp="1"/>
          </p:cNvSpPr>
          <p:nvPr>
            <p:ph idx="1"/>
          </p:nvPr>
        </p:nvSpPr>
        <p:spPr>
          <a:xfrm>
            <a:off x="457200" y="1196752"/>
            <a:ext cx="8363272" cy="5472608"/>
          </a:xfrm>
        </p:spPr>
        <p:txBody>
          <a:bodyPr>
            <a:normAutofit/>
          </a:bodyPr>
          <a:lstStyle/>
          <a:p>
            <a:r>
              <a:rPr lang="el-GR" dirty="0" smtClean="0"/>
              <a:t>Οι δύο ουρητήρες μεταφέρουν τα ούρα από τους νεφρούς στην κύστη. Ο κάθε ουρητήρας έχει μήκος 25 – 30 cm και κατεβαίνει "έρποντας" στο οπίσθιο κοιλιακό τοίχωμα, επάνω στον </a:t>
            </a:r>
            <a:r>
              <a:rPr lang="el-GR" dirty="0" err="1" smtClean="0"/>
              <a:t>ψοΐτη</a:t>
            </a:r>
            <a:r>
              <a:rPr lang="el-GR" dirty="0" smtClean="0"/>
              <a:t> μυ, περνά στη συνέχεια στη λεκάνη, στρέφεται προς τα μέσα και εμπρός, διασταυρώνεται με τα λαγόνια αγγεία και καταλήγει στην ουροδόχο κύστη.</a:t>
            </a:r>
          </a:p>
          <a:p>
            <a:r>
              <a:rPr lang="el-GR" dirty="0" smtClean="0"/>
              <a:t>O ουρητήρας μπαίνει στο τοίχωμα της ουροδόχου κύστης λοξά και η πορεία του μέσα στο τοίχωμά της σχηματίζει ένα ειδικό βαλβιδικό μηχανισμό που δεν επιτρέπει στα ούρα που έχουν περάσει μέσα στην ουροδόχο κύστη να επιστρέψουν στον ουρητήρα. Επιστροφή ούρων συμβαίνει μόνο σε παθολογικές καταστάσεις, λέγεται δε </a:t>
            </a:r>
            <a:r>
              <a:rPr lang="el-GR" dirty="0" err="1" smtClean="0"/>
              <a:t>κυστεοουρητηρική</a:t>
            </a:r>
            <a:r>
              <a:rPr lang="el-GR" dirty="0" smtClean="0"/>
              <a:t> παλινδρόμηση.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1178289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Ουρητήρες </a:t>
            </a:r>
            <a:r>
              <a:rPr lang="el-GR" sz="3000" b="0" dirty="0" smtClean="0">
                <a:solidFill>
                  <a:schemeClr val="tx2"/>
                </a:solidFill>
              </a:rPr>
              <a:t>2/2</a:t>
            </a:r>
            <a:endParaRPr lang="en-US"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a:t>Το τοίχωμα του ουρητήρα αποτελείται από έναν εξωτερικό ινώδη χιτώνα, ένα μυϊκό χιτώνα αμέσως κάτω απ' τον ινώδη και προς το εσωτερικό του από το βλεννογόνο χιτώνα που έχει μεταβατικό επιθήλιο</a:t>
            </a:r>
            <a:r>
              <a:rPr lang="el-GR" dirty="0" smtClean="0"/>
              <a:t>.</a:t>
            </a:r>
          </a:p>
          <a:p>
            <a:r>
              <a:rPr lang="el-GR" dirty="0" smtClean="0"/>
              <a:t>Τα ούρα που παράγονται από τους νεφρούς διαρκώς, κατεβαίνουν από τη νεφρική πύελο και τους ουρητήρες κατά κύματα.</a:t>
            </a:r>
          </a:p>
          <a:p>
            <a:r>
              <a:rPr lang="el-GR" dirty="0" smtClean="0"/>
              <a:t>Η  μεταφορά τους γίνεται με τη βαρύτητα αλλά και με περισταλτικά κύματα που κάνουν τα μυϊκά τοιχώματα αυτών των οργάνων. Συλλέγονται στην ουροδόχο κύστη, η οποία είναι κατά κάποιο τρόπο η αποθήκη των ούρων, και αποβάλλονται με την ούρηση από την ουρήθρα.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62537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2"/>
                </a:solidFill>
              </a:rPr>
              <a:t>Ουροδόχος κύστη </a:t>
            </a:r>
            <a:r>
              <a:rPr lang="el-GR" sz="3000" b="0" dirty="0" smtClean="0">
                <a:solidFill>
                  <a:schemeClr val="tx2"/>
                </a:solidFill>
              </a:rPr>
              <a:t>1/3</a:t>
            </a:r>
            <a:endParaRPr lang="en-US" sz="3000" b="0" dirty="0">
              <a:solidFill>
                <a:schemeClr val="tx2"/>
              </a:solidFill>
            </a:endParaRPr>
          </a:p>
        </p:txBody>
      </p:sp>
      <p:sp>
        <p:nvSpPr>
          <p:cNvPr id="3" name="2 - Θέση περιεχομένου"/>
          <p:cNvSpPr>
            <a:spLocks noGrp="1"/>
          </p:cNvSpPr>
          <p:nvPr>
            <p:ph idx="1"/>
          </p:nvPr>
        </p:nvSpPr>
        <p:spPr/>
        <p:txBody>
          <a:bodyPr>
            <a:normAutofit/>
          </a:bodyPr>
          <a:lstStyle/>
          <a:p>
            <a:r>
              <a:rPr lang="el-GR" dirty="0" smtClean="0"/>
              <a:t>Είναι ένα κοίλο μυώδες όργανο μεταβλητών διαστάσεων (ανάλογα με το βαθμό πλήρωσής της). Βρίσκεται στο έδαφος της μικρής πυέλου πίσω από την ηβική σύμφυση. Είναι </a:t>
            </a:r>
            <a:r>
              <a:rPr lang="el-GR" dirty="0" err="1" smtClean="0"/>
              <a:t>υποπεριτοναϊκό</a:t>
            </a:r>
            <a:r>
              <a:rPr lang="el-GR" dirty="0" smtClean="0"/>
              <a:t> όργανο. Το άνω μέρος της καλύπτεται από το περιτόναιο το οποίο την καθηλώνει στο έδαφος της πυέλου. Στηρίζεται και με διάφορους συνδέσμους που την συγκρατούν στο πρόσθιο τοίχωμα της κοιλιάς.</a:t>
            </a:r>
          </a:p>
          <a:p>
            <a:r>
              <a:rPr lang="el-GR" dirty="0" smtClean="0"/>
              <a:t>Πάνω από την ουροδόχο κύστη βρίσκονται οι έλικες του ειλεού, πίσω της βρίσκονται στους άνδρες το ορθό και οι </a:t>
            </a:r>
            <a:r>
              <a:rPr lang="el-GR" dirty="0" err="1" smtClean="0"/>
              <a:t>σπερματοδόχες</a:t>
            </a:r>
            <a:r>
              <a:rPr lang="el-GR" dirty="0" smtClean="0"/>
              <a:t> λήκυθοι, και στις γυναίκες βρίσκεται η μήτρα. Κάτω από την ουροδόχο κύστη στις γυναίκες βρίσκεται ο κόλπος ενώ στους άνδρες ο προστάτης αδένας.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188754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solidFill>
                  <a:schemeClr val="tx2"/>
                </a:solidFill>
              </a:rPr>
              <a:t>Ουροδόχος κύστη </a:t>
            </a:r>
            <a:r>
              <a:rPr lang="el-GR" sz="3000" b="0" dirty="0" smtClean="0">
                <a:solidFill>
                  <a:schemeClr val="tx2"/>
                </a:solidFill>
              </a:rPr>
              <a:t>2/3</a:t>
            </a:r>
            <a:endParaRPr lang="en-US" b="0" dirty="0">
              <a:solidFill>
                <a:schemeClr val="tx2"/>
              </a:solidFill>
            </a:endParaRPr>
          </a:p>
        </p:txBody>
      </p:sp>
      <p:sp>
        <p:nvSpPr>
          <p:cNvPr id="3" name="2 - Θέση περιεχομένου"/>
          <p:cNvSpPr>
            <a:spLocks noGrp="1"/>
          </p:cNvSpPr>
          <p:nvPr>
            <p:ph idx="1"/>
          </p:nvPr>
        </p:nvSpPr>
        <p:spPr>
          <a:xfrm>
            <a:off x="457200" y="1196752"/>
            <a:ext cx="8579296" cy="5472608"/>
          </a:xfrm>
        </p:spPr>
        <p:txBody>
          <a:bodyPr>
            <a:noAutofit/>
          </a:bodyPr>
          <a:lstStyle/>
          <a:p>
            <a:r>
              <a:rPr lang="el-GR" sz="2100" dirty="0" smtClean="0"/>
              <a:t>Στο εσωτερικό της ουροδόχου διακρίνουμε στο επάνω μέρος τον θόλο και κάτω το έδαφος. Στο έδαφος υπάρχει μια τρίγωνη περιοχή, με τη βάση προς τα πίσω και την κορυφή προς τα εμπρός, η οποία λέγεται </a:t>
            </a:r>
            <a:r>
              <a:rPr lang="el-GR" sz="2100" b="1" dirty="0" smtClean="0"/>
              <a:t>κυστικό τρίγωνο</a:t>
            </a:r>
            <a:r>
              <a:rPr lang="el-GR" sz="2100" dirty="0" smtClean="0"/>
              <a:t>. Στις κορυφές του κυστικού τριγώνου υπάρχουν στόμια· τα δύο πίσω είναι τα στόμια εισόδου των ουρητήρων και το πρόσθιο (της κορυφής του τριγώνου) είναι το στόμιο εξόδου της ουρήθρας. H επιφάνεια του κυστικού τριγώνου είναι πάντα λεία και ομαλή ενώ στο θόλο υπάρχουν πτυχές, όταν η κύστη είναι άδεια. Όταν γεμίσει, οι πτυχές αυτές εξαφανίζονται, καθώς το τοίχωμα της κύστης τεντώνει.</a:t>
            </a:r>
          </a:p>
          <a:p>
            <a:r>
              <a:rPr lang="el-GR" sz="2100" dirty="0" smtClean="0"/>
              <a:t>Το τοίχωμα της ουροδόχου κύστης αποτελείται από έναν εξωτερικό λεπτό ινώδη ορογόνο χιτώνα, ένα μυϊκό χιτώνα από λείες μυϊκές ίνες, και τέλος, στο εσωτερικό, από τον βλεννογόνο που έχει μεταβατικό επιθήλιο. O μυϊκός χιτώνας σχηματίζει τον </a:t>
            </a:r>
            <a:r>
              <a:rPr lang="el-GR" sz="2100" dirty="0" err="1" smtClean="0"/>
              <a:t>εξωστήρα</a:t>
            </a:r>
            <a:r>
              <a:rPr lang="el-GR" sz="2100" dirty="0" smtClean="0"/>
              <a:t> μυ της κύστης ο οποίος, όταν συσπάται, εξωθεί τα περιεχόμενα ούρα προς την ουρήθρα.</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2933131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279fe611854f14dbcd4af4a3fbc1110cbd99d91"/>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53</TotalTime>
  <Words>3781</Words>
  <Application>Microsoft Office PowerPoint</Application>
  <PresentationFormat>On-screen Show (4:3)</PresentationFormat>
  <Paragraphs>358</Paragraphs>
  <Slides>61</Slides>
  <Notes>9</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OC_template_updated</vt:lpstr>
      <vt:lpstr>1_OC_template_updated</vt:lpstr>
      <vt:lpstr>Παθολογία Ι</vt:lpstr>
      <vt:lpstr>Ουροποιητικό σύστημα</vt:lpstr>
      <vt:lpstr>Σχηματική παράσταση της πορείας των ουρητήρων και της σχέσης των οργάνων του ουροποιητικού με τα μεγάλα αγγεία της κοιλιάς</vt:lpstr>
      <vt:lpstr>Το ουροποιητικό σύστημα 1/2</vt:lpstr>
      <vt:lpstr>Το ουροποιητικό σύστημα 2/2</vt:lpstr>
      <vt:lpstr>Ουρητήρες 1/2</vt:lpstr>
      <vt:lpstr>Ουρητήρες 2/2</vt:lpstr>
      <vt:lpstr>Ουροδόχος κύστη 1/3</vt:lpstr>
      <vt:lpstr>Ουροδόχος κύστη 2/3</vt:lpstr>
      <vt:lpstr>Ουροδόχος κύστη 3/3</vt:lpstr>
      <vt:lpstr>Ουρήθρα 1/2</vt:lpstr>
      <vt:lpstr>Ουρήθρα 2/2</vt:lpstr>
      <vt:lpstr>Ανατομία-Νεφροί 1/3</vt:lpstr>
      <vt:lpstr>Ανατομία-Νεφροί 2/3</vt:lpstr>
      <vt:lpstr>Ανατομία-Νεφροί 3/3</vt:lpstr>
      <vt:lpstr>Λειτουργίες των νεφρών</vt:lpstr>
      <vt:lpstr>Απεικόνιση νεφρών, επινεφριδίων και αγγείων</vt:lpstr>
      <vt:lpstr>Εσωτερική διάταξη του νεφρού</vt:lpstr>
      <vt:lpstr>Μέρη του νεφρού</vt:lpstr>
      <vt:lpstr>Διάγραμμα φυσιολογικών μηχανισμών του νεφρού</vt:lpstr>
      <vt:lpstr>Μονάδα του νεφρού-Νεφρώνας</vt:lpstr>
      <vt:lpstr>Απεικόνιση της αγκύλης του Henle</vt:lpstr>
      <vt:lpstr>Άπω εσπειραμμένο και αθροιστικό σωληνάριο-Δημιουργία των ούρων </vt:lpstr>
      <vt:lpstr>Ρύθμιση αποβαλλομένων υγρών και συστατικών</vt:lpstr>
      <vt:lpstr>Αιτίες νεφρικής νόσου και ανεπάρκειας</vt:lpstr>
      <vt:lpstr>Η νεφρική ανεπάρκεια 1/2</vt:lpstr>
      <vt:lpstr>Η νεφρική ανεπάρκεια 2/2</vt:lpstr>
      <vt:lpstr>Νεφρική ανεπάρκεια</vt:lpstr>
      <vt:lpstr>Οξεία νεφρική ανεπάρκεια 1/4</vt:lpstr>
      <vt:lpstr>Οξεία νεφρική ανεπάρκεια 2/4</vt:lpstr>
      <vt:lpstr>Οξεία νεφρική ανεπάρκεια 3/4</vt:lpstr>
      <vt:lpstr>Οξεία νεφρική ανεπάρκεια 4/4</vt:lpstr>
      <vt:lpstr>Αίτια οξείας νεφρικής ανεπάρκειας 1/2</vt:lpstr>
      <vt:lpstr>Αίτια οξείας νεφρικής ανεπάρκειας 2/2</vt:lpstr>
      <vt:lpstr>Θεραπεία οξείας νεφρικής ανεπάρκειας</vt:lpstr>
      <vt:lpstr> Χρονία νεφρική ανεπάρκεια</vt:lpstr>
      <vt:lpstr>Συμπτώματα - Χρονία νεφρική ανεπάρκεια</vt:lpstr>
      <vt:lpstr>Χρονία νεφρική ανεπάρκεια - Αίτια</vt:lpstr>
      <vt:lpstr>Θεραπεία Χρονίας Νεφρικής ανεπαρκείας 1/2</vt:lpstr>
      <vt:lpstr>Θεραπεία Χρονίας Νεφρικής ανεπαρκείας 2/2</vt:lpstr>
      <vt:lpstr>Σπειρματονεφρίτιδες 1/2</vt:lpstr>
      <vt:lpstr>Σπειρματονεφρίτιδες 2/2</vt:lpstr>
      <vt:lpstr>Σπειρματονεφρίτιδες-Ευρήματα</vt:lpstr>
      <vt:lpstr>Σπειραματονεφρίτιδες- Θεραπεία</vt:lpstr>
      <vt:lpstr>Νεφρωσικό Σύνδρομο 1/2</vt:lpstr>
      <vt:lpstr>Νεφρωσικό Σύνδρομο 2/2</vt:lpstr>
      <vt:lpstr>Νεφρωσικό Σύνδρομο -Θεραπεία</vt:lpstr>
      <vt:lpstr>Πυελονεφρίτιδες 1/2</vt:lpstr>
      <vt:lpstr>Πυελονεφρίτιδες 2/2</vt:lpstr>
      <vt:lpstr>Ουρολιθίαση (Νεφρός-ουρητήρας) 1/2</vt:lpstr>
      <vt:lpstr>Ουρολιθίαση (Νεφρός-ουρητήρας) 2/2</vt:lpstr>
      <vt:lpstr>Ουρολιθίαση (Νεφρός-ουρητήρας)-Θεραπεία</vt:lpstr>
      <vt:lpstr>Διαβητική νεφροπάθεια 1/2</vt:lpstr>
      <vt:lpstr>Διαβητική νεφροπάθεια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alex</cp:lastModifiedBy>
  <cp:revision>12</cp:revision>
  <dcterms:created xsi:type="dcterms:W3CDTF">2014-11-28T14:34:04Z</dcterms:created>
  <dcterms:modified xsi:type="dcterms:W3CDTF">2015-04-15T13:22:55Z</dcterms:modified>
</cp:coreProperties>
</file>