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707" r:id="rId1"/>
    <p:sldMasterId id="2147483684" r:id="rId2"/>
    <p:sldMasterId id="2147483696" r:id="rId3"/>
  </p:sldMasterIdLst>
  <p:notesMasterIdLst>
    <p:notesMasterId r:id="rId52"/>
  </p:notesMasterIdLst>
  <p:handoutMasterIdLst>
    <p:handoutMasterId r:id="rId53"/>
  </p:handoutMasterIdLst>
  <p:sldIdLst>
    <p:sldId id="256" r:id="rId4"/>
    <p:sldId id="272" r:id="rId5"/>
    <p:sldId id="273" r:id="rId6"/>
    <p:sldId id="274" r:id="rId7"/>
    <p:sldId id="275" r:id="rId8"/>
    <p:sldId id="276" r:id="rId9"/>
    <p:sldId id="277" r:id="rId10"/>
    <p:sldId id="278" r:id="rId11"/>
    <p:sldId id="279" r:id="rId12"/>
    <p:sldId id="280" r:id="rId13"/>
    <p:sldId id="281" r:id="rId14"/>
    <p:sldId id="282" r:id="rId15"/>
    <p:sldId id="283" r:id="rId16"/>
    <p:sldId id="284" r:id="rId17"/>
    <p:sldId id="285" r:id="rId18"/>
    <p:sldId id="286" r:id="rId19"/>
    <p:sldId id="287" r:id="rId20"/>
    <p:sldId id="288" r:id="rId21"/>
    <p:sldId id="289" r:id="rId22"/>
    <p:sldId id="290" r:id="rId23"/>
    <p:sldId id="291" r:id="rId24"/>
    <p:sldId id="292" r:id="rId25"/>
    <p:sldId id="293" r:id="rId26"/>
    <p:sldId id="294" r:id="rId27"/>
    <p:sldId id="295" r:id="rId28"/>
    <p:sldId id="296" r:id="rId29"/>
    <p:sldId id="297" r:id="rId30"/>
    <p:sldId id="298" r:id="rId31"/>
    <p:sldId id="299" r:id="rId32"/>
    <p:sldId id="300" r:id="rId33"/>
    <p:sldId id="301" r:id="rId34"/>
    <p:sldId id="302" r:id="rId35"/>
    <p:sldId id="303" r:id="rId36"/>
    <p:sldId id="304" r:id="rId37"/>
    <p:sldId id="305" r:id="rId38"/>
    <p:sldId id="306" r:id="rId39"/>
    <p:sldId id="307" r:id="rId40"/>
    <p:sldId id="311" r:id="rId41"/>
    <p:sldId id="308" r:id="rId42"/>
    <p:sldId id="309" r:id="rId43"/>
    <p:sldId id="310" r:id="rId44"/>
    <p:sldId id="257" r:id="rId45"/>
    <p:sldId id="262" r:id="rId46"/>
    <p:sldId id="264" r:id="rId47"/>
    <p:sldId id="269" r:id="rId48"/>
    <p:sldId id="270" r:id="rId49"/>
    <p:sldId id="266" r:id="rId50"/>
    <p:sldId id="261" r:id="rId51"/>
  </p:sldIdLst>
  <p:sldSz cx="9144000" cy="6858000" type="screen4x3"/>
  <p:notesSz cx="7104063" cy="10234613"/>
  <p:custDataLst>
    <p:tags r:id="rId54"/>
  </p:custDataLst>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223">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99"/>
    <a:srgbClr val="4545C3"/>
    <a:srgbClr val="C00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35" autoAdjust="0"/>
    <p:restoredTop sz="94660"/>
  </p:normalViewPr>
  <p:slideViewPr>
    <p:cSldViewPr>
      <p:cViewPr varScale="1">
        <p:scale>
          <a:sx n="105" d="100"/>
          <a:sy n="105" d="100"/>
        </p:scale>
        <p:origin x="-192"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76" d="100"/>
          <a:sy n="76" d="100"/>
        </p:scale>
        <p:origin x="-3978" y="-108"/>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presProps" Target="pres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handoutMaster" Target="handoutMasters/handoutMaster1.xml"/><Relationship Id="rId58" Type="http://schemas.openxmlformats.org/officeDocument/2006/relationships/tableStyles" Target="tableStyles.xml"/><Relationship Id="rId5" Type="http://schemas.openxmlformats.org/officeDocument/2006/relationships/slide" Target="slides/slide2.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viewProps" Target="viewProps.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theme" Target="theme/theme1.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3078163"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defTabSz="990600" eaLnBrk="0" hangingPunct="0">
              <a:defRPr sz="1300"/>
            </a:lvl1pPr>
          </a:lstStyle>
          <a:p>
            <a:pPr>
              <a:defRPr/>
            </a:pPr>
            <a:endParaRPr lang="el-GR"/>
          </a:p>
        </p:txBody>
      </p:sp>
      <p:sp>
        <p:nvSpPr>
          <p:cNvPr id="92163" name="Rectangle 3"/>
          <p:cNvSpPr>
            <a:spLocks noGrp="1" noChangeArrowheads="1"/>
          </p:cNvSpPr>
          <p:nvPr>
            <p:ph type="dt" sz="quarter" idx="1"/>
          </p:nvPr>
        </p:nvSpPr>
        <p:spPr bwMode="auto">
          <a:xfrm>
            <a:off x="4024313" y="0"/>
            <a:ext cx="3078162"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algn="r" defTabSz="990600" eaLnBrk="0" hangingPunct="0">
              <a:defRPr sz="1300"/>
            </a:lvl1pPr>
          </a:lstStyle>
          <a:p>
            <a:pPr>
              <a:defRPr/>
            </a:pPr>
            <a:fld id="{84A79048-66B1-475A-B924-F459D231C4C3}" type="datetimeFigureOut">
              <a:rPr lang="el-GR"/>
              <a:pPr>
                <a:defRPr/>
              </a:pPr>
              <a:t>7/8/2015</a:t>
            </a:fld>
            <a:endParaRPr lang="el-GR"/>
          </a:p>
        </p:txBody>
      </p:sp>
      <p:sp>
        <p:nvSpPr>
          <p:cNvPr id="92164" name="Rectangle 4"/>
          <p:cNvSpPr>
            <a:spLocks noGrp="1" noChangeArrowheads="1"/>
          </p:cNvSpPr>
          <p:nvPr>
            <p:ph type="ftr" sz="quarter" idx="2"/>
          </p:nvPr>
        </p:nvSpPr>
        <p:spPr bwMode="auto">
          <a:xfrm>
            <a:off x="0" y="9721850"/>
            <a:ext cx="3078163"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defTabSz="990600" eaLnBrk="0" hangingPunct="0">
              <a:defRPr sz="1300"/>
            </a:lvl1pPr>
          </a:lstStyle>
          <a:p>
            <a:pPr>
              <a:defRPr/>
            </a:pPr>
            <a:endParaRPr lang="el-GR"/>
          </a:p>
        </p:txBody>
      </p:sp>
      <p:sp>
        <p:nvSpPr>
          <p:cNvPr id="92165" name="Rectangle 5"/>
          <p:cNvSpPr>
            <a:spLocks noGrp="1" noChangeArrowheads="1"/>
          </p:cNvSpPr>
          <p:nvPr>
            <p:ph type="sldNum" sz="quarter" idx="3"/>
          </p:nvPr>
        </p:nvSpPr>
        <p:spPr bwMode="auto">
          <a:xfrm>
            <a:off x="4024313" y="9721850"/>
            <a:ext cx="3078162"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algn="r" defTabSz="990600" eaLnBrk="0" hangingPunct="0">
              <a:defRPr sz="1300"/>
            </a:lvl1pPr>
          </a:lstStyle>
          <a:p>
            <a:pPr>
              <a:defRPr/>
            </a:pPr>
            <a:fld id="{2EBCFCCB-10BB-4121-80C8-1E5058FD1454}" type="slidenum">
              <a:rPr lang="el-GR"/>
              <a:pPr>
                <a:defRPr/>
              </a:pPr>
              <a:t>‹#›</a:t>
            </a:fld>
            <a:endParaRPr lang="el-GR"/>
          </a:p>
        </p:txBody>
      </p:sp>
    </p:spTree>
    <p:extLst>
      <p:ext uri="{BB962C8B-B14F-4D97-AF65-F5344CB8AC3E}">
        <p14:creationId xmlns:p14="http://schemas.microsoft.com/office/powerpoint/2010/main" val="41960094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bwMode="auto">
          <a:xfrm>
            <a:off x="0" y="0"/>
            <a:ext cx="3078163"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defTabSz="990600">
              <a:defRPr sz="1300"/>
            </a:lvl1pPr>
          </a:lstStyle>
          <a:p>
            <a:pPr>
              <a:defRPr/>
            </a:pPr>
            <a:endParaRPr lang="el-GR"/>
          </a:p>
        </p:txBody>
      </p:sp>
      <p:sp>
        <p:nvSpPr>
          <p:cNvPr id="3" name="2 - Θέση ημερομηνίας"/>
          <p:cNvSpPr>
            <a:spLocks noGrp="1"/>
          </p:cNvSpPr>
          <p:nvPr>
            <p:ph type="dt" idx="1"/>
          </p:nvPr>
        </p:nvSpPr>
        <p:spPr bwMode="auto">
          <a:xfrm>
            <a:off x="4024313" y="0"/>
            <a:ext cx="3078162"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algn="r" defTabSz="990600">
              <a:defRPr sz="1300"/>
            </a:lvl1pPr>
          </a:lstStyle>
          <a:p>
            <a:pPr>
              <a:defRPr/>
            </a:pPr>
            <a:fld id="{19B0F716-1969-45AD-B426-D0CBFDF13F46}" type="datetimeFigureOut">
              <a:rPr lang="el-GR"/>
              <a:pPr>
                <a:defRPr/>
              </a:pPr>
              <a:t>7/8/2015</a:t>
            </a:fld>
            <a:endParaRPr lang="el-GR"/>
          </a:p>
        </p:txBody>
      </p:sp>
      <p:sp>
        <p:nvSpPr>
          <p:cNvPr id="4" name="3 - Θέση εικόνας διαφάνειας"/>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1440" tIns="45720" rIns="91440" bIns="45720" rtlCol="0" anchor="ctr"/>
          <a:lstStyle/>
          <a:p>
            <a:pPr lvl="0"/>
            <a:endParaRPr lang="el-GR" noProof="0" smtClean="0"/>
          </a:p>
        </p:txBody>
      </p:sp>
      <p:sp>
        <p:nvSpPr>
          <p:cNvPr id="5" name="4 - Θέση σημειώσεων"/>
          <p:cNvSpPr>
            <a:spLocks noGrp="1"/>
          </p:cNvSpPr>
          <p:nvPr>
            <p:ph type="body" sz="quarter" idx="3"/>
          </p:nvPr>
        </p:nvSpPr>
        <p:spPr bwMode="auto">
          <a:xfrm>
            <a:off x="711200" y="4860925"/>
            <a:ext cx="5683250" cy="4605338"/>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5 - Θέση υποσέλιδου"/>
          <p:cNvSpPr>
            <a:spLocks noGrp="1"/>
          </p:cNvSpPr>
          <p:nvPr>
            <p:ph type="ftr" sz="quarter" idx="4"/>
          </p:nvPr>
        </p:nvSpPr>
        <p:spPr bwMode="auto">
          <a:xfrm>
            <a:off x="0" y="9721850"/>
            <a:ext cx="3078163"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defTabSz="990600">
              <a:defRPr sz="1300"/>
            </a:lvl1pPr>
          </a:lstStyle>
          <a:p>
            <a:pPr>
              <a:defRPr/>
            </a:pPr>
            <a:endParaRPr lang="el-GR"/>
          </a:p>
        </p:txBody>
      </p:sp>
      <p:sp>
        <p:nvSpPr>
          <p:cNvPr id="7" name="6 - Θέση αριθμού διαφάνειας"/>
          <p:cNvSpPr>
            <a:spLocks noGrp="1"/>
          </p:cNvSpPr>
          <p:nvPr>
            <p:ph type="sldNum" sz="quarter" idx="5"/>
          </p:nvPr>
        </p:nvSpPr>
        <p:spPr bwMode="auto">
          <a:xfrm>
            <a:off x="4024313" y="9721850"/>
            <a:ext cx="3078162"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algn="r" defTabSz="990600">
              <a:defRPr sz="1300"/>
            </a:lvl1pPr>
          </a:lstStyle>
          <a:p>
            <a:pPr>
              <a:defRPr/>
            </a:pPr>
            <a:fld id="{71016A41-0609-40C7-9E3E-89C33107DF6A}" type="slidenum">
              <a:rPr lang="el-GR"/>
              <a:pPr>
                <a:defRPr/>
              </a:pPr>
              <a:t>‹#›</a:t>
            </a:fld>
            <a:endParaRPr lang="el-GR"/>
          </a:p>
        </p:txBody>
      </p:sp>
    </p:spTree>
    <p:extLst>
      <p:ext uri="{BB962C8B-B14F-4D97-AF65-F5344CB8AC3E}">
        <p14:creationId xmlns:p14="http://schemas.microsoft.com/office/powerpoint/2010/main" val="243665844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0</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41</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42</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43</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44</a:t>
            </a:fld>
            <a:endParaRPr lang="el-GR">
              <a:solidFill>
                <a:prstClr val="black"/>
              </a:solidFill>
            </a:endParaRPr>
          </a:p>
        </p:txBody>
      </p:sp>
    </p:spTree>
    <p:extLst>
      <p:ext uri="{BB962C8B-B14F-4D97-AF65-F5344CB8AC3E}">
        <p14:creationId xmlns:p14="http://schemas.microsoft.com/office/powerpoint/2010/main" val="3310165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46</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47</a:t>
            </a:fld>
            <a:endParaRPr lang="el-GR"/>
          </a:p>
        </p:txBody>
      </p:sp>
    </p:spTree>
    <p:extLst>
      <p:ext uri="{BB962C8B-B14F-4D97-AF65-F5344CB8AC3E}">
        <p14:creationId xmlns:p14="http://schemas.microsoft.com/office/powerpoint/2010/main" val="2445984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1">
        <a:schemeClr val="bg2"/>
      </p:bgRef>
    </p:bg>
    <p:spTree>
      <p:nvGrpSpPr>
        <p:cNvPr id="1" name=""/>
        <p:cNvGrpSpPr/>
        <p:nvPr/>
      </p:nvGrpSpPr>
      <p:grpSpPr>
        <a:xfrm>
          <a:off x="0" y="0"/>
          <a:ext cx="0" cy="0"/>
          <a:chOff x="0" y="0"/>
          <a:chExt cx="0" cy="0"/>
        </a:xfrm>
      </p:grpSpPr>
      <p:sp>
        <p:nvSpPr>
          <p:cNvPr id="7" name="6 - Ορθογώνιο"/>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0" name="9 - Ορθογώνιο"/>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1" name="10 - Ορθογώνιο"/>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8" name="7 - Τίτλος"/>
          <p:cNvSpPr>
            <a:spLocks noGrp="1"/>
          </p:cNvSpPr>
          <p:nvPr>
            <p:ph type="ctrTitle"/>
          </p:nvPr>
        </p:nvSpPr>
        <p:spPr>
          <a:xfrm>
            <a:off x="2362200" y="4038600"/>
            <a:ext cx="6477000" cy="1828800"/>
          </a:xfrm>
        </p:spPr>
        <p:txBody>
          <a:bodyPr anchor="b"/>
          <a:lstStyle>
            <a:lvl1pPr>
              <a:defRPr cap="all" baseline="0"/>
            </a:lvl1pPr>
          </a:lstStyle>
          <a:p>
            <a:r>
              <a:rPr kumimoji="0" lang="el-GR" smtClean="0"/>
              <a:t>Στυλ κύριου τίτλου</a:t>
            </a:r>
            <a:endParaRPr kumimoji="0" lang="en-US"/>
          </a:p>
        </p:txBody>
      </p:sp>
      <p:sp>
        <p:nvSpPr>
          <p:cNvPr id="9" name="8 - Υπότιτλος"/>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28" name="27 - Θέση ημερομηνίας"/>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DAB1328-F4BC-491E-8A38-8184FEDF500B}" type="datetime1">
              <a:rPr lang="el-GR" smtClean="0"/>
              <a:t>7/8/2015</a:t>
            </a:fld>
            <a:endParaRPr lang="el-GR"/>
          </a:p>
        </p:txBody>
      </p:sp>
      <p:sp>
        <p:nvSpPr>
          <p:cNvPr id="17" name="16 - Θέση υποσέλιδου"/>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l-GR">
              <a:solidFill>
                <a:srgbClr val="EBDDC3"/>
              </a:solidFill>
            </a:endParaRPr>
          </a:p>
        </p:txBody>
      </p:sp>
      <p:sp>
        <p:nvSpPr>
          <p:cNvPr id="29" name="28 - Θέση αριθμού διαφάνειας"/>
          <p:cNvSpPr>
            <a:spLocks noGrp="1"/>
          </p:cNvSpPr>
          <p:nvPr>
            <p:ph type="sldNum" sz="quarter" idx="12"/>
          </p:nvPr>
        </p:nvSpPr>
        <p:spPr>
          <a:xfrm>
            <a:off x="8001000" y="228600"/>
            <a:ext cx="838200" cy="381000"/>
          </a:xfrm>
        </p:spPr>
        <p:txBody>
          <a:bodyPr/>
          <a:lstStyle>
            <a:lvl1pPr>
              <a:defRPr>
                <a:solidFill>
                  <a:schemeClr val="tx2"/>
                </a:solidFill>
              </a:defRPr>
            </a:lvl1pPr>
          </a:lstStyle>
          <a:p>
            <a:fld id="{2DF384C6-F399-438E-BA89-7BE1FC33607B}" type="slidenum">
              <a:rPr lang="el-GR" smtClean="0">
                <a:solidFill>
                  <a:srgbClr val="EBDDC3"/>
                </a:solidFill>
              </a:rPr>
              <a:pPr/>
              <a:t>‹#›</a:t>
            </a:fld>
            <a:endParaRPr lang="el-GR">
              <a:solidFill>
                <a:srgbClr val="EBDDC3"/>
              </a:solidFill>
            </a:endParaRPr>
          </a:p>
        </p:txBody>
      </p:sp>
    </p:spTree>
    <p:extLst>
      <p:ext uri="{BB962C8B-B14F-4D97-AF65-F5344CB8AC3E}">
        <p14:creationId xmlns:p14="http://schemas.microsoft.com/office/powerpoint/2010/main" val="363610380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Στυλ κύριου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561141E6-EADB-4BBB-A800-D6361F255AD0}" type="datetime1">
              <a:rPr lang="el-GR" smtClean="0">
                <a:solidFill>
                  <a:srgbClr val="775F55"/>
                </a:solidFill>
              </a:rPr>
              <a:t>7/8/2015</a:t>
            </a:fld>
            <a:endParaRPr lang="el-GR">
              <a:solidFill>
                <a:srgbClr val="775F55"/>
              </a:solidFill>
            </a:endParaRPr>
          </a:p>
        </p:txBody>
      </p:sp>
      <p:sp>
        <p:nvSpPr>
          <p:cNvPr id="5" name="4 - Θέση υποσέλιδου"/>
          <p:cNvSpPr>
            <a:spLocks noGrp="1"/>
          </p:cNvSpPr>
          <p:nvPr>
            <p:ph type="ftr" sz="quarter" idx="11"/>
          </p:nvPr>
        </p:nvSpPr>
        <p:spPr/>
        <p:txBody>
          <a:bodyPr/>
          <a:lstStyle/>
          <a:p>
            <a:endParaRPr lang="el-GR">
              <a:solidFill>
                <a:srgbClr val="775F55"/>
              </a:solidFill>
            </a:endParaRPr>
          </a:p>
        </p:txBody>
      </p:sp>
      <p:sp>
        <p:nvSpPr>
          <p:cNvPr id="6" name="5 - Θέση αριθμού διαφάνειας"/>
          <p:cNvSpPr>
            <a:spLocks noGrp="1"/>
          </p:cNvSpPr>
          <p:nvPr>
            <p:ph type="sldNum" sz="quarter" idx="12"/>
          </p:nvPr>
        </p:nvSpPr>
        <p:spPr/>
        <p:txBody>
          <a:bodyPr/>
          <a:lstStyle/>
          <a:p>
            <a:fld id="{2DF384C6-F399-438E-BA89-7BE1FC33607B}" type="slidenum">
              <a:rPr lang="el-GR" smtClean="0"/>
              <a:pPr/>
              <a:t>‹#›</a:t>
            </a:fld>
            <a:endParaRPr lang="el-GR"/>
          </a:p>
        </p:txBody>
      </p:sp>
    </p:spTree>
    <p:extLst>
      <p:ext uri="{BB962C8B-B14F-4D97-AF65-F5344CB8AC3E}">
        <p14:creationId xmlns:p14="http://schemas.microsoft.com/office/powerpoint/2010/main" val="22793602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bg>
      <p:bgRef idx="1001">
        <a:schemeClr val="bg1"/>
      </p:bgRef>
    </p:bg>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553200" y="609600"/>
            <a:ext cx="2057400" cy="5516563"/>
          </a:xfrm>
        </p:spPr>
        <p:txBody>
          <a:bodyPr vert="eaVert"/>
          <a:lstStyle/>
          <a:p>
            <a:r>
              <a:rPr kumimoji="0" lang="el-GR" smtClean="0"/>
              <a:t>Στυλ κύριου τίτλου</a:t>
            </a:r>
            <a:endParaRPr kumimoji="0" lang="en-US"/>
          </a:p>
        </p:txBody>
      </p:sp>
      <p:sp>
        <p:nvSpPr>
          <p:cNvPr id="3" name="2 - Θέση κατακόρυφου κειμένου"/>
          <p:cNvSpPr>
            <a:spLocks noGrp="1"/>
          </p:cNvSpPr>
          <p:nvPr>
            <p:ph type="body" orient="vert" idx="1"/>
          </p:nvPr>
        </p:nvSpPr>
        <p:spPr>
          <a:xfrm>
            <a:off x="457200" y="609600"/>
            <a:ext cx="5562600" cy="5516564"/>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6553200" y="6248402"/>
            <a:ext cx="2209800" cy="365125"/>
          </a:xfrm>
        </p:spPr>
        <p:txBody>
          <a:bodyPr/>
          <a:lstStyle/>
          <a:p>
            <a:fld id="{E9F9723D-F372-4B7C-869E-BFD4BC26DC18}" type="datetime1">
              <a:rPr lang="el-GR" smtClean="0">
                <a:solidFill>
                  <a:srgbClr val="775F55"/>
                </a:solidFill>
              </a:rPr>
              <a:t>7/8/2015</a:t>
            </a:fld>
            <a:endParaRPr lang="el-GR">
              <a:solidFill>
                <a:srgbClr val="775F55"/>
              </a:solidFill>
            </a:endParaRPr>
          </a:p>
        </p:txBody>
      </p:sp>
      <p:sp>
        <p:nvSpPr>
          <p:cNvPr id="5" name="4 - Θέση υποσέλιδου"/>
          <p:cNvSpPr>
            <a:spLocks noGrp="1"/>
          </p:cNvSpPr>
          <p:nvPr>
            <p:ph type="ftr" sz="quarter" idx="11"/>
          </p:nvPr>
        </p:nvSpPr>
        <p:spPr>
          <a:xfrm>
            <a:off x="457201" y="6248207"/>
            <a:ext cx="5573483" cy="365125"/>
          </a:xfrm>
        </p:spPr>
        <p:txBody>
          <a:bodyPr/>
          <a:lstStyle/>
          <a:p>
            <a:endParaRPr lang="el-GR">
              <a:solidFill>
                <a:srgbClr val="775F55"/>
              </a:solidFill>
            </a:endParaRPr>
          </a:p>
        </p:txBody>
      </p:sp>
      <p:sp>
        <p:nvSpPr>
          <p:cNvPr id="7" name="6 - Ορθογώνιο"/>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8" name="7 - Ορθογώνιο"/>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a:solidFill>
                <a:prstClr val="white"/>
              </a:solidFill>
            </a:endParaRPr>
          </a:p>
        </p:txBody>
      </p:sp>
      <p:sp>
        <p:nvSpPr>
          <p:cNvPr id="6" name="5 - Θέση αριθμού διαφάνειας"/>
          <p:cNvSpPr>
            <a:spLocks noGrp="1"/>
          </p:cNvSpPr>
          <p:nvPr>
            <p:ph type="sldNum" sz="quarter" idx="12"/>
          </p:nvPr>
        </p:nvSpPr>
        <p:spPr>
          <a:xfrm rot="5400000">
            <a:off x="5989638" y="144462"/>
            <a:ext cx="533400" cy="244476"/>
          </a:xfrm>
        </p:spPr>
        <p:txBody>
          <a:bodyPr/>
          <a:lstStyle/>
          <a:p>
            <a:fld id="{2DF384C6-F399-438E-BA89-7BE1FC33607B}" type="slidenum">
              <a:rPr lang="el-GR" smtClean="0"/>
              <a:pPr/>
              <a:t>‹#›</a:t>
            </a:fld>
            <a:endParaRPr lang="el-GR"/>
          </a:p>
        </p:txBody>
      </p:sp>
    </p:spTree>
    <p:extLst>
      <p:ext uri="{BB962C8B-B14F-4D97-AF65-F5344CB8AC3E}">
        <p14:creationId xmlns:p14="http://schemas.microsoft.com/office/powerpoint/2010/main" val="3313889152"/>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l-GR" smtClean="0"/>
              <a:t>Στυλ κύριου τίτλου</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Date Placeholder 3"/>
          <p:cNvSpPr>
            <a:spLocks noGrp="1"/>
          </p:cNvSpPr>
          <p:nvPr>
            <p:ph type="dt" sz="half" idx="10"/>
          </p:nvPr>
        </p:nvSpPr>
        <p:spPr/>
        <p:txBody>
          <a:bodyPr/>
          <a:lstStyle/>
          <a:p>
            <a:pPr>
              <a:defRPr/>
            </a:pPr>
            <a:fld id="{18FEBE0B-16D9-42D1-9740-2C497E6A244F}"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159923134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dirty="0" smtClean="0"/>
              <a:t>Στυλ κύριου τίτλου</a:t>
            </a:r>
            <a:endParaRPr lang="el-GR"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fld id="{C265564B-7D46-4CC2-B416-98C8B0754743}"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04641609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l-GR" smtClean="0"/>
              <a:t>Στυλ κύριου τίτλου</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fld id="{784318B0-CED0-402C-B52C-3834CD603E43}"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645361003"/>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Date Placeholder 4"/>
          <p:cNvSpPr>
            <a:spLocks noGrp="1"/>
          </p:cNvSpPr>
          <p:nvPr>
            <p:ph type="dt" sz="half" idx="10"/>
          </p:nvPr>
        </p:nvSpPr>
        <p:spPr/>
        <p:txBody>
          <a:bodyPr/>
          <a:lstStyle/>
          <a:p>
            <a:pPr>
              <a:defRPr/>
            </a:pPr>
            <a:fld id="{C8D85B31-5DD2-4B10-8863-41750D58C000}" type="datetime1">
              <a:rPr lang="el-GR" smtClean="0"/>
              <a:t>7/8/2015</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413840259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Date Placeholder 6"/>
          <p:cNvSpPr>
            <a:spLocks noGrp="1"/>
          </p:cNvSpPr>
          <p:nvPr>
            <p:ph type="dt" sz="half" idx="10"/>
          </p:nvPr>
        </p:nvSpPr>
        <p:spPr/>
        <p:txBody>
          <a:bodyPr/>
          <a:lstStyle/>
          <a:p>
            <a:pPr>
              <a:defRPr/>
            </a:pPr>
            <a:fld id="{10A2A50A-0BA3-4BBB-80B8-E45EF681CE03}" type="datetime1">
              <a:rPr lang="el-GR" smtClean="0"/>
              <a:t>7/8/2015</a:t>
            </a:fld>
            <a:endParaRPr lang="el-GR"/>
          </a:p>
        </p:txBody>
      </p:sp>
      <p:sp>
        <p:nvSpPr>
          <p:cNvPr id="8" name="Footer Placeholder 7"/>
          <p:cNvSpPr>
            <a:spLocks noGrp="1"/>
          </p:cNvSpPr>
          <p:nvPr>
            <p:ph type="ftr" sz="quarter" idx="11"/>
          </p:nvPr>
        </p:nvSpPr>
        <p:spPr/>
        <p:txBody>
          <a:bodyPr/>
          <a:lstStyle/>
          <a:p>
            <a:pPr>
              <a:defRPr/>
            </a:pPr>
            <a:endParaRPr lang="el-G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84734539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l-GR" smtClean="0"/>
              <a:t>Στυλ κύριου τίτλου</a:t>
            </a:r>
            <a:endParaRPr lang="el-GR" dirty="0"/>
          </a:p>
        </p:txBody>
      </p:sp>
      <p:sp>
        <p:nvSpPr>
          <p:cNvPr id="3" name="Date Placeholder 2"/>
          <p:cNvSpPr>
            <a:spLocks noGrp="1"/>
          </p:cNvSpPr>
          <p:nvPr>
            <p:ph type="dt" sz="half" idx="10"/>
          </p:nvPr>
        </p:nvSpPr>
        <p:spPr/>
        <p:txBody>
          <a:bodyPr/>
          <a:lstStyle/>
          <a:p>
            <a:pPr>
              <a:defRPr/>
            </a:pPr>
            <a:fld id="{7CA4E9A7-D4B0-49BB-8016-03827E064D7D}" type="datetime1">
              <a:rPr lang="el-GR" smtClean="0"/>
              <a:t>7/8/2015</a:t>
            </a:fld>
            <a:endParaRPr lang="el-GR"/>
          </a:p>
        </p:txBody>
      </p:sp>
      <p:sp>
        <p:nvSpPr>
          <p:cNvPr id="4" name="Footer Placeholder 3"/>
          <p:cNvSpPr>
            <a:spLocks noGrp="1"/>
          </p:cNvSpPr>
          <p:nvPr>
            <p:ph type="ftr" sz="quarter" idx="11"/>
          </p:nvPr>
        </p:nvSpPr>
        <p:spPr/>
        <p:txBody>
          <a:bodyPr/>
          <a:lstStyle/>
          <a:p>
            <a:pPr>
              <a:defRPr/>
            </a:pPr>
            <a:endParaRPr lang="el-G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861368045"/>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fld id="{DA4179AE-212F-4266-992E-B2F33806DB7C}" type="datetime1">
              <a:rPr lang="el-GR" smtClean="0"/>
              <a:t>7/8/2015</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827134103"/>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μια εικόνα</a:t>
            </a:r>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fld id="{F168A026-5E0F-46DE-8A8B-F17B8CD2F8A2}" type="datetime1">
              <a:rPr lang="el-GR" smtClean="0"/>
              <a:t>7/8/2015</a:t>
            </a:fld>
            <a:endParaRPr lang="el-GR"/>
          </a:p>
        </p:txBody>
      </p:sp>
      <p:sp>
        <p:nvSpPr>
          <p:cNvPr id="6" name="Footer Placeholder 5"/>
          <p:cNvSpPr>
            <a:spLocks noGrp="1"/>
          </p:cNvSpPr>
          <p:nvPr>
            <p:ph type="ftr" sz="quarter" idx="11"/>
          </p:nvPr>
        </p:nvSpPr>
        <p:spPr/>
        <p:txBody>
          <a:bodyPr/>
          <a:lstStyle/>
          <a:p>
            <a:pPr>
              <a:defRPr/>
            </a:pPr>
            <a:endParaRPr lang="el-G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180207663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612648" y="228600"/>
            <a:ext cx="8153400" cy="990600"/>
          </a:xfrm>
        </p:spPr>
        <p:txBody>
          <a:bodyPr>
            <a:normAutofit/>
          </a:bodyPr>
          <a:lstStyle>
            <a:lvl1pPr>
              <a:defRPr sz="3600" b="1">
                <a:solidFill>
                  <a:schemeClr val="tx2">
                    <a:lumMod val="75000"/>
                  </a:schemeClr>
                </a:solidFill>
              </a:defRPr>
            </a:lvl1pPr>
          </a:lstStyle>
          <a:p>
            <a:r>
              <a:rPr kumimoji="0" lang="el-GR" smtClean="0"/>
              <a:t>Στυλ κύριου τίτλου</a:t>
            </a:r>
            <a:endParaRPr kumimoji="0" lang="en-US" dirty="0"/>
          </a:p>
        </p:txBody>
      </p:sp>
      <p:sp>
        <p:nvSpPr>
          <p:cNvPr id="4" name="3 - Θέση ημερομηνίας"/>
          <p:cNvSpPr>
            <a:spLocks noGrp="1"/>
          </p:cNvSpPr>
          <p:nvPr>
            <p:ph type="dt" sz="half" idx="10"/>
          </p:nvPr>
        </p:nvSpPr>
        <p:spPr/>
        <p:txBody>
          <a:bodyPr/>
          <a:lstStyle/>
          <a:p>
            <a:fld id="{AAAD776D-CBA9-49CF-A711-919AB190BCCA}" type="datetime1">
              <a:rPr lang="el-GR" smtClean="0">
                <a:solidFill>
                  <a:srgbClr val="775F55"/>
                </a:solidFill>
              </a:rPr>
              <a:t>7/8/2015</a:t>
            </a:fld>
            <a:endParaRPr lang="el-GR">
              <a:solidFill>
                <a:srgbClr val="775F55"/>
              </a:solidFill>
            </a:endParaRPr>
          </a:p>
        </p:txBody>
      </p:sp>
      <p:sp>
        <p:nvSpPr>
          <p:cNvPr id="5" name="4 - Θέση υποσέλιδου"/>
          <p:cNvSpPr>
            <a:spLocks noGrp="1"/>
          </p:cNvSpPr>
          <p:nvPr>
            <p:ph type="ftr" sz="quarter" idx="11"/>
          </p:nvPr>
        </p:nvSpPr>
        <p:spPr/>
        <p:txBody>
          <a:bodyPr/>
          <a:lstStyle/>
          <a:p>
            <a:endParaRPr lang="el-GR">
              <a:solidFill>
                <a:srgbClr val="775F55"/>
              </a:solidFill>
            </a:endParaRPr>
          </a:p>
        </p:txBody>
      </p:sp>
      <p:sp>
        <p:nvSpPr>
          <p:cNvPr id="6" name="5 - Θέση αριθμού διαφάνειας"/>
          <p:cNvSpPr>
            <a:spLocks noGrp="1"/>
          </p:cNvSpPr>
          <p:nvPr>
            <p:ph type="sldNum" sz="quarter" idx="12"/>
          </p:nvPr>
        </p:nvSpPr>
        <p:spPr/>
        <p:txBody>
          <a:bodyPr/>
          <a:lstStyle>
            <a:lvl1pPr>
              <a:defRPr>
                <a:solidFill>
                  <a:srgbClr val="FFFFFF"/>
                </a:solidFill>
              </a:defRPr>
            </a:lvl1pPr>
          </a:lstStyle>
          <a:p>
            <a:fld id="{2DF384C6-F399-438E-BA89-7BE1FC33607B}" type="slidenum">
              <a:rPr lang="el-GR" smtClean="0"/>
              <a:pPr/>
              <a:t>‹#›</a:t>
            </a:fld>
            <a:endParaRPr lang="el-GR"/>
          </a:p>
        </p:txBody>
      </p:sp>
      <p:sp>
        <p:nvSpPr>
          <p:cNvPr id="8" name="7 - Θέση περιεχομένου"/>
          <p:cNvSpPr>
            <a:spLocks noGrp="1"/>
          </p:cNvSpPr>
          <p:nvPr>
            <p:ph sz="quarter" idx="1"/>
          </p:nvPr>
        </p:nvSpPr>
        <p:spPr>
          <a:xfrm>
            <a:off x="612648" y="1600200"/>
            <a:ext cx="8153400" cy="4495800"/>
          </a:xfrm>
        </p:spPr>
        <p:txBody>
          <a:bodyPr>
            <a:normAutofit/>
          </a:bodyPr>
          <a:lstStyle>
            <a:lvl1pPr>
              <a:lnSpc>
                <a:spcPct val="110000"/>
              </a:lnSpc>
              <a:spcBef>
                <a:spcPts val="1200"/>
              </a:spcBef>
              <a:defRPr sz="2400"/>
            </a:lvl1pPr>
            <a:lvl2pPr>
              <a:lnSpc>
                <a:spcPct val="110000"/>
              </a:lnSpc>
              <a:spcBef>
                <a:spcPts val="1200"/>
              </a:spcBef>
              <a:defRPr sz="2400"/>
            </a:lvl2pPr>
            <a:lvl3pPr>
              <a:lnSpc>
                <a:spcPct val="110000"/>
              </a:lnSpc>
              <a:spcBef>
                <a:spcPts val="1200"/>
              </a:spcBef>
              <a:defRPr sz="2400"/>
            </a:lvl3pPr>
            <a:lvl4pPr>
              <a:lnSpc>
                <a:spcPct val="110000"/>
              </a:lnSpc>
              <a:spcBef>
                <a:spcPts val="1200"/>
              </a:spcBef>
              <a:defRPr sz="2400"/>
            </a:lvl4pPr>
            <a:lvl5pPr>
              <a:lnSpc>
                <a:spcPct val="110000"/>
              </a:lnSpc>
              <a:spcBef>
                <a:spcPts val="1200"/>
              </a:spcBef>
              <a:defRPr sz="24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dirty="0"/>
          </a:p>
        </p:txBody>
      </p:sp>
    </p:spTree>
    <p:extLst>
      <p:ext uri="{BB962C8B-B14F-4D97-AF65-F5344CB8AC3E}">
        <p14:creationId xmlns:p14="http://schemas.microsoft.com/office/powerpoint/2010/main" val="951999563"/>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smtClean="0"/>
              <a:t>Στυλ κύριου τίτλου</a:t>
            </a:r>
            <a:endParaRPr lang="el-GR"/>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fld id="{0950BE49-9857-4EE5-91B1-5C3F6CD7CE88}"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3767969446"/>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fld id="{B2CCA7B8-6AD5-41C1-B54E-D1EF898690AA}" type="datetime1">
              <a:rPr lang="el-GR" smtClean="0"/>
              <a:t>7/8/2015</a:t>
            </a:fld>
            <a:endParaRPr lang="el-GR"/>
          </a:p>
        </p:txBody>
      </p:sp>
      <p:sp>
        <p:nvSpPr>
          <p:cNvPr id="5" name="Footer Placeholder 4"/>
          <p:cNvSpPr>
            <a:spLocks noGrp="1"/>
          </p:cNvSpPr>
          <p:nvPr>
            <p:ph type="ftr" sz="quarter" idx="11"/>
          </p:nvPr>
        </p:nvSpPr>
        <p:spPr/>
        <p:txBody>
          <a:bodyPr/>
          <a:lstStyle/>
          <a:p>
            <a:pPr>
              <a:defRPr/>
            </a:pPr>
            <a:endParaRPr lang="el-G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4123622442"/>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n-US" smtClean="0"/>
              <a:t>Click to edit Master title style</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pPr>
              <a:defRPr/>
            </a:pPr>
            <a:fld id="{8EE885F9-D9B1-4078-B567-A667C91FD5D0}"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240587754"/>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fld id="{12EEDD50-6996-403A-952F-F3232F02ED61}"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708751945"/>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smtClean="0"/>
              <a:t>Click to edit Master title style</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BC78C4A8-7C0D-4BC3-BCB3-719575A953F4}"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541939791"/>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5" name="Date Placeholder 4"/>
          <p:cNvSpPr>
            <a:spLocks noGrp="1"/>
          </p:cNvSpPr>
          <p:nvPr>
            <p:ph type="dt" sz="half" idx="10"/>
          </p:nvPr>
        </p:nvSpPr>
        <p:spPr/>
        <p:txBody>
          <a:bodyPr/>
          <a:lstStyle/>
          <a:p>
            <a:pPr>
              <a:defRPr/>
            </a:pPr>
            <a:fld id="{1584B1EA-406E-44E0-A3BB-625DD1694256}" type="datetime1">
              <a:rPr lang="el-GR" smtClean="0">
                <a:solidFill>
                  <a:prstClr val="black">
                    <a:tint val="75000"/>
                  </a:prstClr>
                </a:solidFill>
              </a:rPr>
              <a:t>7/8/2015</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404392425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pPr>
              <a:defRPr/>
            </a:pPr>
            <a:fld id="{35F34A31-5068-4EF9-A640-3CAF4FB6E0D1}" type="datetime1">
              <a:rPr lang="el-GR" smtClean="0">
                <a:solidFill>
                  <a:prstClr val="black">
                    <a:tint val="75000"/>
                  </a:prstClr>
                </a:solidFill>
              </a:rPr>
              <a:t>7/8/2015</a:t>
            </a:fld>
            <a:endParaRPr lang="el-GR">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l-GR">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3337897127"/>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n-US" smtClean="0"/>
              <a:t>Click to edit Master title style</a:t>
            </a:r>
            <a:endParaRPr lang="el-GR" dirty="0"/>
          </a:p>
        </p:txBody>
      </p:sp>
      <p:sp>
        <p:nvSpPr>
          <p:cNvPr id="3" name="Date Placeholder 2"/>
          <p:cNvSpPr>
            <a:spLocks noGrp="1"/>
          </p:cNvSpPr>
          <p:nvPr>
            <p:ph type="dt" sz="half" idx="10"/>
          </p:nvPr>
        </p:nvSpPr>
        <p:spPr/>
        <p:txBody>
          <a:bodyPr/>
          <a:lstStyle/>
          <a:p>
            <a:pPr>
              <a:defRPr/>
            </a:pPr>
            <a:fld id="{AD70283B-B546-4094-9DA9-4FBA7D0F54CC}" type="datetime1">
              <a:rPr lang="el-GR" smtClean="0">
                <a:solidFill>
                  <a:prstClr val="black">
                    <a:tint val="75000"/>
                  </a:prstClr>
                </a:solidFill>
              </a:rPr>
              <a:t>7/8/2015</a:t>
            </a:fld>
            <a:endParaRPr lang="el-GR">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l-GR">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460218576"/>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26A6EEBC-A5C8-4200-A8BF-D7429E97867D}" type="datetime1">
              <a:rPr lang="el-GR" smtClean="0">
                <a:solidFill>
                  <a:prstClr val="black">
                    <a:tint val="75000"/>
                  </a:prstClr>
                </a:solidFill>
              </a:rPr>
              <a:t>7/8/2015</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236355620"/>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2C26AA2A-1E64-41BA-91FD-2CC0A79BC1FC}" type="datetime1">
              <a:rPr lang="el-GR" smtClean="0">
                <a:solidFill>
                  <a:prstClr val="black">
                    <a:tint val="75000"/>
                  </a:prstClr>
                </a:solidFill>
              </a:rPr>
              <a:t>7/8/2015</a:t>
            </a:fld>
            <a:endParaRPr lang="el-GR">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l-GR">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73716607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3" name="2 - Θέση κειμένου"/>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7" name="6 - Ορθογώνιο"/>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8" name="7 - Ορθογώνιο"/>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2" name="1 - Τίτλος"/>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l-GR" smtClean="0"/>
              <a:t>Στυλ κύριου τίτλου</a:t>
            </a:r>
            <a:endParaRPr kumimoji="0" lang="en-US"/>
          </a:p>
        </p:txBody>
      </p:sp>
      <p:sp>
        <p:nvSpPr>
          <p:cNvPr id="12" name="11 - Θέση ημερομηνίας"/>
          <p:cNvSpPr>
            <a:spLocks noGrp="1"/>
          </p:cNvSpPr>
          <p:nvPr>
            <p:ph type="dt" sz="half" idx="10"/>
          </p:nvPr>
        </p:nvSpPr>
        <p:spPr/>
        <p:txBody>
          <a:bodyPr/>
          <a:lstStyle/>
          <a:p>
            <a:fld id="{3FF12601-0773-4031-BCD7-A5A3A35BAB95}" type="datetime1">
              <a:rPr lang="el-GR" smtClean="0">
                <a:solidFill>
                  <a:srgbClr val="775F55"/>
                </a:solidFill>
              </a:rPr>
              <a:t>7/8/2015</a:t>
            </a:fld>
            <a:endParaRPr lang="el-GR">
              <a:solidFill>
                <a:srgbClr val="775F55"/>
              </a:solidFill>
            </a:endParaRPr>
          </a:p>
        </p:txBody>
      </p:sp>
      <p:sp>
        <p:nvSpPr>
          <p:cNvPr id="13" name="12 - Θέση αριθμού διαφάνειας"/>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2DF384C6-F399-438E-BA89-7BE1FC33607B}" type="slidenum">
              <a:rPr lang="el-GR" smtClean="0"/>
              <a:pPr/>
              <a:t>‹#›</a:t>
            </a:fld>
            <a:endParaRPr lang="el-GR"/>
          </a:p>
        </p:txBody>
      </p:sp>
      <p:sp>
        <p:nvSpPr>
          <p:cNvPr id="14" name="13 - Θέση υποσέλιδου"/>
          <p:cNvSpPr>
            <a:spLocks noGrp="1"/>
          </p:cNvSpPr>
          <p:nvPr>
            <p:ph type="ftr" sz="quarter" idx="12"/>
          </p:nvPr>
        </p:nvSpPr>
        <p:spPr/>
        <p:txBody>
          <a:bodyPr/>
          <a:lstStyle/>
          <a:p>
            <a:endParaRPr lang="el-GR">
              <a:solidFill>
                <a:srgbClr val="775F55"/>
              </a:solidFill>
            </a:endParaRPr>
          </a:p>
        </p:txBody>
      </p:sp>
    </p:spTree>
    <p:extLst>
      <p:ext uri="{BB962C8B-B14F-4D97-AF65-F5344CB8AC3E}">
        <p14:creationId xmlns:p14="http://schemas.microsoft.com/office/powerpoint/2010/main" val="3633318531"/>
      </p:ext>
    </p:extLst>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fld id="{CD721823-0B04-426E-A635-1B601C077D2A}"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1415744171"/>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pPr>
              <a:defRPr/>
            </a:pPr>
            <a:fld id="{4F3359E5-6AA2-4B19-A70A-284A294ACCE0}"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l-GR">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202095463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Στυλ κύριου τίτλου</a:t>
            </a:r>
            <a:endParaRPr kumimoji="0" lang="en-US"/>
          </a:p>
        </p:txBody>
      </p:sp>
      <p:sp>
        <p:nvSpPr>
          <p:cNvPr id="9" name="8 - Θέση περιεχομένου"/>
          <p:cNvSpPr>
            <a:spLocks noGrp="1"/>
          </p:cNvSpPr>
          <p:nvPr>
            <p:ph sz="quarter" idx="1"/>
          </p:nvPr>
        </p:nvSpPr>
        <p:spPr>
          <a:xfrm>
            <a:off x="609600" y="1589567"/>
            <a:ext cx="38862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844901" y="1589567"/>
            <a:ext cx="38862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8" name="7 - Θέση ημερομηνίας"/>
          <p:cNvSpPr>
            <a:spLocks noGrp="1"/>
          </p:cNvSpPr>
          <p:nvPr>
            <p:ph type="dt" sz="half" idx="15"/>
          </p:nvPr>
        </p:nvSpPr>
        <p:spPr/>
        <p:txBody>
          <a:bodyPr rtlCol="0"/>
          <a:lstStyle/>
          <a:p>
            <a:fld id="{E952E341-1F70-4BC8-884E-BB6F9AC145FA}" type="datetime1">
              <a:rPr lang="el-GR" smtClean="0">
                <a:solidFill>
                  <a:srgbClr val="775F55"/>
                </a:solidFill>
              </a:rPr>
              <a:t>7/8/2015</a:t>
            </a:fld>
            <a:endParaRPr lang="el-GR">
              <a:solidFill>
                <a:srgbClr val="775F55"/>
              </a:solidFill>
            </a:endParaRPr>
          </a:p>
        </p:txBody>
      </p:sp>
      <p:sp>
        <p:nvSpPr>
          <p:cNvPr id="10" name="9 - Θέση αριθμού διαφάνειας"/>
          <p:cNvSpPr>
            <a:spLocks noGrp="1"/>
          </p:cNvSpPr>
          <p:nvPr>
            <p:ph type="sldNum" sz="quarter" idx="16"/>
          </p:nvPr>
        </p:nvSpPr>
        <p:spPr/>
        <p:txBody>
          <a:bodyPr rtlCol="0"/>
          <a:lstStyle/>
          <a:p>
            <a:fld id="{2DF384C6-F399-438E-BA89-7BE1FC33607B}" type="slidenum">
              <a:rPr lang="el-GR" smtClean="0"/>
              <a:pPr/>
              <a:t>‹#›</a:t>
            </a:fld>
            <a:endParaRPr lang="el-GR"/>
          </a:p>
        </p:txBody>
      </p:sp>
      <p:sp>
        <p:nvSpPr>
          <p:cNvPr id="12" name="11 - Θέση υποσέλιδου"/>
          <p:cNvSpPr>
            <a:spLocks noGrp="1"/>
          </p:cNvSpPr>
          <p:nvPr>
            <p:ph type="ftr" sz="quarter" idx="17"/>
          </p:nvPr>
        </p:nvSpPr>
        <p:spPr/>
        <p:txBody>
          <a:bodyPr rtlCol="0"/>
          <a:lstStyle/>
          <a:p>
            <a:endParaRPr lang="el-GR">
              <a:solidFill>
                <a:srgbClr val="775F55"/>
              </a:solidFill>
            </a:endParaRPr>
          </a:p>
        </p:txBody>
      </p:sp>
    </p:spTree>
    <p:extLst>
      <p:ext uri="{BB962C8B-B14F-4D97-AF65-F5344CB8AC3E}">
        <p14:creationId xmlns:p14="http://schemas.microsoft.com/office/powerpoint/2010/main" val="2254911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533400" y="273050"/>
            <a:ext cx="8153400" cy="869950"/>
          </a:xfrm>
        </p:spPr>
        <p:txBody>
          <a:bodyPr anchor="ctr"/>
          <a:lstStyle>
            <a:lvl1pPr>
              <a:defRPr/>
            </a:lvl1pPr>
          </a:lstStyle>
          <a:p>
            <a:r>
              <a:rPr kumimoji="0" lang="el-GR" smtClean="0"/>
              <a:t>Στυλ κύριου τίτλου</a:t>
            </a:r>
            <a:endParaRPr kumimoji="0" lang="en-US"/>
          </a:p>
        </p:txBody>
      </p:sp>
      <p:sp>
        <p:nvSpPr>
          <p:cNvPr id="11" name="10 - Θέση περιεχομένου"/>
          <p:cNvSpPr>
            <a:spLocks noGrp="1"/>
          </p:cNvSpPr>
          <p:nvPr>
            <p:ph sz="quarter" idx="2"/>
          </p:nvPr>
        </p:nvSpPr>
        <p:spPr>
          <a:xfrm>
            <a:off x="609600" y="2438400"/>
            <a:ext cx="3886200" cy="35814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quarter" idx="4"/>
          </p:nvPr>
        </p:nvSpPr>
        <p:spPr>
          <a:xfrm>
            <a:off x="4800600" y="2438400"/>
            <a:ext cx="3886200" cy="35814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0" name="9 - Θέση ημερομηνίας"/>
          <p:cNvSpPr>
            <a:spLocks noGrp="1"/>
          </p:cNvSpPr>
          <p:nvPr>
            <p:ph type="dt" sz="half" idx="15"/>
          </p:nvPr>
        </p:nvSpPr>
        <p:spPr/>
        <p:txBody>
          <a:bodyPr rtlCol="0"/>
          <a:lstStyle/>
          <a:p>
            <a:fld id="{57ED25E3-FA65-4072-A04A-E0C159466174}" type="datetime1">
              <a:rPr lang="el-GR" smtClean="0">
                <a:solidFill>
                  <a:srgbClr val="775F55"/>
                </a:solidFill>
              </a:rPr>
              <a:t>7/8/2015</a:t>
            </a:fld>
            <a:endParaRPr lang="el-GR">
              <a:solidFill>
                <a:srgbClr val="775F55"/>
              </a:solidFill>
            </a:endParaRPr>
          </a:p>
        </p:txBody>
      </p:sp>
      <p:sp>
        <p:nvSpPr>
          <p:cNvPr id="12" name="11 - Θέση αριθμού διαφάνειας"/>
          <p:cNvSpPr>
            <a:spLocks noGrp="1"/>
          </p:cNvSpPr>
          <p:nvPr>
            <p:ph type="sldNum" sz="quarter" idx="16"/>
          </p:nvPr>
        </p:nvSpPr>
        <p:spPr/>
        <p:txBody>
          <a:bodyPr rtlCol="0"/>
          <a:lstStyle/>
          <a:p>
            <a:fld id="{2DF384C6-F399-438E-BA89-7BE1FC33607B}" type="slidenum">
              <a:rPr lang="el-GR" smtClean="0"/>
              <a:pPr/>
              <a:t>‹#›</a:t>
            </a:fld>
            <a:endParaRPr lang="el-GR"/>
          </a:p>
        </p:txBody>
      </p:sp>
      <p:sp>
        <p:nvSpPr>
          <p:cNvPr id="14" name="13 - Θέση υποσέλιδου"/>
          <p:cNvSpPr>
            <a:spLocks noGrp="1"/>
          </p:cNvSpPr>
          <p:nvPr>
            <p:ph type="ftr" sz="quarter" idx="17"/>
          </p:nvPr>
        </p:nvSpPr>
        <p:spPr/>
        <p:txBody>
          <a:bodyPr rtlCol="0"/>
          <a:lstStyle/>
          <a:p>
            <a:endParaRPr lang="el-GR">
              <a:solidFill>
                <a:srgbClr val="775F55"/>
              </a:solidFill>
            </a:endParaRPr>
          </a:p>
        </p:txBody>
      </p:sp>
      <p:sp>
        <p:nvSpPr>
          <p:cNvPr id="16" name="15 - Θέση κειμένου"/>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
        <p:nvSpPr>
          <p:cNvPr id="15" name="14 - Θέση κειμένου"/>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l-GR" smtClean="0"/>
              <a:t>Στυλ υποδείγματος κειμένου</a:t>
            </a:r>
          </a:p>
        </p:txBody>
      </p:sp>
    </p:spTree>
    <p:extLst>
      <p:ext uri="{BB962C8B-B14F-4D97-AF65-F5344CB8AC3E}">
        <p14:creationId xmlns:p14="http://schemas.microsoft.com/office/powerpoint/2010/main" val="3118002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Στυλ κύριου τίτλου</a:t>
            </a:r>
            <a:endParaRPr kumimoji="0" lang="en-US"/>
          </a:p>
        </p:txBody>
      </p:sp>
      <p:sp>
        <p:nvSpPr>
          <p:cNvPr id="3" name="2 - Θέση ημερομηνίας"/>
          <p:cNvSpPr>
            <a:spLocks noGrp="1"/>
          </p:cNvSpPr>
          <p:nvPr>
            <p:ph type="dt" sz="half" idx="10"/>
          </p:nvPr>
        </p:nvSpPr>
        <p:spPr/>
        <p:txBody>
          <a:bodyPr/>
          <a:lstStyle/>
          <a:p>
            <a:fld id="{A305D2F0-86FE-42BC-BA28-2E193736C0A5}" type="datetime1">
              <a:rPr lang="el-GR" smtClean="0">
                <a:solidFill>
                  <a:srgbClr val="775F55"/>
                </a:solidFill>
              </a:rPr>
              <a:t>7/8/2015</a:t>
            </a:fld>
            <a:endParaRPr lang="el-GR">
              <a:solidFill>
                <a:srgbClr val="775F55"/>
              </a:solidFill>
            </a:endParaRPr>
          </a:p>
        </p:txBody>
      </p:sp>
      <p:sp>
        <p:nvSpPr>
          <p:cNvPr id="4" name="3 - Θέση υποσέλιδου"/>
          <p:cNvSpPr>
            <a:spLocks noGrp="1"/>
          </p:cNvSpPr>
          <p:nvPr>
            <p:ph type="ftr" sz="quarter" idx="11"/>
          </p:nvPr>
        </p:nvSpPr>
        <p:spPr/>
        <p:txBody>
          <a:bodyPr/>
          <a:lstStyle/>
          <a:p>
            <a:endParaRPr lang="el-GR">
              <a:solidFill>
                <a:srgbClr val="775F55"/>
              </a:solidFill>
            </a:endParaRPr>
          </a:p>
        </p:txBody>
      </p:sp>
      <p:sp>
        <p:nvSpPr>
          <p:cNvPr id="5" name="4 - Θέση αριθμού διαφάνειας"/>
          <p:cNvSpPr>
            <a:spLocks noGrp="1"/>
          </p:cNvSpPr>
          <p:nvPr>
            <p:ph type="sldNum" sz="quarter" idx="12"/>
          </p:nvPr>
        </p:nvSpPr>
        <p:spPr/>
        <p:txBody>
          <a:bodyPr/>
          <a:lstStyle>
            <a:lvl1pPr>
              <a:defRPr>
                <a:solidFill>
                  <a:srgbClr val="FFFFFF"/>
                </a:solidFill>
              </a:defRPr>
            </a:lvl1pPr>
          </a:lstStyle>
          <a:p>
            <a:fld id="{2DF384C6-F399-438E-BA89-7BE1FC33607B}" type="slidenum">
              <a:rPr lang="el-GR" smtClean="0"/>
              <a:pPr/>
              <a:t>‹#›</a:t>
            </a:fld>
            <a:endParaRPr lang="el-GR"/>
          </a:p>
        </p:txBody>
      </p:sp>
    </p:spTree>
    <p:extLst>
      <p:ext uri="{BB962C8B-B14F-4D97-AF65-F5344CB8AC3E}">
        <p14:creationId xmlns:p14="http://schemas.microsoft.com/office/powerpoint/2010/main" val="2763377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1E2F98C8-71CF-4C0A-9B86-F8E94F885D57}" type="datetime1">
              <a:rPr lang="el-GR" smtClean="0">
                <a:solidFill>
                  <a:srgbClr val="775F55"/>
                </a:solidFill>
              </a:rPr>
              <a:t>7/8/2015</a:t>
            </a:fld>
            <a:endParaRPr lang="el-GR">
              <a:solidFill>
                <a:srgbClr val="775F55"/>
              </a:solidFill>
            </a:endParaRPr>
          </a:p>
        </p:txBody>
      </p:sp>
      <p:sp>
        <p:nvSpPr>
          <p:cNvPr id="3" name="2 - Θέση υποσέλιδου"/>
          <p:cNvSpPr>
            <a:spLocks noGrp="1"/>
          </p:cNvSpPr>
          <p:nvPr>
            <p:ph type="ftr" sz="quarter" idx="11"/>
          </p:nvPr>
        </p:nvSpPr>
        <p:spPr/>
        <p:txBody>
          <a:bodyPr/>
          <a:lstStyle/>
          <a:p>
            <a:endParaRPr lang="el-GR">
              <a:solidFill>
                <a:srgbClr val="775F55"/>
              </a:solidFill>
            </a:endParaRPr>
          </a:p>
        </p:txBody>
      </p:sp>
      <p:sp>
        <p:nvSpPr>
          <p:cNvPr id="4" name="3 - Θέση αριθμού διαφάνειας"/>
          <p:cNvSpPr>
            <a:spLocks noGrp="1"/>
          </p:cNvSpPr>
          <p:nvPr>
            <p:ph type="sldNum" sz="quarter" idx="12"/>
          </p:nvPr>
        </p:nvSpPr>
        <p:spPr>
          <a:xfrm>
            <a:off x="0" y="6248400"/>
            <a:ext cx="533400" cy="381000"/>
          </a:xfrm>
        </p:spPr>
        <p:txBody>
          <a:bodyPr/>
          <a:lstStyle>
            <a:lvl1pPr>
              <a:defRPr>
                <a:solidFill>
                  <a:schemeClr val="tx2"/>
                </a:solidFill>
              </a:defRPr>
            </a:lvl1pPr>
          </a:lstStyle>
          <a:p>
            <a:fld id="{2DF384C6-F399-438E-BA89-7BE1FC33607B}" type="slidenum">
              <a:rPr lang="el-GR" smtClean="0">
                <a:solidFill>
                  <a:srgbClr val="775F55"/>
                </a:solidFill>
              </a:rPr>
              <a:pPr/>
              <a:t>‹#›</a:t>
            </a:fld>
            <a:endParaRPr lang="el-GR">
              <a:solidFill>
                <a:srgbClr val="775F55"/>
              </a:solidFill>
            </a:endParaRPr>
          </a:p>
        </p:txBody>
      </p:sp>
    </p:spTree>
    <p:extLst>
      <p:ext uri="{BB962C8B-B14F-4D97-AF65-F5344CB8AC3E}">
        <p14:creationId xmlns:p14="http://schemas.microsoft.com/office/powerpoint/2010/main" val="1996213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09600" y="273050"/>
            <a:ext cx="8077200" cy="869950"/>
          </a:xfrm>
        </p:spPr>
        <p:txBody>
          <a:bodyPr anchor="ctr"/>
          <a:lstStyle>
            <a:lvl1pPr algn="l">
              <a:buNone/>
              <a:defRPr sz="4400" b="0"/>
            </a:lvl1pPr>
          </a:lstStyle>
          <a:p>
            <a:r>
              <a:rPr kumimoji="0" lang="el-GR" smtClean="0"/>
              <a:t>Στυλ κύριου τίτλου</a:t>
            </a:r>
            <a:endParaRPr kumimoji="0" lang="en-US"/>
          </a:p>
        </p:txBody>
      </p:sp>
      <p:sp>
        <p:nvSpPr>
          <p:cNvPr id="5" name="4 - Θέση ημερομηνίας"/>
          <p:cNvSpPr>
            <a:spLocks noGrp="1"/>
          </p:cNvSpPr>
          <p:nvPr>
            <p:ph type="dt" sz="half" idx="10"/>
          </p:nvPr>
        </p:nvSpPr>
        <p:spPr/>
        <p:txBody>
          <a:bodyPr/>
          <a:lstStyle/>
          <a:p>
            <a:fld id="{B92B67CB-8FAC-4483-907A-7A8AA2134E25}" type="datetime1">
              <a:rPr lang="el-GR" smtClean="0">
                <a:solidFill>
                  <a:srgbClr val="775F55"/>
                </a:solidFill>
              </a:rPr>
              <a:t>7/8/2015</a:t>
            </a:fld>
            <a:endParaRPr lang="el-GR">
              <a:solidFill>
                <a:srgbClr val="775F55"/>
              </a:solidFill>
            </a:endParaRPr>
          </a:p>
        </p:txBody>
      </p:sp>
      <p:sp>
        <p:nvSpPr>
          <p:cNvPr id="6" name="5 - Θέση υποσέλιδου"/>
          <p:cNvSpPr>
            <a:spLocks noGrp="1"/>
          </p:cNvSpPr>
          <p:nvPr>
            <p:ph type="ftr" sz="quarter" idx="11"/>
          </p:nvPr>
        </p:nvSpPr>
        <p:spPr/>
        <p:txBody>
          <a:bodyPr/>
          <a:lstStyle/>
          <a:p>
            <a:endParaRPr lang="el-GR">
              <a:solidFill>
                <a:srgbClr val="775F55"/>
              </a:solidFill>
            </a:endParaRPr>
          </a:p>
        </p:txBody>
      </p:sp>
      <p:sp>
        <p:nvSpPr>
          <p:cNvPr id="7" name="6 - Θέση αριθμού διαφάνειας"/>
          <p:cNvSpPr>
            <a:spLocks noGrp="1"/>
          </p:cNvSpPr>
          <p:nvPr>
            <p:ph type="sldNum" sz="quarter" idx="12"/>
          </p:nvPr>
        </p:nvSpPr>
        <p:spPr/>
        <p:txBody>
          <a:bodyPr/>
          <a:lstStyle>
            <a:lvl1pPr>
              <a:defRPr>
                <a:solidFill>
                  <a:srgbClr val="FFFFFF"/>
                </a:solidFill>
              </a:defRPr>
            </a:lvl1pPr>
          </a:lstStyle>
          <a:p>
            <a:fld id="{2DF384C6-F399-438E-BA89-7BE1FC33607B}" type="slidenum">
              <a:rPr lang="el-GR" smtClean="0"/>
              <a:pPr/>
              <a:t>‹#›</a:t>
            </a:fld>
            <a:endParaRPr lang="el-GR"/>
          </a:p>
        </p:txBody>
      </p:sp>
      <p:sp>
        <p:nvSpPr>
          <p:cNvPr id="3" name="2 - Θέση κειμένου"/>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9" name="8 - Θέση περιεχομένου"/>
          <p:cNvSpPr>
            <a:spLocks noGrp="1"/>
          </p:cNvSpPr>
          <p:nvPr>
            <p:ph sz="quarter" idx="1"/>
          </p:nvPr>
        </p:nvSpPr>
        <p:spPr>
          <a:xfrm>
            <a:off x="2362200" y="1752600"/>
            <a:ext cx="6400800" cy="44196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extLst>
      <p:ext uri="{BB962C8B-B14F-4D97-AF65-F5344CB8AC3E}">
        <p14:creationId xmlns:p14="http://schemas.microsoft.com/office/powerpoint/2010/main" val="3389966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3">
        <a:schemeClr val="bg2"/>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Στυλ υποδείγματος κειμένου</a:t>
            </a:r>
          </a:p>
        </p:txBody>
      </p:sp>
      <p:sp>
        <p:nvSpPr>
          <p:cNvPr id="8" name="7 - Ορθογώνιο"/>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0" name="9 - Ορθογώνιο"/>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2" name="1 - Τίτλος"/>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l-GR" smtClean="0"/>
              <a:t>Στυλ κύριου τίτλου</a:t>
            </a:r>
            <a:endParaRPr kumimoji="0" lang="en-US"/>
          </a:p>
        </p:txBody>
      </p:sp>
      <p:sp>
        <p:nvSpPr>
          <p:cNvPr id="11" name="10 - Ορθογώνιο"/>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12" name="11 - Θέση ημερομηνίας"/>
          <p:cNvSpPr>
            <a:spLocks noGrp="1"/>
          </p:cNvSpPr>
          <p:nvPr>
            <p:ph type="dt" sz="half" idx="10"/>
          </p:nvPr>
        </p:nvSpPr>
        <p:spPr>
          <a:xfrm>
            <a:off x="6248400" y="6248400"/>
            <a:ext cx="2667000" cy="365125"/>
          </a:xfrm>
        </p:spPr>
        <p:txBody>
          <a:bodyPr rtlCol="0"/>
          <a:lstStyle/>
          <a:p>
            <a:fld id="{14E63329-7940-48E3-A01C-274E8154C755}" type="datetime1">
              <a:rPr lang="el-GR" smtClean="0">
                <a:solidFill>
                  <a:srgbClr val="775F55"/>
                </a:solidFill>
              </a:rPr>
              <a:t>7/8/2015</a:t>
            </a:fld>
            <a:endParaRPr lang="el-GR">
              <a:solidFill>
                <a:srgbClr val="775F55"/>
              </a:solidFill>
            </a:endParaRPr>
          </a:p>
        </p:txBody>
      </p:sp>
      <p:sp>
        <p:nvSpPr>
          <p:cNvPr id="13" name="12 - Θέση αριθμού διαφάνειας"/>
          <p:cNvSpPr>
            <a:spLocks noGrp="1"/>
          </p:cNvSpPr>
          <p:nvPr>
            <p:ph type="sldNum" sz="quarter" idx="11"/>
          </p:nvPr>
        </p:nvSpPr>
        <p:spPr>
          <a:xfrm>
            <a:off x="0" y="4667249"/>
            <a:ext cx="1447800" cy="663578"/>
          </a:xfrm>
        </p:spPr>
        <p:txBody>
          <a:bodyPr rtlCol="0"/>
          <a:lstStyle>
            <a:lvl1pPr>
              <a:defRPr sz="2800"/>
            </a:lvl1pPr>
          </a:lstStyle>
          <a:p>
            <a:fld id="{2DF384C6-F399-438E-BA89-7BE1FC33607B}" type="slidenum">
              <a:rPr lang="el-GR" smtClean="0"/>
              <a:pPr/>
              <a:t>‹#›</a:t>
            </a:fld>
            <a:endParaRPr lang="el-GR"/>
          </a:p>
        </p:txBody>
      </p:sp>
      <p:sp>
        <p:nvSpPr>
          <p:cNvPr id="14" name="13 - Θέση υποσέλιδου"/>
          <p:cNvSpPr>
            <a:spLocks noGrp="1"/>
          </p:cNvSpPr>
          <p:nvPr>
            <p:ph type="ftr" sz="quarter" idx="12"/>
          </p:nvPr>
        </p:nvSpPr>
        <p:spPr>
          <a:xfrm>
            <a:off x="1600200" y="6248206"/>
            <a:ext cx="4572000" cy="365125"/>
          </a:xfrm>
        </p:spPr>
        <p:txBody>
          <a:bodyPr rtlCol="0"/>
          <a:lstStyle/>
          <a:p>
            <a:endParaRPr lang="el-GR">
              <a:solidFill>
                <a:srgbClr val="775F55"/>
              </a:solidFill>
            </a:endParaRPr>
          </a:p>
        </p:txBody>
      </p:sp>
      <p:sp>
        <p:nvSpPr>
          <p:cNvPr id="3" name="2 - Θέση εικόνας"/>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extLst>
      <p:ext uri="{BB962C8B-B14F-4D97-AF65-F5344CB8AC3E}">
        <p14:creationId xmlns:p14="http://schemas.microsoft.com/office/powerpoint/2010/main" val="179373903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3" Type="http://schemas.openxmlformats.org/officeDocument/2006/relationships/slideLayout" Target="../slideLayouts/slideLayout24.xml"/><Relationship Id="rId7" Type="http://schemas.openxmlformats.org/officeDocument/2006/relationships/slideLayout" Target="../slideLayouts/slideLayout28.xml"/><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theme" Target="../theme/theme3.xml"/><Relationship Id="rId5" Type="http://schemas.openxmlformats.org/officeDocument/2006/relationships/slideLayout" Target="../slideLayouts/slideLayout2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609600" y="228600"/>
            <a:ext cx="8153400" cy="9906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fontAlgn="auto">
              <a:spcBef>
                <a:spcPts val="0"/>
              </a:spcBef>
              <a:spcAft>
                <a:spcPts val="0"/>
              </a:spcAft>
            </a:pPr>
            <a:fld id="{201CEE9A-230A-4B0D-9568-CD268D625DF8}" type="datetime1">
              <a:rPr lang="el-GR" smtClean="0">
                <a:solidFill>
                  <a:srgbClr val="775F55"/>
                </a:solidFill>
                <a:latin typeface="Calibri"/>
              </a:rPr>
              <a:t>7/8/2015</a:t>
            </a:fld>
            <a:endParaRPr lang="el-GR">
              <a:solidFill>
                <a:srgbClr val="775F55"/>
              </a:solidFill>
              <a:latin typeface="Calibri"/>
            </a:endParaRPr>
          </a:p>
        </p:txBody>
      </p:sp>
      <p:sp>
        <p:nvSpPr>
          <p:cNvPr id="3" name="2 - Θέση υποσέλιδου"/>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fontAlgn="auto">
              <a:spcBef>
                <a:spcPts val="0"/>
              </a:spcBef>
              <a:spcAft>
                <a:spcPts val="0"/>
              </a:spcAft>
            </a:pPr>
            <a:endParaRPr lang="el-GR">
              <a:solidFill>
                <a:srgbClr val="775F55"/>
              </a:solidFill>
              <a:latin typeface="Calibri"/>
            </a:endParaRPr>
          </a:p>
        </p:txBody>
      </p:sp>
      <p:sp>
        <p:nvSpPr>
          <p:cNvPr id="7" name="6 - Ορθογώνιο"/>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8" name="7 - Ορθογώνιο"/>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9" name="8 - Ορθογώνιο"/>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pPr>
            <a:endParaRPr lang="en-US">
              <a:solidFill>
                <a:prstClr val="white"/>
              </a:solidFill>
            </a:endParaRPr>
          </a:p>
        </p:txBody>
      </p:sp>
      <p:sp>
        <p:nvSpPr>
          <p:cNvPr id="23" name="22 - Θέση αριθμού διαφάνειας"/>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fontAlgn="auto">
              <a:spcBef>
                <a:spcPts val="0"/>
              </a:spcBef>
              <a:spcAft>
                <a:spcPts val="0"/>
              </a:spcAft>
            </a:pPr>
            <a:fld id="{2DF384C6-F399-438E-BA89-7BE1FC33607B}" type="slidenum">
              <a:rPr lang="el-GR" smtClean="0">
                <a:latin typeface="Calibri"/>
              </a:rPr>
              <a:pPr fontAlgn="auto">
                <a:spcBef>
                  <a:spcPts val="0"/>
                </a:spcBef>
                <a:spcAft>
                  <a:spcPts val="0"/>
                </a:spcAft>
              </a:pPr>
              <a:t>‹#›</a:t>
            </a:fld>
            <a:endParaRPr lang="el-GR">
              <a:latin typeface="Calibri"/>
            </a:endParaRPr>
          </a:p>
        </p:txBody>
      </p:sp>
    </p:spTree>
    <p:extLst>
      <p:ext uri="{BB962C8B-B14F-4D97-AF65-F5344CB8AC3E}">
        <p14:creationId xmlns:p14="http://schemas.microsoft.com/office/powerpoint/2010/main" val="329343490"/>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iming>
    <p:tnLst>
      <p:par>
        <p:cTn id="1" dur="indefinite" restart="never" nodeType="tmRoot"/>
      </p:par>
    </p:tnLst>
  </p:timing>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490F5AE8-1CE3-436C-B454-4AC4F8D05DB1}" type="datetime1">
              <a:rPr lang="el-GR" smtClean="0"/>
              <a:t>7/8/2015</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pPr>
                <a:defRPr/>
              </a:pPr>
              <a:t>‹#›</a:t>
            </a:fld>
            <a:endParaRPr lang="el-GR"/>
          </a:p>
        </p:txBody>
      </p:sp>
    </p:spTree>
    <p:extLst>
      <p:ext uri="{BB962C8B-B14F-4D97-AF65-F5344CB8AC3E}">
        <p14:creationId xmlns:p14="http://schemas.microsoft.com/office/powerpoint/2010/main" val="28469724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2" r:id="rId7"/>
    <p:sldLayoutId id="2147483693" r:id="rId8"/>
    <p:sldLayoutId id="2147483694" r:id="rId9"/>
    <p:sldLayoutId id="2147483695"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n-US" smtClean="0"/>
              <a:t>Click to edit Master title style</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4555975F-41DB-4B11-9743-848EB8066A2D}" type="datetime1">
              <a:rPr lang="el-GR" smtClean="0">
                <a:solidFill>
                  <a:prstClr val="black">
                    <a:tint val="75000"/>
                  </a:prstClr>
                </a:solidFill>
              </a:rPr>
              <a:t>7/8/2015</a:t>
            </a:fld>
            <a:endParaRPr lang="el-GR">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solidFill>
                  <a:prstClr val="black"/>
                </a:solidFill>
              </a:rPr>
              <a:pPr>
                <a:defRPr/>
              </a:pPr>
              <a:t>‹#›</a:t>
            </a:fld>
            <a:endParaRPr lang="el-GR">
              <a:solidFill>
                <a:prstClr val="black"/>
              </a:solidFill>
            </a:endParaRPr>
          </a:p>
        </p:txBody>
      </p:sp>
    </p:spTree>
    <p:extLst>
      <p:ext uri="{BB962C8B-B14F-4D97-AF65-F5344CB8AC3E}">
        <p14:creationId xmlns:p14="http://schemas.microsoft.com/office/powerpoint/2010/main" val="58217196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3" Type="http://schemas.openxmlformats.org/officeDocument/2006/relationships/hyperlink" Target="https://ocp.teiath.gr/modules/document/document.php?course=STEF100" TargetMode="External"/><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5.xml"/><Relationship Id="rId1" Type="http://schemas.openxmlformats.org/officeDocument/2006/relationships/slideLayout" Target="../slideLayouts/slideLayout23.xml"/><Relationship Id="rId4" Type="http://schemas.openxmlformats.org/officeDocument/2006/relationships/image" Target="../media/image5.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1340768"/>
            <a:ext cx="9144000" cy="1470025"/>
          </a:xfrm>
        </p:spPr>
        <p:txBody>
          <a:bodyPr>
            <a:normAutofit/>
          </a:bodyPr>
          <a:lstStyle/>
          <a:p>
            <a:pPr lvl="1" algn="ctr"/>
            <a:r>
              <a:rPr lang="el-GR" sz="3600" b="1" dirty="0" smtClean="0">
                <a:solidFill>
                  <a:schemeClr val="tx1"/>
                </a:solidFill>
                <a:latin typeface="+mn-lt"/>
              </a:rPr>
              <a:t>Κοινωνική Εργασία με Παιδιά και Εφήβους</a:t>
            </a:r>
            <a:endParaRPr lang="el-GR" sz="3600" b="1" dirty="0">
              <a:solidFill>
                <a:schemeClr val="tx1"/>
              </a:solidFill>
              <a:latin typeface="+mn-lt"/>
            </a:endParaRPr>
          </a:p>
        </p:txBody>
      </p:sp>
      <p:sp>
        <p:nvSpPr>
          <p:cNvPr id="3" name="Υπότιτλος 2"/>
          <p:cNvSpPr>
            <a:spLocks noGrp="1"/>
          </p:cNvSpPr>
          <p:nvPr>
            <p:ph type="subTitle" idx="1"/>
          </p:nvPr>
        </p:nvSpPr>
        <p:spPr>
          <a:xfrm>
            <a:off x="0" y="2996952"/>
            <a:ext cx="9144000" cy="1852191"/>
          </a:xfrm>
        </p:spPr>
        <p:txBody>
          <a:bodyPr>
            <a:normAutofit/>
          </a:bodyPr>
          <a:lstStyle/>
          <a:p>
            <a:pPr>
              <a:spcBef>
                <a:spcPts val="0"/>
              </a:spcBef>
              <a:spcAft>
                <a:spcPts val="1200"/>
              </a:spcAft>
            </a:pPr>
            <a:r>
              <a:rPr lang="el-GR" sz="2600" b="1" dirty="0" smtClean="0"/>
              <a:t>Ενότητα </a:t>
            </a:r>
            <a:r>
              <a:rPr lang="el-GR" sz="2600" b="1" dirty="0"/>
              <a:t>5</a:t>
            </a:r>
            <a:r>
              <a:rPr lang="el-GR" sz="2600" dirty="0" smtClean="0"/>
              <a:t>:</a:t>
            </a:r>
            <a:r>
              <a:rPr lang="en-US" sz="2600" dirty="0" smtClean="0"/>
              <a:t> </a:t>
            </a:r>
            <a:r>
              <a:rPr lang="el-GR" sz="2600" dirty="0" smtClean="0"/>
              <a:t>Ψυχοκοινωνικές ανάγκες παιδιών μεταναστών</a:t>
            </a:r>
            <a:endParaRPr lang="en-US" sz="2600" dirty="0" smtClean="0"/>
          </a:p>
          <a:p>
            <a:pPr>
              <a:spcBef>
                <a:spcPts val="0"/>
              </a:spcBef>
            </a:pPr>
            <a:r>
              <a:rPr lang="el-GR" sz="2200" dirty="0"/>
              <a:t>Χάρης</a:t>
            </a:r>
            <a:r>
              <a:rPr lang="en-US" sz="2200" dirty="0"/>
              <a:t> </a:t>
            </a:r>
            <a:r>
              <a:rPr lang="el-GR" sz="2200"/>
              <a:t>Ασημόπουλος, </a:t>
            </a:r>
            <a:r>
              <a:rPr lang="el-GR" sz="2200" dirty="0" err="1" smtClean="0"/>
              <a:t>Ph.D</a:t>
            </a:r>
            <a:r>
              <a:rPr lang="el-GR" sz="2200" dirty="0" smtClean="0"/>
              <a:t>., Επίκουρος Καθηγητής</a:t>
            </a:r>
          </a:p>
          <a:p>
            <a:pPr>
              <a:spcBef>
                <a:spcPts val="0"/>
              </a:spcBef>
            </a:pPr>
            <a:r>
              <a:rPr lang="el-GR" sz="2200" dirty="0" smtClean="0"/>
              <a:t>Τμήμα Κοινωνικής Εργασίας</a:t>
            </a:r>
            <a:endParaRPr lang="el-GR" sz="2200" dirty="0"/>
          </a:p>
        </p:txBody>
      </p:sp>
      <p:pic>
        <p:nvPicPr>
          <p:cNvPr id="6" name="Picture 5" descr="Λογότυπο έργου Ανοικτών Ακαδημαϊκών Μαθημάτων" title="Λογότυπο έργου Ανοικτών Ακαδημαϊκών Μαθημάτων"/>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62318" y="476672"/>
            <a:ext cx="854197" cy="648072"/>
          </a:xfrm>
          <a:prstGeom prst="rect">
            <a:avLst/>
          </a:prstGeom>
        </p:spPr>
      </p:pic>
      <p:pic>
        <p:nvPicPr>
          <p:cNvPr id="1027" name="Picture 3" descr="Λογότυπο Τεχνολογικού Ιδρύματος Αθήνας" title="Λογότυπο Τεχνολογικού Ιδρύματος Αθήνας"/>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1560" y="476673"/>
            <a:ext cx="682943" cy="69419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1241425" y="631431"/>
            <a:ext cx="6661150" cy="338554"/>
          </a:xfrm>
          <a:prstGeom prst="rect">
            <a:avLst/>
          </a:prstGeom>
        </p:spPr>
        <p:txBody>
          <a:bodyPr>
            <a:spAutoFit/>
          </a:bodyPr>
          <a:lstStyle/>
          <a:p>
            <a:pPr algn="ctr"/>
            <a:r>
              <a:rPr lang="el-GR" sz="1600" dirty="0">
                <a:latin typeface="+mn-lt"/>
              </a:rPr>
              <a:t>Ανοικτά Ακαδημαϊκά </a:t>
            </a:r>
            <a:r>
              <a:rPr lang="el-GR" sz="1600" dirty="0" smtClean="0">
                <a:latin typeface="+mn-lt"/>
              </a:rPr>
              <a:t>Μαθήματα στο ΤΕΙ Αθήνας</a:t>
            </a:r>
            <a:endParaRPr lang="el-GR" sz="1600" dirty="0">
              <a:latin typeface="+mn-lt"/>
            </a:endParaRPr>
          </a:p>
        </p:txBody>
      </p:sp>
      <p:graphicFrame>
        <p:nvGraphicFramePr>
          <p:cNvPr id="4" name="Table 3"/>
          <p:cNvGraphicFramePr>
            <a:graphicFrameLocks noGrp="1"/>
          </p:cNvGraphicFramePr>
          <p:nvPr>
            <p:extLst>
              <p:ext uri="{D42A27DB-BD31-4B8C-83A1-F6EECF244321}">
                <p14:modId xmlns:p14="http://schemas.microsoft.com/office/powerpoint/2010/main" val="3688144402"/>
              </p:ext>
            </p:extLst>
          </p:nvPr>
        </p:nvGraphicFramePr>
        <p:xfrm>
          <a:off x="1759817" y="6087984"/>
          <a:ext cx="5695950" cy="792088"/>
        </p:xfrm>
        <a:graphic>
          <a:graphicData uri="http://schemas.openxmlformats.org/drawingml/2006/table">
            <a:tbl>
              <a:tblPr firstRow="1" firstCol="1" bandRow="1">
                <a:tableStyleId>{2D5ABB26-0587-4C30-8999-92F81FD0307C}</a:tableStyleId>
              </a:tblPr>
              <a:tblGrid>
                <a:gridCol w="2138838"/>
                <a:gridCol w="3557112"/>
              </a:tblGrid>
              <a:tr h="792088">
                <a:tc>
                  <a:txBody>
                    <a:bodyPr/>
                    <a:lstStyle/>
                    <a:p>
                      <a:pPr algn="just">
                        <a:lnSpc>
                          <a:spcPct val="115000"/>
                        </a:lnSpc>
                        <a:spcBef>
                          <a:spcPts val="0"/>
                        </a:spcBef>
                        <a:spcAft>
                          <a:spcPts val="0"/>
                        </a:spcAft>
                      </a:pPr>
                      <a:r>
                        <a:rPr lang="el-GR" sz="1000" dirty="0" smtClean="0">
                          <a:effectLst/>
                        </a:rPr>
                        <a:t>Το </a:t>
                      </a:r>
                      <a:r>
                        <a:rPr lang="el-GR" sz="1000" dirty="0">
                          <a:effectLst/>
                        </a:rPr>
                        <a:t>περιεχόμενο του μαθήματος διατίθεται με άδεια </a:t>
                      </a:r>
                      <a:r>
                        <a:rPr lang="en-US" sz="1000" dirty="0">
                          <a:effectLst/>
                        </a:rPr>
                        <a:t>Creative Commons </a:t>
                      </a:r>
                      <a:r>
                        <a:rPr lang="el-GR" sz="1000" dirty="0">
                          <a:effectLst/>
                        </a:rPr>
                        <a:t>εκτός και αν αναφέρεται διαφορετικά</a:t>
                      </a:r>
                      <a:endParaRPr lang="el-GR" sz="1100" dirty="0">
                        <a:effectLst/>
                        <a:latin typeface="Arial"/>
                        <a:ea typeface="Times New Roman"/>
                        <a:cs typeface="Times New Roman"/>
                      </a:endParaRPr>
                    </a:p>
                  </a:txBody>
                  <a:tcPr marL="68580" marR="68580" marT="0" marB="0"/>
                </a:tc>
                <a:tc>
                  <a:txBody>
                    <a:bodyPr/>
                    <a:lstStyle/>
                    <a:p>
                      <a:pPr marL="111125" algn="just">
                        <a:lnSpc>
                          <a:spcPct val="115000"/>
                        </a:lnSpc>
                        <a:spcAft>
                          <a:spcPts val="0"/>
                        </a:spcAft>
                      </a:pPr>
                      <a:r>
                        <a:rPr lang="el-GR" sz="1000" dirty="0" smtClean="0">
                          <a:effectLst/>
                        </a:rPr>
                        <a:t>Το </a:t>
                      </a:r>
                      <a:r>
                        <a:rPr lang="el-GR" sz="1000" dirty="0">
                          <a:effectLst/>
                        </a:rPr>
                        <a:t>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endParaRPr lang="el-GR" sz="1100" dirty="0">
                        <a:effectLst/>
                        <a:latin typeface="Arial"/>
                        <a:ea typeface="Times New Roman"/>
                        <a:cs typeface="Times New Roman"/>
                      </a:endParaRPr>
                    </a:p>
                  </a:txBody>
                  <a:tcPr marL="68580" marR="68580" marT="0" marB="0"/>
                </a:tc>
              </a:tr>
            </a:tbl>
          </a:graphicData>
        </a:graphic>
      </p:graphicFrame>
      <p:pic>
        <p:nvPicPr>
          <p:cNvPr id="12" name="Picture 11"/>
          <p:cNvPicPr/>
          <p:nvPr/>
        </p:nvPicPr>
        <p:blipFill>
          <a:blip r:embed="rId5">
            <a:extLst>
              <a:ext uri="{28A0092B-C50C-407E-A947-70E740481C1C}">
                <a14:useLocalDpi xmlns:a14="http://schemas.microsoft.com/office/drawing/2010/main" val="0"/>
              </a:ext>
            </a:extLst>
          </a:blip>
          <a:srcRect/>
          <a:stretch>
            <a:fillRect/>
          </a:stretch>
        </p:blipFill>
        <p:spPr bwMode="auto">
          <a:xfrm>
            <a:off x="1853792" y="5367126"/>
            <a:ext cx="1971675" cy="702000"/>
          </a:xfrm>
          <a:prstGeom prst="rect">
            <a:avLst/>
          </a:prstGeom>
          <a:noFill/>
        </p:spPr>
      </p:pic>
      <p:pic>
        <p:nvPicPr>
          <p:cNvPr id="11" name="Picture 2" descr="C:\Users\alex\Desktop\logo.png"/>
          <p:cNvPicPr>
            <a:picLocks noChangeAspect="1" noChangeArrowheads="1"/>
          </p:cNvPicPr>
          <p:nvPr/>
        </p:nvPicPr>
        <p:blipFill rotWithShape="1">
          <a:blip r:embed="rId6">
            <a:extLst>
              <a:ext uri="{28A0092B-C50C-407E-A947-70E740481C1C}">
                <a14:useLocalDpi xmlns:a14="http://schemas.microsoft.com/office/drawing/2010/main" val="0"/>
              </a:ext>
            </a:extLst>
          </a:blip>
          <a:srcRect t="8214"/>
          <a:stretch/>
        </p:blipFill>
        <p:spPr bwMode="auto">
          <a:xfrm>
            <a:off x="4045866" y="5368483"/>
            <a:ext cx="3348000" cy="700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65076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lnSpcReduction="10000"/>
          </a:bodyPr>
          <a:lstStyle/>
          <a:p>
            <a:pPr>
              <a:buClr>
                <a:srgbClr val="C00000"/>
              </a:buClr>
            </a:pPr>
            <a:r>
              <a:rPr lang="el-GR" dirty="0" smtClean="0"/>
              <a:t>Μπορεί η επικοινωνία των μελών της οικογένειας να οδηγείται σε αδιέξοδο,  καθώς έχουν διαφορετικές ανάγκες και αναπτύσσουν διαφορετικές σχέσεις με το νέο περιβάλλον.</a:t>
            </a:r>
          </a:p>
          <a:p>
            <a:pPr>
              <a:buClr>
                <a:srgbClr val="C00000"/>
              </a:buClr>
            </a:pPr>
            <a:r>
              <a:rPr lang="el-GR" dirty="0" smtClean="0"/>
              <a:t>Εκφράζεται σαν παρεμπόδιση των παιδιών στις σχέσεις με έλληνες συνομηλίκους  διότι οι γονείς (προβάλλοντας) φοβούνται:</a:t>
            </a:r>
          </a:p>
          <a:p>
            <a:pPr>
              <a:buClr>
                <a:srgbClr val="C00000"/>
              </a:buClr>
              <a:buSzPct val="80000"/>
              <a:buFont typeface="Wingdings" pitchFamily="2" charset="2"/>
              <a:buChar char="ü"/>
            </a:pPr>
            <a:r>
              <a:rPr lang="el-GR" dirty="0" smtClean="0"/>
              <a:t>ότι τα παιδιά μπορεί να γίνουν υποκείμενα διακρίσεων και χλευασμού, να πληγωθούν, και</a:t>
            </a:r>
          </a:p>
          <a:p>
            <a:pPr>
              <a:buClr>
                <a:srgbClr val="C00000"/>
              </a:buClr>
              <a:buSzPct val="80000"/>
              <a:buFont typeface="Wingdings" pitchFamily="2" charset="2"/>
              <a:buChar char="ü"/>
            </a:pPr>
            <a:r>
              <a:rPr lang="el-GR" dirty="0" smtClean="0"/>
              <a:t>ότι μπορεί να αλλοιωθεί η πολιτιστική τους ταυτότητα.</a:t>
            </a:r>
            <a:endParaRPr lang="el-GR" dirty="0"/>
          </a:p>
        </p:txBody>
      </p:sp>
      <p:sp>
        <p:nvSpPr>
          <p:cNvPr id="4" name="Τίτλος 3"/>
          <p:cNvSpPr>
            <a:spLocks noGrp="1"/>
          </p:cNvSpPr>
          <p:nvPr>
            <p:ph type="title"/>
          </p:nvPr>
        </p:nvSpPr>
        <p:spPr/>
        <p:txBody>
          <a:bodyPr>
            <a:normAutofit fontScale="90000"/>
          </a:bodyPr>
          <a:lstStyle/>
          <a:p>
            <a:r>
              <a:rPr lang="el-GR" dirty="0"/>
              <a:t>Παρεμπόδιση των παιδιών να αναπτύξουν σχέσεις με άλλα παιδιά στο νέο περιβάλλον </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9</a:t>
            </a:fld>
            <a:endParaRPr lang="el-GR"/>
          </a:p>
        </p:txBody>
      </p:sp>
    </p:spTree>
    <p:extLst>
      <p:ext uri="{BB962C8B-B14F-4D97-AF65-F5344CB8AC3E}">
        <p14:creationId xmlns:p14="http://schemas.microsoft.com/office/powerpoint/2010/main" val="35911521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pPr>
              <a:buClr>
                <a:srgbClr val="C00000"/>
              </a:buClr>
            </a:pPr>
            <a:r>
              <a:rPr lang="el-GR" dirty="0" smtClean="0"/>
              <a:t>Μία άλλη πηγή στρες αποτελούν οι υψηλές προσδοκίες για επιτυχία που μπορεί ορισμένες οικογένειες να θέτουν  στα παιδιά. </a:t>
            </a:r>
          </a:p>
          <a:p>
            <a:pPr>
              <a:buClr>
                <a:srgbClr val="C00000"/>
              </a:buClr>
            </a:pPr>
            <a:r>
              <a:rPr lang="el-GR" dirty="0" smtClean="0"/>
              <a:t>Πολλοί μετανάστες ή πρόσφυγες φτάνουν στη νέα χώρα έχοντας ελπίδα για μία καλύτερη ζωή</a:t>
            </a:r>
            <a:r>
              <a:rPr lang="en-US" dirty="0" smtClean="0"/>
              <a:t>, </a:t>
            </a:r>
            <a:r>
              <a:rPr lang="el-GR" dirty="0" smtClean="0"/>
              <a:t>ειδικότερα επιθυμώντας να έχουν τα παιδιά τους μια καλύτερη μοίρα από ότι οι ίδιοι. </a:t>
            </a:r>
          </a:p>
          <a:p>
            <a:pPr>
              <a:buClr>
                <a:srgbClr val="C00000"/>
              </a:buClr>
              <a:buSzPct val="90000"/>
              <a:buFont typeface="Wingdings" pitchFamily="2" charset="2"/>
              <a:buChar char="ü"/>
            </a:pPr>
            <a:r>
              <a:rPr lang="el-GR" dirty="0" smtClean="0"/>
              <a:t>Αναπληρώνουν με αυτόν τον τρόπο, τα όσα νοιώθουν οι ίδιοι ότι έχασαν στη ζωή τους.</a:t>
            </a:r>
          </a:p>
        </p:txBody>
      </p:sp>
      <p:sp>
        <p:nvSpPr>
          <p:cNvPr id="4" name="Τίτλος 3"/>
          <p:cNvSpPr>
            <a:spLocks noGrp="1"/>
          </p:cNvSpPr>
          <p:nvPr>
            <p:ph type="title"/>
          </p:nvPr>
        </p:nvSpPr>
        <p:spPr/>
        <p:txBody>
          <a:bodyPr>
            <a:normAutofit fontScale="90000"/>
          </a:bodyPr>
          <a:lstStyle/>
          <a:p>
            <a:r>
              <a:rPr lang="el-GR" dirty="0" smtClean="0"/>
              <a:t>Υψηλές </a:t>
            </a:r>
            <a:r>
              <a:rPr lang="el-GR" dirty="0"/>
              <a:t>προσδοκίες για </a:t>
            </a:r>
            <a:r>
              <a:rPr lang="el-GR" dirty="0" smtClean="0"/>
              <a:t/>
            </a:r>
            <a:br>
              <a:rPr lang="el-GR" dirty="0" smtClean="0"/>
            </a:br>
            <a:r>
              <a:rPr lang="el-GR" dirty="0" smtClean="0"/>
              <a:t>επιτυχία </a:t>
            </a:r>
            <a:r>
              <a:rPr lang="el-GR" dirty="0"/>
              <a:t>των παιδιών</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10</a:t>
            </a:fld>
            <a:endParaRPr lang="el-GR"/>
          </a:p>
        </p:txBody>
      </p:sp>
    </p:spTree>
    <p:extLst>
      <p:ext uri="{BB962C8B-B14F-4D97-AF65-F5344CB8AC3E}">
        <p14:creationId xmlns:p14="http://schemas.microsoft.com/office/powerpoint/2010/main" val="1070960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153400" cy="4997152"/>
          </a:xfrm>
        </p:spPr>
        <p:txBody>
          <a:bodyPr>
            <a:normAutofit/>
          </a:bodyPr>
          <a:lstStyle/>
          <a:p>
            <a:pPr>
              <a:buClr>
                <a:srgbClr val="C00000"/>
              </a:buClr>
            </a:pPr>
            <a:r>
              <a:rPr lang="el-GR" dirty="0" smtClean="0"/>
              <a:t>Σε καταστάσεις όπου η οικογένεια δεν έχει ξεκάθαρο νομικό καθεστώς επιβαρύνεται με πρόσθετο άγχος και ανασφάλεια. </a:t>
            </a:r>
          </a:p>
          <a:p>
            <a:pPr>
              <a:buClr>
                <a:srgbClr val="C00000"/>
              </a:buClr>
            </a:pPr>
            <a:r>
              <a:rPr lang="el-GR" dirty="0" smtClean="0"/>
              <a:t>Αυτό μπορεί να</a:t>
            </a:r>
            <a:r>
              <a:rPr lang="en-US" dirty="0" smtClean="0"/>
              <a:t> </a:t>
            </a:r>
            <a:r>
              <a:rPr lang="el-GR" dirty="0" smtClean="0"/>
              <a:t>επηρεάσει την οικογενειακή συναισθηματική ατμόσφαιρα και να δημιουργήσει:</a:t>
            </a:r>
          </a:p>
          <a:p>
            <a:pPr>
              <a:buClr>
                <a:srgbClr val="C00000"/>
              </a:buClr>
              <a:buSzPct val="100000"/>
              <a:buFont typeface="Wingdings" pitchFamily="2" charset="2"/>
              <a:buChar char="ü"/>
            </a:pPr>
            <a:r>
              <a:rPr lang="el-GR" dirty="0" smtClean="0"/>
              <a:t>εντάσεις</a:t>
            </a:r>
            <a:r>
              <a:rPr lang="en-US" dirty="0" smtClean="0"/>
              <a:t> </a:t>
            </a:r>
            <a:r>
              <a:rPr lang="el-GR" dirty="0" smtClean="0"/>
              <a:t>στις ενδοοικογενειακές σχέσεις,</a:t>
            </a:r>
          </a:p>
          <a:p>
            <a:pPr>
              <a:buClr>
                <a:srgbClr val="C00000"/>
              </a:buClr>
              <a:buSzPct val="100000"/>
              <a:buFont typeface="Wingdings" pitchFamily="2" charset="2"/>
              <a:buChar char="ü"/>
            </a:pPr>
            <a:r>
              <a:rPr lang="el-GR" dirty="0" smtClean="0"/>
              <a:t>διάχυση του άγχους σε όλα τα μέλη της οικογένειας,</a:t>
            </a:r>
          </a:p>
          <a:p>
            <a:pPr>
              <a:buClr>
                <a:srgbClr val="C00000"/>
              </a:buClr>
              <a:buSzPct val="100000"/>
              <a:buFont typeface="Wingdings" pitchFamily="2" charset="2"/>
              <a:buChar char="ü"/>
            </a:pPr>
            <a:r>
              <a:rPr lang="el-GR" dirty="0" smtClean="0"/>
              <a:t> </a:t>
            </a:r>
            <a:r>
              <a:rPr lang="el-GR" dirty="0" err="1" smtClean="0"/>
              <a:t>εκδραμάτιση</a:t>
            </a:r>
            <a:r>
              <a:rPr lang="el-GR" dirty="0" smtClean="0"/>
              <a:t> από τα παιδιά,</a:t>
            </a:r>
          </a:p>
          <a:p>
            <a:pPr>
              <a:buClr>
                <a:srgbClr val="C00000"/>
              </a:buClr>
              <a:buSzPct val="100000"/>
              <a:buFont typeface="Wingdings" pitchFamily="2" charset="2"/>
              <a:buChar char="ü"/>
            </a:pPr>
            <a:r>
              <a:rPr lang="el-GR" dirty="0" smtClean="0"/>
              <a:t>εντάσεις στις σχέσεις της οικογένειας και των μελών της με το νέο περιβάλλον.</a:t>
            </a:r>
            <a:endParaRPr lang="el-GR" dirty="0"/>
          </a:p>
        </p:txBody>
      </p:sp>
      <p:sp>
        <p:nvSpPr>
          <p:cNvPr id="4" name="Τίτλος 3"/>
          <p:cNvSpPr>
            <a:spLocks noGrp="1"/>
          </p:cNvSpPr>
          <p:nvPr>
            <p:ph type="title"/>
          </p:nvPr>
        </p:nvSpPr>
        <p:spPr/>
        <p:txBody>
          <a:bodyPr>
            <a:normAutofit fontScale="90000"/>
          </a:bodyPr>
          <a:lstStyle/>
          <a:p>
            <a:r>
              <a:rPr lang="el-GR" dirty="0"/>
              <a:t>Προβλήματα από το </a:t>
            </a:r>
            <a:r>
              <a:rPr lang="el-GR" dirty="0" smtClean="0"/>
              <a:t/>
            </a:r>
            <a:br>
              <a:rPr lang="el-GR" dirty="0" smtClean="0"/>
            </a:br>
            <a:r>
              <a:rPr lang="el-GR" dirty="0" smtClean="0"/>
              <a:t>νομικό </a:t>
            </a:r>
            <a:r>
              <a:rPr lang="el-GR" dirty="0"/>
              <a:t>καθεστώς</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11</a:t>
            </a:fld>
            <a:endParaRPr lang="el-GR"/>
          </a:p>
        </p:txBody>
      </p:sp>
    </p:spTree>
    <p:extLst>
      <p:ext uri="{BB962C8B-B14F-4D97-AF65-F5344CB8AC3E}">
        <p14:creationId xmlns:p14="http://schemas.microsoft.com/office/powerpoint/2010/main" val="9081637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pPr>
              <a:buClr>
                <a:srgbClr val="C00000"/>
              </a:buClr>
            </a:pPr>
            <a:r>
              <a:rPr lang="el-GR" dirty="0" smtClean="0"/>
              <a:t>Σε περιπτώσεις όπου η οικογένεια μετανάστευσε κάτω από τραυματικές εμπειρίες, το </a:t>
            </a:r>
            <a:r>
              <a:rPr lang="el-GR" dirty="0" err="1" smtClean="0"/>
              <a:t>μετατραυματικό</a:t>
            </a:r>
            <a:r>
              <a:rPr lang="el-GR" dirty="0" smtClean="0"/>
              <a:t> στρες μπορεί να δημιουργήσει επιπρόσθετα προβλήματα. </a:t>
            </a:r>
          </a:p>
          <a:p>
            <a:pPr>
              <a:buClr>
                <a:srgbClr val="C00000"/>
              </a:buClr>
            </a:pPr>
            <a:r>
              <a:rPr lang="el-GR" dirty="0" smtClean="0"/>
              <a:t>Πολλά παιδιά μπορεί να έχουν βιώσει ή να ήταν παρόντα σε βίαιες καταστάσεις και </a:t>
            </a:r>
            <a:r>
              <a:rPr lang="el-GR" dirty="0" err="1" smtClean="0"/>
              <a:t>θυματοποίηση</a:t>
            </a:r>
            <a:r>
              <a:rPr lang="el-GR" dirty="0" smtClean="0"/>
              <a:t> άλλων ή και μελών της οικογένειάς τους. </a:t>
            </a:r>
          </a:p>
          <a:p>
            <a:pPr>
              <a:buClr>
                <a:srgbClr val="C00000"/>
              </a:buClr>
            </a:pPr>
            <a:r>
              <a:rPr lang="el-GR" dirty="0" smtClean="0"/>
              <a:t>Τα παιδιά είναι πιθανόν να σωματοποιήσουν όλο αυτό το στρες,  αναπτύσσοντας ψυχοσωματικά συμπτώματα.</a:t>
            </a:r>
          </a:p>
        </p:txBody>
      </p:sp>
      <p:sp>
        <p:nvSpPr>
          <p:cNvPr id="4" name="Τίτλος 3"/>
          <p:cNvSpPr>
            <a:spLocks noGrp="1"/>
          </p:cNvSpPr>
          <p:nvPr>
            <p:ph type="title"/>
          </p:nvPr>
        </p:nvSpPr>
        <p:spPr/>
        <p:txBody>
          <a:bodyPr>
            <a:normAutofit/>
          </a:bodyPr>
          <a:lstStyle/>
          <a:p>
            <a:r>
              <a:rPr lang="el-GR" sz="3200" dirty="0"/>
              <a:t>Το </a:t>
            </a:r>
            <a:r>
              <a:rPr lang="el-GR" sz="3200" dirty="0" err="1"/>
              <a:t>μετατραυματικό</a:t>
            </a:r>
            <a:r>
              <a:rPr lang="el-GR" sz="3200" dirty="0"/>
              <a:t> στρες</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12</a:t>
            </a:fld>
            <a:endParaRPr lang="el-GR"/>
          </a:p>
        </p:txBody>
      </p:sp>
    </p:spTree>
    <p:extLst>
      <p:ext uri="{BB962C8B-B14F-4D97-AF65-F5344CB8AC3E}">
        <p14:creationId xmlns:p14="http://schemas.microsoft.com/office/powerpoint/2010/main" val="41642725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lnSpcReduction="10000"/>
          </a:bodyPr>
          <a:lstStyle/>
          <a:p>
            <a:pPr>
              <a:buClr>
                <a:srgbClr val="C00000"/>
              </a:buClr>
            </a:pPr>
            <a:r>
              <a:rPr lang="el-GR" dirty="0" smtClean="0"/>
              <a:t>Στην πιθανότητα μετεγκατάστασης σε άλλη χώρα</a:t>
            </a:r>
            <a:r>
              <a:rPr lang="en-US" dirty="0" smtClean="0"/>
              <a:t>,</a:t>
            </a:r>
            <a:r>
              <a:rPr lang="el-GR" dirty="0" smtClean="0"/>
              <a:t> η οικογένεια ίσως να βιώνει πρόσθετες δυσκολίες.</a:t>
            </a:r>
          </a:p>
          <a:p>
            <a:pPr>
              <a:buClr>
                <a:srgbClr val="C00000"/>
              </a:buClr>
              <a:buSzPct val="90000"/>
              <a:buFont typeface="Wingdings" pitchFamily="2" charset="2"/>
              <a:buChar char="ü"/>
            </a:pPr>
            <a:r>
              <a:rPr lang="el-GR" dirty="0" smtClean="0"/>
              <a:t>Δεν συμμετέχουν σε δραστηριότητες, ζουν απομονωμένοι. Αναμένουν μόνο την στιγμή της μετεγκατάστασης στην άλλη χώρα.</a:t>
            </a:r>
          </a:p>
          <a:p>
            <a:pPr>
              <a:buClr>
                <a:srgbClr val="C00000"/>
              </a:buClr>
            </a:pPr>
            <a:r>
              <a:rPr lang="el-GR" dirty="0" smtClean="0"/>
              <a:t>Η άρνηση προσαρμογής σκοπό έχει την προστασία από άλλη μία νέα οδυνηρή αποκοπή.</a:t>
            </a:r>
          </a:p>
          <a:p>
            <a:pPr>
              <a:buClr>
                <a:srgbClr val="C00000"/>
              </a:buClr>
              <a:buSzPct val="90000"/>
              <a:buFont typeface="Wingdings" pitchFamily="2" charset="2"/>
              <a:buChar char="ü"/>
            </a:pPr>
            <a:r>
              <a:rPr lang="el-GR" dirty="0" smtClean="0"/>
              <a:t>Έχει συνέπειες στα παιδιά της οικογένειας που βρίσκονται σε διαφορετικά αναπτυξιακά στάδια και έχουν διαφορετικές ανάγκες και δυνατότητες προσαρμογής. </a:t>
            </a:r>
            <a:endParaRPr lang="el-GR" dirty="0"/>
          </a:p>
        </p:txBody>
      </p:sp>
      <p:sp>
        <p:nvSpPr>
          <p:cNvPr id="4" name="Τίτλος 3"/>
          <p:cNvSpPr>
            <a:spLocks noGrp="1"/>
          </p:cNvSpPr>
          <p:nvPr>
            <p:ph type="title"/>
          </p:nvPr>
        </p:nvSpPr>
        <p:spPr/>
        <p:txBody>
          <a:bodyPr>
            <a:normAutofit fontScale="90000"/>
          </a:bodyPr>
          <a:lstStyle/>
          <a:p>
            <a:r>
              <a:rPr lang="el-GR" dirty="0"/>
              <a:t>Άρνηση προσαρμογής στην </a:t>
            </a:r>
            <a:r>
              <a:rPr lang="el-GR" dirty="0" smtClean="0"/>
              <a:t/>
            </a:r>
            <a:br>
              <a:rPr lang="el-GR" dirty="0" smtClean="0"/>
            </a:br>
            <a:r>
              <a:rPr lang="el-GR" dirty="0" smtClean="0"/>
              <a:t>προοπτική </a:t>
            </a:r>
            <a:r>
              <a:rPr lang="el-GR" dirty="0"/>
              <a:t>μετεγκατάστασης</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13</a:t>
            </a:fld>
            <a:endParaRPr lang="el-GR"/>
          </a:p>
        </p:txBody>
      </p:sp>
    </p:spTree>
    <p:extLst>
      <p:ext uri="{BB962C8B-B14F-4D97-AF65-F5344CB8AC3E}">
        <p14:creationId xmlns:p14="http://schemas.microsoft.com/office/powerpoint/2010/main" val="13781850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153400" cy="4925144"/>
          </a:xfrm>
        </p:spPr>
        <p:txBody>
          <a:bodyPr>
            <a:noAutofit/>
          </a:bodyPr>
          <a:lstStyle/>
          <a:p>
            <a:r>
              <a:rPr lang="el-GR" dirty="0" smtClean="0"/>
              <a:t>Παιδιά ευάλωτα όσον αφορά στην πιθανότητα  </a:t>
            </a:r>
            <a:r>
              <a:rPr lang="el-GR" dirty="0" err="1" smtClean="0"/>
              <a:t>θυματοποίησής</a:t>
            </a:r>
            <a:r>
              <a:rPr lang="el-GR" dirty="0" smtClean="0"/>
              <a:t> τους ή εμπλοκής τους σε αντικοινωνικές δραστηριότητες. </a:t>
            </a:r>
          </a:p>
          <a:p>
            <a:pPr>
              <a:buClr>
                <a:srgbClr val="C00000"/>
              </a:buClr>
              <a:buSzPct val="82000"/>
              <a:buFont typeface="Wingdings" pitchFamily="2" charset="2"/>
              <a:buChar char="ü"/>
            </a:pPr>
            <a:r>
              <a:rPr lang="el-GR" dirty="0" smtClean="0"/>
              <a:t>Ιδιαίτερα όταν έχουν μεταναστεύσει κάτω από τραυματικές συνθήκες και βρίσκονται στη χώρα υποδοχής χωρίς κατάλληλη επίβλεψη/προστασία.</a:t>
            </a:r>
          </a:p>
          <a:p>
            <a:r>
              <a:rPr lang="el-GR" dirty="0" smtClean="0"/>
              <a:t>Βρίσκονται σε χώρα στην οποία δεν έχουν ρίζες. </a:t>
            </a:r>
          </a:p>
          <a:p>
            <a:r>
              <a:rPr lang="el-GR" dirty="0" smtClean="0"/>
              <a:t>Έχουν χωριστεί από την οικογένεια τους, το περιβάλλον στο οποίο μεγάλωσαν, και συχνά δεν γνωρίζουν άλλη γλώσσα από την δική τους. </a:t>
            </a:r>
          </a:p>
        </p:txBody>
      </p:sp>
      <p:sp>
        <p:nvSpPr>
          <p:cNvPr id="4" name="Τίτλος 3"/>
          <p:cNvSpPr>
            <a:spLocks noGrp="1"/>
          </p:cNvSpPr>
          <p:nvPr>
            <p:ph type="title"/>
          </p:nvPr>
        </p:nvSpPr>
        <p:spPr/>
        <p:txBody>
          <a:bodyPr>
            <a:normAutofit/>
          </a:bodyPr>
          <a:lstStyle/>
          <a:p>
            <a:r>
              <a:rPr lang="el-GR" sz="3200" dirty="0"/>
              <a:t>Ασυνόδευτοι </a:t>
            </a:r>
            <a:r>
              <a:rPr lang="el-GR" sz="3200" dirty="0" smtClean="0"/>
              <a:t>ανήλικοι </a:t>
            </a:r>
            <a:r>
              <a:rPr lang="el-GR" sz="2800" b="0" dirty="0" smtClean="0"/>
              <a:t>1/4</a:t>
            </a:r>
            <a:endParaRPr lang="el-GR" sz="2800" b="0"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14</a:t>
            </a:fld>
            <a:endParaRPr lang="el-GR"/>
          </a:p>
        </p:txBody>
      </p:sp>
    </p:spTree>
    <p:extLst>
      <p:ext uri="{BB962C8B-B14F-4D97-AF65-F5344CB8AC3E}">
        <p14:creationId xmlns:p14="http://schemas.microsoft.com/office/powerpoint/2010/main" val="38944090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sz="3200" dirty="0">
                <a:solidFill>
                  <a:srgbClr val="775F55">
                    <a:lumMod val="75000"/>
                  </a:srgbClr>
                </a:solidFill>
              </a:rPr>
              <a:t>Ασυνόδευτοι ανήλικοι </a:t>
            </a:r>
            <a:r>
              <a:rPr lang="el-GR" sz="2800" b="0" dirty="0" smtClean="0">
                <a:solidFill>
                  <a:srgbClr val="775F55">
                    <a:lumMod val="75000"/>
                  </a:srgbClr>
                </a:solidFill>
              </a:rPr>
              <a:t>2/4</a:t>
            </a:r>
            <a:endParaRPr lang="el-GR" sz="2800" dirty="0"/>
          </a:p>
        </p:txBody>
      </p:sp>
      <p:sp>
        <p:nvSpPr>
          <p:cNvPr id="3" name="2 - Θέση περιεχομένου"/>
          <p:cNvSpPr>
            <a:spLocks noGrp="1"/>
          </p:cNvSpPr>
          <p:nvPr>
            <p:ph sz="quarter" idx="1"/>
          </p:nvPr>
        </p:nvSpPr>
        <p:spPr>
          <a:xfrm>
            <a:off x="612648" y="1600200"/>
            <a:ext cx="8153400" cy="4925144"/>
          </a:xfrm>
        </p:spPr>
        <p:txBody>
          <a:bodyPr>
            <a:normAutofit/>
          </a:bodyPr>
          <a:lstStyle/>
          <a:p>
            <a:r>
              <a:rPr lang="el-GR" dirty="0" smtClean="0"/>
              <a:t>Στην χώρα βρίσκονται περιθωριοποιημένα (από φτώχεια,  κοινωνικό αποκλεισμό, ρατσισμό, </a:t>
            </a:r>
            <a:r>
              <a:rPr lang="el-GR" dirty="0" err="1" smtClean="0"/>
              <a:t>θυματοποίηση</a:t>
            </a:r>
            <a:r>
              <a:rPr lang="el-GR" dirty="0" smtClean="0"/>
              <a:t>, ενώ συχνά έχουν βιώσει πόλεμο και βία). </a:t>
            </a:r>
          </a:p>
          <a:p>
            <a:r>
              <a:rPr lang="el-GR" dirty="0" smtClean="0"/>
              <a:t>Τα παιδιά αυτά είναι ευάλωτα στην εκμετάλλευση και στο να εμπλακούν σε παράνομες δραστηριότητες τόσο ως θύματα όσο και ως θύτες. </a:t>
            </a:r>
          </a:p>
          <a:p>
            <a:r>
              <a:rPr lang="el-GR" dirty="0" smtClean="0"/>
              <a:t>Αυτό δεν συμβαίνει επειδή τα παιδιά έχουν προδιάθεση να εμπλακούν σε αυτές τις δραστηριότητες, αλλά επειδή δεν υπάρχουν μέτρα που να ανταποκρίνονται στις ιδιαίτερες ανάγκες τους. </a:t>
            </a:r>
            <a:endParaRPr lang="el-GR"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15</a:t>
            </a:fld>
            <a:endParaRPr lang="el-GR"/>
          </a:p>
        </p:txBody>
      </p:sp>
    </p:spTree>
    <p:extLst>
      <p:ext uri="{BB962C8B-B14F-4D97-AF65-F5344CB8AC3E}">
        <p14:creationId xmlns:p14="http://schemas.microsoft.com/office/powerpoint/2010/main" val="12665628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sz="3200" dirty="0">
                <a:solidFill>
                  <a:srgbClr val="775F55">
                    <a:lumMod val="75000"/>
                  </a:srgbClr>
                </a:solidFill>
              </a:rPr>
              <a:t>Ασυνόδευτοι ανήλικοι </a:t>
            </a:r>
            <a:r>
              <a:rPr lang="el-GR" sz="2800" b="0" dirty="0" smtClean="0">
                <a:solidFill>
                  <a:srgbClr val="775F55">
                    <a:lumMod val="75000"/>
                  </a:srgbClr>
                </a:solidFill>
              </a:rPr>
              <a:t>3/4</a:t>
            </a:r>
            <a:endParaRPr lang="el-GR" sz="2800" dirty="0"/>
          </a:p>
        </p:txBody>
      </p:sp>
      <p:sp>
        <p:nvSpPr>
          <p:cNvPr id="3" name="2 - Θέση περιεχομένου"/>
          <p:cNvSpPr>
            <a:spLocks noGrp="1"/>
          </p:cNvSpPr>
          <p:nvPr>
            <p:ph sz="quarter" idx="1"/>
          </p:nvPr>
        </p:nvSpPr>
        <p:spPr>
          <a:xfrm>
            <a:off x="612648" y="1600200"/>
            <a:ext cx="8153400" cy="4925144"/>
          </a:xfrm>
        </p:spPr>
        <p:txBody>
          <a:bodyPr>
            <a:normAutofit/>
          </a:bodyPr>
          <a:lstStyle/>
          <a:p>
            <a:r>
              <a:rPr lang="el-GR" dirty="0" smtClean="0"/>
              <a:t>Υπολογίζεται ότι το 2008 αιτήθηκαν ασύλου 15.700 ασυνόδευτοι ανήλικοι στην Ε.Ε. (δεν είναι γνωστός ο αριθμός των ασυνόδευτων ανήλικων που έχουν εισέλθει παράνομα).</a:t>
            </a:r>
          </a:p>
          <a:p>
            <a:r>
              <a:rPr lang="el-GR" dirty="0" smtClean="0"/>
              <a:t>Οι πέντε βασικές εθνικότητες των ασυνόδευτων ανήλικων στην Ε.Ε. είναι: Αφγανιστάν – Σομαλία – Ιράκ – Νιγηρία – Ερυθραία.</a:t>
            </a:r>
          </a:p>
          <a:p>
            <a:r>
              <a:rPr lang="el-GR" dirty="0" smtClean="0"/>
              <a:t>Δεδομένα από την </a:t>
            </a:r>
            <a:r>
              <a:rPr lang="en-US" dirty="0" err="1" smtClean="0">
                <a:latin typeface="Calibri" panose="020F0502020204030204" pitchFamily="34" charset="0"/>
              </a:rPr>
              <a:t>Frontex</a:t>
            </a:r>
            <a:r>
              <a:rPr lang="en-US" dirty="0" smtClean="0">
                <a:latin typeface="Calibri" panose="020F0502020204030204" pitchFamily="34" charset="0"/>
              </a:rPr>
              <a:t> Annual Risk Assessment </a:t>
            </a:r>
            <a:r>
              <a:rPr lang="el-GR" dirty="0" smtClean="0">
                <a:latin typeface="Calibri" panose="020F0502020204030204" pitchFamily="34" charset="0"/>
              </a:rPr>
              <a:t>(</a:t>
            </a:r>
            <a:r>
              <a:rPr lang="en-US" dirty="0" smtClean="0">
                <a:latin typeface="Calibri" panose="020F0502020204030204" pitchFamily="34" charset="0"/>
              </a:rPr>
              <a:t>ARA</a:t>
            </a:r>
            <a:r>
              <a:rPr lang="el-GR" dirty="0" smtClean="0">
                <a:latin typeface="Calibri" panose="020F0502020204030204" pitchFamily="34" charset="0"/>
              </a:rPr>
              <a:t>, 2009) </a:t>
            </a:r>
            <a:r>
              <a:rPr lang="el-GR" dirty="0" smtClean="0"/>
              <a:t>αναφέρουν ότι η Ελλάδα είναι η πλέον σημαντική πύλη εισόδου τους.</a:t>
            </a:r>
          </a:p>
          <a:p>
            <a:r>
              <a:rPr lang="el-GR" dirty="0" smtClean="0"/>
              <a:t>Ακολουθούν τη διαδρομή προς Ιταλία, Βέλγιο, Ολλανδία.</a:t>
            </a:r>
          </a:p>
          <a:p>
            <a:endParaRPr lang="el-GR"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16</a:t>
            </a:fld>
            <a:endParaRPr lang="el-GR"/>
          </a:p>
        </p:txBody>
      </p:sp>
    </p:spTree>
    <p:extLst>
      <p:ext uri="{BB962C8B-B14F-4D97-AF65-F5344CB8AC3E}">
        <p14:creationId xmlns:p14="http://schemas.microsoft.com/office/powerpoint/2010/main" val="28838951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sz="3200" dirty="0">
                <a:solidFill>
                  <a:srgbClr val="775F55">
                    <a:lumMod val="75000"/>
                  </a:srgbClr>
                </a:solidFill>
              </a:rPr>
              <a:t>Ασυνόδευτοι ανήλικοι </a:t>
            </a:r>
            <a:r>
              <a:rPr lang="el-GR" sz="2800" b="0" dirty="0" smtClean="0">
                <a:solidFill>
                  <a:srgbClr val="775F55">
                    <a:lumMod val="75000"/>
                  </a:srgbClr>
                </a:solidFill>
              </a:rPr>
              <a:t>4/4</a:t>
            </a:r>
            <a:endParaRPr lang="el-GR" sz="2800" dirty="0"/>
          </a:p>
        </p:txBody>
      </p:sp>
      <p:sp>
        <p:nvSpPr>
          <p:cNvPr id="3" name="2 - Θέση περιεχομένου"/>
          <p:cNvSpPr>
            <a:spLocks noGrp="1"/>
          </p:cNvSpPr>
          <p:nvPr>
            <p:ph sz="quarter" idx="1"/>
          </p:nvPr>
        </p:nvSpPr>
        <p:spPr>
          <a:xfrm>
            <a:off x="612648" y="1600200"/>
            <a:ext cx="8153400" cy="5069160"/>
          </a:xfrm>
        </p:spPr>
        <p:txBody>
          <a:bodyPr>
            <a:normAutofit/>
          </a:bodyPr>
          <a:lstStyle/>
          <a:p>
            <a:r>
              <a:rPr lang="el-GR" dirty="0" smtClean="0">
                <a:latin typeface="Calibri" panose="020F0502020204030204" pitchFamily="34" charset="0"/>
              </a:rPr>
              <a:t>Η </a:t>
            </a:r>
            <a:r>
              <a:rPr lang="en-US" dirty="0" err="1" smtClean="0">
                <a:latin typeface="Calibri" panose="020F0502020204030204" pitchFamily="34" charset="0"/>
              </a:rPr>
              <a:t>Payoke</a:t>
            </a:r>
            <a:r>
              <a:rPr lang="el-GR" dirty="0" smtClean="0">
                <a:latin typeface="Calibri" panose="020F0502020204030204" pitchFamily="34" charset="0"/>
              </a:rPr>
              <a:t> (2010), μία Βέλγική ΜΚΟ υποστήριξης θυμάτων </a:t>
            </a:r>
            <a:r>
              <a:rPr lang="en-US" dirty="0" smtClean="0">
                <a:latin typeface="Calibri" panose="020F0502020204030204" pitchFamily="34" charset="0"/>
              </a:rPr>
              <a:t>trafficking</a:t>
            </a:r>
            <a:r>
              <a:rPr lang="el-GR" dirty="0" smtClean="0">
                <a:latin typeface="Calibri" panose="020F0502020204030204" pitchFamily="34" charset="0"/>
              </a:rPr>
              <a:t>,</a:t>
            </a:r>
            <a:r>
              <a:rPr lang="en-US" dirty="0" smtClean="0">
                <a:latin typeface="Calibri" panose="020F0502020204030204" pitchFamily="34" charset="0"/>
              </a:rPr>
              <a:t> </a:t>
            </a:r>
            <a:r>
              <a:rPr lang="el-GR" dirty="0" smtClean="0">
                <a:latin typeface="Calibri" panose="020F0502020204030204" pitchFamily="34" charset="0"/>
              </a:rPr>
              <a:t>κατηγοριοποιεί τους κινδύνους που απειλούν τους ασυνόδευτους ανήλικους ως :</a:t>
            </a:r>
          </a:p>
          <a:p>
            <a:pPr>
              <a:buFont typeface="Wingdings" pitchFamily="2" charset="2"/>
              <a:buChar char="ü"/>
            </a:pPr>
            <a:r>
              <a:rPr lang="el-GR" dirty="0" smtClean="0">
                <a:latin typeface="Calibri" panose="020F0502020204030204" pitchFamily="34" charset="0"/>
              </a:rPr>
              <a:t>Σεξουαλική εκμετάλλευση (πορνογραφία, πορνεία, </a:t>
            </a:r>
            <a:r>
              <a:rPr lang="el-GR" dirty="0" err="1" smtClean="0">
                <a:latin typeface="Calibri" panose="020F0502020204030204" pitchFamily="34" charset="0"/>
              </a:rPr>
              <a:t>internet</a:t>
            </a:r>
            <a:r>
              <a:rPr lang="el-GR" dirty="0" smtClean="0">
                <a:latin typeface="Calibri" panose="020F0502020204030204" pitchFamily="34" charset="0"/>
              </a:rPr>
              <a:t>, </a:t>
            </a:r>
            <a:r>
              <a:rPr lang="en-US" dirty="0" smtClean="0">
                <a:latin typeface="Calibri" panose="020F0502020204030204" pitchFamily="34" charset="0"/>
              </a:rPr>
              <a:t>bars</a:t>
            </a:r>
            <a:r>
              <a:rPr lang="el-GR" dirty="0" smtClean="0">
                <a:latin typeface="Calibri" panose="020F0502020204030204" pitchFamily="34" charset="0"/>
              </a:rPr>
              <a:t>).</a:t>
            </a:r>
          </a:p>
          <a:p>
            <a:pPr>
              <a:buFont typeface="Wingdings" pitchFamily="2" charset="2"/>
              <a:buChar char="ü"/>
            </a:pPr>
            <a:r>
              <a:rPr lang="el-GR" dirty="0" smtClean="0">
                <a:latin typeface="Calibri" panose="020F0502020204030204" pitchFamily="34" charset="0"/>
              </a:rPr>
              <a:t>Οικονομική εκμετάλλευση.</a:t>
            </a:r>
          </a:p>
          <a:p>
            <a:pPr>
              <a:buFont typeface="Wingdings" pitchFamily="2" charset="2"/>
              <a:buChar char="ü"/>
            </a:pPr>
            <a:r>
              <a:rPr lang="el-GR" dirty="0" err="1" smtClean="0">
                <a:latin typeface="Calibri" panose="020F0502020204030204" pitchFamily="34" charset="0"/>
              </a:rPr>
              <a:t>Παραβατική</a:t>
            </a:r>
            <a:r>
              <a:rPr lang="el-GR" dirty="0" smtClean="0">
                <a:latin typeface="Calibri" panose="020F0502020204030204" pitchFamily="34" charset="0"/>
              </a:rPr>
              <a:t> εκμετάλλευση (κλοπές, διαρρήξεις, ναρκωτικά).</a:t>
            </a:r>
          </a:p>
          <a:p>
            <a:pPr>
              <a:buFont typeface="Wingdings" pitchFamily="2" charset="2"/>
              <a:buChar char="ü"/>
            </a:pPr>
            <a:r>
              <a:rPr lang="el-GR" dirty="0" smtClean="0">
                <a:latin typeface="Calibri" panose="020F0502020204030204" pitchFamily="34" charset="0"/>
              </a:rPr>
              <a:t>Παιδικό </a:t>
            </a:r>
            <a:r>
              <a:rPr lang="en-US" dirty="0" smtClean="0">
                <a:latin typeface="Calibri" panose="020F0502020204030204" pitchFamily="34" charset="0"/>
              </a:rPr>
              <a:t>trafficking</a:t>
            </a:r>
            <a:r>
              <a:rPr lang="el-GR" dirty="0" smtClean="0">
                <a:latin typeface="Calibri" panose="020F0502020204030204" pitchFamily="34" charset="0"/>
              </a:rPr>
              <a:t> (παράνομες υιοθεσίες, απαγωγές, υποχρεωτικοί γάμοι, επαιτεία).</a:t>
            </a:r>
          </a:p>
          <a:p>
            <a:endParaRPr lang="el-GR" dirty="0">
              <a:latin typeface="Calibri" panose="020F0502020204030204" pitchFamily="34" charset="0"/>
            </a:endParaRP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17</a:t>
            </a:fld>
            <a:endParaRPr lang="el-GR"/>
          </a:p>
        </p:txBody>
      </p:sp>
    </p:spTree>
    <p:extLst>
      <p:ext uri="{BB962C8B-B14F-4D97-AF65-F5344CB8AC3E}">
        <p14:creationId xmlns:p14="http://schemas.microsoft.com/office/powerpoint/2010/main" val="14102853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153400" cy="5141168"/>
          </a:xfrm>
        </p:spPr>
        <p:txBody>
          <a:bodyPr>
            <a:noAutofit/>
          </a:bodyPr>
          <a:lstStyle/>
          <a:p>
            <a:pPr>
              <a:buClr>
                <a:srgbClr val="C00000"/>
              </a:buClr>
              <a:buSzPct val="80000"/>
              <a:buFont typeface="Wingdings" pitchFamily="2" charset="2"/>
              <a:buChar char="ü"/>
            </a:pPr>
            <a:r>
              <a:rPr lang="el-GR" sz="2200" dirty="0" smtClean="0"/>
              <a:t>Σε εξαιρετικά μεγάλο κίνδυνο κακοποίησης (</a:t>
            </a:r>
            <a:r>
              <a:rPr lang="el-GR" sz="2200" dirty="0" err="1" smtClean="0"/>
              <a:t>θυματοποίησης</a:t>
            </a:r>
            <a:r>
              <a:rPr lang="el-GR" sz="2200" dirty="0" smtClean="0"/>
              <a:t> και εκμετάλλευσης κάθε είδους),  </a:t>
            </a:r>
          </a:p>
          <a:p>
            <a:pPr>
              <a:buClr>
                <a:srgbClr val="C00000"/>
              </a:buClr>
              <a:buSzPct val="80000"/>
              <a:buFont typeface="Wingdings" pitchFamily="2" charset="2"/>
              <a:buChar char="ü"/>
            </a:pPr>
            <a:r>
              <a:rPr lang="el-GR" sz="2200" dirty="0" smtClean="0"/>
              <a:t>Δεν έχουν την προστασία από τους παράγοντες που τους θέτουν σε κίνδυνο κακοποίησης, </a:t>
            </a:r>
          </a:p>
          <a:p>
            <a:pPr>
              <a:buClr>
                <a:srgbClr val="C00000"/>
              </a:buClr>
              <a:buSzPct val="80000"/>
              <a:buFont typeface="Wingdings" pitchFamily="2" charset="2"/>
              <a:buChar char="ü"/>
            </a:pPr>
            <a:r>
              <a:rPr lang="el-GR" sz="2200" dirty="0" smtClean="0"/>
              <a:t>Δεν έχουν θεραπευτική φροντίδα για τις εμπειρίες </a:t>
            </a:r>
            <a:r>
              <a:rPr lang="el-GR" sz="2200" dirty="0" err="1" smtClean="0"/>
              <a:t>θυματοποίησής</a:t>
            </a:r>
            <a:r>
              <a:rPr lang="el-GR" sz="2200" dirty="0" smtClean="0"/>
              <a:t> τους στη χώρα προέλευσής τους ή κατά τη διάρκεια του ταξιδιού τους, </a:t>
            </a:r>
          </a:p>
          <a:p>
            <a:pPr>
              <a:buClr>
                <a:srgbClr val="C00000"/>
              </a:buClr>
              <a:buSzPct val="80000"/>
              <a:buFont typeface="Wingdings" pitchFamily="2" charset="2"/>
              <a:buChar char="ü"/>
            </a:pPr>
            <a:r>
              <a:rPr lang="el-GR" sz="2200" dirty="0" smtClean="0"/>
              <a:t>Οι επαγγελματίες δεν εξειδικεύονται στις ιδιαίτερες ανάγκες αυτών των παιδιών και </a:t>
            </a:r>
          </a:p>
          <a:p>
            <a:pPr>
              <a:buClr>
                <a:srgbClr val="C00000"/>
              </a:buClr>
              <a:buSzPct val="80000"/>
              <a:buFont typeface="Wingdings" pitchFamily="2" charset="2"/>
              <a:buChar char="ü"/>
            </a:pPr>
            <a:r>
              <a:rPr lang="el-GR" sz="2200" dirty="0" smtClean="0"/>
              <a:t>Οι συνθήκες των υπηρεσιών φιλοξενίας τους είναι δυνατόν να λειτουργούν ως δευτερογενείς πηγές </a:t>
            </a:r>
            <a:r>
              <a:rPr lang="el-GR" sz="2200" dirty="0" err="1" smtClean="0"/>
              <a:t>θυματοποίησης</a:t>
            </a:r>
            <a:r>
              <a:rPr lang="el-GR" sz="2200" dirty="0" smtClean="0"/>
              <a:t> των παιδιών.</a:t>
            </a:r>
            <a:endParaRPr lang="el-GR" sz="2200" dirty="0"/>
          </a:p>
        </p:txBody>
      </p:sp>
      <p:sp>
        <p:nvSpPr>
          <p:cNvPr id="4" name="Τίτλος 3"/>
          <p:cNvSpPr>
            <a:spLocks noGrp="1"/>
          </p:cNvSpPr>
          <p:nvPr>
            <p:ph type="title"/>
          </p:nvPr>
        </p:nvSpPr>
        <p:spPr/>
        <p:txBody>
          <a:bodyPr>
            <a:normAutofit/>
          </a:bodyPr>
          <a:lstStyle/>
          <a:p>
            <a:r>
              <a:rPr lang="el-GR" sz="3200" dirty="0"/>
              <a:t>Οι ασυνόδευτοι ανήλικοι είναι: </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18</a:t>
            </a:fld>
            <a:endParaRPr lang="el-GR"/>
          </a:p>
        </p:txBody>
      </p:sp>
    </p:spTree>
    <p:extLst>
      <p:ext uri="{BB962C8B-B14F-4D97-AF65-F5344CB8AC3E}">
        <p14:creationId xmlns:p14="http://schemas.microsoft.com/office/powerpoint/2010/main" val="19551997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Οι μετανάστες στην Ελλάδα: </a:t>
            </a:r>
            <a:r>
              <a:rPr lang="en-US" dirty="0" smtClean="0"/>
              <a:t/>
            </a:r>
            <a:br>
              <a:rPr lang="en-US" dirty="0" smtClean="0"/>
            </a:br>
            <a:r>
              <a:rPr lang="el-GR" dirty="0" smtClean="0"/>
              <a:t>Αριθμητικά δεδομένα</a:t>
            </a:r>
            <a:endParaRPr lang="el-GR" dirty="0"/>
          </a:p>
        </p:txBody>
      </p:sp>
      <p:sp>
        <p:nvSpPr>
          <p:cNvPr id="3" name="2 - Θέση περιεχομένου"/>
          <p:cNvSpPr>
            <a:spLocks noGrp="1"/>
          </p:cNvSpPr>
          <p:nvPr>
            <p:ph sz="quarter" idx="1"/>
          </p:nvPr>
        </p:nvSpPr>
        <p:spPr>
          <a:xfrm>
            <a:off x="612648" y="1600200"/>
            <a:ext cx="8153400" cy="5069160"/>
          </a:xfrm>
        </p:spPr>
        <p:txBody>
          <a:bodyPr>
            <a:noAutofit/>
          </a:bodyPr>
          <a:lstStyle/>
          <a:p>
            <a:pPr>
              <a:buClr>
                <a:srgbClr val="C00000"/>
              </a:buClr>
            </a:pPr>
            <a:r>
              <a:rPr lang="el-GR" dirty="0" smtClean="0"/>
              <a:t>1.000.000 μετανάστες ζουν στην χώρα. </a:t>
            </a:r>
          </a:p>
          <a:p>
            <a:pPr>
              <a:buClr>
                <a:srgbClr val="C00000"/>
              </a:buClr>
            </a:pPr>
            <a:r>
              <a:rPr lang="el-GR" dirty="0" smtClean="0"/>
              <a:t>200.000 παιδιά και έφηβοι (10% του συνόλου) είναι παιδιά οικογενειών μεταναστών. </a:t>
            </a:r>
            <a:endParaRPr lang="en-US" dirty="0" smtClean="0"/>
          </a:p>
          <a:p>
            <a:pPr>
              <a:buClr>
                <a:srgbClr val="C00000"/>
              </a:buClr>
            </a:pPr>
            <a:r>
              <a:rPr lang="el-GR" dirty="0" smtClean="0"/>
              <a:t>Ένας στους τρεις αλλοδαπούς μαθητές έχουν γεννηθεί στην Ελλάδα</a:t>
            </a:r>
            <a:r>
              <a:rPr lang="en-US" dirty="0" smtClean="0"/>
              <a:t>.</a:t>
            </a:r>
            <a:r>
              <a:rPr lang="el-GR" dirty="0" smtClean="0"/>
              <a:t> </a:t>
            </a:r>
          </a:p>
          <a:p>
            <a:pPr>
              <a:buClr>
                <a:srgbClr val="C00000"/>
              </a:buClr>
            </a:pPr>
            <a:r>
              <a:rPr lang="el-GR" dirty="0" smtClean="0"/>
              <a:t>Οι αλλοδαποί μαθητές αποτελούν το 9,1% του μαθητικού πληθυσμού. </a:t>
            </a:r>
          </a:p>
          <a:p>
            <a:pPr>
              <a:buClr>
                <a:srgbClr val="C00000"/>
              </a:buClr>
            </a:pPr>
            <a:r>
              <a:rPr lang="el-GR" dirty="0" smtClean="0"/>
              <a:t>Βρίσκονται οι περισσότεροι στο δημοτικό και γυμνάσιο και λιγότεροι στο λύκειο. </a:t>
            </a:r>
          </a:p>
          <a:p>
            <a:pPr algn="r">
              <a:buNone/>
            </a:pPr>
            <a:r>
              <a:rPr lang="en-US" sz="1800" b="1" i="1" dirty="0" smtClean="0"/>
              <a:t>(</a:t>
            </a:r>
            <a:r>
              <a:rPr lang="el-GR" sz="1800" b="1" i="1" dirty="0" smtClean="0"/>
              <a:t>ΕΛ.ΣΤΑΤ.</a:t>
            </a:r>
            <a:r>
              <a:rPr lang="en-US" sz="1800" b="1" i="1" dirty="0" smtClean="0"/>
              <a:t>)</a:t>
            </a:r>
            <a:endParaRPr lang="el-GR" sz="1800" b="1" i="1" dirty="0" smtClean="0"/>
          </a:p>
          <a:p>
            <a:endParaRPr lang="el-GR"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1</a:t>
            </a:fld>
            <a:endParaRPr lang="el-GR"/>
          </a:p>
        </p:txBody>
      </p:sp>
    </p:spTree>
    <p:extLst>
      <p:ext uri="{BB962C8B-B14F-4D97-AF65-F5344CB8AC3E}">
        <p14:creationId xmlns:p14="http://schemas.microsoft.com/office/powerpoint/2010/main" val="30294174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279832" cy="4997152"/>
          </a:xfrm>
        </p:spPr>
        <p:txBody>
          <a:bodyPr>
            <a:noAutofit/>
          </a:bodyPr>
          <a:lstStyle/>
          <a:p>
            <a:pPr>
              <a:buClr>
                <a:srgbClr val="C00000"/>
              </a:buClr>
            </a:pPr>
            <a:r>
              <a:rPr lang="en-US" sz="2200" dirty="0" err="1" smtClean="0">
                <a:latin typeface="Calibri" pitchFamily="34" charset="0"/>
              </a:rPr>
              <a:t>Eurostat</a:t>
            </a:r>
            <a:r>
              <a:rPr lang="en-US" sz="2200" dirty="0" smtClean="0">
                <a:latin typeface="Calibri" pitchFamily="34" charset="0"/>
              </a:rPr>
              <a:t>, 2012</a:t>
            </a:r>
            <a:r>
              <a:rPr lang="el-GR" sz="2200" dirty="0" smtClean="0">
                <a:latin typeface="Calibri" pitchFamily="34" charset="0"/>
              </a:rPr>
              <a:t>: </a:t>
            </a:r>
          </a:p>
          <a:p>
            <a:pPr>
              <a:buClr>
                <a:srgbClr val="C00000"/>
              </a:buClr>
              <a:buSzPct val="90000"/>
              <a:buFont typeface="Wingdings" pitchFamily="2" charset="2"/>
              <a:buChar char="ü"/>
            </a:pPr>
            <a:r>
              <a:rPr lang="el-GR" sz="2200" dirty="0" smtClean="0">
                <a:latin typeface="Calibri" pitchFamily="34" charset="0"/>
              </a:rPr>
              <a:t>Η φτώχεια στους μετανάστες από 30,3% το 2008 αυξήθηκε στο 40,4% το 2010 (19,5% οι γηγενείς).</a:t>
            </a:r>
          </a:p>
          <a:p>
            <a:pPr>
              <a:buClr>
                <a:srgbClr val="C00000"/>
              </a:buClr>
              <a:buSzPct val="90000"/>
              <a:buFont typeface="Wingdings" pitchFamily="2" charset="2"/>
              <a:buChar char="ü"/>
            </a:pPr>
            <a:r>
              <a:rPr lang="el-GR" sz="2200" dirty="0" smtClean="0">
                <a:latin typeface="Calibri" pitchFamily="34" charset="0"/>
              </a:rPr>
              <a:t>Ο κοινωνικός αποκλεισμός από 44,6% το 2008 αυξήθηκε στο 50,1% το 2010 (27,5% οι γηγενείς).</a:t>
            </a:r>
          </a:p>
          <a:p>
            <a:pPr>
              <a:buClr>
                <a:srgbClr val="C00000"/>
              </a:buClr>
            </a:pPr>
            <a:r>
              <a:rPr lang="el-GR" sz="2200" dirty="0" smtClean="0">
                <a:latin typeface="Calibri" pitchFamily="34" charset="0"/>
              </a:rPr>
              <a:t>Η διπλή διάκριση (μετανάστης και φτωχός) ίσως να στιγματίζει τα παιδιά και να νοιώθουν μειονεκτικά.</a:t>
            </a:r>
          </a:p>
          <a:p>
            <a:pPr>
              <a:buClr>
                <a:srgbClr val="C00000"/>
              </a:buClr>
            </a:pPr>
            <a:r>
              <a:rPr lang="el-GR" sz="2200" dirty="0" smtClean="0">
                <a:latin typeface="Calibri" pitchFamily="34" charset="0"/>
              </a:rPr>
              <a:t>Σε περιοχές γκέτο αναπτύσσουν υποκουλτούρες ανήλικων μεταναστών με συνέπειες στην κοινωνική ένταξη και στην ανάπτυξη παραβατικότητας (στις φυλακές ανηλίκων: 80% αλλοδαποί).</a:t>
            </a:r>
          </a:p>
          <a:p>
            <a:endParaRPr lang="el-GR" sz="2200" dirty="0">
              <a:latin typeface="Calibri" panose="020F0502020204030204" pitchFamily="34" charset="0"/>
            </a:endParaRPr>
          </a:p>
        </p:txBody>
      </p:sp>
      <p:sp>
        <p:nvSpPr>
          <p:cNvPr id="4" name="Τίτλος 3"/>
          <p:cNvSpPr>
            <a:spLocks noGrp="1"/>
          </p:cNvSpPr>
          <p:nvPr>
            <p:ph type="title"/>
          </p:nvPr>
        </p:nvSpPr>
        <p:spPr/>
        <p:txBody>
          <a:bodyPr>
            <a:normAutofit fontScale="90000"/>
          </a:bodyPr>
          <a:lstStyle/>
          <a:p>
            <a:r>
              <a:rPr lang="el-GR" dirty="0"/>
              <a:t>Μεγαλύτερες οι επιπτώσεις της κρίσης στα παιδιά και τις οικογένειες μεταναστών</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19</a:t>
            </a:fld>
            <a:endParaRPr lang="el-GR"/>
          </a:p>
        </p:txBody>
      </p:sp>
    </p:spTree>
    <p:extLst>
      <p:ext uri="{BB962C8B-B14F-4D97-AF65-F5344CB8AC3E}">
        <p14:creationId xmlns:p14="http://schemas.microsoft.com/office/powerpoint/2010/main" val="10878246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pPr>
              <a:buClr>
                <a:srgbClr val="C00000"/>
              </a:buClr>
            </a:pPr>
            <a:r>
              <a:rPr lang="el-GR" dirty="0" smtClean="0"/>
              <a:t>Θεματική: </a:t>
            </a:r>
            <a:r>
              <a:rPr lang="el-GR" b="1" dirty="0" smtClean="0"/>
              <a:t>Σχολική αποτυχία αλλοδαπών μαθητών λόγω μαθησιακών δυσκολιών</a:t>
            </a:r>
            <a:r>
              <a:rPr lang="el-GR" dirty="0" smtClean="0"/>
              <a:t>. </a:t>
            </a:r>
          </a:p>
          <a:p>
            <a:pPr>
              <a:buClr>
                <a:srgbClr val="C00000"/>
              </a:buClr>
            </a:pPr>
            <a:r>
              <a:rPr lang="el-GR" dirty="0" smtClean="0"/>
              <a:t>Έρευνα σχετικά με το κατά πόσο οι μαθησιακές δυσκολίες λειτουργούν ως σύμπτωμα  σε σχέση με την απώλεια και τις αλλαγές που υπέστησαν οι έφηβοι και οι γονείς τους στην οικογένεια των μεταναστών (αφού αποκλείστηκε η νευρολογική, συναισθηματική, γνωστική διαταραχή). </a:t>
            </a:r>
          </a:p>
          <a:p>
            <a:pPr>
              <a:buClr>
                <a:srgbClr val="C00000"/>
              </a:buClr>
              <a:buSzPct val="90000"/>
              <a:buFont typeface="Wingdings" pitchFamily="2" charset="2"/>
              <a:buChar char="ü"/>
            </a:pPr>
            <a:r>
              <a:rPr lang="el-GR" dirty="0" smtClean="0"/>
              <a:t>Μέσα συλλογής δεδομένων: Ερωτηματολόγια, παρατήρηση, συνέντευξη.</a:t>
            </a:r>
            <a:endParaRPr lang="el-GR" dirty="0"/>
          </a:p>
        </p:txBody>
      </p:sp>
      <p:sp>
        <p:nvSpPr>
          <p:cNvPr id="4" name="Τίτλος 3"/>
          <p:cNvSpPr>
            <a:spLocks noGrp="1"/>
          </p:cNvSpPr>
          <p:nvPr>
            <p:ph type="title"/>
          </p:nvPr>
        </p:nvSpPr>
        <p:spPr/>
        <p:txBody>
          <a:bodyPr>
            <a:normAutofit fontScale="90000"/>
          </a:bodyPr>
          <a:lstStyle/>
          <a:p>
            <a:r>
              <a:rPr lang="el-GR" dirty="0"/>
              <a:t>Ταυτότητα και απώλεια σε </a:t>
            </a:r>
            <a:r>
              <a:rPr lang="el-GR" dirty="0" smtClean="0"/>
              <a:t/>
            </a:r>
            <a:br>
              <a:rPr lang="el-GR" dirty="0" smtClean="0"/>
            </a:br>
            <a:r>
              <a:rPr lang="el-GR" dirty="0" smtClean="0"/>
              <a:t>έφηβους </a:t>
            </a:r>
            <a:r>
              <a:rPr lang="el-GR" dirty="0"/>
              <a:t>μετανάστες </a:t>
            </a:r>
            <a:r>
              <a:rPr lang="el-GR" sz="3100" b="0" dirty="0"/>
              <a:t>(</a:t>
            </a:r>
            <a:r>
              <a:rPr lang="el-GR" sz="3100" b="0" dirty="0" err="1"/>
              <a:t>Σκαλή</a:t>
            </a:r>
            <a:r>
              <a:rPr lang="el-GR" sz="3100" b="0" dirty="0"/>
              <a:t>, 2012)</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20</a:t>
            </a:fld>
            <a:endParaRPr lang="el-GR"/>
          </a:p>
        </p:txBody>
      </p:sp>
    </p:spTree>
    <p:extLst>
      <p:ext uri="{BB962C8B-B14F-4D97-AF65-F5344CB8AC3E}">
        <p14:creationId xmlns:p14="http://schemas.microsoft.com/office/powerpoint/2010/main" val="17801784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153400" cy="4925144"/>
          </a:xfrm>
        </p:spPr>
        <p:txBody>
          <a:bodyPr>
            <a:normAutofit/>
          </a:bodyPr>
          <a:lstStyle/>
          <a:p>
            <a:r>
              <a:rPr lang="el-GR" dirty="0" smtClean="0"/>
              <a:t>Ζει 8 μήνες στην Ελλάδα. Η μητέρα εδώ, πατέρας εκεί (διαζύγιο 5 έτη). Ζούσε εκεί με </a:t>
            </a:r>
            <a:r>
              <a:rPr lang="el-GR" dirty="0" err="1" smtClean="0"/>
              <a:t>παπούδες</a:t>
            </a:r>
            <a:r>
              <a:rPr lang="el-GR" dirty="0" smtClean="0"/>
              <a:t>.</a:t>
            </a:r>
          </a:p>
          <a:p>
            <a:r>
              <a:rPr lang="el-GR" dirty="0" smtClean="0"/>
              <a:t>Λόγοι παραπομπής: Την πειράζουν τα άλλα παιδιά. Δεν κάνει παρέες. Αποσύρεται. Δεν προσπαθεί για μαθήματα.</a:t>
            </a:r>
          </a:p>
          <a:p>
            <a:pPr>
              <a:buClr>
                <a:srgbClr val="C00000"/>
              </a:buClr>
              <a:buSzPct val="90000"/>
              <a:buFont typeface="Wingdings" pitchFamily="2" charset="2"/>
              <a:buChar char="ü"/>
            </a:pPr>
            <a:r>
              <a:rPr lang="el-GR" b="1" dirty="0" err="1" smtClean="0"/>
              <a:t>Κλοτίλο</a:t>
            </a:r>
            <a:r>
              <a:rPr lang="el-GR" b="1" dirty="0" smtClean="0"/>
              <a:t>: «Είμαι μόνη μου. Πώς να βρω παρέα; Μου λείπουν οι </a:t>
            </a:r>
            <a:r>
              <a:rPr lang="el-GR" b="1" dirty="0" err="1" smtClean="0"/>
              <a:t>παπούδες</a:t>
            </a:r>
            <a:r>
              <a:rPr lang="el-GR" b="1" dirty="0" smtClean="0"/>
              <a:t> μου. Η μαμά λείπει όλη μέρα. Εκεί ήμουν με τη γιαγιά, ποτέ μόνη. Δεν βλέπω δέντρα από το σπίτι, μόνο αυτοκίνητα, φασαρία… Λέω στη μαμά να πάμε πίσω και κλαίει. Δεν της το λέω πια. Στο μάθημα σκέφτομαι τα χωράφια».</a:t>
            </a:r>
            <a:endParaRPr lang="el-GR" b="1" dirty="0"/>
          </a:p>
        </p:txBody>
      </p:sp>
      <p:sp>
        <p:nvSpPr>
          <p:cNvPr id="4" name="Τίτλος 3"/>
          <p:cNvSpPr>
            <a:spLocks noGrp="1"/>
          </p:cNvSpPr>
          <p:nvPr>
            <p:ph type="title"/>
          </p:nvPr>
        </p:nvSpPr>
        <p:spPr/>
        <p:txBody>
          <a:bodyPr>
            <a:normAutofit/>
          </a:bodyPr>
          <a:lstStyle/>
          <a:p>
            <a:r>
              <a:rPr lang="el-GR" sz="3200" dirty="0" err="1"/>
              <a:t>Κλοτίλο</a:t>
            </a:r>
            <a:r>
              <a:rPr lang="el-GR" sz="3200" dirty="0"/>
              <a:t>: 16 ετών από Ουκρανία</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21</a:t>
            </a:fld>
            <a:endParaRPr lang="el-GR"/>
          </a:p>
        </p:txBody>
      </p:sp>
    </p:spTree>
    <p:extLst>
      <p:ext uri="{BB962C8B-B14F-4D97-AF65-F5344CB8AC3E}">
        <p14:creationId xmlns:p14="http://schemas.microsoft.com/office/powerpoint/2010/main" val="40243540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r>
              <a:rPr lang="el-GR" dirty="0" smtClean="0"/>
              <a:t>Ήρθε πριν 5 έτη με τη γιαγιά. Ο πατέρας της ζει εκεί. Δεν τον έχει δει ποτέ από τότε που γεννήθηκε.</a:t>
            </a:r>
          </a:p>
          <a:p>
            <a:r>
              <a:rPr lang="el-GR" dirty="0" smtClean="0"/>
              <a:t>Λόγοι παραπομπής: Αδιάφορη, δεν κινητοποιείται, κοιμάται στο θρανίο, δεν μιλά, σαν να μη καταλαβαίνει.</a:t>
            </a:r>
          </a:p>
          <a:p>
            <a:pPr>
              <a:buClr>
                <a:srgbClr val="C00000"/>
              </a:buClr>
              <a:buSzPct val="90000"/>
              <a:buFont typeface="Wingdings" pitchFamily="2" charset="2"/>
              <a:buChar char="ü"/>
            </a:pPr>
            <a:r>
              <a:rPr lang="el-GR" b="1" dirty="0" err="1" smtClean="0"/>
              <a:t>Έιπλ</a:t>
            </a:r>
            <a:r>
              <a:rPr lang="el-GR" b="1" dirty="0" smtClean="0"/>
              <a:t>: «Θέλω να φύγω. Θέλω να δω το πατέρα μου. Μου λείπουν οι φίλες μου. Μου λείπει το σπίτι της γιαγιάς. Εδώ κανείς δεν σε βοηθάει. Δεν χρειάζεται να μάθω ελληνικά γιατί έτσι κι αλλιώς δεν θα μου χρειαστούν. Θα γυρίσω πίσω. Μου το υποσχέθηκε η μαμά».</a:t>
            </a:r>
            <a:endParaRPr lang="el-GR" b="1" dirty="0"/>
          </a:p>
        </p:txBody>
      </p:sp>
      <p:sp>
        <p:nvSpPr>
          <p:cNvPr id="4" name="Τίτλος 3"/>
          <p:cNvSpPr>
            <a:spLocks noGrp="1"/>
          </p:cNvSpPr>
          <p:nvPr>
            <p:ph type="title"/>
          </p:nvPr>
        </p:nvSpPr>
        <p:spPr/>
        <p:txBody>
          <a:bodyPr>
            <a:normAutofit/>
          </a:bodyPr>
          <a:lstStyle/>
          <a:p>
            <a:r>
              <a:rPr lang="el-GR" sz="3200" dirty="0" err="1"/>
              <a:t>Έιπλ</a:t>
            </a:r>
            <a:r>
              <a:rPr lang="el-GR" sz="3200" dirty="0"/>
              <a:t>: 14 ετών από Φιλιππίνες </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22</a:t>
            </a:fld>
            <a:endParaRPr lang="el-GR"/>
          </a:p>
        </p:txBody>
      </p:sp>
    </p:spTree>
    <p:extLst>
      <p:ext uri="{BB962C8B-B14F-4D97-AF65-F5344CB8AC3E}">
        <p14:creationId xmlns:p14="http://schemas.microsoft.com/office/powerpoint/2010/main" val="50679203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279832" cy="4997152"/>
          </a:xfrm>
        </p:spPr>
        <p:txBody>
          <a:bodyPr>
            <a:noAutofit/>
          </a:bodyPr>
          <a:lstStyle/>
          <a:p>
            <a:r>
              <a:rPr lang="el-GR" dirty="0" smtClean="0"/>
              <a:t>4 έτη στην Ελλάδα. Ο πατέρας του εργάζεται στην Αλβανία. Η μητέρα ζει εδώ με τα παιδιά.</a:t>
            </a:r>
          </a:p>
          <a:p>
            <a:r>
              <a:rPr lang="el-GR" dirty="0" smtClean="0"/>
              <a:t>Παραπομπή: Κάνει φασαρία στη τάξη. Διαβάζει ιστορία, κανένα άλλο μάθημα. Δεν συνεργάζεται.</a:t>
            </a:r>
          </a:p>
          <a:p>
            <a:pPr>
              <a:buClr>
                <a:srgbClr val="C00000"/>
              </a:buClr>
              <a:buSzPct val="90000"/>
              <a:buFont typeface="Wingdings" pitchFamily="2" charset="2"/>
              <a:buChar char="ü"/>
            </a:pPr>
            <a:r>
              <a:rPr lang="el-GR" b="1" dirty="0" smtClean="0"/>
              <a:t>Γιάννης: «Κανείς δεν με καταλαβαίνει. Λένε διαρκώς οι γονείς μου σου έχουμε δώσει τόσα. Θα σκέφτομαι μόνο για μένα. Δεν έχω ρωτήσει το μπαμπά που δουλεύει, δεν με ενδιαφέρουν αυτά. Μόλις μπορώ θα γυρίσω πίσω. Δεν θα μου χρειαστούν τα ελληνικά στην Αλβανία. Τα παιδιά είναι βλάκες, λένε ότι τους αρέσει εδώ. Εμένα μου αρέσει η χώρα μου».</a:t>
            </a:r>
            <a:endParaRPr lang="el-GR" b="1" dirty="0"/>
          </a:p>
        </p:txBody>
      </p:sp>
      <p:sp>
        <p:nvSpPr>
          <p:cNvPr id="4" name="Τίτλος 3"/>
          <p:cNvSpPr>
            <a:spLocks noGrp="1"/>
          </p:cNvSpPr>
          <p:nvPr>
            <p:ph type="title"/>
          </p:nvPr>
        </p:nvSpPr>
        <p:spPr/>
        <p:txBody>
          <a:bodyPr>
            <a:normAutofit/>
          </a:bodyPr>
          <a:lstStyle/>
          <a:p>
            <a:r>
              <a:rPr lang="el-GR" sz="3200" dirty="0"/>
              <a:t>Γιάννης: 16 ετών από Αλβανία</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23</a:t>
            </a:fld>
            <a:endParaRPr lang="el-GR"/>
          </a:p>
        </p:txBody>
      </p:sp>
    </p:spTree>
    <p:extLst>
      <p:ext uri="{BB962C8B-B14F-4D97-AF65-F5344CB8AC3E}">
        <p14:creationId xmlns:p14="http://schemas.microsoft.com/office/powerpoint/2010/main" val="131186870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pPr>
              <a:buClr>
                <a:srgbClr val="C00000"/>
              </a:buClr>
              <a:buSzPct val="80000"/>
              <a:buFont typeface="Wingdings" pitchFamily="2" charset="2"/>
              <a:buChar char="ü"/>
            </a:pPr>
            <a:r>
              <a:rPr lang="el-GR" dirty="0" smtClean="0"/>
              <a:t>Τάξεις πρώτης δημοτικού με παιδιά που δεν μιλούν καλά τα ελληνικά και δάσκαλο που μιλά μόνο ελληνικά.</a:t>
            </a:r>
          </a:p>
          <a:p>
            <a:pPr>
              <a:buClr>
                <a:srgbClr val="C00000"/>
              </a:buClr>
              <a:buSzPct val="80000"/>
              <a:buFont typeface="Wingdings" pitchFamily="2" charset="2"/>
              <a:buChar char="ü"/>
            </a:pPr>
            <a:r>
              <a:rPr lang="el-GR" dirty="0" smtClean="0"/>
              <a:t>Εκπαιδευτικοί προδικάζουν (προκατάληψη) από πολύ νωρίς ότι τα παιδιά δεν θα τα καταφέρουν με τα μαθήματα. </a:t>
            </a:r>
          </a:p>
          <a:p>
            <a:pPr>
              <a:buClr>
                <a:srgbClr val="C00000"/>
              </a:buClr>
              <a:buSzPct val="80000"/>
              <a:buFont typeface="Wingdings" pitchFamily="2" charset="2"/>
              <a:buChar char="ü"/>
            </a:pPr>
            <a:r>
              <a:rPr lang="el-GR" dirty="0" smtClean="0"/>
              <a:t>Διαβεβαιώνουν τους γονείς ότι θα τα περνούν στις τάξεις με χαμηλή βαθμολογία και ότι μετά η μοναδική προοπτική των παιδιών αυτών είναι η εργασία.</a:t>
            </a:r>
            <a:endParaRPr lang="el-GR" dirty="0"/>
          </a:p>
        </p:txBody>
      </p:sp>
      <p:sp>
        <p:nvSpPr>
          <p:cNvPr id="4" name="Τίτλος 3"/>
          <p:cNvSpPr>
            <a:spLocks noGrp="1"/>
          </p:cNvSpPr>
          <p:nvPr>
            <p:ph type="title"/>
          </p:nvPr>
        </p:nvSpPr>
        <p:spPr/>
        <p:txBody>
          <a:bodyPr>
            <a:normAutofit fontScale="90000"/>
          </a:bodyPr>
          <a:lstStyle/>
          <a:p>
            <a:r>
              <a:rPr lang="el-GR" dirty="0"/>
              <a:t>Χαρακτηριστικά σχολείων με μεγάλα </a:t>
            </a:r>
            <a:r>
              <a:rPr lang="el-GR" dirty="0" smtClean="0"/>
              <a:t/>
            </a:r>
            <a:br>
              <a:rPr lang="el-GR" dirty="0" smtClean="0"/>
            </a:br>
            <a:r>
              <a:rPr lang="el-GR" dirty="0" smtClean="0"/>
              <a:t>ποσοστά </a:t>
            </a:r>
            <a:r>
              <a:rPr lang="el-GR" dirty="0"/>
              <a:t>αλλοδαπών </a:t>
            </a:r>
            <a:r>
              <a:rPr lang="el-GR" dirty="0" smtClean="0"/>
              <a:t>μαθητών </a:t>
            </a:r>
            <a:r>
              <a:rPr lang="el-GR" sz="3100" b="0" dirty="0" smtClean="0"/>
              <a:t>1/4</a:t>
            </a:r>
            <a:endParaRPr lang="el-GR" sz="3100" b="0"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24</a:t>
            </a:fld>
            <a:endParaRPr lang="el-GR"/>
          </a:p>
        </p:txBody>
      </p:sp>
    </p:spTree>
    <p:extLst>
      <p:ext uri="{BB962C8B-B14F-4D97-AF65-F5344CB8AC3E}">
        <p14:creationId xmlns:p14="http://schemas.microsoft.com/office/powerpoint/2010/main" val="316610300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pPr>
              <a:buClr>
                <a:srgbClr val="C00000"/>
              </a:buClr>
              <a:buSzPct val="80000"/>
              <a:buFont typeface="Wingdings" pitchFamily="2" charset="2"/>
              <a:buChar char="ü"/>
            </a:pPr>
            <a:r>
              <a:rPr lang="el-GR" dirty="0" smtClean="0"/>
              <a:t>Σχολεία με μεγάλη κινητικότητα μαθητών και πολλές μεταγραφές: Μαθητές «αποδημητικά πουλιά» που μετακινούνται στη σχολική χρονιά λόγω εργασιακής μετανάστευσης γονέων.</a:t>
            </a:r>
          </a:p>
          <a:p>
            <a:pPr>
              <a:buClr>
                <a:srgbClr val="C00000"/>
              </a:buClr>
              <a:buSzPct val="80000"/>
              <a:buFont typeface="Wingdings" pitchFamily="2" charset="2"/>
              <a:buChar char="ü"/>
            </a:pPr>
            <a:r>
              <a:rPr lang="el-GR" dirty="0" smtClean="0"/>
              <a:t>Οι γονείς δεν σκέφτονται ότι το παιδί θα δυσκολευτεί εάν αλλάξει περιβάλλον (υποτιμούν τις εσωτερικές συναισθηματικές ανάγκες και προτάσσουν τις εξωτερικές ανάγκες επιβίωσης).</a:t>
            </a:r>
            <a:endParaRPr lang="el-GR" dirty="0"/>
          </a:p>
        </p:txBody>
      </p:sp>
      <p:sp>
        <p:nvSpPr>
          <p:cNvPr id="4" name="Τίτλος 3"/>
          <p:cNvSpPr>
            <a:spLocks noGrp="1"/>
          </p:cNvSpPr>
          <p:nvPr>
            <p:ph type="title"/>
          </p:nvPr>
        </p:nvSpPr>
        <p:spPr/>
        <p:txBody>
          <a:bodyPr>
            <a:normAutofit fontScale="90000"/>
          </a:bodyPr>
          <a:lstStyle/>
          <a:p>
            <a:r>
              <a:rPr lang="el-GR" dirty="0">
                <a:solidFill>
                  <a:srgbClr val="775F55">
                    <a:lumMod val="75000"/>
                  </a:srgbClr>
                </a:solidFill>
              </a:rPr>
              <a:t>Χαρακτηριστικά σχολείων με μεγάλα </a:t>
            </a:r>
            <a:br>
              <a:rPr lang="el-GR" dirty="0">
                <a:solidFill>
                  <a:srgbClr val="775F55">
                    <a:lumMod val="75000"/>
                  </a:srgbClr>
                </a:solidFill>
              </a:rPr>
            </a:br>
            <a:r>
              <a:rPr lang="el-GR" dirty="0">
                <a:solidFill>
                  <a:srgbClr val="775F55">
                    <a:lumMod val="75000"/>
                  </a:srgbClr>
                </a:solidFill>
              </a:rPr>
              <a:t>ποσοστά αλλοδαπών μαθητών </a:t>
            </a:r>
            <a:r>
              <a:rPr lang="el-GR" sz="3100" b="0" dirty="0" smtClean="0">
                <a:solidFill>
                  <a:srgbClr val="775F55">
                    <a:lumMod val="75000"/>
                  </a:srgbClr>
                </a:solidFill>
              </a:rPr>
              <a:t>2/4</a:t>
            </a:r>
            <a:endParaRPr lang="el-GR"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25</a:t>
            </a:fld>
            <a:endParaRPr lang="el-GR"/>
          </a:p>
        </p:txBody>
      </p:sp>
    </p:spTree>
    <p:extLst>
      <p:ext uri="{BB962C8B-B14F-4D97-AF65-F5344CB8AC3E}">
        <p14:creationId xmlns:p14="http://schemas.microsoft.com/office/powerpoint/2010/main" val="207484202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pPr>
              <a:buClr>
                <a:srgbClr val="C00000"/>
              </a:buClr>
              <a:buSzPct val="80000"/>
              <a:buFont typeface="Wingdings" pitchFamily="2" charset="2"/>
              <a:buChar char="ü"/>
            </a:pPr>
            <a:r>
              <a:rPr lang="el-GR" dirty="0" smtClean="0"/>
              <a:t>Προσλαμβάνουν το σχολείο ως οργανισμό που εξυπηρετεί περισσότερο την φύλαξη των παιδιών και λιγότερο την παιδαγωγική λειτουργία (το σχολείο βολεύει για να αφήνουν τα παιδιά και να είναι ελεύθεροι να εργάζονται).</a:t>
            </a:r>
          </a:p>
          <a:p>
            <a:pPr>
              <a:buClr>
                <a:srgbClr val="C00000"/>
              </a:buClr>
              <a:buSzPct val="80000"/>
              <a:buFont typeface="Wingdings" pitchFamily="2" charset="2"/>
              <a:buChar char="ü"/>
            </a:pPr>
            <a:r>
              <a:rPr lang="el-GR" dirty="0" smtClean="0"/>
              <a:t>Οι οικογένειες των μεταναστών ζουν οι περισσότερες σε συνθήκες φτώχειας και ορισμένες σε ακραίες συνθήκες φτώχειας.</a:t>
            </a:r>
          </a:p>
          <a:p>
            <a:pPr>
              <a:buClr>
                <a:srgbClr val="C00000"/>
              </a:buClr>
              <a:buSzPct val="80000"/>
              <a:buFont typeface="Wingdings" pitchFamily="2" charset="2"/>
              <a:buChar char="ü"/>
            </a:pPr>
            <a:r>
              <a:rPr lang="el-GR" dirty="0" smtClean="0"/>
              <a:t>Οι γονείς μετανάστες έχουν βιώσει στη ζωή τους πολύ σκληρές εμπειρίες.</a:t>
            </a:r>
            <a:endParaRPr lang="el-GR" dirty="0"/>
          </a:p>
        </p:txBody>
      </p:sp>
      <p:sp>
        <p:nvSpPr>
          <p:cNvPr id="4" name="Τίτλος 3"/>
          <p:cNvSpPr>
            <a:spLocks noGrp="1"/>
          </p:cNvSpPr>
          <p:nvPr>
            <p:ph type="title"/>
          </p:nvPr>
        </p:nvSpPr>
        <p:spPr/>
        <p:txBody>
          <a:bodyPr>
            <a:normAutofit fontScale="90000"/>
          </a:bodyPr>
          <a:lstStyle/>
          <a:p>
            <a:r>
              <a:rPr lang="el-GR" dirty="0">
                <a:solidFill>
                  <a:srgbClr val="775F55">
                    <a:lumMod val="75000"/>
                  </a:srgbClr>
                </a:solidFill>
              </a:rPr>
              <a:t>Χαρακτηριστικά σχολείων με μεγάλα </a:t>
            </a:r>
            <a:br>
              <a:rPr lang="el-GR" dirty="0">
                <a:solidFill>
                  <a:srgbClr val="775F55">
                    <a:lumMod val="75000"/>
                  </a:srgbClr>
                </a:solidFill>
              </a:rPr>
            </a:br>
            <a:r>
              <a:rPr lang="el-GR" dirty="0">
                <a:solidFill>
                  <a:srgbClr val="775F55">
                    <a:lumMod val="75000"/>
                  </a:srgbClr>
                </a:solidFill>
              </a:rPr>
              <a:t>ποσοστά αλλοδαπών μαθητών </a:t>
            </a:r>
            <a:r>
              <a:rPr lang="el-GR" sz="3100" b="0" dirty="0" smtClean="0">
                <a:solidFill>
                  <a:srgbClr val="775F55">
                    <a:lumMod val="75000"/>
                  </a:srgbClr>
                </a:solidFill>
              </a:rPr>
              <a:t>3/4</a:t>
            </a:r>
            <a:endParaRPr lang="el-GR"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26</a:t>
            </a:fld>
            <a:endParaRPr lang="el-GR"/>
          </a:p>
        </p:txBody>
      </p:sp>
    </p:spTree>
    <p:extLst>
      <p:ext uri="{BB962C8B-B14F-4D97-AF65-F5344CB8AC3E}">
        <p14:creationId xmlns:p14="http://schemas.microsoft.com/office/powerpoint/2010/main" val="73935926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200" dirty="0">
                <a:solidFill>
                  <a:srgbClr val="775F55">
                    <a:lumMod val="75000"/>
                  </a:srgbClr>
                </a:solidFill>
              </a:rPr>
              <a:t>Χαρακτηριστικά σχολείων με μεγάλα </a:t>
            </a:r>
            <a:br>
              <a:rPr lang="el-GR" sz="3200" dirty="0">
                <a:solidFill>
                  <a:srgbClr val="775F55">
                    <a:lumMod val="75000"/>
                  </a:srgbClr>
                </a:solidFill>
              </a:rPr>
            </a:br>
            <a:r>
              <a:rPr lang="el-GR" sz="3200" dirty="0">
                <a:solidFill>
                  <a:srgbClr val="775F55">
                    <a:lumMod val="75000"/>
                  </a:srgbClr>
                </a:solidFill>
              </a:rPr>
              <a:t>ποσοστά αλλοδαπών μαθητών </a:t>
            </a:r>
            <a:r>
              <a:rPr lang="el-GR" sz="2800" b="0" dirty="0" smtClean="0">
                <a:solidFill>
                  <a:srgbClr val="775F55">
                    <a:lumMod val="75000"/>
                  </a:srgbClr>
                </a:solidFill>
              </a:rPr>
              <a:t>4/4</a:t>
            </a:r>
            <a:endParaRPr lang="el-GR" sz="3200" dirty="0"/>
          </a:p>
        </p:txBody>
      </p:sp>
      <p:sp>
        <p:nvSpPr>
          <p:cNvPr id="3" name="2 - Θέση περιεχομένου"/>
          <p:cNvSpPr>
            <a:spLocks noGrp="1"/>
          </p:cNvSpPr>
          <p:nvPr>
            <p:ph sz="quarter" idx="1"/>
          </p:nvPr>
        </p:nvSpPr>
        <p:spPr>
          <a:xfrm>
            <a:off x="612648" y="1600200"/>
            <a:ext cx="8153400" cy="4997152"/>
          </a:xfrm>
        </p:spPr>
        <p:txBody>
          <a:bodyPr>
            <a:noAutofit/>
          </a:bodyPr>
          <a:lstStyle/>
          <a:p>
            <a:pPr>
              <a:buClr>
                <a:srgbClr val="C00000"/>
              </a:buClr>
              <a:buSzPct val="80000"/>
              <a:buFont typeface="Wingdings" pitchFamily="2" charset="2"/>
              <a:buChar char="ü"/>
            </a:pPr>
            <a:r>
              <a:rPr lang="el-GR" sz="2300" dirty="0" smtClean="0"/>
              <a:t>Χρησιμοποιούν στο σπίτι σωματικές τιμωρίες ως παιδαγωγική μέθοδο, ζητάνε και από το σχολείο να λειτουργεί παρόμοια.</a:t>
            </a:r>
          </a:p>
          <a:p>
            <a:pPr>
              <a:buClr>
                <a:srgbClr val="C00000"/>
              </a:buClr>
              <a:buSzPct val="80000"/>
              <a:buFont typeface="Wingdings" pitchFamily="2" charset="2"/>
              <a:buChar char="ü"/>
            </a:pPr>
            <a:r>
              <a:rPr lang="el-GR" sz="2300" dirty="0" smtClean="0"/>
              <a:t>Τα παιδιά μένουν πολλές ώρες μόνα στο σπίτι (οι γονείς εργάζονται) και ίσως να αναπτύσσουν αγχώδεις διαταραχές και φοβίες.</a:t>
            </a:r>
          </a:p>
          <a:p>
            <a:pPr>
              <a:buClr>
                <a:srgbClr val="C00000"/>
              </a:buClr>
              <a:buSzPct val="80000"/>
              <a:buFont typeface="Wingdings" pitchFamily="2" charset="2"/>
              <a:buChar char="ü"/>
            </a:pPr>
            <a:r>
              <a:rPr lang="el-GR" sz="2300" dirty="0" smtClean="0"/>
              <a:t>Οι υπηρεσίες ψυχική υγείας αδυνατούν να ανταποκριθούν στις ανάγκες των αλλοδαπών μαθητών (σε σχέση με τις πολιτισμικές και γλωσσικές διαφορές). </a:t>
            </a:r>
          </a:p>
          <a:p>
            <a:pPr>
              <a:buClr>
                <a:srgbClr val="C00000"/>
              </a:buClr>
              <a:buSzPct val="80000"/>
              <a:buFont typeface="Wingdings" pitchFamily="2" charset="2"/>
              <a:buChar char="ü"/>
            </a:pPr>
            <a:r>
              <a:rPr lang="el-GR" sz="2300" dirty="0" smtClean="0"/>
              <a:t>Οι έλληνες γονείς παρά του ότι είναι μειοψηφία κυριαρχούν στους συλλόγους γονέων. </a:t>
            </a:r>
            <a:endParaRPr lang="el-GR" sz="2300" dirty="0"/>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27</a:t>
            </a:fld>
            <a:endParaRPr lang="el-GR"/>
          </a:p>
        </p:txBody>
      </p:sp>
    </p:spTree>
    <p:extLst>
      <p:ext uri="{BB962C8B-B14F-4D97-AF65-F5344CB8AC3E}">
        <p14:creationId xmlns:p14="http://schemas.microsoft.com/office/powerpoint/2010/main" val="2474186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pPr indent="0">
              <a:buClr>
                <a:srgbClr val="C00000"/>
              </a:buClr>
              <a:buSzPct val="90000"/>
              <a:buNone/>
            </a:pPr>
            <a:r>
              <a:rPr lang="el-GR" b="1" dirty="0" smtClean="0"/>
              <a:t>«Εμείς τα παραπάνω προβλήματα είναι πως δεν έχουμε </a:t>
            </a:r>
            <a:r>
              <a:rPr lang="el-GR" b="1" dirty="0" err="1" smtClean="0"/>
              <a:t>λευτά</a:t>
            </a:r>
            <a:r>
              <a:rPr lang="el-GR" b="1" dirty="0" smtClean="0"/>
              <a:t>. Ο μπαμπάς δεν </a:t>
            </a:r>
            <a:r>
              <a:rPr lang="el-GR" b="1" dirty="0" err="1" smtClean="0"/>
              <a:t>δουλέυη</a:t>
            </a:r>
            <a:r>
              <a:rPr lang="el-GR" b="1" dirty="0" smtClean="0"/>
              <a:t>, η μαμά </a:t>
            </a:r>
            <a:r>
              <a:rPr lang="el-GR" b="1" dirty="0" err="1" smtClean="0"/>
              <a:t>στεναχοριμένη</a:t>
            </a:r>
            <a:r>
              <a:rPr lang="el-GR" b="1" dirty="0" smtClean="0"/>
              <a:t> κάθετε στο σπίτι. Όταν γυρίζω </a:t>
            </a:r>
            <a:r>
              <a:rPr lang="el-GR" b="1" dirty="0" err="1" smtClean="0"/>
              <a:t>άπο</a:t>
            </a:r>
            <a:r>
              <a:rPr lang="el-GR" b="1" dirty="0" smtClean="0"/>
              <a:t> το σχολείο μου και βλέπω την μάνα μου ότι είναι </a:t>
            </a:r>
            <a:r>
              <a:rPr lang="el-GR" b="1" dirty="0" err="1" smtClean="0"/>
              <a:t>στεναχωριμένει</a:t>
            </a:r>
            <a:r>
              <a:rPr lang="el-GR" b="1" dirty="0" smtClean="0"/>
              <a:t> κι έτσι στεναχωριέμαι κι εγώ. </a:t>
            </a:r>
          </a:p>
          <a:p>
            <a:pPr indent="0">
              <a:buClr>
                <a:srgbClr val="C00000"/>
              </a:buClr>
              <a:buSzPct val="90000"/>
              <a:buNone/>
            </a:pPr>
            <a:r>
              <a:rPr lang="el-GR" b="1" dirty="0" smtClean="0"/>
              <a:t>Όταν βλέπω τον πατέρα μου να </a:t>
            </a:r>
            <a:r>
              <a:rPr lang="el-GR" b="1" dirty="0" err="1" smtClean="0"/>
              <a:t>μαζέυη</a:t>
            </a:r>
            <a:r>
              <a:rPr lang="el-GR" b="1" dirty="0" smtClean="0"/>
              <a:t> σκουπίδια </a:t>
            </a:r>
            <a:r>
              <a:rPr lang="el-GR" b="1" dirty="0" err="1" smtClean="0"/>
              <a:t>κλέω</a:t>
            </a:r>
            <a:r>
              <a:rPr lang="el-GR" b="1" dirty="0" smtClean="0"/>
              <a:t> </a:t>
            </a:r>
            <a:r>
              <a:rPr lang="el-GR" b="1" dirty="0" err="1" smtClean="0"/>
              <a:t>άπο</a:t>
            </a:r>
            <a:r>
              <a:rPr lang="el-GR" b="1" dirty="0" smtClean="0"/>
              <a:t> </a:t>
            </a:r>
            <a:r>
              <a:rPr lang="el-GR" b="1" dirty="0" err="1" smtClean="0"/>
              <a:t>μέσαμου</a:t>
            </a:r>
            <a:r>
              <a:rPr lang="el-GR" b="1" dirty="0" smtClean="0"/>
              <a:t>. Ο μπαμπάς </a:t>
            </a:r>
            <a:r>
              <a:rPr lang="el-GR" b="1" dirty="0" err="1" smtClean="0"/>
              <a:t>μαζεύη</a:t>
            </a:r>
            <a:r>
              <a:rPr lang="el-GR" b="1" dirty="0" smtClean="0"/>
              <a:t> σκουπίδια για να τα </a:t>
            </a:r>
            <a:r>
              <a:rPr lang="el-GR" b="1" dirty="0" err="1" smtClean="0"/>
              <a:t>πουλαεί</a:t>
            </a:r>
            <a:r>
              <a:rPr lang="el-GR" b="1" dirty="0" smtClean="0"/>
              <a:t> κι έτσι σιγά σιγά βγάζουμε </a:t>
            </a:r>
            <a:r>
              <a:rPr lang="el-GR" b="1" dirty="0" err="1" smtClean="0"/>
              <a:t>λευτά</a:t>
            </a:r>
            <a:r>
              <a:rPr lang="el-GR" b="1" dirty="0" smtClean="0"/>
              <a:t>». </a:t>
            </a:r>
            <a:endParaRPr lang="el-GR" b="1" dirty="0"/>
          </a:p>
        </p:txBody>
      </p:sp>
      <p:sp>
        <p:nvSpPr>
          <p:cNvPr id="4" name="Τίτλος 3"/>
          <p:cNvSpPr>
            <a:spLocks noGrp="1"/>
          </p:cNvSpPr>
          <p:nvPr>
            <p:ph type="title"/>
          </p:nvPr>
        </p:nvSpPr>
        <p:spPr/>
        <p:txBody>
          <a:bodyPr>
            <a:normAutofit fontScale="90000"/>
          </a:bodyPr>
          <a:lstStyle/>
          <a:p>
            <a:r>
              <a:rPr lang="el-GR" dirty="0" smtClean="0"/>
              <a:t>Έκθεση Αφγανής μαθήτριας </a:t>
            </a:r>
            <a:r>
              <a:rPr lang="el-GR" dirty="0"/>
              <a:t>6ης </a:t>
            </a:r>
            <a:r>
              <a:rPr lang="el-GR" dirty="0" smtClean="0"/>
              <a:t>Δημοτικού </a:t>
            </a:r>
            <a:r>
              <a:rPr lang="el-GR" sz="3100" b="0" dirty="0" smtClean="0"/>
              <a:t>1/2</a:t>
            </a:r>
            <a:endParaRPr lang="el-GR" sz="3100" b="0"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28</a:t>
            </a:fld>
            <a:endParaRPr lang="el-GR"/>
          </a:p>
        </p:txBody>
      </p:sp>
    </p:spTree>
    <p:extLst>
      <p:ext uri="{BB962C8B-B14F-4D97-AF65-F5344CB8AC3E}">
        <p14:creationId xmlns:p14="http://schemas.microsoft.com/office/powerpoint/2010/main" val="12325320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smtClean="0"/>
              <a:t>Κατανοώντας την εμπειρία της μετανάστευσης</a:t>
            </a:r>
            <a:endParaRPr lang="el-GR" dirty="0"/>
          </a:p>
        </p:txBody>
      </p:sp>
      <p:sp>
        <p:nvSpPr>
          <p:cNvPr id="3" name="2 - Θέση περιεχομένου"/>
          <p:cNvSpPr>
            <a:spLocks noGrp="1"/>
          </p:cNvSpPr>
          <p:nvPr>
            <p:ph sz="quarter" idx="1"/>
          </p:nvPr>
        </p:nvSpPr>
        <p:spPr/>
        <p:txBody>
          <a:bodyPr>
            <a:normAutofit/>
          </a:bodyPr>
          <a:lstStyle/>
          <a:p>
            <a:pPr>
              <a:buClr>
                <a:srgbClr val="C00000"/>
              </a:buClr>
            </a:pPr>
            <a:r>
              <a:rPr lang="el-GR" dirty="0" smtClean="0"/>
              <a:t>Η κατανόηση του τι σημαίνει για  το παιδί να ζει και να μεγαλώνει σε μία άλλη χώρα βασίζεται στην κατανόηση του τι  σημαίνει η εμπειρία αυτή για τους γονείς του. </a:t>
            </a:r>
          </a:p>
          <a:p>
            <a:pPr>
              <a:buClr>
                <a:srgbClr val="C00000"/>
              </a:buClr>
            </a:pPr>
            <a:r>
              <a:rPr lang="el-GR" dirty="0" smtClean="0"/>
              <a:t>Η μετανάστευση: </a:t>
            </a:r>
          </a:p>
          <a:p>
            <a:pPr marL="541338" indent="-319088">
              <a:buClr>
                <a:srgbClr val="C00000"/>
              </a:buClr>
              <a:buSzPct val="90000"/>
              <a:buFont typeface="Wingdings" pitchFamily="2" charset="2"/>
              <a:buChar char="ü"/>
            </a:pPr>
            <a:r>
              <a:rPr lang="el-GR" dirty="0" smtClean="0"/>
              <a:t>είναι πολύπλοκη κατάσταση, </a:t>
            </a:r>
          </a:p>
          <a:p>
            <a:pPr marL="541338" indent="-319088">
              <a:buClr>
                <a:srgbClr val="C00000"/>
              </a:buClr>
              <a:buSzPct val="90000"/>
              <a:buFont typeface="Wingdings" pitchFamily="2" charset="2"/>
              <a:buChar char="ü"/>
            </a:pPr>
            <a:r>
              <a:rPr lang="el-GR" dirty="0" smtClean="0"/>
              <a:t>επηρεάζει ολόκληρη την οικογένεια, και</a:t>
            </a:r>
          </a:p>
          <a:p>
            <a:pPr marL="541338" indent="-319088">
              <a:buClr>
                <a:srgbClr val="C00000"/>
              </a:buClr>
              <a:buSzPct val="90000"/>
              <a:buFont typeface="Wingdings" pitchFamily="2" charset="2"/>
              <a:buChar char="ü"/>
            </a:pPr>
            <a:r>
              <a:rPr lang="el-GR" dirty="0" smtClean="0"/>
              <a:t>σε πολλά επίπεδα.</a:t>
            </a:r>
            <a:endParaRPr lang="el-GR"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2</a:t>
            </a:fld>
            <a:endParaRPr lang="el-GR"/>
          </a:p>
        </p:txBody>
      </p:sp>
    </p:spTree>
    <p:extLst>
      <p:ext uri="{BB962C8B-B14F-4D97-AF65-F5344CB8AC3E}">
        <p14:creationId xmlns:p14="http://schemas.microsoft.com/office/powerpoint/2010/main" val="372072706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pPr indent="0">
              <a:buClr>
                <a:srgbClr val="C00000"/>
              </a:buClr>
              <a:buSzPct val="90000"/>
              <a:buNone/>
            </a:pPr>
            <a:r>
              <a:rPr lang="el-GR" b="1" dirty="0" smtClean="0"/>
              <a:t>«Μια φόρα Η ΧΡΗΣΗ ΑΒΓΗ είχαν </a:t>
            </a:r>
            <a:r>
              <a:rPr lang="el-GR" b="1" dirty="0" err="1" smtClean="0"/>
              <a:t>χτιπίση</a:t>
            </a:r>
            <a:r>
              <a:rPr lang="el-GR" b="1" dirty="0" smtClean="0"/>
              <a:t> με το ξύλο στο γόνατο κι δεν μπορούσε ο </a:t>
            </a:r>
            <a:r>
              <a:rPr lang="el-GR" b="1" dirty="0" err="1" smtClean="0"/>
              <a:t>πατέρασ</a:t>
            </a:r>
            <a:r>
              <a:rPr lang="el-GR" b="1" dirty="0" smtClean="0"/>
              <a:t> μου να περπατάει. Ο πατέρας μου δεν </a:t>
            </a:r>
            <a:r>
              <a:rPr lang="el-GR" b="1" dirty="0" err="1" smtClean="0"/>
              <a:t>έυγενε</a:t>
            </a:r>
            <a:r>
              <a:rPr lang="el-GR" b="1" dirty="0" smtClean="0"/>
              <a:t> καθόλου </a:t>
            </a:r>
            <a:r>
              <a:rPr lang="el-GR" b="1" dirty="0" err="1" smtClean="0"/>
              <a:t>μέχρει</a:t>
            </a:r>
            <a:r>
              <a:rPr lang="el-GR" b="1" dirty="0" smtClean="0"/>
              <a:t> να γίνει καλά το γόνα του πατέρα μου. Εμείς δεν είχαμε </a:t>
            </a:r>
            <a:r>
              <a:rPr lang="el-GR" b="1" dirty="0" err="1" smtClean="0"/>
              <a:t>λέυτα</a:t>
            </a:r>
            <a:r>
              <a:rPr lang="el-GR" b="1" dirty="0" smtClean="0"/>
              <a:t> για να το </a:t>
            </a:r>
            <a:r>
              <a:rPr lang="el-GR" b="1" dirty="0" err="1" smtClean="0"/>
              <a:t>δόσουμε</a:t>
            </a:r>
            <a:r>
              <a:rPr lang="el-GR" b="1" dirty="0" smtClean="0"/>
              <a:t> στο </a:t>
            </a:r>
            <a:r>
              <a:rPr lang="el-GR" b="1" dirty="0" err="1" smtClean="0"/>
              <a:t>νοσοκομίο</a:t>
            </a:r>
            <a:r>
              <a:rPr lang="el-GR" b="1" dirty="0" smtClean="0"/>
              <a:t>. </a:t>
            </a:r>
          </a:p>
          <a:p>
            <a:pPr indent="0">
              <a:buClr>
                <a:srgbClr val="C00000"/>
              </a:buClr>
              <a:buSzPct val="90000"/>
              <a:buNone/>
            </a:pPr>
            <a:r>
              <a:rPr lang="el-GR" b="1" dirty="0" smtClean="0"/>
              <a:t>Εγώ λέω ότι τα </a:t>
            </a:r>
            <a:r>
              <a:rPr lang="el-GR" b="1" dirty="0" err="1" smtClean="0"/>
              <a:t>λέυτα</a:t>
            </a:r>
            <a:r>
              <a:rPr lang="el-GR" b="1" dirty="0" smtClean="0"/>
              <a:t> μπορούν να κάνουνε τα πάντα κι εγώ </a:t>
            </a:r>
            <a:r>
              <a:rPr lang="el-GR" b="1" dirty="0" err="1" smtClean="0"/>
              <a:t>έυχομαι</a:t>
            </a:r>
            <a:r>
              <a:rPr lang="el-GR" b="1" dirty="0" smtClean="0"/>
              <a:t> ότι </a:t>
            </a:r>
            <a:r>
              <a:rPr lang="el-GR" b="1" dirty="0" err="1" smtClean="0"/>
              <a:t>οπατέρας</a:t>
            </a:r>
            <a:r>
              <a:rPr lang="el-GR" b="1" dirty="0" smtClean="0"/>
              <a:t> μου να πάει πάντα στη δουλεία κι η μαμά να μην </a:t>
            </a:r>
            <a:r>
              <a:rPr lang="el-GR" b="1" dirty="0" err="1" smtClean="0"/>
              <a:t>στεναχωριέτε</a:t>
            </a:r>
            <a:r>
              <a:rPr lang="el-GR" b="1" dirty="0" smtClean="0"/>
              <a:t> τόσο πολύ κι ο μπαμπάς να μη </a:t>
            </a:r>
            <a:r>
              <a:rPr lang="el-GR" b="1" dirty="0" err="1" smtClean="0"/>
              <a:t>μαζέυη</a:t>
            </a:r>
            <a:r>
              <a:rPr lang="el-GR" b="1" dirty="0" smtClean="0"/>
              <a:t> αλλά </a:t>
            </a:r>
            <a:r>
              <a:rPr lang="el-GR" b="1" dirty="0" err="1" smtClean="0"/>
              <a:t>σκουποίδια</a:t>
            </a:r>
            <a:r>
              <a:rPr lang="el-GR" b="1" dirty="0" smtClean="0"/>
              <a:t>».</a:t>
            </a:r>
          </a:p>
        </p:txBody>
      </p:sp>
      <p:sp>
        <p:nvSpPr>
          <p:cNvPr id="4" name="Τίτλος 3"/>
          <p:cNvSpPr>
            <a:spLocks noGrp="1"/>
          </p:cNvSpPr>
          <p:nvPr>
            <p:ph type="title"/>
          </p:nvPr>
        </p:nvSpPr>
        <p:spPr/>
        <p:txBody>
          <a:bodyPr>
            <a:normAutofit fontScale="90000"/>
          </a:bodyPr>
          <a:lstStyle/>
          <a:p>
            <a:r>
              <a:rPr lang="el-GR" dirty="0" smtClean="0"/>
              <a:t>Έκθεση Αφγανής μαθήτριας </a:t>
            </a:r>
            <a:r>
              <a:rPr lang="el-GR" dirty="0"/>
              <a:t>6ης </a:t>
            </a:r>
            <a:r>
              <a:rPr lang="el-GR" dirty="0" smtClean="0"/>
              <a:t>Δημοτικού </a:t>
            </a:r>
            <a:r>
              <a:rPr lang="el-GR" sz="3100" b="0" dirty="0" smtClean="0"/>
              <a:t>2/2</a:t>
            </a:r>
            <a:endParaRPr lang="el-GR" sz="3100" b="0"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29</a:t>
            </a:fld>
            <a:endParaRPr lang="el-GR"/>
          </a:p>
        </p:txBody>
      </p:sp>
    </p:spTree>
    <p:extLst>
      <p:ext uri="{BB962C8B-B14F-4D97-AF65-F5344CB8AC3E}">
        <p14:creationId xmlns:p14="http://schemas.microsoft.com/office/powerpoint/2010/main" val="79073718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r>
              <a:rPr lang="el-GR" b="1" dirty="0" smtClean="0"/>
              <a:t>Δυναμικότητα 250 μαθητές </a:t>
            </a:r>
            <a:r>
              <a:rPr lang="el-GR" dirty="0" smtClean="0"/>
              <a:t>(30 εκπαιδευτικοί).</a:t>
            </a:r>
          </a:p>
          <a:p>
            <a:r>
              <a:rPr lang="el-GR" b="1" dirty="0" smtClean="0"/>
              <a:t>Ποσοστό αλλοδαπών μαθητών: 90%.</a:t>
            </a:r>
          </a:p>
          <a:p>
            <a:r>
              <a:rPr lang="el-GR" b="1" dirty="0" smtClean="0"/>
              <a:t>Μεγάλο ποσοστό γονέων που δυσκολεύονται στην επικοινωνία στα ελληνικά.</a:t>
            </a:r>
          </a:p>
          <a:p>
            <a:r>
              <a:rPr lang="el-GR" b="1" dirty="0" smtClean="0"/>
              <a:t>30 μαθητές αντιμετωπίζουν πρόβλημα υποσιτισμού.</a:t>
            </a:r>
          </a:p>
          <a:p>
            <a:pPr>
              <a:buClr>
                <a:srgbClr val="C00000"/>
              </a:buClr>
              <a:buSzPct val="80000"/>
              <a:buFont typeface="Wingdings" pitchFamily="2" charset="2"/>
              <a:buChar char="ü"/>
            </a:pPr>
            <a:r>
              <a:rPr lang="el-GR" dirty="0" smtClean="0"/>
              <a:t>Αντιμετώπιση με την βοήθεια του Δήμου με παροχή γευμάτων.</a:t>
            </a:r>
          </a:p>
          <a:p>
            <a:pPr>
              <a:buClr>
                <a:srgbClr val="C00000"/>
              </a:buClr>
            </a:pPr>
            <a:r>
              <a:rPr lang="el-GR" b="1" dirty="0" smtClean="0"/>
              <a:t>Λειτουργεί σε ακραία υποβαθμισμένο περιβάλλον </a:t>
            </a:r>
            <a:r>
              <a:rPr lang="el-GR" dirty="0" smtClean="0"/>
              <a:t>(βία και εξαθλίωση). </a:t>
            </a:r>
            <a:endParaRPr lang="en-US" dirty="0" smtClean="0"/>
          </a:p>
          <a:p>
            <a:pPr>
              <a:buClr>
                <a:srgbClr val="C00000"/>
              </a:buClr>
              <a:buSzPct val="80000"/>
              <a:buNone/>
            </a:pPr>
            <a:endParaRPr lang="el-GR" dirty="0"/>
          </a:p>
        </p:txBody>
      </p:sp>
      <p:sp>
        <p:nvSpPr>
          <p:cNvPr id="4" name="Τίτλος 3"/>
          <p:cNvSpPr>
            <a:spLocks noGrp="1"/>
          </p:cNvSpPr>
          <p:nvPr>
            <p:ph type="title"/>
          </p:nvPr>
        </p:nvSpPr>
        <p:spPr/>
        <p:txBody>
          <a:bodyPr>
            <a:normAutofit fontScale="90000"/>
          </a:bodyPr>
          <a:lstStyle/>
          <a:p>
            <a:r>
              <a:rPr lang="el-GR" dirty="0"/>
              <a:t>Παράδειγμα: Το Δημοτικό … στο κέντρο </a:t>
            </a:r>
            <a:r>
              <a:rPr lang="el-GR" dirty="0" smtClean="0"/>
              <a:t/>
            </a:r>
            <a:br>
              <a:rPr lang="el-GR" dirty="0" smtClean="0"/>
            </a:br>
            <a:r>
              <a:rPr lang="el-GR" dirty="0" smtClean="0"/>
              <a:t>της </a:t>
            </a:r>
            <a:r>
              <a:rPr lang="el-GR" dirty="0"/>
              <a:t>Αθήνας </a:t>
            </a:r>
            <a:r>
              <a:rPr lang="el-GR" sz="3100" b="0" dirty="0"/>
              <a:t>(κάτω από την Ομόνοια)</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30</a:t>
            </a:fld>
            <a:endParaRPr lang="el-GR"/>
          </a:p>
        </p:txBody>
      </p:sp>
    </p:spTree>
    <p:extLst>
      <p:ext uri="{BB962C8B-B14F-4D97-AF65-F5344CB8AC3E}">
        <p14:creationId xmlns:p14="http://schemas.microsoft.com/office/powerpoint/2010/main" val="346456066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153400" cy="4853136"/>
          </a:xfrm>
        </p:spPr>
        <p:txBody>
          <a:bodyPr>
            <a:noAutofit/>
          </a:bodyPr>
          <a:lstStyle/>
          <a:p>
            <a:pPr>
              <a:buClr>
                <a:srgbClr val="C00000"/>
              </a:buClr>
            </a:pPr>
            <a:r>
              <a:rPr lang="el-GR" b="1" dirty="0" smtClean="0"/>
              <a:t>Ποσοστό αλλοδαπών μαθητών: 90%</a:t>
            </a:r>
          </a:p>
          <a:p>
            <a:pPr>
              <a:buClr>
                <a:srgbClr val="C00000"/>
              </a:buClr>
            </a:pPr>
            <a:r>
              <a:rPr lang="el-GR" b="1" dirty="0" smtClean="0"/>
              <a:t>Το 30% είναι παιδιά </a:t>
            </a:r>
            <a:r>
              <a:rPr lang="el-GR" b="1" dirty="0" err="1" smtClean="0"/>
              <a:t>μονογονικών</a:t>
            </a:r>
            <a:r>
              <a:rPr lang="el-GR" b="1" dirty="0" smtClean="0"/>
              <a:t> οικογενειών</a:t>
            </a:r>
            <a:r>
              <a:rPr lang="el-GR" dirty="0" smtClean="0"/>
              <a:t>:  </a:t>
            </a:r>
          </a:p>
          <a:p>
            <a:pPr>
              <a:buClr>
                <a:srgbClr val="C00000"/>
              </a:buClr>
              <a:buSzPct val="80000"/>
              <a:buFont typeface="Wingdings" pitchFamily="2" charset="2"/>
              <a:buChar char="ü"/>
            </a:pPr>
            <a:r>
              <a:rPr lang="el-GR" dirty="0" smtClean="0"/>
              <a:t>που αιτούνται άσυλο, </a:t>
            </a:r>
          </a:p>
          <a:p>
            <a:pPr>
              <a:buClr>
                <a:srgbClr val="C00000"/>
              </a:buClr>
              <a:buSzPct val="80000"/>
              <a:buFont typeface="Wingdings" pitchFamily="2" charset="2"/>
              <a:buChar char="ü"/>
            </a:pPr>
            <a:r>
              <a:rPr lang="el-GR" dirty="0" smtClean="0"/>
              <a:t>που φιλοξενούνται σε Ξενώνες ΜΚΟ, και </a:t>
            </a:r>
          </a:p>
          <a:p>
            <a:pPr>
              <a:buClr>
                <a:srgbClr val="C00000"/>
              </a:buClr>
              <a:buSzPct val="80000"/>
              <a:buFont typeface="Wingdings" pitchFamily="2" charset="2"/>
              <a:buChar char="ü"/>
            </a:pPr>
            <a:r>
              <a:rPr lang="el-GR" dirty="0" smtClean="0"/>
              <a:t>που ως συνέπεια μετακινούνται διαρκώς.</a:t>
            </a:r>
          </a:p>
          <a:p>
            <a:pPr>
              <a:buClr>
                <a:srgbClr val="C00000"/>
              </a:buClr>
            </a:pPr>
            <a:r>
              <a:rPr lang="el-GR" b="1" dirty="0" smtClean="0"/>
              <a:t>Είναι οικογένειες διερχόμενες από την Ελλάδα. </a:t>
            </a:r>
          </a:p>
          <a:p>
            <a:pPr>
              <a:buClr>
                <a:srgbClr val="C00000"/>
              </a:buClr>
              <a:buSzPct val="80000"/>
              <a:buFont typeface="Wingdings" pitchFamily="2" charset="2"/>
              <a:buChar char="ü"/>
            </a:pPr>
            <a:r>
              <a:rPr lang="el-GR" dirty="0" smtClean="0"/>
              <a:t>Περιμένουν για μεγάλο χρονικό διάστημα, για γραφειοκρατικούς λόγους, να τους επιτραπεί η έξοδος από τη χώρα για να φθάσουν στον προορισμό τους.</a:t>
            </a:r>
          </a:p>
          <a:p>
            <a:pPr>
              <a:buFont typeface="Wingdings" pitchFamily="2" charset="2"/>
              <a:buChar char="ü"/>
            </a:pPr>
            <a:endParaRPr lang="el-GR" dirty="0"/>
          </a:p>
        </p:txBody>
      </p:sp>
      <p:sp>
        <p:nvSpPr>
          <p:cNvPr id="4" name="Τίτλος 3"/>
          <p:cNvSpPr>
            <a:spLocks noGrp="1"/>
          </p:cNvSpPr>
          <p:nvPr>
            <p:ph type="title"/>
          </p:nvPr>
        </p:nvSpPr>
        <p:spPr/>
        <p:txBody>
          <a:bodyPr>
            <a:normAutofit fontScale="90000"/>
          </a:bodyPr>
          <a:lstStyle/>
          <a:p>
            <a:r>
              <a:rPr lang="el-GR" dirty="0"/>
              <a:t>Παράδειγμα: Το </a:t>
            </a:r>
            <a:r>
              <a:rPr lang="el-GR" dirty="0" err="1"/>
              <a:t>νηπιαγωγείο….στο</a:t>
            </a:r>
            <a:r>
              <a:rPr lang="el-GR" dirty="0"/>
              <a:t> κέντρο </a:t>
            </a:r>
            <a:r>
              <a:rPr lang="el-GR" dirty="0" smtClean="0"/>
              <a:t/>
            </a:r>
            <a:br>
              <a:rPr lang="el-GR" dirty="0" smtClean="0"/>
            </a:br>
            <a:r>
              <a:rPr lang="el-GR" dirty="0" smtClean="0"/>
              <a:t>της </a:t>
            </a:r>
            <a:r>
              <a:rPr lang="el-GR" dirty="0"/>
              <a:t>Αθήνας </a:t>
            </a:r>
            <a:r>
              <a:rPr lang="el-GR" sz="3100" b="0" dirty="0"/>
              <a:t>(κάτω από την Ομόνοια)</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31</a:t>
            </a:fld>
            <a:endParaRPr lang="el-GR"/>
          </a:p>
        </p:txBody>
      </p:sp>
    </p:spTree>
    <p:extLst>
      <p:ext uri="{BB962C8B-B14F-4D97-AF65-F5344CB8AC3E}">
        <p14:creationId xmlns:p14="http://schemas.microsoft.com/office/powerpoint/2010/main" val="200209092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153400" cy="5257800"/>
          </a:xfrm>
        </p:spPr>
        <p:txBody>
          <a:bodyPr>
            <a:noAutofit/>
          </a:bodyPr>
          <a:lstStyle/>
          <a:p>
            <a:pPr>
              <a:buClr>
                <a:srgbClr val="C00000"/>
              </a:buClr>
            </a:pPr>
            <a:r>
              <a:rPr lang="el-GR" sz="2300" b="1" dirty="0" smtClean="0"/>
              <a:t>Οι περισσότεροι μαθητές δεν μιλούν Ελληνικά </a:t>
            </a:r>
            <a:r>
              <a:rPr lang="el-GR" sz="2300" dirty="0" smtClean="0"/>
              <a:t>ή μιλούν ελάχιστα. </a:t>
            </a:r>
          </a:p>
          <a:p>
            <a:pPr>
              <a:buClr>
                <a:srgbClr val="C00000"/>
              </a:buClr>
            </a:pPr>
            <a:r>
              <a:rPr lang="el-GR" sz="2300" b="1" dirty="0" smtClean="0"/>
              <a:t>Το 65% των μαθητών είναι παιδιά οικογενειών </a:t>
            </a:r>
            <a:r>
              <a:rPr lang="el-GR" sz="2300" dirty="0" smtClean="0"/>
              <a:t>όπου τουλάχιστον ο ένας γονέας είναι </a:t>
            </a:r>
            <a:r>
              <a:rPr lang="el-GR" sz="2300" b="1" dirty="0" smtClean="0"/>
              <a:t>άνεργος</a:t>
            </a:r>
            <a:r>
              <a:rPr lang="el-GR" sz="2300" dirty="0" smtClean="0"/>
              <a:t>.</a:t>
            </a:r>
          </a:p>
          <a:p>
            <a:pPr>
              <a:buClr>
                <a:srgbClr val="C00000"/>
              </a:buClr>
            </a:pPr>
            <a:r>
              <a:rPr lang="el-GR" sz="2300" b="1" dirty="0" smtClean="0"/>
              <a:t>Το 25% των μαθητών υποσιτίζονται. </a:t>
            </a:r>
            <a:endParaRPr lang="en-US" sz="2300" b="1" dirty="0" smtClean="0"/>
          </a:p>
          <a:p>
            <a:pPr>
              <a:buClr>
                <a:srgbClr val="C00000"/>
              </a:buClr>
              <a:buSzPct val="80000"/>
              <a:buFont typeface="Wingdings" pitchFamily="2" charset="2"/>
              <a:buChar char="ü"/>
            </a:pPr>
            <a:r>
              <a:rPr lang="el-GR" sz="2300" dirty="0" smtClean="0"/>
              <a:t>Το νηπιαγωγείο αντιμετωπίζει το πρόβλημα με παροχή μερίδων φαγητού από γειτονικό βρεφικό σταθμό.</a:t>
            </a:r>
          </a:p>
          <a:p>
            <a:pPr>
              <a:buClr>
                <a:srgbClr val="C00000"/>
              </a:buClr>
            </a:pPr>
            <a:r>
              <a:rPr lang="el-GR" sz="2300" b="1" dirty="0" smtClean="0"/>
              <a:t>Το νηπιαγωγείο είναι σε υποβαθμισμένη περιοχή. </a:t>
            </a:r>
            <a:endParaRPr lang="en-US" sz="2300" b="1" dirty="0" smtClean="0"/>
          </a:p>
          <a:p>
            <a:pPr>
              <a:buClr>
                <a:srgbClr val="C00000"/>
              </a:buClr>
              <a:buSzPct val="80000"/>
              <a:buFont typeface="Wingdings" pitchFamily="2" charset="2"/>
              <a:buChar char="ü"/>
            </a:pPr>
            <a:r>
              <a:rPr lang="el-GR" sz="2300" dirty="0" smtClean="0"/>
              <a:t>Τα παιδιά γίνονται μάρτυρες χρηστών ουσιών σε εξαθλίωση, άγριων περιστατικών βίας και άστεγων ψυχικά ασθενών.</a:t>
            </a:r>
          </a:p>
          <a:p>
            <a:endParaRPr lang="el-GR" sz="2300" dirty="0"/>
          </a:p>
        </p:txBody>
      </p:sp>
      <p:sp>
        <p:nvSpPr>
          <p:cNvPr id="4" name="Τίτλος 3"/>
          <p:cNvSpPr>
            <a:spLocks noGrp="1"/>
          </p:cNvSpPr>
          <p:nvPr>
            <p:ph type="title"/>
          </p:nvPr>
        </p:nvSpPr>
        <p:spPr/>
        <p:txBody>
          <a:bodyPr>
            <a:normAutofit fontScale="90000"/>
          </a:bodyPr>
          <a:lstStyle/>
          <a:p>
            <a:r>
              <a:rPr lang="el-GR" dirty="0"/>
              <a:t>Το νηπιαγωγείο ….στο κέντρο </a:t>
            </a:r>
            <a:r>
              <a:rPr lang="el-GR" dirty="0" smtClean="0"/>
              <a:t/>
            </a:r>
            <a:br>
              <a:rPr lang="el-GR" dirty="0" smtClean="0"/>
            </a:br>
            <a:r>
              <a:rPr lang="el-GR" dirty="0" smtClean="0"/>
              <a:t>της </a:t>
            </a:r>
            <a:r>
              <a:rPr lang="el-GR" dirty="0"/>
              <a:t>Αθήνας </a:t>
            </a:r>
            <a:r>
              <a:rPr lang="el-GR" sz="3100" b="0" dirty="0"/>
              <a:t>(κάτω από την Ομόνοια)</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32</a:t>
            </a:fld>
            <a:endParaRPr lang="el-GR"/>
          </a:p>
        </p:txBody>
      </p:sp>
    </p:spTree>
    <p:extLst>
      <p:ext uri="{BB962C8B-B14F-4D97-AF65-F5344CB8AC3E}">
        <p14:creationId xmlns:p14="http://schemas.microsoft.com/office/powerpoint/2010/main" val="310818279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a:xfrm>
            <a:off x="612648" y="1236712"/>
            <a:ext cx="8153400" cy="2984376"/>
          </a:xfrm>
        </p:spPr>
        <p:txBody>
          <a:bodyPr>
            <a:normAutofit/>
          </a:bodyPr>
          <a:lstStyle/>
          <a:p>
            <a:pPr algn="ctr"/>
            <a:r>
              <a:rPr lang="el-GR" dirty="0" smtClean="0"/>
              <a:t> Παρεμβάσεις και πολιτικές </a:t>
            </a:r>
            <a:br>
              <a:rPr lang="el-GR" dirty="0" smtClean="0"/>
            </a:br>
            <a:r>
              <a:rPr lang="el-GR" dirty="0" smtClean="0"/>
              <a:t>για την προαγωγή </a:t>
            </a:r>
            <a:br>
              <a:rPr lang="el-GR" dirty="0" smtClean="0"/>
            </a:br>
            <a:r>
              <a:rPr lang="el-GR" dirty="0" smtClean="0"/>
              <a:t>της ψυχοκοινωνικής υγείας</a:t>
            </a:r>
            <a:endParaRPr lang="el-GR"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33</a:t>
            </a:fld>
            <a:endParaRPr lang="el-GR"/>
          </a:p>
        </p:txBody>
      </p:sp>
    </p:spTree>
    <p:extLst>
      <p:ext uri="{BB962C8B-B14F-4D97-AF65-F5344CB8AC3E}">
        <p14:creationId xmlns:p14="http://schemas.microsoft.com/office/powerpoint/2010/main" val="366076574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207824" cy="5141168"/>
          </a:xfrm>
        </p:spPr>
        <p:txBody>
          <a:bodyPr>
            <a:noAutofit/>
          </a:bodyPr>
          <a:lstStyle/>
          <a:p>
            <a:pPr>
              <a:buClr>
                <a:srgbClr val="C00000"/>
              </a:buClr>
            </a:pPr>
            <a:r>
              <a:rPr lang="el-GR" sz="2200" dirty="0" smtClean="0"/>
              <a:t>Οι παρεμβάσεις που μπορεί να υιοθετηθούν για την προαγωγή της ψυχοκοινωνικής υγείας των παιδιών των μεταναστών αφορούν ως προς τέσσερις άξονες: </a:t>
            </a:r>
          </a:p>
          <a:p>
            <a:pPr marL="514350" indent="-514350">
              <a:buClr>
                <a:srgbClr val="C00000"/>
              </a:buClr>
              <a:buSzPct val="80000"/>
              <a:buFont typeface="+mj-lt"/>
              <a:buAutoNum type="arabicPeriod"/>
            </a:pPr>
            <a:r>
              <a:rPr lang="el-GR" sz="2200" dirty="0" smtClean="0"/>
              <a:t>Πρόληψη (σταθερότητα, μόνιμες λύσεις).</a:t>
            </a:r>
          </a:p>
          <a:p>
            <a:pPr marL="514350" indent="-514350">
              <a:buClr>
                <a:srgbClr val="C00000"/>
              </a:buClr>
              <a:buSzPct val="80000"/>
              <a:buFont typeface="+mj-lt"/>
              <a:buAutoNum type="arabicPeriod"/>
            </a:pPr>
            <a:r>
              <a:rPr lang="el-GR" sz="2200" dirty="0" smtClean="0"/>
              <a:t>Απευθείας βοήθεια στο παιδί (εξασφάλιση των δυνατοτήτων για την καλή ανάπτυξη των παιδιών).</a:t>
            </a:r>
          </a:p>
          <a:p>
            <a:pPr marL="514350" indent="-514350">
              <a:buClr>
                <a:srgbClr val="C00000"/>
              </a:buClr>
              <a:buSzPct val="80000"/>
              <a:buFont typeface="+mj-lt"/>
              <a:buAutoNum type="arabicPeriod"/>
            </a:pPr>
            <a:r>
              <a:rPr lang="el-GR" sz="2200" dirty="0" smtClean="0"/>
              <a:t>Βοήθεια στο παιδί  μέσω της οικογένειας (υποστηρικτικό δίκτυο για την οικογένεια).</a:t>
            </a:r>
          </a:p>
          <a:p>
            <a:pPr marL="514350" indent="-514350">
              <a:buClr>
                <a:srgbClr val="C00000"/>
              </a:buClr>
              <a:buSzPct val="80000"/>
              <a:buFont typeface="+mj-lt"/>
              <a:buAutoNum type="arabicPeriod"/>
            </a:pPr>
            <a:r>
              <a:rPr lang="el-GR" sz="2200" dirty="0" smtClean="0"/>
              <a:t>Βοήθεια στο παιδί και στην οικογένεια μέσω βοήθειας στην κοινότητα (καταπολέμηση του ρατσισμού και του αποκλεισμού, ασφάλεια).</a:t>
            </a:r>
          </a:p>
          <a:p>
            <a:endParaRPr lang="el-GR" sz="2200" dirty="0"/>
          </a:p>
        </p:txBody>
      </p:sp>
      <p:sp>
        <p:nvSpPr>
          <p:cNvPr id="4" name="Τίτλος 3"/>
          <p:cNvSpPr>
            <a:spLocks noGrp="1"/>
          </p:cNvSpPr>
          <p:nvPr>
            <p:ph type="title"/>
          </p:nvPr>
        </p:nvSpPr>
        <p:spPr/>
        <p:txBody>
          <a:bodyPr>
            <a:normAutofit fontScale="90000"/>
          </a:bodyPr>
          <a:lstStyle/>
          <a:p>
            <a:r>
              <a:rPr lang="el-GR" dirty="0"/>
              <a:t>Παρεμβάσεις προαγωγής της ψυχοκοινωνικής υγείας των παιδιών μεταναστών</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34</a:t>
            </a:fld>
            <a:endParaRPr lang="el-GR"/>
          </a:p>
        </p:txBody>
      </p:sp>
    </p:spTree>
    <p:extLst>
      <p:ext uri="{BB962C8B-B14F-4D97-AF65-F5344CB8AC3E}">
        <p14:creationId xmlns:p14="http://schemas.microsoft.com/office/powerpoint/2010/main" val="349739499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r>
              <a:rPr lang="el-GR" dirty="0" smtClean="0"/>
              <a:t>Συμβουλευτικός σταθμός </a:t>
            </a:r>
          </a:p>
          <a:p>
            <a:pPr>
              <a:buClr>
                <a:srgbClr val="C00000"/>
              </a:buClr>
              <a:buSzPct val="90000"/>
              <a:buFont typeface="Wingdings" pitchFamily="2" charset="2"/>
              <a:buChar char="ü"/>
            </a:pPr>
            <a:r>
              <a:rPr lang="el-GR" dirty="0" smtClean="0"/>
              <a:t>(ατομική αξιολόγηση, ατομική συμβουλευτική και γονέων, παραπομπή).</a:t>
            </a:r>
          </a:p>
          <a:p>
            <a:r>
              <a:rPr lang="el-GR" dirty="0" smtClean="0"/>
              <a:t>Προγράμματα ευαισθητοποίησης και πρόληψης ψυχοκοινωνικών δυσκολιών παιδιών </a:t>
            </a:r>
          </a:p>
          <a:p>
            <a:pPr>
              <a:buClr>
                <a:srgbClr val="C00000"/>
              </a:buClr>
              <a:buSzPct val="90000"/>
              <a:buFont typeface="Wingdings" pitchFamily="2" charset="2"/>
              <a:buChar char="ü"/>
            </a:pPr>
            <a:r>
              <a:rPr lang="el-GR" dirty="0" smtClean="0"/>
              <a:t>(προγράμματα και παρεμβάσεις στις τάξεις για μαθητές, προγράμματα για γονείς, προγράμματα για εκπαιδευτικούς).</a:t>
            </a:r>
          </a:p>
          <a:p>
            <a:r>
              <a:rPr lang="el-GR" dirty="0" smtClean="0"/>
              <a:t>Σύνδεση με την κοινότητα </a:t>
            </a:r>
          </a:p>
          <a:p>
            <a:pPr>
              <a:buClr>
                <a:srgbClr val="C00000"/>
              </a:buClr>
              <a:buSzPct val="90000"/>
              <a:buFont typeface="Wingdings" pitchFamily="2" charset="2"/>
              <a:buChar char="ü"/>
            </a:pPr>
            <a:r>
              <a:rPr lang="el-GR" dirty="0" smtClean="0"/>
              <a:t>(δικτύωση με φορείς, ευαισθητοποίηση της κοινότητας).</a:t>
            </a:r>
          </a:p>
          <a:p>
            <a:endParaRPr lang="el-GR" dirty="0"/>
          </a:p>
        </p:txBody>
      </p:sp>
      <p:sp>
        <p:nvSpPr>
          <p:cNvPr id="4" name="Τίτλος 3"/>
          <p:cNvSpPr>
            <a:spLocks noGrp="1"/>
          </p:cNvSpPr>
          <p:nvPr>
            <p:ph type="title"/>
          </p:nvPr>
        </p:nvSpPr>
        <p:spPr/>
        <p:txBody>
          <a:bodyPr>
            <a:normAutofit/>
          </a:bodyPr>
          <a:lstStyle/>
          <a:p>
            <a:r>
              <a:rPr lang="el-GR" sz="3200" dirty="0"/>
              <a:t>Παρεμβάσεις στο σχολείο</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35</a:t>
            </a:fld>
            <a:endParaRPr lang="el-GR"/>
          </a:p>
        </p:txBody>
      </p:sp>
    </p:spTree>
    <p:extLst>
      <p:ext uri="{BB962C8B-B14F-4D97-AF65-F5344CB8AC3E}">
        <p14:creationId xmlns:p14="http://schemas.microsoft.com/office/powerpoint/2010/main" val="98690040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063808" cy="4709120"/>
          </a:xfrm>
        </p:spPr>
        <p:txBody>
          <a:bodyPr>
            <a:noAutofit/>
          </a:bodyPr>
          <a:lstStyle/>
          <a:p>
            <a:pPr lvl="0">
              <a:buClr>
                <a:srgbClr val="C00000"/>
              </a:buClr>
              <a:buSzPct val="80000"/>
              <a:buFont typeface="Wingdings" pitchFamily="2" charset="2"/>
              <a:buChar char="ü"/>
            </a:pPr>
            <a:r>
              <a:rPr lang="el-GR" sz="2200" dirty="0" smtClean="0"/>
              <a:t>Στερεότυπα του επαγγελματία για μερικές εθνικές ομάδες, ρατσισμός.</a:t>
            </a:r>
          </a:p>
          <a:p>
            <a:pPr lvl="0">
              <a:buClr>
                <a:srgbClr val="C00000"/>
              </a:buClr>
              <a:buSzPct val="80000"/>
              <a:buFont typeface="Wingdings" pitchFamily="2" charset="2"/>
              <a:buChar char="ü"/>
            </a:pPr>
            <a:r>
              <a:rPr lang="el-GR" sz="2200" dirty="0" smtClean="0"/>
              <a:t>Έλλειψη εξοικείωσης του επαγγελματία με το πολιτισμικό υπόβαθρο του εξυπηρετούμενου (τι θεωρείται φυσιολογικό και παθολογικό).</a:t>
            </a:r>
          </a:p>
          <a:p>
            <a:pPr>
              <a:buClr>
                <a:srgbClr val="C00000"/>
              </a:buClr>
              <a:buSzPct val="80000"/>
              <a:buFont typeface="Wingdings" pitchFamily="2" charset="2"/>
              <a:buChar char="ü"/>
            </a:pPr>
            <a:r>
              <a:rPr lang="el-GR" sz="2200" dirty="0" smtClean="0"/>
              <a:t>Μη  κατάλληλος σχεδιασμός της παρέμβασης.</a:t>
            </a:r>
          </a:p>
          <a:p>
            <a:pPr>
              <a:buClr>
                <a:srgbClr val="C00000"/>
              </a:buClr>
              <a:buSzPct val="80000"/>
              <a:buFont typeface="Wingdings" pitchFamily="2" charset="2"/>
              <a:buChar char="ü"/>
            </a:pPr>
            <a:r>
              <a:rPr lang="el-GR" sz="2200" dirty="0" smtClean="0"/>
              <a:t>Ο εξυπηρετούμενος μπορεί να πιστεύει ότι ο επαγγελματίας είναι ανίκανος να τον κατανοήσει.</a:t>
            </a:r>
          </a:p>
        </p:txBody>
      </p:sp>
      <p:sp>
        <p:nvSpPr>
          <p:cNvPr id="4" name="Τίτλος 3"/>
          <p:cNvSpPr>
            <a:spLocks noGrp="1"/>
          </p:cNvSpPr>
          <p:nvPr>
            <p:ph type="title"/>
          </p:nvPr>
        </p:nvSpPr>
        <p:spPr>
          <a:xfrm>
            <a:off x="323528" y="228600"/>
            <a:ext cx="8640960" cy="990600"/>
          </a:xfrm>
        </p:spPr>
        <p:txBody>
          <a:bodyPr>
            <a:normAutofit fontScale="90000"/>
          </a:bodyPr>
          <a:lstStyle/>
          <a:p>
            <a:r>
              <a:rPr lang="el-GR" dirty="0"/>
              <a:t>Πιθανά προβλήματα, δυσκολίες συμβουλευτικής διαπολιτισμικής εργασίας στο </a:t>
            </a:r>
            <a:r>
              <a:rPr lang="el-GR" dirty="0" smtClean="0"/>
              <a:t>σχολείο </a:t>
            </a:r>
            <a:r>
              <a:rPr lang="el-GR" sz="3100" b="0" dirty="0" smtClean="0"/>
              <a:t>1/2</a:t>
            </a:r>
            <a:endParaRPr lang="el-GR" sz="3100" b="0"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36</a:t>
            </a:fld>
            <a:endParaRPr lang="el-GR"/>
          </a:p>
        </p:txBody>
      </p:sp>
    </p:spTree>
    <p:extLst>
      <p:ext uri="{BB962C8B-B14F-4D97-AF65-F5344CB8AC3E}">
        <p14:creationId xmlns:p14="http://schemas.microsoft.com/office/powerpoint/2010/main" val="76514145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063808" cy="4709120"/>
          </a:xfrm>
        </p:spPr>
        <p:txBody>
          <a:bodyPr>
            <a:noAutofit/>
          </a:bodyPr>
          <a:lstStyle/>
          <a:p>
            <a:pPr lvl="0">
              <a:buClr>
                <a:srgbClr val="C00000"/>
              </a:buClr>
              <a:buSzPct val="80000"/>
              <a:buFont typeface="Wingdings" pitchFamily="2" charset="2"/>
              <a:buChar char="ü"/>
            </a:pPr>
            <a:r>
              <a:rPr lang="el-GR" sz="2200" dirty="0" smtClean="0"/>
              <a:t>Το στίγμα των ψυχολογικών προβλημάτων που κάνει τον εξυπηρετούμενο διστακτικό.</a:t>
            </a:r>
          </a:p>
          <a:p>
            <a:pPr lvl="0">
              <a:buClr>
                <a:srgbClr val="C00000"/>
              </a:buClr>
              <a:buSzPct val="80000"/>
              <a:buFont typeface="Wingdings" pitchFamily="2" charset="2"/>
              <a:buChar char="ü"/>
            </a:pPr>
            <a:r>
              <a:rPr lang="el-GR" sz="2200" dirty="0" smtClean="0"/>
              <a:t>Η σωματοποίηση των ψυχολογικών δυσκολιών σε μερικούς πολιτισμούς.</a:t>
            </a:r>
          </a:p>
          <a:p>
            <a:pPr lvl="0">
              <a:buClr>
                <a:srgbClr val="C00000"/>
              </a:buClr>
              <a:buSzPct val="80000"/>
              <a:buFont typeface="Wingdings" pitchFamily="2" charset="2"/>
              <a:buChar char="ü"/>
            </a:pPr>
            <a:r>
              <a:rPr lang="el-GR" sz="2200" dirty="0" smtClean="0"/>
              <a:t>Η δυσκολία έκφρασης αρνητικών σκέψεων για οικογενειακά μέλη (χρειάζεται ικανότητα εντοπισμού, κατανόησης, διακριτικότητας).</a:t>
            </a:r>
          </a:p>
          <a:p>
            <a:endParaRPr lang="el-GR" sz="2200" dirty="0"/>
          </a:p>
        </p:txBody>
      </p:sp>
      <p:sp>
        <p:nvSpPr>
          <p:cNvPr id="4" name="Τίτλος 3"/>
          <p:cNvSpPr>
            <a:spLocks noGrp="1"/>
          </p:cNvSpPr>
          <p:nvPr>
            <p:ph type="title"/>
          </p:nvPr>
        </p:nvSpPr>
        <p:spPr>
          <a:xfrm>
            <a:off x="323528" y="228600"/>
            <a:ext cx="8640960" cy="990600"/>
          </a:xfrm>
        </p:spPr>
        <p:txBody>
          <a:bodyPr>
            <a:normAutofit fontScale="90000"/>
          </a:bodyPr>
          <a:lstStyle/>
          <a:p>
            <a:r>
              <a:rPr lang="el-GR" dirty="0"/>
              <a:t>Πιθανά προβλήματα, δυσκολίες συμβουλευτικής διαπολιτισμικής εργασίας στο </a:t>
            </a:r>
            <a:r>
              <a:rPr lang="el-GR" dirty="0" smtClean="0"/>
              <a:t>σχολείο </a:t>
            </a:r>
            <a:r>
              <a:rPr lang="el-GR" sz="3100" b="0" dirty="0"/>
              <a:t>2</a:t>
            </a:r>
            <a:r>
              <a:rPr lang="el-GR" sz="3100" b="0" dirty="0" smtClean="0"/>
              <a:t>/2</a:t>
            </a:r>
            <a:endParaRPr lang="el-GR" sz="3100" b="0" dirty="0"/>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37</a:t>
            </a:fld>
            <a:endParaRPr lang="el-GR"/>
          </a:p>
        </p:txBody>
      </p:sp>
    </p:spTree>
    <p:extLst>
      <p:ext uri="{BB962C8B-B14F-4D97-AF65-F5344CB8AC3E}">
        <p14:creationId xmlns:p14="http://schemas.microsoft.com/office/powerpoint/2010/main" val="131797052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pPr marL="514350" indent="-514350">
              <a:buClr>
                <a:srgbClr val="C00000"/>
              </a:buClr>
              <a:buSzPct val="80000"/>
              <a:buFont typeface="+mj-lt"/>
              <a:buAutoNum type="arabicParenR"/>
            </a:pPr>
            <a:r>
              <a:rPr lang="el-GR" dirty="0" smtClean="0"/>
              <a:t>Η κατανόηση των πολιτισμικών πεποιθήσεων των ίδιων επαγγελματιών (τι είναι πολιτισμικά καθορισμένο στους ίδιους – αποδοχή του διαφορετικού τρόπου βίωσης της ζωής).</a:t>
            </a:r>
          </a:p>
          <a:p>
            <a:pPr marL="514350" lvl="0" indent="-514350">
              <a:buClr>
                <a:srgbClr val="C00000"/>
              </a:buClr>
              <a:buSzPct val="80000"/>
              <a:buFont typeface="+mj-lt"/>
              <a:buAutoNum type="arabicParenR"/>
            </a:pPr>
            <a:r>
              <a:rPr lang="el-GR" dirty="0" smtClean="0"/>
              <a:t>Διαρκή μάθηση σε γνώσεις </a:t>
            </a:r>
            <a:r>
              <a:rPr lang="el-GR" dirty="0" err="1" smtClean="0"/>
              <a:t>πολυπολιτισμικότητας</a:t>
            </a:r>
            <a:r>
              <a:rPr lang="el-GR" dirty="0" smtClean="0"/>
              <a:t> (δεν είναι εκ των προτέρων γνωστά τα πράγματα -  διαρκώς σε επερώτηση πεποιθήσεις και αξίες που θεωρούνται ως πανανθρώπινο αξίωμα).</a:t>
            </a:r>
          </a:p>
          <a:p>
            <a:pPr marL="514350" indent="-514350">
              <a:buClr>
                <a:srgbClr val="C00000"/>
              </a:buClr>
              <a:buSzPct val="80000"/>
              <a:buFont typeface="+mj-lt"/>
              <a:buAutoNum type="arabicParenR"/>
            </a:pPr>
            <a:r>
              <a:rPr lang="el-GR" dirty="0" smtClean="0"/>
              <a:t>Όχι μόνο την ύπαρξη αλλά και τη χρήση των γνώσεων για διαπολιτισμική εργασία.</a:t>
            </a:r>
            <a:endParaRPr lang="el-GR" dirty="0"/>
          </a:p>
        </p:txBody>
      </p:sp>
      <p:sp>
        <p:nvSpPr>
          <p:cNvPr id="4" name="Τίτλος 3"/>
          <p:cNvSpPr>
            <a:spLocks noGrp="1"/>
          </p:cNvSpPr>
          <p:nvPr>
            <p:ph type="title"/>
          </p:nvPr>
        </p:nvSpPr>
        <p:spPr/>
        <p:txBody>
          <a:bodyPr>
            <a:normAutofit fontScale="90000"/>
          </a:bodyPr>
          <a:lstStyle/>
          <a:p>
            <a:r>
              <a:rPr lang="el-GR" dirty="0"/>
              <a:t>Απαιτήσεις διαπολιτισμικής </a:t>
            </a:r>
            <a:r>
              <a:rPr lang="el-GR" dirty="0" smtClean="0"/>
              <a:t/>
            </a:r>
            <a:br>
              <a:rPr lang="el-GR" dirty="0" smtClean="0"/>
            </a:br>
            <a:r>
              <a:rPr lang="el-GR" dirty="0" smtClean="0"/>
              <a:t>εργασίας στο </a:t>
            </a:r>
            <a:r>
              <a:rPr lang="el-GR" dirty="0"/>
              <a:t>σχολείο </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38</a:t>
            </a:fld>
            <a:endParaRPr lang="el-GR"/>
          </a:p>
        </p:txBody>
      </p:sp>
    </p:spTree>
    <p:extLst>
      <p:ext uri="{BB962C8B-B14F-4D97-AF65-F5344CB8AC3E}">
        <p14:creationId xmlns:p14="http://schemas.microsoft.com/office/powerpoint/2010/main" val="3394802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153400" cy="4925144"/>
          </a:xfrm>
        </p:spPr>
        <p:txBody>
          <a:bodyPr>
            <a:noAutofit/>
          </a:bodyPr>
          <a:lstStyle/>
          <a:p>
            <a:pPr marL="514350" indent="-514350">
              <a:buClr>
                <a:srgbClr val="C00000"/>
              </a:buClr>
              <a:buSzPct val="90000"/>
              <a:buFont typeface="+mj-lt"/>
              <a:buAutoNum type="arabicPeriod"/>
            </a:pPr>
            <a:r>
              <a:rPr lang="el-GR" sz="2300" dirty="0" smtClean="0"/>
              <a:t>Αρχική σκέψη της μετανάστευσης. </a:t>
            </a:r>
          </a:p>
          <a:p>
            <a:pPr marL="514350" indent="-514350">
              <a:buClr>
                <a:srgbClr val="C00000"/>
              </a:buClr>
              <a:buSzPct val="90000"/>
              <a:buFont typeface="+mj-lt"/>
              <a:buAutoNum type="arabicPeriod"/>
            </a:pPr>
            <a:r>
              <a:rPr lang="el-GR" sz="2300" dirty="0" smtClean="0"/>
              <a:t>Μετανάστευση της οικογένειας (ίσως κάτω από τραυματικές εμπειρίες). </a:t>
            </a:r>
          </a:p>
          <a:p>
            <a:pPr marL="514350" indent="-514350">
              <a:buClr>
                <a:srgbClr val="C00000"/>
              </a:buClr>
              <a:buSzPct val="90000"/>
              <a:buFont typeface="+mj-lt"/>
              <a:buAutoNum type="arabicPeriod"/>
            </a:pPr>
            <a:r>
              <a:rPr lang="el-GR" sz="2300" dirty="0" smtClean="0"/>
              <a:t>Εγκατάσταση στο νέο περιβάλλον (δεν βιώνουν το στρες της εμπειρίας τους, ακόμα βρίσκεται στο ασυνείδητο επίπεδο)</a:t>
            </a:r>
            <a:r>
              <a:rPr lang="el-GR" sz="2300" b="1" dirty="0" smtClean="0"/>
              <a:t>. </a:t>
            </a:r>
          </a:p>
          <a:p>
            <a:pPr marL="514350" indent="-514350">
              <a:buClr>
                <a:srgbClr val="C00000"/>
              </a:buClr>
              <a:buSzPct val="90000"/>
              <a:buFont typeface="+mj-lt"/>
              <a:buAutoNum type="arabicPeriod"/>
            </a:pPr>
            <a:r>
              <a:rPr lang="el-GR" sz="2300" dirty="0" smtClean="0"/>
              <a:t>Βίωση των απωλειών μαζί με το πολιτισμικό σοκ (χρόνος για μια  νέα ισορροπία). </a:t>
            </a:r>
          </a:p>
          <a:p>
            <a:pPr marL="514350" indent="-514350">
              <a:buClr>
                <a:srgbClr val="C00000"/>
              </a:buClr>
              <a:buSzPct val="90000"/>
              <a:buFont typeface="+mj-lt"/>
              <a:buAutoNum type="arabicPeriod"/>
            </a:pPr>
            <a:r>
              <a:rPr lang="el-GR" sz="2300" dirty="0" smtClean="0"/>
              <a:t>Μεταφορά της σύγκρουσης του πολιτισμικού σοκ στην επόμενη γενιά (τα παιδιά ζουν ανάμεσα σε δύο πολιτισμούς). </a:t>
            </a:r>
            <a:endParaRPr lang="el-GR" sz="2300" dirty="0"/>
          </a:p>
        </p:txBody>
      </p:sp>
      <p:sp>
        <p:nvSpPr>
          <p:cNvPr id="4" name="Τίτλος 3"/>
          <p:cNvSpPr>
            <a:spLocks noGrp="1"/>
          </p:cNvSpPr>
          <p:nvPr>
            <p:ph type="title"/>
          </p:nvPr>
        </p:nvSpPr>
        <p:spPr/>
        <p:txBody>
          <a:bodyPr>
            <a:normAutofit fontScale="90000"/>
          </a:bodyPr>
          <a:lstStyle/>
          <a:p>
            <a:r>
              <a:rPr lang="el-GR" dirty="0"/>
              <a:t>Τα στάδια εμπειρίας της οικογένειας σε </a:t>
            </a:r>
            <a:r>
              <a:rPr lang="el-GR" dirty="0" smtClean="0"/>
              <a:t/>
            </a:r>
            <a:br>
              <a:rPr lang="el-GR" dirty="0" smtClean="0"/>
            </a:br>
            <a:r>
              <a:rPr lang="el-GR" dirty="0" smtClean="0"/>
              <a:t>σχέση </a:t>
            </a:r>
            <a:r>
              <a:rPr lang="el-GR" dirty="0"/>
              <a:t>με την μετανάστευση </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3</a:t>
            </a:fld>
            <a:endParaRPr lang="el-GR"/>
          </a:p>
        </p:txBody>
      </p:sp>
    </p:spTree>
    <p:extLst>
      <p:ext uri="{BB962C8B-B14F-4D97-AF65-F5344CB8AC3E}">
        <p14:creationId xmlns:p14="http://schemas.microsoft.com/office/powerpoint/2010/main" val="386078886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153400" cy="5213176"/>
          </a:xfrm>
        </p:spPr>
        <p:txBody>
          <a:bodyPr>
            <a:noAutofit/>
          </a:bodyPr>
          <a:lstStyle/>
          <a:p>
            <a:pPr>
              <a:lnSpc>
                <a:spcPct val="100000"/>
              </a:lnSpc>
              <a:spcBef>
                <a:spcPts val="600"/>
              </a:spcBef>
              <a:buClr>
                <a:srgbClr val="C00000"/>
              </a:buClr>
            </a:pPr>
            <a:r>
              <a:rPr lang="el-GR" dirty="0" smtClean="0"/>
              <a:t>Η μεταναστευτική εμπειρία έχει όλα εκείνα τα στοιχεία που μπορεί να εξελιχθεί σαν παράγοντας δυσκολιών για την ψυχοσυναισθηματική εξέλιξη των παιδιών.</a:t>
            </a:r>
          </a:p>
          <a:p>
            <a:pPr>
              <a:lnSpc>
                <a:spcPct val="100000"/>
              </a:lnSpc>
              <a:spcBef>
                <a:spcPts val="600"/>
              </a:spcBef>
            </a:pPr>
            <a:r>
              <a:rPr lang="el-GR" dirty="0" smtClean="0"/>
              <a:t>Για αυτό χρειάζεται να αναπτύσσονται παρεμβάσεις στα σχολεία με αλλοδαπούς μαθητές, σταθερά και συστηματικά, που να επιδιώκουν όχι μόνο την εκπαιδευτική τους υποστήριξη αλλά και την ψυχοκοινωνική τους φροντίδα, ώστε:</a:t>
            </a:r>
          </a:p>
          <a:p>
            <a:pPr lvl="1">
              <a:lnSpc>
                <a:spcPct val="100000"/>
              </a:lnSpc>
              <a:spcBef>
                <a:spcPts val="600"/>
              </a:spcBef>
              <a:buClr>
                <a:srgbClr val="C00000"/>
              </a:buClr>
              <a:buFont typeface="Wingdings" pitchFamily="2" charset="2"/>
              <a:buChar char="ü"/>
            </a:pPr>
            <a:r>
              <a:rPr lang="el-GR" dirty="0" smtClean="0"/>
              <a:t>να ελαχιστοποιούν τους κινδύνους, </a:t>
            </a:r>
          </a:p>
          <a:p>
            <a:pPr lvl="1">
              <a:lnSpc>
                <a:spcPct val="100000"/>
              </a:lnSpc>
              <a:spcBef>
                <a:spcPts val="600"/>
              </a:spcBef>
              <a:buClr>
                <a:srgbClr val="C00000"/>
              </a:buClr>
              <a:buFont typeface="Wingdings" pitchFamily="2" charset="2"/>
              <a:buChar char="ü"/>
            </a:pPr>
            <a:r>
              <a:rPr lang="el-GR" dirty="0" smtClean="0"/>
              <a:t>να αυξάνουν τους προστατευτικούς παράγοντες, </a:t>
            </a:r>
          </a:p>
          <a:p>
            <a:pPr lvl="1">
              <a:lnSpc>
                <a:spcPct val="100000"/>
              </a:lnSpc>
              <a:spcBef>
                <a:spcPts val="600"/>
              </a:spcBef>
              <a:buClr>
                <a:srgbClr val="C00000"/>
              </a:buClr>
              <a:buFont typeface="Wingdings" pitchFamily="2" charset="2"/>
              <a:buChar char="ü"/>
            </a:pPr>
            <a:r>
              <a:rPr lang="el-GR" dirty="0" smtClean="0"/>
              <a:t>να διευκολύνουν την πρόσβαση σε πηγές υποστήριξης, και </a:t>
            </a:r>
          </a:p>
          <a:p>
            <a:pPr lvl="1">
              <a:lnSpc>
                <a:spcPct val="100000"/>
              </a:lnSpc>
              <a:spcBef>
                <a:spcPts val="600"/>
              </a:spcBef>
              <a:buClr>
                <a:srgbClr val="C00000"/>
              </a:buClr>
              <a:buFont typeface="Wingdings" pitchFamily="2" charset="2"/>
              <a:buChar char="ü"/>
            </a:pPr>
            <a:r>
              <a:rPr lang="el-GR" dirty="0" smtClean="0"/>
              <a:t>να προωθούν δράσεις σε πολλά επίπεδα (μαθητές, γονείς, εκπαιδευτικούς).</a:t>
            </a:r>
            <a:endParaRPr lang="el-GR" dirty="0"/>
          </a:p>
        </p:txBody>
      </p:sp>
      <p:sp>
        <p:nvSpPr>
          <p:cNvPr id="4" name="Τίτλος 3"/>
          <p:cNvSpPr>
            <a:spLocks noGrp="1"/>
          </p:cNvSpPr>
          <p:nvPr>
            <p:ph type="title"/>
          </p:nvPr>
        </p:nvSpPr>
        <p:spPr/>
        <p:txBody>
          <a:bodyPr>
            <a:normAutofit/>
          </a:bodyPr>
          <a:lstStyle/>
          <a:p>
            <a:r>
              <a:rPr lang="el-GR" sz="3200" dirty="0"/>
              <a:t>Σύνοψη</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39</a:t>
            </a:fld>
            <a:endParaRPr lang="el-GR"/>
          </a:p>
        </p:txBody>
      </p:sp>
    </p:spTree>
    <p:extLst>
      <p:ext uri="{BB962C8B-B14F-4D97-AF65-F5344CB8AC3E}">
        <p14:creationId xmlns:p14="http://schemas.microsoft.com/office/powerpoint/2010/main" val="297952154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a:xfrm>
            <a:off x="612648" y="1600200"/>
            <a:ext cx="8279832" cy="5257800"/>
          </a:xfrm>
        </p:spPr>
        <p:txBody>
          <a:bodyPr>
            <a:normAutofit/>
          </a:bodyPr>
          <a:lstStyle/>
          <a:p>
            <a:pPr>
              <a:buClr>
                <a:srgbClr val="C00000"/>
              </a:buClr>
              <a:buSzPct val="90000"/>
              <a:buFont typeface="Wingdings" pitchFamily="2" charset="2"/>
              <a:buChar char="ü"/>
            </a:pPr>
            <a:r>
              <a:rPr lang="el-GR" sz="1800" dirty="0" err="1" smtClean="0">
                <a:latin typeface="Calibri" panose="020F0502020204030204" pitchFamily="34" charset="0"/>
              </a:rPr>
              <a:t>Βεργέτη</a:t>
            </a:r>
            <a:r>
              <a:rPr lang="el-GR" sz="1800" dirty="0" smtClean="0">
                <a:latin typeface="Calibri" panose="020F0502020204030204" pitchFamily="34" charset="0"/>
              </a:rPr>
              <a:t>, Α. (2009) Κοινωνική εργασία με οικογένειες σε κρίση, Τόπος, Αθήνα.</a:t>
            </a:r>
            <a:endParaRPr lang="en-US" sz="1800" dirty="0" smtClean="0">
              <a:latin typeface="Calibri" panose="020F0502020204030204" pitchFamily="34" charset="0"/>
            </a:endParaRPr>
          </a:p>
          <a:p>
            <a:pPr>
              <a:buClr>
                <a:srgbClr val="C00000"/>
              </a:buClr>
              <a:buSzPct val="90000"/>
              <a:buFont typeface="Wingdings" pitchFamily="2" charset="2"/>
              <a:buChar char="ü"/>
            </a:pPr>
            <a:r>
              <a:rPr lang="el-GR" sz="1800" dirty="0" err="1" smtClean="0">
                <a:latin typeface="Calibri" panose="020F0502020204030204" pitchFamily="34" charset="0"/>
              </a:rPr>
              <a:t>Βουλγαρίδου</a:t>
            </a:r>
            <a:r>
              <a:rPr lang="el-GR" sz="1800" dirty="0" smtClean="0">
                <a:latin typeface="Calibri" panose="020F0502020204030204" pitchFamily="34" charset="0"/>
              </a:rPr>
              <a:t>, Μ. και </a:t>
            </a:r>
            <a:r>
              <a:rPr lang="el-GR" sz="1800" dirty="0" err="1" smtClean="0">
                <a:latin typeface="Calibri" panose="020F0502020204030204" pitchFamily="34" charset="0"/>
              </a:rPr>
              <a:t>Τομαράς</a:t>
            </a:r>
            <a:r>
              <a:rPr lang="el-GR" sz="1800" dirty="0" smtClean="0">
                <a:latin typeface="Calibri" panose="020F0502020204030204" pitchFamily="34" charset="0"/>
              </a:rPr>
              <a:t>, Β. (2001) Προσφυγική οικογένεια και ψυχική υγεία, Τετράδια Ψυχιατρικής, 74: 9-24.</a:t>
            </a:r>
          </a:p>
          <a:p>
            <a:pPr>
              <a:buClr>
                <a:srgbClr val="C00000"/>
              </a:buClr>
              <a:buSzPct val="90000"/>
              <a:buFont typeface="Wingdings" pitchFamily="2" charset="2"/>
              <a:buChar char="ü"/>
            </a:pPr>
            <a:r>
              <a:rPr lang="el-GR" sz="1800" dirty="0" err="1" smtClean="0">
                <a:latin typeface="Calibri" panose="020F0502020204030204" pitchFamily="34" charset="0"/>
              </a:rPr>
              <a:t>Ζαιμάκης</a:t>
            </a:r>
            <a:r>
              <a:rPr lang="el-GR" sz="1800" dirty="0" smtClean="0">
                <a:latin typeface="Calibri" panose="020F0502020204030204" pitchFamily="34" charset="0"/>
              </a:rPr>
              <a:t>, Γ. και </a:t>
            </a:r>
            <a:r>
              <a:rPr lang="el-GR" sz="1800" dirty="0" err="1" smtClean="0">
                <a:latin typeface="Calibri" panose="020F0502020204030204" pitchFamily="34" charset="0"/>
              </a:rPr>
              <a:t>καλινικάκη</a:t>
            </a:r>
            <a:r>
              <a:rPr lang="el-GR" sz="1800" dirty="0" smtClean="0">
                <a:latin typeface="Calibri" panose="020F0502020204030204" pitchFamily="34" charset="0"/>
              </a:rPr>
              <a:t>, Θ. (2004) Τοπικός χώρος και </a:t>
            </a:r>
            <a:r>
              <a:rPr lang="el-GR" sz="1800" dirty="0" err="1" smtClean="0">
                <a:latin typeface="Calibri" panose="020F0502020204030204" pitchFamily="34" charset="0"/>
              </a:rPr>
              <a:t>πολυπολιτισμικότητα</a:t>
            </a:r>
            <a:r>
              <a:rPr lang="el-GR" sz="1800" dirty="0" smtClean="0">
                <a:latin typeface="Calibri" panose="020F0502020204030204" pitchFamily="34" charset="0"/>
              </a:rPr>
              <a:t>, Ελληνικά Γράμματα, Αθήνα.</a:t>
            </a:r>
          </a:p>
          <a:p>
            <a:pPr>
              <a:buClr>
                <a:srgbClr val="C00000"/>
              </a:buClr>
              <a:buSzPct val="90000"/>
              <a:buFont typeface="Wingdings" pitchFamily="2" charset="2"/>
              <a:buChar char="ü"/>
            </a:pPr>
            <a:r>
              <a:rPr lang="en-US" sz="1800" dirty="0" smtClean="0">
                <a:latin typeface="Calibri" panose="020F0502020204030204" pitchFamily="34" charset="0"/>
              </a:rPr>
              <a:t>Landau, J. (1982) Therapy with family technique for transitional extended families, </a:t>
            </a:r>
            <a:r>
              <a:rPr lang="en-US" sz="1800" dirty="0" err="1" smtClean="0">
                <a:latin typeface="Calibri" panose="020F0502020204030204" pitchFamily="34" charset="0"/>
              </a:rPr>
              <a:t>Psychotherapeia</a:t>
            </a:r>
            <a:r>
              <a:rPr lang="en-US" sz="1800" dirty="0" smtClean="0">
                <a:latin typeface="Calibri" panose="020F0502020204030204" pitchFamily="34" charset="0"/>
              </a:rPr>
              <a:t>, 7: 382-390.</a:t>
            </a:r>
          </a:p>
          <a:p>
            <a:pPr>
              <a:buClr>
                <a:srgbClr val="C00000"/>
              </a:buClr>
              <a:buSzPct val="90000"/>
              <a:buFont typeface="Wingdings" pitchFamily="2" charset="2"/>
              <a:buChar char="ü"/>
            </a:pPr>
            <a:r>
              <a:rPr lang="en-US" sz="1800" dirty="0" smtClean="0">
                <a:latin typeface="Calibri" panose="020F0502020204030204" pitchFamily="34" charset="0"/>
              </a:rPr>
              <a:t>Papadopoulos, R. (2002) Refugees home and trauma, in Papadopoulos, R. (ed.) Therapeutic care for refugees. No place like home, </a:t>
            </a:r>
            <a:r>
              <a:rPr lang="en-US" sz="1800" dirty="0" err="1" smtClean="0">
                <a:latin typeface="Calibri" panose="020F0502020204030204" pitchFamily="34" charset="0"/>
              </a:rPr>
              <a:t>Tavistock</a:t>
            </a:r>
            <a:r>
              <a:rPr lang="el-GR" sz="1800" dirty="0" smtClean="0">
                <a:latin typeface="Calibri" panose="020F0502020204030204" pitchFamily="34" charset="0"/>
              </a:rPr>
              <a:t> </a:t>
            </a:r>
            <a:r>
              <a:rPr lang="en-US" sz="1800" dirty="0" smtClean="0">
                <a:latin typeface="Calibri" panose="020F0502020204030204" pitchFamily="34" charset="0"/>
              </a:rPr>
              <a:t>Clinic Series, London.</a:t>
            </a:r>
            <a:endParaRPr lang="el-GR" sz="1800" dirty="0" smtClean="0">
              <a:latin typeface="Calibri" panose="020F0502020204030204" pitchFamily="34" charset="0"/>
            </a:endParaRPr>
          </a:p>
          <a:p>
            <a:pPr>
              <a:buClr>
                <a:srgbClr val="C00000"/>
              </a:buClr>
              <a:buSzPct val="90000"/>
              <a:buFont typeface="Wingdings" pitchFamily="2" charset="2"/>
              <a:buChar char="ü"/>
            </a:pPr>
            <a:r>
              <a:rPr lang="el-GR" sz="1800" dirty="0" err="1" smtClean="0">
                <a:latin typeface="Calibri" panose="020F0502020204030204" pitchFamily="34" charset="0"/>
              </a:rPr>
              <a:t>Σκαλή</a:t>
            </a:r>
            <a:r>
              <a:rPr lang="el-GR" sz="1800" dirty="0" smtClean="0">
                <a:latin typeface="Calibri" panose="020F0502020204030204" pitchFamily="34" charset="0"/>
              </a:rPr>
              <a:t>, Θ. (2012) Ταυτότητα και απώλεια σε εφήβους μετανάστες: Σύγκρουση, επανασύνδεση, ανακατάταξη και συμφιλίωση, </a:t>
            </a:r>
            <a:r>
              <a:rPr lang="el-GR" sz="1800" dirty="0" err="1" smtClean="0">
                <a:latin typeface="Calibri" panose="020F0502020204030204" pitchFamily="34" charset="0"/>
              </a:rPr>
              <a:t>Συστημική</a:t>
            </a:r>
            <a:r>
              <a:rPr lang="el-GR" sz="1800" dirty="0" smtClean="0">
                <a:latin typeface="Calibri" panose="020F0502020204030204" pitchFamily="34" charset="0"/>
              </a:rPr>
              <a:t> Σκέψη και Ψυχοθεραπεία, 2.</a:t>
            </a:r>
            <a:endParaRPr lang="en-US" sz="1800" dirty="0" smtClean="0">
              <a:latin typeface="Calibri" panose="020F0502020204030204" pitchFamily="34" charset="0"/>
            </a:endParaRPr>
          </a:p>
          <a:p>
            <a:pPr>
              <a:buClr>
                <a:srgbClr val="C00000"/>
              </a:buClr>
              <a:buSzPct val="90000"/>
              <a:buFont typeface="Wingdings" pitchFamily="2" charset="2"/>
              <a:buChar char="ü"/>
            </a:pPr>
            <a:r>
              <a:rPr lang="en-US" sz="1800" dirty="0" smtClean="0">
                <a:latin typeface="Calibri" panose="020F0502020204030204" pitchFamily="34" charset="0"/>
              </a:rPr>
              <a:t>Van </a:t>
            </a:r>
            <a:r>
              <a:rPr lang="en-US" sz="1800" dirty="0" err="1" smtClean="0">
                <a:latin typeface="Calibri" panose="020F0502020204030204" pitchFamily="34" charset="0"/>
              </a:rPr>
              <a:t>dre</a:t>
            </a:r>
            <a:r>
              <a:rPr lang="en-US" sz="1800" dirty="0" smtClean="0">
                <a:latin typeface="Calibri" panose="020F0502020204030204" pitchFamily="34" charset="0"/>
              </a:rPr>
              <a:t> </a:t>
            </a:r>
            <a:r>
              <a:rPr lang="en-US" sz="1800" dirty="0" err="1" smtClean="0">
                <a:latin typeface="Calibri" panose="020F0502020204030204" pitchFamily="34" charset="0"/>
              </a:rPr>
              <a:t>Ver</a:t>
            </a:r>
            <a:r>
              <a:rPr lang="en-US" sz="1800" dirty="0" smtClean="0">
                <a:latin typeface="Calibri" panose="020F0502020204030204" pitchFamily="34" charset="0"/>
              </a:rPr>
              <a:t>, G. (1998) </a:t>
            </a:r>
            <a:r>
              <a:rPr lang="en-US" sz="1800" dirty="0" err="1" smtClean="0">
                <a:latin typeface="Calibri" panose="020F0502020204030204" pitchFamily="34" charset="0"/>
              </a:rPr>
              <a:t>Councellling</a:t>
            </a:r>
            <a:r>
              <a:rPr lang="en-US" sz="1800" dirty="0" smtClean="0">
                <a:latin typeface="Calibri" panose="020F0502020204030204" pitchFamily="34" charset="0"/>
              </a:rPr>
              <a:t> and therapy with refugees and victims of trauma, Jessica Willey, London.</a:t>
            </a:r>
          </a:p>
          <a:p>
            <a:endParaRPr lang="el-GR" sz="2000" dirty="0">
              <a:latin typeface="Calibri" panose="020F0502020204030204" pitchFamily="34" charset="0"/>
            </a:endParaRPr>
          </a:p>
        </p:txBody>
      </p:sp>
      <p:sp>
        <p:nvSpPr>
          <p:cNvPr id="4" name="Τίτλος 3"/>
          <p:cNvSpPr>
            <a:spLocks noGrp="1"/>
          </p:cNvSpPr>
          <p:nvPr>
            <p:ph type="title"/>
          </p:nvPr>
        </p:nvSpPr>
        <p:spPr/>
        <p:txBody>
          <a:bodyPr>
            <a:normAutofit/>
          </a:bodyPr>
          <a:lstStyle/>
          <a:p>
            <a:r>
              <a:rPr lang="el-GR" sz="3200" dirty="0"/>
              <a:t>Βιβλιογραφία</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40</a:t>
            </a:fld>
            <a:endParaRPr lang="el-GR"/>
          </a:p>
        </p:txBody>
      </p:sp>
    </p:spTree>
    <p:extLst>
      <p:ext uri="{BB962C8B-B14F-4D97-AF65-F5344CB8AC3E}">
        <p14:creationId xmlns:p14="http://schemas.microsoft.com/office/powerpoint/2010/main" val="206769516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
        <p:nvSpPr>
          <p:cNvPr id="8" name="Υπότιτλος 7"/>
          <p:cNvSpPr>
            <a:spLocks noGrp="1"/>
          </p:cNvSpPr>
          <p:nvPr>
            <p:ph type="subTitle" idx="1"/>
          </p:nvPr>
        </p:nvSpPr>
        <p:spPr/>
        <p:txBody>
          <a:bodyPr/>
          <a:lstStyle/>
          <a:p>
            <a:endParaRPr lang="el-GR" dirty="0"/>
          </a:p>
        </p:txBody>
      </p:sp>
      <p:grpSp>
        <p:nvGrpSpPr>
          <p:cNvPr id="3" name="Ομάδα 2"/>
          <p:cNvGrpSpPr/>
          <p:nvPr/>
        </p:nvGrpSpPr>
        <p:grpSpPr>
          <a:xfrm>
            <a:off x="1767633" y="5931169"/>
            <a:ext cx="5828703" cy="768532"/>
            <a:chOff x="1767633" y="5931169"/>
            <a:chExt cx="5828703" cy="768532"/>
          </a:xfrm>
        </p:grpSpPr>
        <p:pic>
          <p:nvPicPr>
            <p:cNvPr id="9"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767633" y="5931169"/>
              <a:ext cx="1971675" cy="702000"/>
            </a:xfrm>
            <a:prstGeom prst="rect">
              <a:avLst/>
            </a:prstGeom>
            <a:noFill/>
          </p:spPr>
        </p:pic>
        <p:pic>
          <p:nvPicPr>
            <p:cNvPr id="10" name="Picture 2" descr="C:\Users\alex\Desktop\logo.png"/>
            <p:cNvPicPr>
              <a:picLocks noChangeAspect="1" noChangeArrowheads="1"/>
            </p:cNvPicPr>
            <p:nvPr/>
          </p:nvPicPr>
          <p:blipFill rotWithShape="1">
            <a:blip r:embed="rId4">
              <a:extLst>
                <a:ext uri="{28A0092B-C50C-407E-A947-70E740481C1C}">
                  <a14:useLocalDpi xmlns:a14="http://schemas.microsoft.com/office/drawing/2010/main" val="0"/>
                </a:ext>
              </a:extLst>
            </a:blip>
            <a:srcRect t="8214"/>
            <a:stretch/>
          </p:blipFill>
          <p:spPr bwMode="auto">
            <a:xfrm>
              <a:off x="3923928" y="5931169"/>
              <a:ext cx="3672408" cy="768532"/>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08679105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l-GR" sz="4400" cap="none" dirty="0" smtClean="0"/>
              <a:t>Σημειώματα</a:t>
            </a:r>
            <a:endParaRPr lang="el-GR" sz="4400" cap="none" dirty="0"/>
          </a:p>
        </p:txBody>
      </p:sp>
      <p:sp>
        <p:nvSpPr>
          <p:cNvPr id="2" name="Subtitle 1"/>
          <p:cNvSpPr>
            <a:spLocks noGrp="1"/>
          </p:cNvSpPr>
          <p:nvPr>
            <p:ph type="subTitle" idx="1"/>
          </p:nvPr>
        </p:nvSpPr>
        <p:spPr/>
        <p:txBody>
          <a:bodyPr/>
          <a:lstStyle/>
          <a:p>
            <a:endParaRPr lang="el-GR"/>
          </a:p>
        </p:txBody>
      </p:sp>
    </p:spTree>
    <p:extLst>
      <p:ext uri="{BB962C8B-B14F-4D97-AF65-F5344CB8AC3E}">
        <p14:creationId xmlns:p14="http://schemas.microsoft.com/office/powerpoint/2010/main" val="118133689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2000" dirty="0" err="1" smtClean="0"/>
              <a:t>Copyright</a:t>
            </a:r>
            <a:r>
              <a:rPr lang="el-GR" sz="2000" dirty="0" smtClean="0"/>
              <a:t> Τεχνολογικό Εκπαιδευτικό Ίδρυμα Αθήνας</a:t>
            </a:r>
            <a:r>
              <a:rPr lang="en-US" sz="2000" dirty="0" smtClean="0"/>
              <a:t>, </a:t>
            </a:r>
            <a:r>
              <a:rPr lang="el-GR" sz="2000" dirty="0" smtClean="0"/>
              <a:t>Χάρης </a:t>
            </a:r>
            <a:r>
              <a:rPr lang="el-GR" sz="2000" dirty="0" err="1" smtClean="0"/>
              <a:t>Ασημόπουλος</a:t>
            </a:r>
            <a:r>
              <a:rPr lang="el-GR" sz="2000" dirty="0" smtClean="0"/>
              <a:t> 2014. </a:t>
            </a:r>
            <a:r>
              <a:rPr lang="el-GR" sz="2000" dirty="0"/>
              <a:t>Χάρης </a:t>
            </a:r>
            <a:r>
              <a:rPr lang="el-GR" sz="2000" dirty="0" err="1"/>
              <a:t>Ασημόπουλος</a:t>
            </a:r>
            <a:r>
              <a:rPr lang="el-GR" sz="2000" dirty="0"/>
              <a:t>. «Κοινωνική Εργασία με Παιδιά και Εφήβους. </a:t>
            </a:r>
            <a:r>
              <a:rPr lang="el-GR" sz="2000" dirty="0" smtClean="0"/>
              <a:t>Ενότητα 5</a:t>
            </a:r>
            <a:r>
              <a:rPr lang="en-US" sz="2000" dirty="0" smtClean="0"/>
              <a:t>:</a:t>
            </a:r>
            <a:r>
              <a:rPr lang="el-GR" sz="2000" dirty="0"/>
              <a:t> Ψυχοκοινωνικές ανάγκες παιδιών μεταναστών». </a:t>
            </a:r>
            <a:r>
              <a:rPr lang="el-GR" sz="2000" dirty="0" smtClean="0"/>
              <a:t>Έκδοση: 1.0. Αθήνα 2014. Διαθέσιμο από τη δικτυακή διεύθυνση: </a:t>
            </a:r>
            <a:r>
              <a:rPr lang="en-US" sz="2000" dirty="0" smtClean="0">
                <a:hlinkClick r:id="rId3"/>
              </a:rPr>
              <a:t>ocp.teiath.gr</a:t>
            </a:r>
            <a:r>
              <a:rPr lang="el-GR" sz="2000" dirty="0" smtClean="0"/>
              <a:t>.</a:t>
            </a:r>
          </a:p>
          <a:p>
            <a:endParaRPr lang="el-GR" sz="2000" dirty="0"/>
          </a:p>
        </p:txBody>
      </p:sp>
    </p:spTree>
    <p:extLst>
      <p:ext uri="{BB962C8B-B14F-4D97-AF65-F5344CB8AC3E}">
        <p14:creationId xmlns:p14="http://schemas.microsoft.com/office/powerpoint/2010/main" val="276665379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76648" y="764704"/>
            <a:ext cx="8928992" cy="2078336"/>
          </a:xfrm>
          <a:noFill/>
        </p:spPr>
        <p:txBody>
          <a:bodyPr>
            <a:noAutofit/>
          </a:bodyPr>
          <a:lstStyle/>
          <a:p>
            <a:pPr marL="0" indent="0">
              <a:buNone/>
            </a:pPr>
            <a:r>
              <a:rPr lang="el-GR" sz="1800" dirty="0" smtClean="0"/>
              <a:t>Το </a:t>
            </a:r>
            <a:r>
              <a:rPr lang="el-GR" sz="18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1800" dirty="0" err="1"/>
              <a:t>κ.λ.π</a:t>
            </a:r>
            <a:r>
              <a:rPr lang="el-GR" sz="1800" dirty="0"/>
              <a:t>., </a:t>
            </a:r>
            <a:r>
              <a:rPr lang="el-GR" sz="1800" dirty="0" smtClean="0"/>
              <a:t>τα </a:t>
            </a:r>
            <a:r>
              <a:rPr lang="el-GR" sz="1800" dirty="0"/>
              <a:t>οποία εμπεριέχονται σε </a:t>
            </a:r>
            <a:r>
              <a:rPr lang="el-GR" sz="1800" dirty="0" smtClean="0"/>
              <a:t>αυτό. </a:t>
            </a:r>
            <a:r>
              <a:rPr lang="el-GR" sz="1800" dirty="0"/>
              <a:t>Οι όροι χρήσης των </a:t>
            </a:r>
            <a:r>
              <a:rPr lang="el-GR" sz="1800" dirty="0" smtClean="0"/>
              <a:t>έργων τρίτων </a:t>
            </a:r>
            <a:r>
              <a:rPr lang="el-GR" sz="1800" dirty="0"/>
              <a:t>επεξηγούνται στη διαφάνεια  «Επεξήγηση όρων χρήσης έργων </a:t>
            </a:r>
            <a:r>
              <a:rPr lang="el-GR" sz="1800" dirty="0" smtClean="0"/>
              <a:t>τρίτων». </a:t>
            </a:r>
          </a:p>
          <a:p>
            <a:pPr marL="0" indent="0">
              <a:buNone/>
            </a:pPr>
            <a:r>
              <a:rPr lang="el-GR" sz="1800" dirty="0" smtClean="0"/>
              <a:t>Τα έργα για τα οποία έχει ζητηθεί και δοθεί άδεια  αναφέρονται στο «Σημείωμα  </a:t>
            </a:r>
            <a:r>
              <a:rPr lang="el-GR" sz="1800" dirty="0"/>
              <a:t>Χρήσης Έργων Τρίτων</a:t>
            </a:r>
            <a:r>
              <a:rPr lang="el-GR" sz="1800" dirty="0" smtClean="0"/>
              <a:t>». </a:t>
            </a:r>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563888" y="2843040"/>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6648" y="3284984"/>
            <a:ext cx="9036496" cy="3573016"/>
          </a:xfrm>
          <a:prstGeom prst="rect">
            <a:avLst/>
          </a:prstGeom>
        </p:spPr>
        <p:txBody>
          <a:bodyPr vert="horz" wrap="square" lIns="91440" tIns="45720" rIns="91440" bIns="45720" rtlCol="0" anchor="ctr">
            <a:normAutofit/>
          </a:bodyPr>
          <a:lstStyle/>
          <a:p>
            <a:pPr>
              <a:spcBef>
                <a:spcPts val="600"/>
              </a:spcBef>
            </a:pPr>
            <a:r>
              <a:rPr lang="el-GR" dirty="0">
                <a:solidFill>
                  <a:prstClr val="black"/>
                </a:solidFill>
                <a:latin typeface="Calibri"/>
              </a:rPr>
              <a:t>[1] http://creativecommons.org/licenses/by-nc-sa/4.0/ </a:t>
            </a:r>
            <a:endParaRPr lang="en-US" dirty="0" smtClean="0">
              <a:solidFill>
                <a:prstClr val="black"/>
              </a:solidFill>
              <a:latin typeface="Calibri"/>
            </a:endParaRPr>
          </a:p>
          <a:p>
            <a:pPr>
              <a:spcBef>
                <a:spcPts val="600"/>
              </a:spcBef>
            </a:pPr>
            <a:r>
              <a:rPr lang="el-GR" dirty="0" smtClean="0">
                <a:solidFill>
                  <a:prstClr val="black"/>
                </a:solidFill>
                <a:latin typeface="Calibri"/>
              </a:rPr>
              <a:t>Ως </a:t>
            </a:r>
            <a:r>
              <a:rPr lang="el-GR" b="1" dirty="0">
                <a:solidFill>
                  <a:prstClr val="black"/>
                </a:solidFill>
                <a:latin typeface="Calibri"/>
              </a:rPr>
              <a:t>Μη Εμπορική</a:t>
            </a:r>
            <a:r>
              <a:rPr lang="el-GR" dirty="0">
                <a:solidFill>
                  <a:prstClr val="black"/>
                </a:solidFill>
                <a:latin typeface="Calibri"/>
              </a:rPr>
              <a:t> ορίζεται η χρήση:</a:t>
            </a:r>
          </a:p>
          <a:p>
            <a:pPr marL="342900" indent="-342900">
              <a:spcBef>
                <a:spcPts val="600"/>
              </a:spcBef>
              <a:buFont typeface="Arial" panose="020B0604020202020204" pitchFamily="34" charset="0"/>
              <a:buChar char="•"/>
            </a:pPr>
            <a:r>
              <a:rPr lang="el-GR" dirty="0">
                <a:solidFill>
                  <a:prstClr val="black"/>
                </a:solidFill>
                <a:latin typeface="Calibri"/>
              </a:rPr>
              <a:t>που δεν περιλαμβάνει άμεσο ή έμμεσο οικονομικό όφελος από την χρήση του έργου, για το διανομέα του έργου και </a:t>
            </a:r>
            <a:r>
              <a:rPr lang="el-GR" dirty="0" err="1">
                <a:solidFill>
                  <a:prstClr val="black"/>
                </a:solidFill>
                <a:latin typeface="Calibri"/>
              </a:rPr>
              <a:t>αδειοδόχο</a:t>
            </a:r>
            <a:endParaRPr lang="el-GR" dirty="0">
              <a:solidFill>
                <a:prstClr val="black"/>
              </a:solidFill>
              <a:latin typeface="Calibri"/>
            </a:endParaRPr>
          </a:p>
          <a:p>
            <a:pPr marL="342900" indent="-342900">
              <a:spcBef>
                <a:spcPts val="600"/>
              </a:spcBef>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περιλαμβάνει οικονομική συναλλαγή ως προϋπόθεση για τη χρήση ή πρόσβαση στο έργο</a:t>
            </a:r>
          </a:p>
          <a:p>
            <a:pPr marL="342900" indent="-342900">
              <a:spcBef>
                <a:spcPts val="600"/>
              </a:spcBef>
              <a:buFont typeface="Arial" panose="020B0604020202020204" pitchFamily="34" charset="0"/>
              <a:buChar char="•"/>
            </a:pPr>
            <a:r>
              <a:rPr lang="el-GR" dirty="0">
                <a:solidFill>
                  <a:prstClr val="black"/>
                </a:solidFill>
                <a:latin typeface="Calibri"/>
              </a:rPr>
              <a:t>που</a:t>
            </a:r>
            <a:r>
              <a:rPr lang="en-GB" dirty="0">
                <a:solidFill>
                  <a:prstClr val="black"/>
                </a:solidFill>
                <a:latin typeface="Calibri"/>
              </a:rPr>
              <a:t> </a:t>
            </a:r>
            <a:r>
              <a:rPr lang="el-GR" dirty="0">
                <a:solidFill>
                  <a:prstClr val="black"/>
                </a:solidFill>
                <a:latin typeface="Calibri"/>
              </a:rPr>
              <a:t>δεν προσπορίζει στο διανομέα του έργου και</a:t>
            </a:r>
            <a:r>
              <a:rPr lang="en-GB" dirty="0">
                <a:solidFill>
                  <a:prstClr val="black"/>
                </a:solidFill>
                <a:latin typeface="Calibri"/>
              </a:rPr>
              <a:t> </a:t>
            </a:r>
            <a:r>
              <a:rPr lang="el-GR" dirty="0" err="1">
                <a:solidFill>
                  <a:prstClr val="black"/>
                </a:solidFill>
                <a:latin typeface="Calibri"/>
              </a:rPr>
              <a:t>αδειοδόχο</a:t>
            </a:r>
            <a:r>
              <a:rPr lang="en-GB" dirty="0">
                <a:solidFill>
                  <a:prstClr val="black"/>
                </a:solidFill>
                <a:latin typeface="Calibri"/>
              </a:rPr>
              <a:t> </a:t>
            </a:r>
            <a:r>
              <a:rPr lang="el-GR" dirty="0">
                <a:solidFill>
                  <a:prstClr val="black"/>
                </a:solidFill>
                <a:latin typeface="Calibri"/>
              </a:rPr>
              <a:t>έμμεσο οικονομικό όφελος (π.χ. διαφημίσεις) από την προβολή του έργου σε διαδικτυακό </a:t>
            </a:r>
            <a:r>
              <a:rPr lang="el-GR" dirty="0" smtClean="0">
                <a:solidFill>
                  <a:prstClr val="black"/>
                </a:solidFill>
                <a:latin typeface="Calibri"/>
              </a:rPr>
              <a:t>τόπο</a:t>
            </a:r>
            <a:endParaRPr lang="en-US" dirty="0" smtClean="0">
              <a:solidFill>
                <a:prstClr val="black"/>
              </a:solidFill>
              <a:latin typeface="Calibri"/>
            </a:endParaRPr>
          </a:p>
          <a:p>
            <a:pPr>
              <a:spcBef>
                <a:spcPts val="600"/>
              </a:spcBef>
            </a:pPr>
            <a:r>
              <a:rPr lang="el-GR" dirty="0" smtClean="0">
                <a:solidFill>
                  <a:prstClr val="black"/>
                </a:solidFill>
                <a:latin typeface="Calibri"/>
              </a:rPr>
              <a:t>Ο </a:t>
            </a:r>
            <a:r>
              <a:rPr lang="el-GR" dirty="0">
                <a:solidFill>
                  <a:prstClr val="black"/>
                </a:solidFill>
                <a:latin typeface="Calibri"/>
              </a:rPr>
              <a:t>δικαιούχος μπορεί να παρέχει στον </a:t>
            </a:r>
            <a:r>
              <a:rPr lang="el-GR" dirty="0" err="1">
                <a:solidFill>
                  <a:prstClr val="black"/>
                </a:solidFill>
                <a:latin typeface="Calibri"/>
              </a:rPr>
              <a:t>αδειοδόχο</a:t>
            </a:r>
            <a:r>
              <a:rPr lang="el-GR" dirty="0">
                <a:solidFill>
                  <a:prstClr val="black"/>
                </a:solidFill>
                <a:latin typeface="Calibri"/>
              </a:rPr>
              <a:t> ξεχωριστή άδεια να χρησιμοποιεί το έργο για εμπορική χρήση, εφόσον αυτό του ζητηθεί</a:t>
            </a:r>
            <a:r>
              <a:rPr lang="el-GR" dirty="0" smtClean="0">
                <a:solidFill>
                  <a:prstClr val="black"/>
                </a:solidFill>
                <a:latin typeface="Calibri"/>
              </a:rPr>
              <a:t>.</a:t>
            </a:r>
            <a:endParaRPr lang="el-GR" dirty="0">
              <a:solidFill>
                <a:prstClr val="black"/>
              </a:solidFill>
              <a:latin typeface="Calibri"/>
            </a:endParaRPr>
          </a:p>
        </p:txBody>
      </p:sp>
    </p:spTree>
    <p:extLst>
      <p:ext uri="{BB962C8B-B14F-4D97-AF65-F5344CB8AC3E}">
        <p14:creationId xmlns:p14="http://schemas.microsoft.com/office/powerpoint/2010/main" val="118090983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366" y="0"/>
            <a:ext cx="8229600" cy="908720"/>
          </a:xfrm>
          <a:noFill/>
        </p:spPr>
        <p:txBody>
          <a:bodyPr>
            <a:normAutofit fontScale="90000"/>
          </a:bodyPr>
          <a:lstStyle/>
          <a:p>
            <a:r>
              <a:rPr lang="el-GR" dirty="0" smtClean="0"/>
              <a:t>Επεξήγηση όρων χρήσης έργων τρίτων</a:t>
            </a:r>
            <a:endParaRPr lang="el-GR" dirty="0"/>
          </a:p>
        </p:txBody>
      </p:sp>
      <p:sp>
        <p:nvSpPr>
          <p:cNvPr id="6" name="Rectangle 5"/>
          <p:cNvSpPr/>
          <p:nvPr/>
        </p:nvSpPr>
        <p:spPr>
          <a:xfrm>
            <a:off x="2088230" y="823372"/>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Δεν επιτρέπεται η επαναχρησιμοποίηση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παρά μόνο εάν ζητηθεί εκ νέου άδεια από το δημιουργό.</a:t>
            </a:r>
            <a:endParaRPr lang="el-GR" sz="3200" dirty="0">
              <a:solidFill>
                <a:prstClr val="black"/>
              </a:solidFill>
              <a:latin typeface="Calibri"/>
            </a:endParaRPr>
          </a:p>
        </p:txBody>
      </p:sp>
      <p:sp>
        <p:nvSpPr>
          <p:cNvPr id="7" name="Rectangle 6"/>
          <p:cNvSpPr/>
          <p:nvPr/>
        </p:nvSpPr>
        <p:spPr>
          <a:xfrm>
            <a:off x="1688763" y="914631"/>
            <a:ext cx="399468" cy="400110"/>
          </a:xfrm>
          <a:prstGeom prst="rect">
            <a:avLst/>
          </a:prstGeom>
        </p:spPr>
        <p:txBody>
          <a:bodyPr wrap="none">
            <a:spAutoFit/>
          </a:bodyPr>
          <a:lstStyle/>
          <a:p>
            <a:pPr algn="r"/>
            <a:r>
              <a:rPr lang="en-US" sz="2000" dirty="0">
                <a:solidFill>
                  <a:prstClr val="black">
                    <a:lumMod val="75000"/>
                    <a:lumOff val="25000"/>
                  </a:prstClr>
                </a:solidFill>
                <a:latin typeface="Calibri"/>
              </a:rPr>
              <a:t>©</a:t>
            </a:r>
            <a:endParaRPr lang="el-GR" sz="2000" dirty="0">
              <a:solidFill>
                <a:prstClr val="black">
                  <a:lumMod val="75000"/>
                  <a:lumOff val="25000"/>
                </a:prstClr>
              </a:solidFill>
              <a:latin typeface="Calibri"/>
            </a:endParaRPr>
          </a:p>
        </p:txBody>
      </p:sp>
      <p:sp>
        <p:nvSpPr>
          <p:cNvPr id="8" name="Rectangle 7"/>
          <p:cNvSpPr/>
          <p:nvPr/>
        </p:nvSpPr>
        <p:spPr>
          <a:xfrm>
            <a:off x="666552" y="1360947"/>
            <a:ext cx="142167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endParaRPr lang="el-GR" dirty="0">
              <a:solidFill>
                <a:prstClr val="black">
                  <a:lumMod val="75000"/>
                  <a:lumOff val="25000"/>
                </a:prstClr>
              </a:solidFill>
              <a:latin typeface="Calibri"/>
            </a:endParaRPr>
          </a:p>
        </p:txBody>
      </p:sp>
      <p:sp>
        <p:nvSpPr>
          <p:cNvPr id="9" name="Rectangle 8"/>
          <p:cNvSpPr/>
          <p:nvPr/>
        </p:nvSpPr>
        <p:spPr>
          <a:xfrm>
            <a:off x="293932" y="1945722"/>
            <a:ext cx="179429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CC-BY-SA</a:t>
            </a:r>
            <a:endParaRPr lang="el-GR" dirty="0">
              <a:solidFill>
                <a:prstClr val="black">
                  <a:lumMod val="75000"/>
                  <a:lumOff val="25000"/>
                </a:prstClr>
              </a:solidFill>
              <a:latin typeface="Calibri"/>
            </a:endParaRPr>
          </a:p>
        </p:txBody>
      </p:sp>
      <p:sp>
        <p:nvSpPr>
          <p:cNvPr id="10" name="Rectangle 9"/>
          <p:cNvSpPr/>
          <p:nvPr/>
        </p:nvSpPr>
        <p:spPr>
          <a:xfrm>
            <a:off x="206220" y="3829842"/>
            <a:ext cx="1882011"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NC-SA</a:t>
            </a:r>
            <a:endParaRPr lang="el-GR" dirty="0">
              <a:solidFill>
                <a:prstClr val="black">
                  <a:lumMod val="75000"/>
                  <a:lumOff val="25000"/>
                </a:prstClr>
              </a:solidFill>
              <a:latin typeface="Calibri"/>
            </a:endParaRPr>
          </a:p>
        </p:txBody>
      </p:sp>
      <p:sp>
        <p:nvSpPr>
          <p:cNvPr id="12" name="Rectangle 11"/>
          <p:cNvSpPr/>
          <p:nvPr/>
        </p:nvSpPr>
        <p:spPr>
          <a:xfrm>
            <a:off x="261245" y="3132000"/>
            <a:ext cx="1826986"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a:t>
            </a:r>
            <a:endParaRPr lang="el-GR" dirty="0">
              <a:solidFill>
                <a:prstClr val="black">
                  <a:lumMod val="75000"/>
                  <a:lumOff val="25000"/>
                </a:prstClr>
              </a:solidFill>
              <a:latin typeface="Calibri"/>
            </a:endParaRPr>
          </a:p>
        </p:txBody>
      </p:sp>
      <p:sp>
        <p:nvSpPr>
          <p:cNvPr id="15" name="Rectangle 14"/>
          <p:cNvSpPr/>
          <p:nvPr/>
        </p:nvSpPr>
        <p:spPr>
          <a:xfrm>
            <a:off x="2088000" y="1404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και η δημιουργία παραγώγων αυτού με απλή αναφορά του δημιουργού.</a:t>
            </a:r>
            <a:endParaRPr lang="el-GR" sz="3200" dirty="0">
              <a:solidFill>
                <a:prstClr val="black"/>
              </a:solidFill>
              <a:latin typeface="Calibri"/>
            </a:endParaRPr>
          </a:p>
        </p:txBody>
      </p:sp>
      <p:sp>
        <p:nvSpPr>
          <p:cNvPr id="16" name="Rectangle 15"/>
          <p:cNvSpPr/>
          <p:nvPr/>
        </p:nvSpPr>
        <p:spPr>
          <a:xfrm>
            <a:off x="2088000" y="1980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 και διάθεση του έργου ή του παράγωγου αυτού με την ίδια άδεια.</a:t>
            </a:r>
            <a:endParaRPr lang="el-GR" sz="3200" dirty="0">
              <a:solidFill>
                <a:prstClr val="black"/>
              </a:solidFill>
              <a:latin typeface="Calibri"/>
            </a:endParaRPr>
          </a:p>
        </p:txBody>
      </p:sp>
      <p:sp>
        <p:nvSpPr>
          <p:cNvPr id="17" name="Rectangle 16"/>
          <p:cNvSpPr/>
          <p:nvPr/>
        </p:nvSpPr>
        <p:spPr>
          <a:xfrm>
            <a:off x="2088000" y="3168000"/>
            <a:ext cx="6624736"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r>
              <a:rPr lang="el-GR" sz="1400" dirty="0" smtClean="0">
                <a:solidFill>
                  <a:prstClr val="black">
                    <a:lumMod val="75000"/>
                    <a:lumOff val="25000"/>
                  </a:prstClr>
                </a:solidFill>
                <a:latin typeface="Calibri"/>
              </a:rPr>
              <a:t> </a:t>
            </a:r>
            <a:endParaRPr lang="el-GR" sz="1400" dirty="0">
              <a:solidFill>
                <a:prstClr val="black">
                  <a:lumMod val="75000"/>
                  <a:lumOff val="25000"/>
                </a:prstClr>
              </a:solidFill>
              <a:latin typeface="Calibri"/>
            </a:endParaRPr>
          </a:p>
          <a:p>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18" name="Rectangle 17"/>
          <p:cNvSpPr/>
          <p:nvPr/>
        </p:nvSpPr>
        <p:spPr>
          <a:xfrm>
            <a:off x="2088230" y="3752897"/>
            <a:ext cx="6624736" cy="738664"/>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p>
          <a:p>
            <a:r>
              <a:rPr lang="el-GR" sz="1400" dirty="0">
                <a:solidFill>
                  <a:prstClr val="black">
                    <a:lumMod val="75000"/>
                    <a:lumOff val="25000"/>
                  </a:prstClr>
                </a:solidFill>
                <a:latin typeface="Calibri"/>
              </a:rPr>
              <a:t>και διάθεση του έργου ή του παράγωγου αυτού με την ίδια άδεια</a:t>
            </a:r>
          </a:p>
          <a:p>
            <a:r>
              <a:rPr lang="el-GR" sz="1400" dirty="0" smtClean="0">
                <a:solidFill>
                  <a:prstClr val="black">
                    <a:lumMod val="75000"/>
                    <a:lumOff val="25000"/>
                  </a:prstClr>
                </a:solidFill>
                <a:latin typeface="Calibri"/>
              </a:rPr>
              <a:t>Δεν επιτρέπεται η εμπορική χρήση του έργου.</a:t>
            </a:r>
            <a:endParaRPr lang="el-GR" sz="3200" dirty="0">
              <a:solidFill>
                <a:prstClr val="black"/>
              </a:solidFill>
              <a:latin typeface="Calibri"/>
            </a:endParaRPr>
          </a:p>
        </p:txBody>
      </p:sp>
      <p:sp>
        <p:nvSpPr>
          <p:cNvPr id="20" name="Rectangle 19"/>
          <p:cNvSpPr/>
          <p:nvPr/>
        </p:nvSpPr>
        <p:spPr>
          <a:xfrm>
            <a:off x="293932" y="2530497"/>
            <a:ext cx="1794299"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CC-BY-ND</a:t>
            </a:r>
            <a:endParaRPr lang="el-GR" dirty="0">
              <a:solidFill>
                <a:prstClr val="black">
                  <a:lumMod val="75000"/>
                  <a:lumOff val="25000"/>
                </a:prstClr>
              </a:solidFill>
              <a:latin typeface="Calibri"/>
            </a:endParaRPr>
          </a:p>
        </p:txBody>
      </p:sp>
      <p:sp>
        <p:nvSpPr>
          <p:cNvPr id="21" name="Rectangle 20"/>
          <p:cNvSpPr/>
          <p:nvPr/>
        </p:nvSpPr>
        <p:spPr>
          <a:xfrm>
            <a:off x="2088230" y="2561274"/>
            <a:ext cx="6624736" cy="523220"/>
          </a:xfrm>
          <a:prstGeom prst="rect">
            <a:avLst/>
          </a:prstGeom>
        </p:spPr>
        <p:txBody>
          <a:bodyPr wrap="square">
            <a:spAutoFit/>
          </a:bodyPr>
          <a:lstStyle/>
          <a:p>
            <a:r>
              <a:rPr lang="el-GR" sz="1400" dirty="0">
                <a:solidFill>
                  <a:prstClr val="black">
                    <a:lumMod val="75000"/>
                    <a:lumOff val="25000"/>
                  </a:prstClr>
                </a:solidFill>
                <a:latin typeface="Calibri"/>
              </a:rPr>
              <a:t>Επιτρέπεται η επαναχρησιμοποίηση του έργου με αναφορά του </a:t>
            </a:r>
            <a:r>
              <a:rPr lang="el-GR" sz="1400" dirty="0" smtClean="0">
                <a:solidFill>
                  <a:prstClr val="black">
                    <a:lumMod val="75000"/>
                    <a:lumOff val="25000"/>
                  </a:prstClr>
                </a:solidFill>
                <a:latin typeface="Calibri"/>
              </a:rPr>
              <a:t>δημιουργού. </a:t>
            </a:r>
          </a:p>
          <a:p>
            <a:r>
              <a:rPr lang="el-GR" sz="1400" dirty="0" smtClean="0">
                <a:solidFill>
                  <a:prstClr val="black">
                    <a:lumMod val="75000"/>
                    <a:lumOff val="25000"/>
                  </a:prstClr>
                </a:solidFill>
                <a:latin typeface="Calibri"/>
              </a:rPr>
              <a:t>Δεν </a:t>
            </a:r>
            <a:r>
              <a:rPr lang="el-GR" sz="1400" dirty="0">
                <a:solidFill>
                  <a:prstClr val="black">
                    <a:lumMod val="75000"/>
                    <a:lumOff val="25000"/>
                  </a:prstClr>
                </a:solidFill>
                <a:latin typeface="Calibri"/>
              </a:rPr>
              <a:t>επιτρέπεται η </a:t>
            </a:r>
            <a:r>
              <a:rPr lang="el-GR" sz="1400" dirty="0" smtClean="0">
                <a:solidFill>
                  <a:prstClr val="black">
                    <a:lumMod val="75000"/>
                    <a:lumOff val="25000"/>
                  </a:prstClr>
                </a:solidFill>
                <a:latin typeface="Calibri"/>
              </a:rPr>
              <a:t>δημιουργία παραγώγων του έργου.</a:t>
            </a:r>
            <a:endParaRPr lang="el-GR" sz="1400" dirty="0">
              <a:solidFill>
                <a:prstClr val="black">
                  <a:lumMod val="75000"/>
                  <a:lumOff val="25000"/>
                </a:prstClr>
              </a:solidFill>
              <a:latin typeface="Calibri"/>
            </a:endParaRPr>
          </a:p>
        </p:txBody>
      </p:sp>
      <p:sp>
        <p:nvSpPr>
          <p:cNvPr id="22" name="Rectangle 21"/>
          <p:cNvSpPr/>
          <p:nvPr/>
        </p:nvSpPr>
        <p:spPr>
          <a:xfrm>
            <a:off x="405954" y="4513900"/>
            <a:ext cx="1682277" cy="584775"/>
          </a:xfrm>
          <a:prstGeom prst="rect">
            <a:avLst/>
          </a:prstGeom>
        </p:spPr>
        <p:txBody>
          <a:bodyPr wrap="square">
            <a:spAutoFit/>
          </a:bodyPr>
          <a:lstStyle/>
          <a:p>
            <a:pPr algn="r"/>
            <a:r>
              <a:rPr lang="el-GR" sz="1400" dirty="0" smtClean="0">
                <a:solidFill>
                  <a:prstClr val="black">
                    <a:lumMod val="75000"/>
                    <a:lumOff val="25000"/>
                  </a:prstClr>
                </a:solidFill>
                <a:latin typeface="Calibri"/>
              </a:rPr>
              <a:t>διαθέσιμο με άδεια </a:t>
            </a:r>
            <a:r>
              <a:rPr lang="en-US" dirty="0" smtClean="0">
                <a:solidFill>
                  <a:prstClr val="black">
                    <a:lumMod val="75000"/>
                    <a:lumOff val="25000"/>
                  </a:prstClr>
                </a:solidFill>
                <a:latin typeface="Calibri"/>
              </a:rPr>
              <a:t>CC-BY</a:t>
            </a:r>
            <a:r>
              <a:rPr lang="el-GR" dirty="0" smtClean="0">
                <a:solidFill>
                  <a:prstClr val="black">
                    <a:lumMod val="75000"/>
                    <a:lumOff val="25000"/>
                  </a:prstClr>
                </a:solidFill>
                <a:latin typeface="Calibri"/>
              </a:rPr>
              <a:t>-</a:t>
            </a:r>
            <a:r>
              <a:rPr lang="en-US" dirty="0" smtClean="0">
                <a:solidFill>
                  <a:prstClr val="black">
                    <a:lumMod val="75000"/>
                    <a:lumOff val="25000"/>
                  </a:prstClr>
                </a:solidFill>
                <a:latin typeface="Calibri"/>
              </a:rPr>
              <a:t>NC-ND</a:t>
            </a:r>
            <a:endParaRPr lang="el-GR" dirty="0">
              <a:solidFill>
                <a:prstClr val="black">
                  <a:lumMod val="75000"/>
                  <a:lumOff val="25000"/>
                </a:prstClr>
              </a:solidFill>
              <a:latin typeface="Calibri"/>
            </a:endParaRPr>
          </a:p>
        </p:txBody>
      </p:sp>
      <p:sp>
        <p:nvSpPr>
          <p:cNvPr id="23" name="Rectangle 22"/>
          <p:cNvSpPr/>
          <p:nvPr/>
        </p:nvSpPr>
        <p:spPr>
          <a:xfrm>
            <a:off x="2088230" y="4544678"/>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με αναφορά του δημιουργού</a:t>
            </a:r>
            <a:r>
              <a:rPr lang="en-US" sz="1400" dirty="0" smtClean="0">
                <a:solidFill>
                  <a:prstClr val="black">
                    <a:lumMod val="75000"/>
                    <a:lumOff val="25000"/>
                  </a:prstClr>
                </a:solidFill>
                <a:latin typeface="Calibri"/>
              </a:rPr>
              <a:t>.</a:t>
            </a:r>
          </a:p>
          <a:p>
            <a:r>
              <a:rPr lang="el-GR" sz="1400" dirty="0" smtClean="0">
                <a:solidFill>
                  <a:prstClr val="black">
                    <a:lumMod val="75000"/>
                    <a:lumOff val="25000"/>
                  </a:prstClr>
                </a:solidFill>
                <a:latin typeface="Calibri"/>
              </a:rPr>
              <a:t>Δεν επιτρέπεται η εμπορική χρήση του έργου</a:t>
            </a:r>
            <a:r>
              <a:rPr lang="en-US" sz="1400" dirty="0" smtClean="0">
                <a:solidFill>
                  <a:prstClr val="black">
                    <a:lumMod val="75000"/>
                    <a:lumOff val="25000"/>
                  </a:prstClr>
                </a:solidFill>
                <a:latin typeface="Calibri"/>
              </a:rPr>
              <a:t> </a:t>
            </a:r>
            <a:r>
              <a:rPr lang="el-GR" sz="1400" dirty="0" smtClean="0">
                <a:solidFill>
                  <a:prstClr val="black">
                    <a:lumMod val="75000"/>
                    <a:lumOff val="25000"/>
                  </a:prstClr>
                </a:solidFill>
                <a:latin typeface="Calibri"/>
              </a:rPr>
              <a:t>και η δημιουργία παραγώγων του.</a:t>
            </a:r>
            <a:endParaRPr lang="el-GR" sz="3200" dirty="0">
              <a:solidFill>
                <a:prstClr val="black"/>
              </a:solidFill>
              <a:latin typeface="Calibri"/>
            </a:endParaRPr>
          </a:p>
        </p:txBody>
      </p:sp>
      <p:sp>
        <p:nvSpPr>
          <p:cNvPr id="24" name="Rectangle 23"/>
          <p:cNvSpPr/>
          <p:nvPr/>
        </p:nvSpPr>
        <p:spPr>
          <a:xfrm>
            <a:off x="0" y="5112000"/>
            <a:ext cx="2088231" cy="584775"/>
          </a:xfrm>
          <a:prstGeom prst="rect">
            <a:avLst/>
          </a:prstGeom>
        </p:spPr>
        <p:txBody>
          <a:bodyPr wrap="square">
            <a:spAutoFit/>
          </a:bodyPr>
          <a:lstStyle/>
          <a:p>
            <a:pPr algn="r"/>
            <a:r>
              <a:rPr lang="el-GR" sz="1400" dirty="0">
                <a:solidFill>
                  <a:prstClr val="black">
                    <a:lumMod val="75000"/>
                    <a:lumOff val="25000"/>
                  </a:prstClr>
                </a:solidFill>
                <a:latin typeface="Calibri"/>
              </a:rPr>
              <a:t>διαθέσιμο με </a:t>
            </a:r>
            <a:r>
              <a:rPr lang="el-GR" sz="1400" dirty="0" smtClean="0">
                <a:solidFill>
                  <a:prstClr val="black">
                    <a:lumMod val="75000"/>
                    <a:lumOff val="25000"/>
                  </a:prstClr>
                </a:solidFill>
                <a:latin typeface="Calibri"/>
              </a:rPr>
              <a:t>άδεια </a:t>
            </a:r>
          </a:p>
          <a:p>
            <a:pPr algn="r"/>
            <a:r>
              <a:rPr lang="en-US" dirty="0" smtClean="0">
                <a:solidFill>
                  <a:prstClr val="black">
                    <a:lumMod val="75000"/>
                    <a:lumOff val="25000"/>
                  </a:prstClr>
                </a:solidFill>
                <a:latin typeface="Calibri"/>
              </a:rPr>
              <a:t>CC0 </a:t>
            </a:r>
            <a:r>
              <a:rPr lang="en-US" dirty="0">
                <a:solidFill>
                  <a:prstClr val="black">
                    <a:lumMod val="75000"/>
                    <a:lumOff val="25000"/>
                  </a:prstClr>
                </a:solidFill>
                <a:latin typeface="Calibri"/>
              </a:rPr>
              <a:t>Public Domain</a:t>
            </a:r>
            <a:endParaRPr lang="el-GR" dirty="0">
              <a:solidFill>
                <a:prstClr val="black">
                  <a:lumMod val="75000"/>
                  <a:lumOff val="25000"/>
                </a:prstClr>
              </a:solidFill>
              <a:latin typeface="Calibri"/>
            </a:endParaRPr>
          </a:p>
        </p:txBody>
      </p:sp>
      <p:sp>
        <p:nvSpPr>
          <p:cNvPr id="25" name="Rectangle 24"/>
          <p:cNvSpPr/>
          <p:nvPr/>
        </p:nvSpPr>
        <p:spPr>
          <a:xfrm>
            <a:off x="0" y="5791105"/>
            <a:ext cx="2088231" cy="307777"/>
          </a:xfrm>
          <a:prstGeom prst="rect">
            <a:avLst/>
          </a:prstGeom>
        </p:spPr>
        <p:txBody>
          <a:bodyPr wrap="square">
            <a:spAutoFit/>
          </a:bodyPr>
          <a:lstStyle/>
          <a:p>
            <a:pPr algn="r"/>
            <a:r>
              <a:rPr lang="el-GR" sz="1400" dirty="0">
                <a:solidFill>
                  <a:prstClr val="black">
                    <a:lumMod val="75000"/>
                    <a:lumOff val="25000"/>
                  </a:prstClr>
                </a:solidFill>
                <a:latin typeface="Calibri"/>
              </a:rPr>
              <a:t>διαθέσιμο </a:t>
            </a:r>
            <a:r>
              <a:rPr lang="el-GR" sz="1400" dirty="0" smtClean="0">
                <a:solidFill>
                  <a:prstClr val="black">
                    <a:lumMod val="75000"/>
                    <a:lumOff val="25000"/>
                  </a:prstClr>
                </a:solidFill>
                <a:latin typeface="Calibri"/>
              </a:rPr>
              <a:t>ως κοινό κτήμα</a:t>
            </a:r>
            <a:endParaRPr lang="el-GR" dirty="0">
              <a:solidFill>
                <a:prstClr val="black">
                  <a:lumMod val="75000"/>
                  <a:lumOff val="25000"/>
                </a:prstClr>
              </a:solidFill>
              <a:latin typeface="Calibri"/>
            </a:endParaRPr>
          </a:p>
        </p:txBody>
      </p:sp>
      <p:sp>
        <p:nvSpPr>
          <p:cNvPr id="26" name="Rectangle 25"/>
          <p:cNvSpPr/>
          <p:nvPr/>
        </p:nvSpPr>
        <p:spPr>
          <a:xfrm>
            <a:off x="2088000" y="5112000"/>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7" name="Rectangle 26"/>
          <p:cNvSpPr/>
          <p:nvPr/>
        </p:nvSpPr>
        <p:spPr>
          <a:xfrm>
            <a:off x="2088231" y="5688000"/>
            <a:ext cx="7062962" cy="523220"/>
          </a:xfrm>
          <a:prstGeom prst="rect">
            <a:avLst/>
          </a:prstGeom>
        </p:spPr>
        <p:txBody>
          <a:bodyPr wrap="square">
            <a:spAutoFit/>
          </a:bodyPr>
          <a:lstStyle/>
          <a:p>
            <a:r>
              <a:rPr lang="el-GR" sz="1400" dirty="0" smtClean="0">
                <a:solidFill>
                  <a:prstClr val="black">
                    <a:lumMod val="75000"/>
                    <a:lumOff val="25000"/>
                  </a:prstClr>
                </a:solidFill>
                <a:latin typeface="Calibri"/>
              </a:rPr>
              <a:t>Επιτρέπεται η επαναχρησιμοποίηση του έργου, η δημιουργία παραγώγων αυτού και η εμπορική του χρήση, χωρίς αναφορά του δημιουργού.</a:t>
            </a:r>
            <a:endParaRPr lang="en-US" sz="1400" dirty="0" smtClean="0">
              <a:solidFill>
                <a:prstClr val="black">
                  <a:lumMod val="75000"/>
                  <a:lumOff val="25000"/>
                </a:prstClr>
              </a:solidFill>
              <a:latin typeface="Calibri"/>
            </a:endParaRPr>
          </a:p>
        </p:txBody>
      </p:sp>
      <p:sp>
        <p:nvSpPr>
          <p:cNvPr id="28" name="Rectangle 27"/>
          <p:cNvSpPr/>
          <p:nvPr/>
        </p:nvSpPr>
        <p:spPr>
          <a:xfrm>
            <a:off x="0" y="6334511"/>
            <a:ext cx="2088231" cy="307777"/>
          </a:xfrm>
          <a:prstGeom prst="rect">
            <a:avLst/>
          </a:prstGeom>
        </p:spPr>
        <p:txBody>
          <a:bodyPr wrap="square">
            <a:spAutoFit/>
          </a:bodyPr>
          <a:lstStyle/>
          <a:p>
            <a:pPr algn="r"/>
            <a:r>
              <a:rPr lang="el-GR" sz="1400" dirty="0" smtClean="0">
                <a:solidFill>
                  <a:prstClr val="black">
                    <a:lumMod val="75000"/>
                    <a:lumOff val="25000"/>
                  </a:prstClr>
                </a:solidFill>
                <a:latin typeface="Calibri"/>
              </a:rPr>
              <a:t>χωρίς σήμανση</a:t>
            </a:r>
            <a:endParaRPr lang="el-GR" dirty="0">
              <a:solidFill>
                <a:prstClr val="black">
                  <a:lumMod val="75000"/>
                  <a:lumOff val="25000"/>
                </a:prstClr>
              </a:solidFill>
              <a:latin typeface="Calibri"/>
            </a:endParaRPr>
          </a:p>
        </p:txBody>
      </p:sp>
      <p:sp>
        <p:nvSpPr>
          <p:cNvPr id="29" name="Rectangle 28"/>
          <p:cNvSpPr/>
          <p:nvPr/>
        </p:nvSpPr>
        <p:spPr>
          <a:xfrm>
            <a:off x="2088231" y="6334512"/>
            <a:ext cx="7062962" cy="307777"/>
          </a:xfrm>
          <a:prstGeom prst="rect">
            <a:avLst/>
          </a:prstGeom>
        </p:spPr>
        <p:txBody>
          <a:bodyPr wrap="square">
            <a:spAutoFit/>
          </a:bodyPr>
          <a:lstStyle/>
          <a:p>
            <a:r>
              <a:rPr lang="el-GR" sz="1400" dirty="0" smtClean="0">
                <a:solidFill>
                  <a:prstClr val="black">
                    <a:lumMod val="75000"/>
                    <a:lumOff val="25000"/>
                  </a:prstClr>
                </a:solidFill>
                <a:latin typeface="Calibri"/>
              </a:rPr>
              <a:t>Συνήθως δεν επιτρέπεται η επαναχρησιμοποίηση του έργου.</a:t>
            </a:r>
            <a:endParaRPr lang="en-US" sz="1400" dirty="0" smtClean="0">
              <a:solidFill>
                <a:prstClr val="black">
                  <a:lumMod val="75000"/>
                  <a:lumOff val="25000"/>
                </a:prstClr>
              </a:solidFill>
              <a:latin typeface="Calibri"/>
            </a:endParaRPr>
          </a:p>
        </p:txBody>
      </p:sp>
      <p:cxnSp>
        <p:nvCxnSpPr>
          <p:cNvPr id="31" name="Straight Connector 30"/>
          <p:cNvCxnSpPr/>
          <p:nvPr/>
        </p:nvCxnSpPr>
        <p:spPr>
          <a:xfrm>
            <a:off x="71243" y="1383775"/>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71243" y="1968481"/>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71243" y="253945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71243" y="3107253"/>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71243" y="3722806"/>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71243" y="451432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1" y="5111310"/>
            <a:ext cx="8532000"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71244" y="569777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71244" y="6220998"/>
            <a:ext cx="8533204" cy="0"/>
          </a:xfrm>
          <a:prstGeom prst="line">
            <a:avLst/>
          </a:prstGeom>
          <a:ln>
            <a:solidFill>
              <a:schemeClr val="tx2">
                <a:lumMod val="40000"/>
                <a:lumOff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262490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17192795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a:t>
            </a:r>
            <a:r>
              <a:rPr lang="el-GR" sz="2000" b="1" smtClean="0"/>
              <a:t>ΤΕΙ Αθηνών</a:t>
            </a:r>
            <a:r>
              <a:rPr lang="el-GR" sz="2000" smtClean="0"/>
              <a:t>» </a:t>
            </a:r>
            <a:r>
              <a:rPr lang="el-GR" sz="2000" dirty="0" smtClean="0"/>
              <a:t>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21395656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200" dirty="0" smtClean="0"/>
              <a:t/>
            </a:r>
            <a:br>
              <a:rPr lang="el-GR" sz="3200" dirty="0" smtClean="0"/>
            </a:br>
            <a:endParaRPr lang="el-GR" sz="3200" b="1" dirty="0">
              <a:solidFill>
                <a:srgbClr val="C00000"/>
              </a:solidFill>
            </a:endParaRPr>
          </a:p>
        </p:txBody>
      </p:sp>
      <p:sp>
        <p:nvSpPr>
          <p:cNvPr id="3" name="2 - Θέση περιεχομένου"/>
          <p:cNvSpPr>
            <a:spLocks noGrp="1"/>
          </p:cNvSpPr>
          <p:nvPr>
            <p:ph sz="quarter" idx="1"/>
          </p:nvPr>
        </p:nvSpPr>
        <p:spPr>
          <a:xfrm>
            <a:off x="611560" y="1916832"/>
            <a:ext cx="8153400" cy="3196952"/>
          </a:xfrm>
        </p:spPr>
        <p:txBody>
          <a:bodyPr>
            <a:normAutofit/>
          </a:bodyPr>
          <a:lstStyle/>
          <a:p>
            <a:pPr algn="ctr">
              <a:buNone/>
            </a:pPr>
            <a:r>
              <a:rPr lang="el-GR" sz="3200" b="1" dirty="0" smtClean="0">
                <a:solidFill>
                  <a:schemeClr val="tx2">
                    <a:lumMod val="75000"/>
                  </a:schemeClr>
                </a:solidFill>
              </a:rPr>
              <a:t>Προκλήσεις και συγκρούσεις </a:t>
            </a:r>
          </a:p>
          <a:p>
            <a:pPr algn="ctr">
              <a:buNone/>
            </a:pPr>
            <a:r>
              <a:rPr lang="el-GR" sz="3200" b="1" dirty="0">
                <a:solidFill>
                  <a:schemeClr val="tx2">
                    <a:lumMod val="75000"/>
                  </a:schemeClr>
                </a:solidFill>
              </a:rPr>
              <a:t>π</a:t>
            </a:r>
            <a:r>
              <a:rPr lang="el-GR" sz="3200" b="1" dirty="0" smtClean="0">
                <a:solidFill>
                  <a:schemeClr val="tx2">
                    <a:lumMod val="75000"/>
                  </a:schemeClr>
                </a:solidFill>
              </a:rPr>
              <a:t>ου βιώνουν </a:t>
            </a:r>
          </a:p>
          <a:p>
            <a:pPr algn="ctr">
              <a:buNone/>
            </a:pPr>
            <a:r>
              <a:rPr lang="el-GR" sz="3200" b="1" dirty="0">
                <a:solidFill>
                  <a:schemeClr val="tx2">
                    <a:lumMod val="75000"/>
                  </a:schemeClr>
                </a:solidFill>
              </a:rPr>
              <a:t>τ</a:t>
            </a:r>
            <a:r>
              <a:rPr lang="el-GR" sz="3200" b="1" dirty="0" smtClean="0">
                <a:solidFill>
                  <a:schemeClr val="tx2">
                    <a:lumMod val="75000"/>
                  </a:schemeClr>
                </a:solidFill>
              </a:rPr>
              <a:t>α παιδιά και οι οικογένειες</a:t>
            </a:r>
          </a:p>
          <a:p>
            <a:pPr algn="ctr">
              <a:buNone/>
            </a:pPr>
            <a:r>
              <a:rPr lang="el-GR" sz="3200" b="1" dirty="0">
                <a:solidFill>
                  <a:schemeClr val="tx2">
                    <a:lumMod val="75000"/>
                  </a:schemeClr>
                </a:solidFill>
              </a:rPr>
              <a:t>τ</a:t>
            </a:r>
            <a:r>
              <a:rPr lang="el-GR" sz="3200" b="1" dirty="0" smtClean="0">
                <a:solidFill>
                  <a:schemeClr val="tx2">
                    <a:lumMod val="75000"/>
                  </a:schemeClr>
                </a:solidFill>
              </a:rPr>
              <a:t>ων μεταναστών</a:t>
            </a:r>
            <a:endParaRPr lang="el-GR" sz="3200" dirty="0">
              <a:solidFill>
                <a:schemeClr val="tx2">
                  <a:lumMod val="75000"/>
                </a:schemeClr>
              </a:solidFill>
            </a:endParaRPr>
          </a:p>
        </p:txBody>
      </p:sp>
      <p:sp>
        <p:nvSpPr>
          <p:cNvPr id="4" name="Θέση αριθμού διαφάνειας 3"/>
          <p:cNvSpPr>
            <a:spLocks noGrp="1"/>
          </p:cNvSpPr>
          <p:nvPr>
            <p:ph type="sldNum" sz="quarter" idx="12"/>
          </p:nvPr>
        </p:nvSpPr>
        <p:spPr/>
        <p:txBody>
          <a:bodyPr>
            <a:normAutofit fontScale="85000" lnSpcReduction="20000"/>
          </a:bodyPr>
          <a:lstStyle/>
          <a:p>
            <a:fld id="{2DF384C6-F399-438E-BA89-7BE1FC33607B}" type="slidenum">
              <a:rPr lang="el-GR" smtClean="0"/>
              <a:pPr/>
              <a:t>4</a:t>
            </a:fld>
            <a:endParaRPr lang="el-GR"/>
          </a:p>
        </p:txBody>
      </p:sp>
    </p:spTree>
    <p:extLst>
      <p:ext uri="{BB962C8B-B14F-4D97-AF65-F5344CB8AC3E}">
        <p14:creationId xmlns:p14="http://schemas.microsoft.com/office/powerpoint/2010/main" val="9995327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pPr>
              <a:buClr>
                <a:srgbClr val="C00000"/>
              </a:buClr>
            </a:pPr>
            <a:r>
              <a:rPr lang="el-GR" dirty="0" smtClean="0"/>
              <a:t>Τα παιδιά μεγαλώνουν σε διαφορετικούς πολιτισμικά (συγκρουόμενους) κόσμους. </a:t>
            </a:r>
          </a:p>
          <a:p>
            <a:pPr>
              <a:buClr>
                <a:srgbClr val="C00000"/>
              </a:buClr>
            </a:pPr>
            <a:r>
              <a:rPr lang="el-GR" dirty="0" smtClean="0"/>
              <a:t>Στο σπίτι περιμένουν να συμπεριφέρονται με την κουλτούρα της χώρας καταγωγής, ενώ στο σχολείο με την κυρίαρχη κουλτούρα. </a:t>
            </a:r>
          </a:p>
          <a:p>
            <a:pPr>
              <a:buClr>
                <a:srgbClr val="C00000"/>
              </a:buClr>
            </a:pPr>
            <a:r>
              <a:rPr lang="el-GR" dirty="0" smtClean="0"/>
              <a:t>Ίσως να δυσκολευτούν να ενοποιήσουν τις διαφορετικές αυτές απαιτήσεις. </a:t>
            </a:r>
          </a:p>
          <a:p>
            <a:pPr>
              <a:buClr>
                <a:srgbClr val="C00000"/>
              </a:buClr>
            </a:pPr>
            <a:r>
              <a:rPr lang="el-GR" dirty="0" smtClean="0"/>
              <a:t>Αποτέλεσμα: Ασυνέχεια στην εμπειρία τους και δυσκολία να αναπτύξουν μια πολιτισμική ταυτότητα.</a:t>
            </a:r>
            <a:endParaRPr lang="el-GR" dirty="0"/>
          </a:p>
        </p:txBody>
      </p:sp>
      <p:sp>
        <p:nvSpPr>
          <p:cNvPr id="4" name="Τίτλος 3"/>
          <p:cNvSpPr>
            <a:spLocks noGrp="1"/>
          </p:cNvSpPr>
          <p:nvPr>
            <p:ph type="title"/>
          </p:nvPr>
        </p:nvSpPr>
        <p:spPr/>
        <p:txBody>
          <a:bodyPr>
            <a:normAutofit fontScale="90000"/>
          </a:bodyPr>
          <a:lstStyle/>
          <a:p>
            <a:r>
              <a:rPr lang="el-GR" dirty="0"/>
              <a:t>Η δυσκολία της ανάπτυξης </a:t>
            </a:r>
            <a:r>
              <a:rPr lang="el-GR" dirty="0" smtClean="0"/>
              <a:t/>
            </a:r>
            <a:br>
              <a:rPr lang="el-GR" dirty="0" smtClean="0"/>
            </a:br>
            <a:r>
              <a:rPr lang="el-GR" dirty="0" smtClean="0"/>
              <a:t>πολιτισμικής </a:t>
            </a:r>
            <a:r>
              <a:rPr lang="el-GR" dirty="0"/>
              <a:t>ταυτότητας </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5</a:t>
            </a:fld>
            <a:endParaRPr lang="el-GR"/>
          </a:p>
        </p:txBody>
      </p:sp>
    </p:spTree>
    <p:extLst>
      <p:ext uri="{BB962C8B-B14F-4D97-AF65-F5344CB8AC3E}">
        <p14:creationId xmlns:p14="http://schemas.microsoft.com/office/powerpoint/2010/main" val="17992452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pPr>
              <a:buClr>
                <a:srgbClr val="C00000"/>
              </a:buClr>
            </a:pPr>
            <a:r>
              <a:rPr lang="el-GR" dirty="0" smtClean="0"/>
              <a:t>Επειδή τα παιδιά μαθαίνουν πιο γρήγορα, συχνά</a:t>
            </a:r>
            <a:r>
              <a:rPr lang="el-GR" i="1" dirty="0" smtClean="0"/>
              <a:t> </a:t>
            </a:r>
            <a:r>
              <a:rPr lang="el-GR" dirty="0" smtClean="0"/>
              <a:t>παρατηρείται αντιστροφή ρόλων μέσα στην οικογένεια. </a:t>
            </a:r>
          </a:p>
          <a:p>
            <a:pPr>
              <a:buClr>
                <a:srgbClr val="C00000"/>
              </a:buClr>
            </a:pPr>
            <a:r>
              <a:rPr lang="el-GR" dirty="0" smtClean="0"/>
              <a:t>Συχνά το παιδί γίνεται μεταφραστής στους γονείς του (όχι μόνο της  γλώσσας, αλλά και της κουλτούρας). </a:t>
            </a:r>
          </a:p>
          <a:p>
            <a:pPr>
              <a:buClr>
                <a:srgbClr val="C00000"/>
              </a:buClr>
            </a:pPr>
            <a:r>
              <a:rPr lang="el-GR" dirty="0" smtClean="0"/>
              <a:t>Στην απουσία υποστηρικτικού δικτύου καλείται να υποκαθιστά τον ενήλικα.</a:t>
            </a:r>
          </a:p>
          <a:p>
            <a:pPr>
              <a:buClr>
                <a:srgbClr val="C00000"/>
              </a:buClr>
            </a:pPr>
            <a:r>
              <a:rPr lang="el-GR" dirty="0" smtClean="0"/>
              <a:t>Το παιδί αναλαμβάνει γονικές ευθύνες που το επιβαρύνουν ψυχολογικά στην ανάπτυξή του.</a:t>
            </a:r>
            <a:endParaRPr lang="el-GR" dirty="0"/>
          </a:p>
        </p:txBody>
      </p:sp>
      <p:sp>
        <p:nvSpPr>
          <p:cNvPr id="4" name="Τίτλος 3"/>
          <p:cNvSpPr>
            <a:spLocks noGrp="1"/>
          </p:cNvSpPr>
          <p:nvPr>
            <p:ph type="title"/>
          </p:nvPr>
        </p:nvSpPr>
        <p:spPr/>
        <p:txBody>
          <a:bodyPr>
            <a:normAutofit fontScale="90000"/>
          </a:bodyPr>
          <a:lstStyle/>
          <a:p>
            <a:r>
              <a:rPr lang="el-GR" dirty="0"/>
              <a:t>Αντιστροφή ρόλων παιδιών /γονέων στην οικογένεια: </a:t>
            </a:r>
            <a:r>
              <a:rPr lang="el-GR" dirty="0" err="1"/>
              <a:t>Γονεοποίηση</a:t>
            </a:r>
            <a:r>
              <a:rPr lang="el-GR" dirty="0"/>
              <a:t> των παιδιών</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6</a:t>
            </a:fld>
            <a:endParaRPr lang="el-GR"/>
          </a:p>
        </p:txBody>
      </p:sp>
    </p:spTree>
    <p:extLst>
      <p:ext uri="{BB962C8B-B14F-4D97-AF65-F5344CB8AC3E}">
        <p14:creationId xmlns:p14="http://schemas.microsoft.com/office/powerpoint/2010/main" val="15570868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pPr>
              <a:buClr>
                <a:srgbClr val="C00000"/>
              </a:buClr>
            </a:pPr>
            <a:r>
              <a:rPr lang="el-GR" dirty="0" smtClean="0"/>
              <a:t>Συνηθισμένες μορφές προβλημάτων: </a:t>
            </a:r>
          </a:p>
          <a:p>
            <a:pPr>
              <a:buClr>
                <a:srgbClr val="C00000"/>
              </a:buClr>
              <a:buSzPct val="80000"/>
              <a:buFont typeface="Wingdings" pitchFamily="2" charset="2"/>
              <a:buChar char="ü"/>
            </a:pPr>
            <a:r>
              <a:rPr lang="el-GR" dirty="0" smtClean="0"/>
              <a:t>Το παιδί χρησιμοποιείται στην επικοινωνία με φορείς.</a:t>
            </a:r>
          </a:p>
          <a:p>
            <a:pPr>
              <a:buClr>
                <a:srgbClr val="C00000"/>
              </a:buClr>
              <a:buSzPct val="80000"/>
              <a:buFont typeface="Wingdings" pitchFamily="2" charset="2"/>
              <a:buChar char="ü"/>
            </a:pPr>
            <a:r>
              <a:rPr lang="el-GR" dirty="0" smtClean="0"/>
              <a:t>Το παιδί γίνεται κομιστής αιτημάτων και αρνήσεων και χειρίζεται απογοητεύσεις των γονέων.</a:t>
            </a:r>
          </a:p>
          <a:p>
            <a:pPr>
              <a:buClr>
                <a:srgbClr val="C00000"/>
              </a:buClr>
              <a:buSzPct val="75000"/>
              <a:buFont typeface="Wingdings" pitchFamily="2" charset="2"/>
              <a:buChar char="ü"/>
            </a:pPr>
            <a:r>
              <a:rPr lang="el-GR" dirty="0" smtClean="0"/>
              <a:t>Αποκτά αίσθημα αυξημένων ευθυνών και ίσως μείωση του σεβασμού προς τους μεγαλύτερους (που μπορεί όμως να είναι μία σημαντική πολιτισμική αξία για πολλούς από αυτούς τους πολιτισμούς).</a:t>
            </a:r>
            <a:endParaRPr lang="el-GR" dirty="0"/>
          </a:p>
        </p:txBody>
      </p:sp>
      <p:sp>
        <p:nvSpPr>
          <p:cNvPr id="4" name="Τίτλος 3"/>
          <p:cNvSpPr>
            <a:spLocks noGrp="1"/>
          </p:cNvSpPr>
          <p:nvPr>
            <p:ph type="title"/>
          </p:nvPr>
        </p:nvSpPr>
        <p:spPr/>
        <p:txBody>
          <a:bodyPr>
            <a:normAutofit fontScale="90000"/>
          </a:bodyPr>
          <a:lstStyle/>
          <a:p>
            <a:r>
              <a:rPr lang="el-GR" dirty="0"/>
              <a:t>Προβλήματα της </a:t>
            </a:r>
            <a:r>
              <a:rPr lang="el-GR" dirty="0" err="1"/>
              <a:t>γονεοποίησης</a:t>
            </a:r>
            <a:r>
              <a:rPr lang="el-GR" dirty="0"/>
              <a:t> </a:t>
            </a:r>
            <a:r>
              <a:rPr lang="el-GR" dirty="0" smtClean="0"/>
              <a:t/>
            </a:r>
            <a:br>
              <a:rPr lang="el-GR" dirty="0" smtClean="0"/>
            </a:br>
            <a:r>
              <a:rPr lang="el-GR" dirty="0" smtClean="0"/>
              <a:t>των </a:t>
            </a:r>
            <a:r>
              <a:rPr lang="el-GR" dirty="0"/>
              <a:t>παιδιών</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7</a:t>
            </a:fld>
            <a:endParaRPr lang="el-GR"/>
          </a:p>
        </p:txBody>
      </p:sp>
    </p:spTree>
    <p:extLst>
      <p:ext uri="{BB962C8B-B14F-4D97-AF65-F5344CB8AC3E}">
        <p14:creationId xmlns:p14="http://schemas.microsoft.com/office/powerpoint/2010/main" val="3245746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quarter" idx="1"/>
          </p:nvPr>
        </p:nvSpPr>
        <p:spPr/>
        <p:txBody>
          <a:bodyPr>
            <a:normAutofit/>
          </a:bodyPr>
          <a:lstStyle/>
          <a:p>
            <a:pPr>
              <a:buClr>
                <a:srgbClr val="C00000"/>
              </a:buClr>
            </a:pPr>
            <a:r>
              <a:rPr lang="el-GR" dirty="0" smtClean="0"/>
              <a:t>Στις οικογένειες μεταναστών μπορεί να δημιουργηθούν προβλήματα με την εφαρμογή της πειθαρχίας. </a:t>
            </a:r>
          </a:p>
          <a:p>
            <a:pPr>
              <a:buClr>
                <a:srgbClr val="C00000"/>
              </a:buClr>
            </a:pPr>
            <a:r>
              <a:rPr lang="el-GR" dirty="0" smtClean="0"/>
              <a:t>Σε μερικές κουλτούρες θεωρούνται κανονικές ορισμένες μορφές πειθαρχίας, που στην κυρίαρχη κουλτούρα μπορεί να θεωρούνται ως μορφή κακομεταχείρισης και κακοποίησης. </a:t>
            </a:r>
          </a:p>
          <a:p>
            <a:pPr>
              <a:buClr>
                <a:srgbClr val="C00000"/>
              </a:buClr>
            </a:pPr>
            <a:r>
              <a:rPr lang="el-GR" dirty="0" smtClean="0"/>
              <a:t>Αυτό μπορεί να φέρει την οικογένεια σε κίνδυνο και αντιμέτωπη με πολλές δύσκολες καταστάσεις.</a:t>
            </a:r>
          </a:p>
          <a:p>
            <a:endParaRPr lang="el-GR" dirty="0"/>
          </a:p>
        </p:txBody>
      </p:sp>
      <p:sp>
        <p:nvSpPr>
          <p:cNvPr id="4" name="Τίτλος 3"/>
          <p:cNvSpPr>
            <a:spLocks noGrp="1"/>
          </p:cNvSpPr>
          <p:nvPr>
            <p:ph type="title"/>
          </p:nvPr>
        </p:nvSpPr>
        <p:spPr/>
        <p:txBody>
          <a:bodyPr>
            <a:normAutofit fontScale="90000"/>
          </a:bodyPr>
          <a:lstStyle/>
          <a:p>
            <a:r>
              <a:rPr lang="el-GR" dirty="0"/>
              <a:t>Προβλήματα με την </a:t>
            </a:r>
            <a:r>
              <a:rPr lang="el-GR" dirty="0" smtClean="0"/>
              <a:t/>
            </a:r>
            <a:br>
              <a:rPr lang="el-GR" dirty="0" smtClean="0"/>
            </a:br>
            <a:r>
              <a:rPr lang="el-GR" dirty="0" smtClean="0"/>
              <a:t>εφαρμογή </a:t>
            </a:r>
            <a:r>
              <a:rPr lang="el-GR" dirty="0"/>
              <a:t>πειθαρχίας </a:t>
            </a:r>
          </a:p>
        </p:txBody>
      </p:sp>
      <p:sp>
        <p:nvSpPr>
          <p:cNvPr id="2" name="Θέση αριθμού διαφάνειας 1"/>
          <p:cNvSpPr>
            <a:spLocks noGrp="1"/>
          </p:cNvSpPr>
          <p:nvPr>
            <p:ph type="sldNum" sz="quarter" idx="12"/>
          </p:nvPr>
        </p:nvSpPr>
        <p:spPr/>
        <p:txBody>
          <a:bodyPr>
            <a:normAutofit fontScale="85000" lnSpcReduction="20000"/>
          </a:bodyPr>
          <a:lstStyle/>
          <a:p>
            <a:fld id="{2DF384C6-F399-438E-BA89-7BE1FC33607B}" type="slidenum">
              <a:rPr lang="el-GR" smtClean="0"/>
              <a:pPr/>
              <a:t>8</a:t>
            </a:fld>
            <a:endParaRPr lang="el-GR"/>
          </a:p>
        </p:txBody>
      </p:sp>
    </p:spTree>
    <p:extLst>
      <p:ext uri="{BB962C8B-B14F-4D97-AF65-F5344CB8AC3E}">
        <p14:creationId xmlns:p14="http://schemas.microsoft.com/office/powerpoint/2010/main" val="21221537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ISPRING_RESOURCE_PATHS_HASH_2" val="e63e9eec434b6a22ddb5216a25ec256f5ce4e1fb"/>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emplate new">
  <a:themeElements>
    <a:clrScheme name="Διάμεσος">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Διάμεσος">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Διάμεσος">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exo-opistho_simeiomata">
  <a:themeElements>
    <a:clrScheme name="Προσαρμοσμένο 23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F3F3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C_template_updated">
  <a:themeElements>
    <a:clrScheme name="Custom 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F3F3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 new</Template>
  <TotalTime>101</TotalTime>
  <Words>3511</Words>
  <Application>Microsoft Office PowerPoint</Application>
  <PresentationFormat>Προβολή στην οθόνη (4:3)</PresentationFormat>
  <Paragraphs>307</Paragraphs>
  <Slides>48</Slides>
  <Notes>7</Notes>
  <HiddenSlides>0</HiddenSlides>
  <MMClips>0</MMClips>
  <ScaleCrop>false</ScaleCrop>
  <HeadingPairs>
    <vt:vector size="4" baseType="variant">
      <vt:variant>
        <vt:lpstr>Θέμα</vt:lpstr>
      </vt:variant>
      <vt:variant>
        <vt:i4>3</vt:i4>
      </vt:variant>
      <vt:variant>
        <vt:lpstr>Τίτλοι διαφανειών</vt:lpstr>
      </vt:variant>
      <vt:variant>
        <vt:i4>48</vt:i4>
      </vt:variant>
    </vt:vector>
  </HeadingPairs>
  <TitlesOfParts>
    <vt:vector size="51" baseType="lpstr">
      <vt:lpstr>template new</vt:lpstr>
      <vt:lpstr>exo-opistho_simeiomata</vt:lpstr>
      <vt:lpstr>OC_template_updated</vt:lpstr>
      <vt:lpstr>Κοινωνική Εργασία με Παιδιά και Εφήβους</vt:lpstr>
      <vt:lpstr>Οι μετανάστες στην Ελλάδα:  Αριθμητικά δεδομένα</vt:lpstr>
      <vt:lpstr>Κατανοώντας την εμπειρία της μετανάστευσης</vt:lpstr>
      <vt:lpstr>Τα στάδια εμπειρίας της οικογένειας σε  σχέση με την μετανάστευση </vt:lpstr>
      <vt:lpstr> </vt:lpstr>
      <vt:lpstr>Η δυσκολία της ανάπτυξης  πολιτισμικής ταυτότητας </vt:lpstr>
      <vt:lpstr>Αντιστροφή ρόλων παιδιών /γονέων στην οικογένεια: Γονεοποίηση των παιδιών</vt:lpstr>
      <vt:lpstr>Προβλήματα της γονεοποίησης  των παιδιών</vt:lpstr>
      <vt:lpstr>Προβλήματα με την  εφαρμογή πειθαρχίας </vt:lpstr>
      <vt:lpstr>Παρεμπόδιση των παιδιών να αναπτύξουν σχέσεις με άλλα παιδιά στο νέο περιβάλλον </vt:lpstr>
      <vt:lpstr>Υψηλές προσδοκίες για  επιτυχία των παιδιών</vt:lpstr>
      <vt:lpstr>Προβλήματα από το  νομικό καθεστώς</vt:lpstr>
      <vt:lpstr>Το μετατραυματικό στρες</vt:lpstr>
      <vt:lpstr>Άρνηση προσαρμογής στην  προοπτική μετεγκατάστασης</vt:lpstr>
      <vt:lpstr>Ασυνόδευτοι ανήλικοι 1/4</vt:lpstr>
      <vt:lpstr>Ασυνόδευτοι ανήλικοι 2/4</vt:lpstr>
      <vt:lpstr>Ασυνόδευτοι ανήλικοι 3/4</vt:lpstr>
      <vt:lpstr>Ασυνόδευτοι ανήλικοι 4/4</vt:lpstr>
      <vt:lpstr>Οι ασυνόδευτοι ανήλικοι είναι: </vt:lpstr>
      <vt:lpstr>Μεγαλύτερες οι επιπτώσεις της κρίσης στα παιδιά και τις οικογένειες μεταναστών</vt:lpstr>
      <vt:lpstr>Ταυτότητα και απώλεια σε  έφηβους μετανάστες (Σκαλή, 2012)</vt:lpstr>
      <vt:lpstr>Κλοτίλο: 16 ετών από Ουκρανία</vt:lpstr>
      <vt:lpstr>Έιπλ: 14 ετών από Φιλιππίνες </vt:lpstr>
      <vt:lpstr>Γιάννης: 16 ετών από Αλβανία</vt:lpstr>
      <vt:lpstr>Χαρακτηριστικά σχολείων με μεγάλα  ποσοστά αλλοδαπών μαθητών 1/4</vt:lpstr>
      <vt:lpstr>Χαρακτηριστικά σχολείων με μεγάλα  ποσοστά αλλοδαπών μαθητών 2/4</vt:lpstr>
      <vt:lpstr>Χαρακτηριστικά σχολείων με μεγάλα  ποσοστά αλλοδαπών μαθητών 3/4</vt:lpstr>
      <vt:lpstr>Χαρακτηριστικά σχολείων με μεγάλα  ποσοστά αλλοδαπών μαθητών 4/4</vt:lpstr>
      <vt:lpstr>Έκθεση Αφγανής μαθήτριας 6ης Δημοτικού 1/2</vt:lpstr>
      <vt:lpstr>Έκθεση Αφγανής μαθήτριας 6ης Δημοτικού 2/2</vt:lpstr>
      <vt:lpstr>Παράδειγμα: Το Δημοτικό … στο κέντρο  της Αθήνας (κάτω από την Ομόνοια)</vt:lpstr>
      <vt:lpstr>Παράδειγμα: Το νηπιαγωγείο….στο κέντρο  της Αθήνας (κάτω από την Ομόνοια)</vt:lpstr>
      <vt:lpstr>Το νηπιαγωγείο ….στο κέντρο  της Αθήνας (κάτω από την Ομόνοια)</vt:lpstr>
      <vt:lpstr> Παρεμβάσεις και πολιτικές  για την προαγωγή  της ψυχοκοινωνικής υγείας</vt:lpstr>
      <vt:lpstr>Παρεμβάσεις προαγωγής της ψυχοκοινωνικής υγείας των παιδιών μεταναστών</vt:lpstr>
      <vt:lpstr>Παρεμβάσεις στο σχολείο</vt:lpstr>
      <vt:lpstr>Πιθανά προβλήματα, δυσκολίες συμβουλευτικής διαπολιτισμικής εργασίας στο σχολείο 1/2</vt:lpstr>
      <vt:lpstr>Πιθανά προβλήματα, δυσκολίες συμβουλευτικής διαπολιτισμικής εργασίας στο σχολείο 2/2</vt:lpstr>
      <vt:lpstr>Απαιτήσεις διαπολιτισμικής  εργασίας στο σχολείο </vt:lpstr>
      <vt:lpstr>Σύνοψη</vt:lpstr>
      <vt:lpstr>Βιβλιογραφία</vt:lpstr>
      <vt:lpstr>Τέλος Ενότητας</vt:lpstr>
      <vt:lpstr>Σημειώματα</vt:lpstr>
      <vt:lpstr>Σημείωμα Αναφοράς</vt:lpstr>
      <vt:lpstr>Σημείωμα Αδειοδότησης</vt:lpstr>
      <vt:lpstr>Επεξήγηση όρων χρήσης έργων τρίτων</vt:lpstr>
      <vt:lpstr>Διατήρηση Σημειωμάτων</vt:lpstr>
      <vt:lpstr>Χρηματοδότηση</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Κοινωνική Εργασία με Παιδιά και Εφήβους</dc:title>
  <dc:creator>opencourses@teiath.gr</dc:creator>
  <cp:lastModifiedBy>fkaram2</cp:lastModifiedBy>
  <cp:revision>21</cp:revision>
  <dcterms:created xsi:type="dcterms:W3CDTF">2015-04-27T07:10:37Z</dcterms:created>
  <dcterms:modified xsi:type="dcterms:W3CDTF">2015-08-07T07:18:12Z</dcterms:modified>
</cp:coreProperties>
</file>