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Lst>
  <p:notesMasterIdLst>
    <p:notesMasterId r:id="rId64"/>
  </p:notesMasterIdLst>
  <p:sldIdLst>
    <p:sldId id="323" r:id="rId3"/>
    <p:sldId id="324" r:id="rId4"/>
    <p:sldId id="303" r:id="rId5"/>
    <p:sldId id="256" r:id="rId6"/>
    <p:sldId id="295" r:id="rId7"/>
    <p:sldId id="296" r:id="rId8"/>
    <p:sldId id="257" r:id="rId9"/>
    <p:sldId id="258" r:id="rId10"/>
    <p:sldId id="259" r:id="rId11"/>
    <p:sldId id="261" r:id="rId12"/>
    <p:sldId id="260" r:id="rId13"/>
    <p:sldId id="262" r:id="rId14"/>
    <p:sldId id="263" r:id="rId15"/>
    <p:sldId id="264" r:id="rId16"/>
    <p:sldId id="310" r:id="rId17"/>
    <p:sldId id="265" r:id="rId18"/>
    <p:sldId id="297" r:id="rId19"/>
    <p:sldId id="298" r:id="rId20"/>
    <p:sldId id="299" r:id="rId21"/>
    <p:sldId id="300" r:id="rId22"/>
    <p:sldId id="301" r:id="rId23"/>
    <p:sldId id="268" r:id="rId24"/>
    <p:sldId id="304" r:id="rId25"/>
    <p:sldId id="305" r:id="rId26"/>
    <p:sldId id="271" r:id="rId27"/>
    <p:sldId id="273" r:id="rId28"/>
    <p:sldId id="272" r:id="rId29"/>
    <p:sldId id="274" r:id="rId30"/>
    <p:sldId id="275" r:id="rId31"/>
    <p:sldId id="315" r:id="rId32"/>
    <p:sldId id="325" r:id="rId33"/>
    <p:sldId id="276" r:id="rId34"/>
    <p:sldId id="277" r:id="rId35"/>
    <p:sldId id="278" r:id="rId36"/>
    <p:sldId id="280" r:id="rId37"/>
    <p:sldId id="288" r:id="rId38"/>
    <p:sldId id="302" r:id="rId39"/>
    <p:sldId id="326" r:id="rId40"/>
    <p:sldId id="316" r:id="rId41"/>
    <p:sldId id="307" r:id="rId42"/>
    <p:sldId id="311" r:id="rId43"/>
    <p:sldId id="327" r:id="rId44"/>
    <p:sldId id="314" r:id="rId45"/>
    <p:sldId id="312" r:id="rId46"/>
    <p:sldId id="313" r:id="rId47"/>
    <p:sldId id="308" r:id="rId48"/>
    <p:sldId id="328" r:id="rId49"/>
    <p:sldId id="317" r:id="rId50"/>
    <p:sldId id="329" r:id="rId51"/>
    <p:sldId id="318" r:id="rId52"/>
    <p:sldId id="320" r:id="rId53"/>
    <p:sldId id="319" r:id="rId54"/>
    <p:sldId id="321" r:id="rId55"/>
    <p:sldId id="322" r:id="rId56"/>
    <p:sldId id="330" r:id="rId57"/>
    <p:sldId id="331" r:id="rId58"/>
    <p:sldId id="332" r:id="rId59"/>
    <p:sldId id="336" r:id="rId60"/>
    <p:sldId id="337" r:id="rId61"/>
    <p:sldId id="334" r:id="rId62"/>
    <p:sldId id="335" r:id="rId63"/>
  </p:sldIdLst>
  <p:sldSz cx="9144000" cy="6858000" type="screen4x3"/>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07" d="100"/>
          <a:sy n="107" d="100"/>
        </p:scale>
        <p:origin x="-16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231D6-FA8B-4592-8FEF-D23B33625ECD}" type="datetimeFigureOut">
              <a:rPr lang="el-GR" smtClean="0"/>
              <a:t>24/4/2015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60A75-7E5B-4C81-9F53-3A59DB8F9F9E}" type="slidenum">
              <a:rPr lang="el-GR" smtClean="0"/>
              <a:t>‹#›</a:t>
            </a:fld>
            <a:endParaRPr lang="el-GR"/>
          </a:p>
        </p:txBody>
      </p:sp>
    </p:spTree>
    <p:extLst>
      <p:ext uri="{BB962C8B-B14F-4D97-AF65-F5344CB8AC3E}">
        <p14:creationId xmlns:p14="http://schemas.microsoft.com/office/powerpoint/2010/main" val="190919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l-GR" altLang="el-GR" smtClean="0">
              <a:solidFill>
                <a:srgbClr val="FF0000"/>
              </a:solidFill>
            </a:endParaRPr>
          </a:p>
        </p:txBody>
      </p:sp>
      <p:sp>
        <p:nvSpPr>
          <p:cNvPr id="798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72B5C20-D1A7-421C-9326-DD81631C3F14}" type="slidenum">
              <a:rPr lang="el-GR" altLang="el-GR" smtClean="0">
                <a:latin typeface="Garamond" pitchFamily="18" charset="0"/>
              </a:rPr>
              <a:pPr algn="r" eaLnBrk="1" hangingPunct="1">
                <a:spcBef>
                  <a:spcPct val="0"/>
                </a:spcBef>
              </a:pPr>
              <a:t>1</a:t>
            </a:fld>
            <a:endParaRPr lang="el-GR" altLang="el-GR" smtClean="0">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6B60A75-7E5B-4C81-9F53-3A59DB8F9F9E}" type="slidenum">
              <a:rPr lang="el-GR" smtClean="0"/>
              <a:t>30</a:t>
            </a:fld>
            <a:endParaRPr lang="el-GR"/>
          </a:p>
        </p:txBody>
      </p:sp>
    </p:spTree>
    <p:extLst>
      <p:ext uri="{BB962C8B-B14F-4D97-AF65-F5344CB8AC3E}">
        <p14:creationId xmlns:p14="http://schemas.microsoft.com/office/powerpoint/2010/main" val="406562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Για</a:t>
            </a:r>
            <a:r>
              <a:rPr lang="el-GR" baseline="0" dirty="0" smtClean="0"/>
              <a:t> τη διαχείριση </a:t>
            </a:r>
            <a:endParaRPr lang="el-GR" dirty="0"/>
          </a:p>
        </p:txBody>
      </p:sp>
      <p:sp>
        <p:nvSpPr>
          <p:cNvPr id="4" name="Θέση αριθμού διαφάνειας 3"/>
          <p:cNvSpPr>
            <a:spLocks noGrp="1"/>
          </p:cNvSpPr>
          <p:nvPr>
            <p:ph type="sldNum" sz="quarter" idx="10"/>
          </p:nvPr>
        </p:nvSpPr>
        <p:spPr/>
        <p:txBody>
          <a:bodyPr/>
          <a:lstStyle/>
          <a:p>
            <a:fld id="{06B60A75-7E5B-4C81-9F53-3A59DB8F9F9E}" type="slidenum">
              <a:rPr lang="el-GR" smtClean="0"/>
              <a:t>31</a:t>
            </a:fld>
            <a:endParaRPr lang="el-GR"/>
          </a:p>
        </p:txBody>
      </p:sp>
    </p:spTree>
    <p:extLst>
      <p:ext uri="{BB962C8B-B14F-4D97-AF65-F5344CB8AC3E}">
        <p14:creationId xmlns:p14="http://schemas.microsoft.com/office/powerpoint/2010/main" val="406562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86067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631162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93049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179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19163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08277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94790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401291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36812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296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F0D634-8DF8-4E77-AD57-AB171283525D}" type="datetimeFigureOut">
              <a:rPr lang="el-GR" smtClean="0"/>
              <a:pPr/>
              <a:t>24/4/2015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77EBE0-104C-4890-B4FD-ACAABBCA584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0D634-8DF8-4E77-AD57-AB171283525D}" type="datetimeFigureOut">
              <a:rPr lang="el-GR" smtClean="0"/>
              <a:pPr/>
              <a:t>24/4/2015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EBE0-104C-4890-B4FD-ACAABBCA584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rgbClr val="004B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128281063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commons.wikimedia.org/wiki/File:Working_Out_At_The_Reily_Center_(3726377407).jpg" TargetMode="External"/><Relationship Id="rId3" Type="http://schemas.openxmlformats.org/officeDocument/2006/relationships/image" Target="../media/image6.png"/><Relationship Id="rId7" Type="http://schemas.openxmlformats.org/officeDocument/2006/relationships/hyperlink" Target="http://creativecommons.org/publicdomain/zero/1.0/deed.en" TargetMode="External"/><Relationship Id="rId12" Type="http://schemas.openxmlformats.org/officeDocument/2006/relationships/hyperlink" Target="https://openclipart.org/user-detail/liftarn"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pixabay.com/en/users/OpenClips/" TargetMode="External"/><Relationship Id="rId11" Type="http://schemas.openxmlformats.org/officeDocument/2006/relationships/hyperlink" Target="https://openclipart.org/detail/181804/comfortable-man-by-liftarn-181804" TargetMode="External"/><Relationship Id="rId5" Type="http://schemas.openxmlformats.org/officeDocument/2006/relationships/hyperlink" Target="http://pixabay.com/en/cigarette-smoke-smoking-unhealthy-158082/" TargetMode="External"/><Relationship Id="rId10" Type="http://schemas.openxmlformats.org/officeDocument/2006/relationships/hyperlink" Target="http://creativecommons.org/licenses/by/2.0/deed.en" TargetMode="External"/><Relationship Id="rId4" Type="http://schemas.openxmlformats.org/officeDocument/2006/relationships/image" Target="../media/image7.png"/><Relationship Id="rId9" Type="http://schemas.openxmlformats.org/officeDocument/2006/relationships/hyperlink" Target="http://www.flickr.com/people/28035080@N0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ncbi.nlm.nih.gov/pubmed/203774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creativecommons.org/licenses/by-sa/3.0/" TargetMode="External"/><Relationship Id="rId3" Type="http://schemas.openxmlformats.org/officeDocument/2006/relationships/image" Target="../media/image3.png"/><Relationship Id="rId7" Type="http://schemas.openxmlformats.org/officeDocument/2006/relationships/hyperlink" Target="http://en.wikipedia.org/wiki/User:Pharaoh_Houn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en.wikipedia.org/wiki/File:Purple_osteospermum.jpg"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71575"/>
            <a:ext cx="7772400" cy="1470025"/>
          </a:xfrm>
        </p:spPr>
        <p:txBody>
          <a:bodyPr rtlCol="0">
            <a:normAutofit/>
          </a:bodyPr>
          <a:lstStyle/>
          <a:p>
            <a:pPr lvl="1" algn="ctr" eaLnBrk="1" fontAlgn="auto" hangingPunct="1">
              <a:spcBef>
                <a:spcPts val="0"/>
              </a:spcBef>
              <a:spcAft>
                <a:spcPts val="0"/>
              </a:spcAft>
              <a:defRPr/>
            </a:pPr>
            <a:r>
              <a:rPr lang="el-GR" sz="3600" b="1" dirty="0">
                <a:solidFill>
                  <a:prstClr val="black"/>
                </a:solidFill>
                <a:latin typeface="Calibri"/>
              </a:rPr>
              <a:t>Κλινική Άσκηση σε </a:t>
            </a:r>
            <a:r>
              <a:rPr lang="el-GR" sz="3600" b="1" dirty="0" err="1">
                <a:solidFill>
                  <a:prstClr val="black"/>
                </a:solidFill>
                <a:latin typeface="Calibri"/>
              </a:rPr>
              <a:t>Καρδιο</a:t>
            </a:r>
            <a:r>
              <a:rPr lang="el-GR" sz="3600" b="1" dirty="0">
                <a:solidFill>
                  <a:prstClr val="black"/>
                </a:solidFill>
                <a:latin typeface="Calibri"/>
              </a:rPr>
              <a:t>-Αναπνευστικές </a:t>
            </a:r>
            <a:r>
              <a:rPr lang="el-GR" sz="3600" b="1" dirty="0" smtClean="0">
                <a:solidFill>
                  <a:prstClr val="black"/>
                </a:solidFill>
                <a:latin typeface="Calibri"/>
              </a:rPr>
              <a:t>Παθήσεις</a:t>
            </a:r>
            <a:r>
              <a:rPr lang="en-US" sz="3600" b="1" dirty="0" smtClean="0">
                <a:solidFill>
                  <a:prstClr val="black"/>
                </a:solidFill>
                <a:latin typeface="Calibri"/>
              </a:rPr>
              <a:t> (</a:t>
            </a:r>
            <a:r>
              <a:rPr lang="el-GR" sz="3600" b="1" dirty="0" smtClean="0">
                <a:solidFill>
                  <a:prstClr val="black"/>
                </a:solidFill>
                <a:latin typeface="Calibri"/>
              </a:rPr>
              <a:t>Θ)</a:t>
            </a:r>
            <a:endParaRPr lang="el-GR" sz="3600" b="1" dirty="0">
              <a:latin typeface="+mn-lt"/>
            </a:endParaRPr>
          </a:p>
        </p:txBody>
      </p:sp>
      <p:sp>
        <p:nvSpPr>
          <p:cNvPr id="3" name="Υπότιτλος 2"/>
          <p:cNvSpPr>
            <a:spLocks noGrp="1"/>
          </p:cNvSpPr>
          <p:nvPr>
            <p:ph type="subTitle" idx="1"/>
          </p:nvPr>
        </p:nvSpPr>
        <p:spPr>
          <a:xfrm>
            <a:off x="250825" y="2781300"/>
            <a:ext cx="8642350" cy="2303463"/>
          </a:xfrm>
        </p:spPr>
        <p:txBody>
          <a:bodyPr rtlCol="0">
            <a:normAutofit/>
          </a:bodyPr>
          <a:lstStyle/>
          <a:p>
            <a:pPr eaLnBrk="1" fontAlgn="auto" hangingPunct="1">
              <a:spcAft>
                <a:spcPts val="0"/>
              </a:spcAft>
              <a:buFont typeface="Arial" pitchFamily="34" charset="0"/>
              <a:buNone/>
              <a:defRPr/>
            </a:pPr>
            <a:r>
              <a:rPr lang="el-GR" sz="2800" b="1" dirty="0" smtClean="0">
                <a:solidFill>
                  <a:schemeClr val="tx1"/>
                </a:solidFill>
              </a:rPr>
              <a:t>Ενότητα 1</a:t>
            </a:r>
            <a:r>
              <a:rPr lang="el-GR" sz="2800" dirty="0" smtClean="0">
                <a:solidFill>
                  <a:schemeClr val="tx1"/>
                </a:solidFill>
              </a:rPr>
              <a:t>:</a:t>
            </a:r>
            <a:r>
              <a:rPr lang="en-US" sz="2800" dirty="0" smtClean="0">
                <a:solidFill>
                  <a:schemeClr val="tx1"/>
                </a:solidFill>
              </a:rPr>
              <a:t> </a:t>
            </a:r>
            <a:r>
              <a:rPr lang="el-GR" sz="2800" dirty="0" smtClean="0">
                <a:solidFill>
                  <a:schemeClr val="tx1"/>
                </a:solidFill>
              </a:rPr>
              <a:t>Θεωρίες Αλλαγής Συμπεριφοράς</a:t>
            </a:r>
          </a:p>
          <a:p>
            <a:pPr eaLnBrk="1" fontAlgn="auto" hangingPunct="1">
              <a:spcAft>
                <a:spcPts val="0"/>
              </a:spcAft>
              <a:buFont typeface="Arial" pitchFamily="34" charset="0"/>
              <a:buNone/>
              <a:defRPr/>
            </a:pPr>
            <a:endParaRPr lang="el-GR" sz="2400" dirty="0" smtClean="0">
              <a:solidFill>
                <a:prstClr val="black"/>
              </a:solidFill>
            </a:endParaRPr>
          </a:p>
          <a:p>
            <a:pPr>
              <a:defRPr/>
            </a:pPr>
            <a:r>
              <a:rPr lang="el-GR" sz="2400" dirty="0" smtClean="0">
                <a:solidFill>
                  <a:prstClr val="black"/>
                </a:solidFill>
              </a:rPr>
              <a:t>	Ειρήνη </a:t>
            </a:r>
            <a:r>
              <a:rPr lang="el-GR" sz="2400" dirty="0" err="1" smtClean="0">
                <a:solidFill>
                  <a:prstClr val="black"/>
                </a:solidFill>
              </a:rPr>
              <a:t>Γραμματοπούλου</a:t>
            </a:r>
            <a:r>
              <a:rPr lang="el-GR" sz="2400" dirty="0" smtClean="0">
                <a:solidFill>
                  <a:prstClr val="black"/>
                </a:solidFill>
              </a:rPr>
              <a:t>, </a:t>
            </a:r>
            <a:r>
              <a:rPr lang="el-GR" sz="2400" dirty="0">
                <a:solidFill>
                  <a:prstClr val="black"/>
                </a:solidFill>
              </a:rPr>
              <a:t>Αναπληρώτρια Καθηγήτρια  </a:t>
            </a:r>
            <a:r>
              <a:rPr lang="el-GR" sz="2400" dirty="0" smtClean="0">
                <a:solidFill>
                  <a:prstClr val="black"/>
                </a:solidFill>
              </a:rPr>
              <a:t>	</a:t>
            </a:r>
            <a:r>
              <a:rPr lang="el-GR" sz="2400" smtClean="0">
                <a:solidFill>
                  <a:prstClr val="black"/>
                </a:solidFill>
              </a:rPr>
              <a:t>	</a:t>
            </a:r>
            <a:r>
              <a:rPr lang="el-GR" sz="2400" smtClean="0">
                <a:solidFill>
                  <a:prstClr val="black"/>
                </a:solidFill>
              </a:rPr>
              <a:t>Τμήμα </a:t>
            </a:r>
            <a:r>
              <a:rPr lang="el-GR" sz="2400" dirty="0">
                <a:solidFill>
                  <a:prstClr val="black"/>
                </a:solidFill>
              </a:rPr>
              <a:t>Φυσικοθεραπείας</a:t>
            </a:r>
          </a:p>
        </p:txBody>
      </p:sp>
      <p:pic>
        <p:nvPicPr>
          <p:cNvPr id="9" name="Picture 8"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1"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3" name="Table 12"/>
          <p:cNvGraphicFramePr>
            <a:graphicFrameLocks noGrp="1"/>
          </p:cNvGraphicFramePr>
          <p:nvPr>
            <p:extLst>
              <p:ext uri="{D42A27DB-BD31-4B8C-83A1-F6EECF244321}">
                <p14:modId xmlns:p14="http://schemas.microsoft.com/office/powerpoint/2010/main" val="166708892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7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dirty="0"/>
          </a:p>
        </p:txBody>
      </p:sp>
      <p:sp>
        <p:nvSpPr>
          <p:cNvPr id="3" name="2 - Υπότιτλος"/>
          <p:cNvSpPr>
            <a:spLocks noGrp="1"/>
          </p:cNvSpPr>
          <p:nvPr>
            <p:ph idx="1"/>
          </p:nvPr>
        </p:nvSpPr>
        <p:spPr/>
        <p:txBody>
          <a:bodyPr>
            <a:normAutofit/>
          </a:bodyPr>
          <a:lstStyle/>
          <a:p>
            <a:pPr algn="l">
              <a:spcBef>
                <a:spcPts val="1200"/>
              </a:spcBef>
              <a:spcAft>
                <a:spcPts val="600"/>
              </a:spcAft>
            </a:pPr>
            <a:r>
              <a:rPr lang="el-GR" sz="2400" dirty="0" smtClean="0">
                <a:solidFill>
                  <a:schemeClr val="tx1"/>
                </a:solidFill>
                <a:latin typeface="Calibri" pitchFamily="34" charset="0"/>
              </a:rPr>
              <a:t>Έχει χρησιμοποιηθεί σε τρεις κατηγορίες συμπεριφορών υγείας:</a:t>
            </a:r>
          </a:p>
          <a:p>
            <a:pPr lvl="0" algn="l">
              <a:spcBef>
                <a:spcPts val="1200"/>
              </a:spcBef>
              <a:spcAft>
                <a:spcPts val="600"/>
              </a:spcAft>
              <a:buFont typeface="Wingdings" pitchFamily="2" charset="2"/>
              <a:buChar char="ü"/>
            </a:pPr>
            <a:r>
              <a:rPr lang="el-GR" sz="2400" dirty="0" smtClean="0">
                <a:solidFill>
                  <a:schemeClr val="tx1"/>
                </a:solidFill>
                <a:latin typeface="Calibri" pitchFamily="34" charset="0"/>
              </a:rPr>
              <a:t>Συμπεριφορές</a:t>
            </a:r>
            <a:r>
              <a:rPr lang="el-GR" sz="2400" dirty="0" smtClean="0">
                <a:latin typeface="Calibri" pitchFamily="34" charset="0"/>
              </a:rPr>
              <a:t> </a:t>
            </a:r>
            <a:r>
              <a:rPr lang="el-GR" sz="2400" b="1" dirty="0" smtClean="0">
                <a:solidFill>
                  <a:srgbClr val="004B82"/>
                </a:solidFill>
                <a:latin typeface="Calibri" pitchFamily="34" charset="0"/>
              </a:rPr>
              <a:t>πρόληψης ή πρώιμης ανίχνευσης ασθενειών </a:t>
            </a:r>
            <a:r>
              <a:rPr lang="el-GR" sz="2400" dirty="0" smtClean="0">
                <a:solidFill>
                  <a:schemeClr val="tx1"/>
                </a:solidFill>
                <a:latin typeface="Calibri" pitchFamily="34" charset="0"/>
              </a:rPr>
              <a:t>(διατροφή, διακοπή καπνίσματος, εμβολιασμοί, αντισύλληψη)</a:t>
            </a:r>
          </a:p>
          <a:p>
            <a:pPr lvl="0" algn="l">
              <a:spcBef>
                <a:spcPts val="1200"/>
              </a:spcBef>
              <a:spcAft>
                <a:spcPts val="600"/>
              </a:spcAft>
              <a:buFont typeface="Wingdings" pitchFamily="2" charset="2"/>
              <a:buChar char="ü"/>
            </a:pPr>
            <a:r>
              <a:rPr lang="el-GR" sz="2400" dirty="0" smtClean="0">
                <a:solidFill>
                  <a:schemeClr val="tx1"/>
                </a:solidFill>
                <a:latin typeface="Calibri" pitchFamily="34" charset="0"/>
              </a:rPr>
              <a:t>Συμπεριφορές σχετιζόμενες με το </a:t>
            </a:r>
            <a:r>
              <a:rPr lang="el-GR" sz="2400" b="1" dirty="0" smtClean="0">
                <a:solidFill>
                  <a:srgbClr val="004B82"/>
                </a:solidFill>
                <a:latin typeface="Calibri" pitchFamily="34" charset="0"/>
              </a:rPr>
              <a:t>ρόλο του ασθενή </a:t>
            </a:r>
            <a:r>
              <a:rPr lang="el-GR" sz="2400" dirty="0" smtClean="0">
                <a:solidFill>
                  <a:schemeClr val="tx1"/>
                </a:solidFill>
                <a:latin typeface="Calibri" pitchFamily="34" charset="0"/>
              </a:rPr>
              <a:t>(συμμόρφωση στις ιατρικές οδηγίες, μετά τη διάγνωση της πάθησης)</a:t>
            </a:r>
          </a:p>
          <a:p>
            <a:pPr lvl="0" algn="l">
              <a:spcBef>
                <a:spcPts val="1200"/>
              </a:spcBef>
              <a:spcAft>
                <a:spcPts val="600"/>
              </a:spcAft>
              <a:buFont typeface="Wingdings" pitchFamily="2" charset="2"/>
              <a:buChar char="ü"/>
            </a:pPr>
            <a:r>
              <a:rPr lang="el-GR" sz="2400" dirty="0" smtClean="0">
                <a:solidFill>
                  <a:schemeClr val="tx1"/>
                </a:solidFill>
                <a:latin typeface="Calibri" pitchFamily="34" charset="0"/>
              </a:rPr>
              <a:t>Συμπεριφορές σχετιζόμενες με τη </a:t>
            </a:r>
            <a:r>
              <a:rPr lang="el-GR" sz="2400" b="1" dirty="0" smtClean="0">
                <a:solidFill>
                  <a:srgbClr val="004B82"/>
                </a:solidFill>
                <a:latin typeface="Calibri" pitchFamily="34" charset="0"/>
              </a:rPr>
              <a:t>χρήση υπηρεσιών υγείας   </a:t>
            </a:r>
            <a:r>
              <a:rPr lang="el-GR" sz="2400" dirty="0" smtClean="0">
                <a:solidFill>
                  <a:schemeClr val="tx1"/>
                </a:solidFill>
                <a:latin typeface="Calibri" pitchFamily="34" charset="0"/>
              </a:rPr>
              <a:t>(συχνότητα επισκέψεων στον ιατρό)</a:t>
            </a:r>
          </a:p>
          <a:p>
            <a:endParaRPr lang="el-GR" dirty="0"/>
          </a:p>
        </p:txBody>
      </p:sp>
      <p:sp>
        <p:nvSpPr>
          <p:cNvPr id="6" name="Ορθογώνιο 5"/>
          <p:cNvSpPr/>
          <p:nvPr/>
        </p:nvSpPr>
        <p:spPr>
          <a:xfrm>
            <a:off x="467544" y="6279792"/>
            <a:ext cx="3316998" cy="369332"/>
          </a:xfrm>
          <a:prstGeom prst="rect">
            <a:avLst/>
          </a:prstGeom>
        </p:spPr>
        <p:txBody>
          <a:bodyPr wrap="none">
            <a:spAutoFit/>
          </a:bodyPr>
          <a:lstStyle/>
          <a:p>
            <a:r>
              <a:rPr lang="el-GR" dirty="0">
                <a:latin typeface="Calibri" pitchFamily="34" charset="0"/>
              </a:rPr>
              <a:t>(</a:t>
            </a:r>
            <a:r>
              <a:rPr lang="en-GB" dirty="0">
                <a:latin typeface="Calibri" pitchFamily="34" charset="0"/>
              </a:rPr>
              <a:t>Becker</a:t>
            </a:r>
            <a:r>
              <a:rPr lang="el-GR" dirty="0">
                <a:latin typeface="Calibri" pitchFamily="34" charset="0"/>
              </a:rPr>
              <a:t>, 1974; </a:t>
            </a:r>
            <a:r>
              <a:rPr lang="en-GB" dirty="0">
                <a:latin typeface="Calibri" pitchFamily="34" charset="0"/>
              </a:rPr>
              <a:t>Rosenstock</a:t>
            </a:r>
            <a:r>
              <a:rPr lang="el-GR" dirty="0">
                <a:latin typeface="Calibri" pitchFamily="34" charset="0"/>
              </a:rPr>
              <a:t>, 1974)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8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dirty="0"/>
          </a:p>
        </p:txBody>
      </p:sp>
      <p:sp>
        <p:nvSpPr>
          <p:cNvPr id="3" name="2 - Υπότιτλος"/>
          <p:cNvSpPr>
            <a:spLocks noGrp="1"/>
          </p:cNvSpPr>
          <p:nvPr>
            <p:ph idx="1"/>
          </p:nvPr>
        </p:nvSpPr>
        <p:spPr/>
        <p:txBody>
          <a:bodyPr>
            <a:normAutofit/>
          </a:bodyPr>
          <a:lstStyle/>
          <a:p>
            <a:pPr algn="l"/>
            <a:r>
              <a:rPr lang="el-GR" sz="2400" b="1" dirty="0" smtClean="0">
                <a:solidFill>
                  <a:srgbClr val="004B82"/>
                </a:solidFill>
              </a:rPr>
              <a:t>Το </a:t>
            </a:r>
            <a:r>
              <a:rPr lang="en-US" sz="2400" b="1" dirty="0" smtClean="0">
                <a:solidFill>
                  <a:srgbClr val="004B82"/>
                </a:solidFill>
              </a:rPr>
              <a:t>HBM </a:t>
            </a:r>
            <a:r>
              <a:rPr lang="el-GR" sz="2400" b="1" dirty="0" smtClean="0">
                <a:solidFill>
                  <a:srgbClr val="004B82"/>
                </a:solidFill>
              </a:rPr>
              <a:t>έχει ήδη εφαρμοστεί</a:t>
            </a:r>
            <a:r>
              <a:rPr lang="en-US" sz="2400" b="1" dirty="0" smtClean="0">
                <a:solidFill>
                  <a:srgbClr val="004B82"/>
                </a:solidFill>
              </a:rPr>
              <a:t>: </a:t>
            </a:r>
          </a:p>
          <a:p>
            <a:pPr algn="l">
              <a:buFont typeface="Wingdings" pitchFamily="2" charset="2"/>
              <a:buChar char="ü"/>
            </a:pPr>
            <a:r>
              <a:rPr lang="el-GR" sz="2400" dirty="0" smtClean="0">
                <a:solidFill>
                  <a:schemeClr val="tx1"/>
                </a:solidFill>
              </a:rPr>
              <a:t> στην υπέρταση </a:t>
            </a:r>
            <a:r>
              <a:rPr lang="el-GR" sz="1600" dirty="0" smtClean="0">
                <a:solidFill>
                  <a:schemeClr val="tx1"/>
                </a:solidFill>
              </a:rPr>
              <a:t>(</a:t>
            </a:r>
            <a:r>
              <a:rPr lang="en-US" sz="1600" dirty="0" smtClean="0">
                <a:solidFill>
                  <a:schemeClr val="tx1"/>
                </a:solidFill>
              </a:rPr>
              <a:t>Robinson</a:t>
            </a:r>
            <a:r>
              <a:rPr lang="el-GR" sz="1600" dirty="0" smtClean="0">
                <a:solidFill>
                  <a:schemeClr val="tx1"/>
                </a:solidFill>
              </a:rPr>
              <a:t>, 2012)</a:t>
            </a:r>
            <a:endParaRPr lang="en-US" sz="1600" dirty="0" smtClean="0">
              <a:solidFill>
                <a:schemeClr val="tx1"/>
              </a:solidFill>
            </a:endParaRPr>
          </a:p>
          <a:p>
            <a:pPr algn="l">
              <a:buFont typeface="Wingdings" pitchFamily="2" charset="2"/>
              <a:buChar char="ü"/>
            </a:pPr>
            <a:r>
              <a:rPr lang="el-GR" sz="2400" dirty="0" smtClean="0">
                <a:solidFill>
                  <a:schemeClr val="tx1"/>
                </a:solidFill>
              </a:rPr>
              <a:t> στον καρκίνο </a:t>
            </a:r>
            <a:r>
              <a:rPr lang="el-GR" sz="1600" dirty="0" smtClean="0">
                <a:solidFill>
                  <a:schemeClr val="tx1"/>
                </a:solidFill>
              </a:rPr>
              <a:t>(</a:t>
            </a:r>
            <a:r>
              <a:rPr lang="en-US" sz="1600" dirty="0" err="1" smtClean="0">
                <a:solidFill>
                  <a:schemeClr val="tx1"/>
                </a:solidFill>
              </a:rPr>
              <a:t>Zelviene</a:t>
            </a:r>
            <a:r>
              <a:rPr lang="en-US" sz="1600" dirty="0" smtClean="0">
                <a:solidFill>
                  <a:schemeClr val="tx1"/>
                </a:solidFill>
              </a:rPr>
              <a:t> </a:t>
            </a:r>
            <a:r>
              <a:rPr lang="el-GR" sz="1600" dirty="0" smtClean="0">
                <a:solidFill>
                  <a:schemeClr val="tx1"/>
                </a:solidFill>
              </a:rPr>
              <a:t>&amp; </a:t>
            </a:r>
            <a:r>
              <a:rPr lang="en-US" sz="1600" dirty="0" err="1" smtClean="0">
                <a:solidFill>
                  <a:schemeClr val="tx1"/>
                </a:solidFill>
              </a:rPr>
              <a:t>Bogusevicius</a:t>
            </a:r>
            <a:r>
              <a:rPr lang="el-GR" sz="1600" dirty="0" smtClean="0">
                <a:solidFill>
                  <a:schemeClr val="tx1"/>
                </a:solidFill>
              </a:rPr>
              <a:t>, 2007)</a:t>
            </a:r>
            <a:endParaRPr lang="en-US" sz="1600" dirty="0">
              <a:solidFill>
                <a:schemeClr val="tx1"/>
              </a:solidFill>
            </a:endParaRPr>
          </a:p>
          <a:p>
            <a:pPr algn="l">
              <a:buFont typeface="Wingdings" pitchFamily="2" charset="2"/>
              <a:buChar char="ü"/>
            </a:pPr>
            <a:r>
              <a:rPr lang="el-GR" sz="2400" dirty="0" smtClean="0">
                <a:solidFill>
                  <a:schemeClr val="tx1"/>
                </a:solidFill>
              </a:rPr>
              <a:t> σε παθήσεις της καρδιάς </a:t>
            </a:r>
            <a:r>
              <a:rPr lang="el-GR" sz="1600" dirty="0" smtClean="0">
                <a:solidFill>
                  <a:schemeClr val="tx1"/>
                </a:solidFill>
              </a:rPr>
              <a:t>(</a:t>
            </a:r>
            <a:r>
              <a:rPr lang="en-US" sz="1600" dirty="0" smtClean="0">
                <a:solidFill>
                  <a:schemeClr val="tx1"/>
                </a:solidFill>
              </a:rPr>
              <a:t>McClendon</a:t>
            </a:r>
            <a:r>
              <a:rPr lang="el-GR" sz="1600" dirty="0" smtClean="0">
                <a:solidFill>
                  <a:schemeClr val="tx1"/>
                </a:solidFill>
              </a:rPr>
              <a:t>, 2011)</a:t>
            </a:r>
          </a:p>
          <a:p>
            <a:pPr algn="l">
              <a:buFont typeface="Wingdings" pitchFamily="2" charset="2"/>
              <a:buChar char="ü"/>
            </a:pPr>
            <a:r>
              <a:rPr lang="el-GR" sz="2400" dirty="0" smtClean="0">
                <a:solidFill>
                  <a:schemeClr val="tx1"/>
                </a:solidFill>
              </a:rPr>
              <a:t> στο </a:t>
            </a:r>
            <a:r>
              <a:rPr lang="el-GR" sz="2400" dirty="0">
                <a:solidFill>
                  <a:schemeClr val="tx1"/>
                </a:solidFill>
              </a:rPr>
              <a:t>άσθμα </a:t>
            </a:r>
            <a:r>
              <a:rPr lang="el-GR" sz="1600" dirty="0">
                <a:solidFill>
                  <a:schemeClr val="tx1"/>
                </a:solidFill>
              </a:rPr>
              <a:t>(</a:t>
            </a:r>
            <a:r>
              <a:rPr lang="en-US" sz="1600" dirty="0">
                <a:solidFill>
                  <a:schemeClr val="tx1"/>
                </a:solidFill>
              </a:rPr>
              <a:t>Grammatopoulou </a:t>
            </a:r>
            <a:r>
              <a:rPr lang="en-US" sz="1600" i="1" dirty="0">
                <a:solidFill>
                  <a:schemeClr val="tx1"/>
                </a:solidFill>
              </a:rPr>
              <a:t>et al.</a:t>
            </a:r>
            <a:r>
              <a:rPr lang="el-GR" sz="1600" i="1" dirty="0">
                <a:solidFill>
                  <a:schemeClr val="tx1"/>
                </a:solidFill>
              </a:rPr>
              <a:t>,</a:t>
            </a:r>
            <a:r>
              <a:rPr lang="en-US" sz="1600" i="1" dirty="0">
                <a:solidFill>
                  <a:schemeClr val="tx1"/>
                </a:solidFill>
              </a:rPr>
              <a:t> </a:t>
            </a:r>
            <a:r>
              <a:rPr lang="en-US" sz="1600" dirty="0">
                <a:solidFill>
                  <a:schemeClr val="tx1"/>
                </a:solidFill>
              </a:rPr>
              <a:t>2011</a:t>
            </a:r>
            <a:r>
              <a:rPr lang="el-GR" sz="1600" dirty="0" smtClean="0">
                <a:solidFill>
                  <a:schemeClr val="tx1"/>
                </a:solidFill>
              </a:rPr>
              <a:t>)</a:t>
            </a:r>
            <a:endParaRPr lang="en-US" sz="1600" dirty="0">
              <a:solidFill>
                <a:schemeClr val="tx1"/>
              </a:solidFill>
            </a:endParaRPr>
          </a:p>
          <a:p>
            <a:pPr algn="l">
              <a:buFont typeface="Wingdings" pitchFamily="2" charset="2"/>
              <a:buChar char="ü"/>
            </a:pPr>
            <a:r>
              <a:rPr lang="el-GR" sz="2400" dirty="0" smtClean="0">
                <a:solidFill>
                  <a:schemeClr val="tx1"/>
                </a:solidFill>
              </a:rPr>
              <a:t> στο διαβήτη </a:t>
            </a:r>
            <a:r>
              <a:rPr lang="el-GR" sz="1600" dirty="0" smtClean="0">
                <a:solidFill>
                  <a:schemeClr val="tx1"/>
                </a:solidFill>
              </a:rPr>
              <a:t>(</a:t>
            </a:r>
            <a:r>
              <a:rPr lang="en-US" sz="1600" dirty="0" err="1" smtClean="0">
                <a:solidFill>
                  <a:schemeClr val="tx1"/>
                </a:solidFill>
              </a:rPr>
              <a:t>Lahdenpera</a:t>
            </a:r>
            <a:r>
              <a:rPr lang="el-GR" sz="1600" dirty="0" smtClean="0">
                <a:solidFill>
                  <a:schemeClr val="tx1"/>
                </a:solidFill>
              </a:rPr>
              <a:t> &amp; </a:t>
            </a:r>
            <a:r>
              <a:rPr lang="en-US" sz="1600" dirty="0" err="1" smtClean="0">
                <a:solidFill>
                  <a:schemeClr val="tx1"/>
                </a:solidFill>
              </a:rPr>
              <a:t>Kyngas</a:t>
            </a:r>
            <a:r>
              <a:rPr lang="el-GR" sz="1600" dirty="0" smtClean="0">
                <a:solidFill>
                  <a:schemeClr val="tx1"/>
                </a:solidFill>
              </a:rPr>
              <a:t>, 2001) </a:t>
            </a:r>
            <a:endParaRPr lang="en-US" sz="1600" dirty="0">
              <a:solidFill>
                <a:schemeClr val="tx1"/>
              </a:solidFill>
            </a:endParaRPr>
          </a:p>
          <a:p>
            <a:pPr algn="l">
              <a:buFont typeface="Wingdings" pitchFamily="2" charset="2"/>
              <a:buChar char="ü"/>
            </a:pPr>
            <a:r>
              <a:rPr lang="el-GR" sz="2400" dirty="0" smtClean="0">
                <a:solidFill>
                  <a:schemeClr val="tx1"/>
                </a:solidFill>
              </a:rPr>
              <a:t> σε παθήσεις των νεφρών </a:t>
            </a:r>
            <a:r>
              <a:rPr lang="el-GR" sz="1600" dirty="0" smtClean="0">
                <a:solidFill>
                  <a:schemeClr val="tx1"/>
                </a:solidFill>
              </a:rPr>
              <a:t>(</a:t>
            </a:r>
            <a:r>
              <a:rPr lang="en-US" sz="1600" dirty="0" smtClean="0">
                <a:solidFill>
                  <a:schemeClr val="tx1"/>
                </a:solidFill>
              </a:rPr>
              <a:t>Cummings</a:t>
            </a:r>
            <a:r>
              <a:rPr lang="el-GR" sz="1600" dirty="0" smtClean="0">
                <a:solidFill>
                  <a:schemeClr val="tx1"/>
                </a:solidFill>
              </a:rPr>
              <a:t>, </a:t>
            </a:r>
            <a:r>
              <a:rPr lang="en-US" sz="1600" dirty="0" smtClean="0">
                <a:solidFill>
                  <a:schemeClr val="tx1"/>
                </a:solidFill>
              </a:rPr>
              <a:t>Becker</a:t>
            </a:r>
            <a:r>
              <a:rPr lang="el-GR" sz="1600" dirty="0" smtClean="0">
                <a:solidFill>
                  <a:schemeClr val="tx1"/>
                </a:solidFill>
              </a:rPr>
              <a:t>, </a:t>
            </a:r>
            <a:r>
              <a:rPr lang="en-US" sz="1600" dirty="0" err="1" smtClean="0">
                <a:solidFill>
                  <a:schemeClr val="tx1"/>
                </a:solidFill>
              </a:rPr>
              <a:t>Kirscht</a:t>
            </a:r>
            <a:r>
              <a:rPr lang="el-GR" sz="1600" dirty="0" smtClean="0">
                <a:solidFill>
                  <a:schemeClr val="tx1"/>
                </a:solidFill>
              </a:rPr>
              <a:t>, &amp; </a:t>
            </a:r>
            <a:r>
              <a:rPr lang="en-US" sz="1600" dirty="0" smtClean="0">
                <a:solidFill>
                  <a:schemeClr val="tx1"/>
                </a:solidFill>
              </a:rPr>
              <a:t>Levin</a:t>
            </a:r>
            <a:r>
              <a:rPr lang="el-GR" sz="1600" dirty="0" smtClean="0">
                <a:solidFill>
                  <a:schemeClr val="tx1"/>
                </a:solidFill>
              </a:rPr>
              <a:t>, 1981</a:t>
            </a:r>
            <a:r>
              <a:rPr lang="el-GR" sz="2000" dirty="0" smtClean="0">
                <a:solidFill>
                  <a:schemeClr val="tx1"/>
                </a:solidFill>
              </a:rPr>
              <a:t>)</a:t>
            </a:r>
            <a:endParaRPr lang="en-US" sz="2000" dirty="0" smtClean="0">
              <a:solidFill>
                <a:schemeClr val="tx1"/>
              </a:solidFill>
            </a:endParaRPr>
          </a:p>
          <a:p>
            <a:pPr algn="l">
              <a:buFont typeface="Wingdings" pitchFamily="2" charset="2"/>
              <a:buChar char="ü"/>
            </a:pPr>
            <a:r>
              <a:rPr lang="el-GR" sz="2400" dirty="0" smtClean="0">
                <a:solidFill>
                  <a:schemeClr val="tx1"/>
                </a:solidFill>
              </a:rPr>
              <a:t> στην πρόληψη της οστεοπόρωσης </a:t>
            </a:r>
            <a:r>
              <a:rPr lang="el-GR" sz="1600" dirty="0" smtClean="0">
                <a:solidFill>
                  <a:schemeClr val="tx1"/>
                </a:solidFill>
              </a:rPr>
              <a:t>(</a:t>
            </a:r>
            <a:r>
              <a:rPr lang="en-US" sz="1600" dirty="0" err="1" smtClean="0">
                <a:solidFill>
                  <a:schemeClr val="tx1"/>
                </a:solidFill>
              </a:rPr>
              <a:t>Hazavehei</a:t>
            </a:r>
            <a:r>
              <a:rPr lang="el-GR" sz="1600" dirty="0" smtClean="0">
                <a:solidFill>
                  <a:schemeClr val="tx1"/>
                </a:solidFill>
              </a:rPr>
              <a:t>, </a:t>
            </a:r>
            <a:r>
              <a:rPr lang="en-US" sz="1600" dirty="0" err="1" smtClean="0">
                <a:solidFill>
                  <a:schemeClr val="tx1"/>
                </a:solidFill>
              </a:rPr>
              <a:t>Taghdisi</a:t>
            </a:r>
            <a:r>
              <a:rPr lang="el-GR" sz="1600" dirty="0" smtClean="0">
                <a:solidFill>
                  <a:schemeClr val="tx1"/>
                </a:solidFill>
              </a:rPr>
              <a:t>, &amp; </a:t>
            </a:r>
            <a:r>
              <a:rPr lang="en-US" sz="1600" dirty="0" err="1" smtClean="0">
                <a:solidFill>
                  <a:schemeClr val="tx1"/>
                </a:solidFill>
              </a:rPr>
              <a:t>Saidi</a:t>
            </a:r>
            <a:r>
              <a:rPr lang="el-GR" sz="1600" dirty="0" smtClean="0">
                <a:solidFill>
                  <a:schemeClr val="tx1"/>
                </a:solidFill>
              </a:rPr>
              <a:t>, 2007) </a:t>
            </a:r>
            <a:endParaRPr lang="en-US" sz="1600" dirty="0" smtClean="0">
              <a:solidFill>
                <a:schemeClr val="tx1"/>
              </a:solidFill>
            </a:endParaRPr>
          </a:p>
          <a:p>
            <a:pPr algn="l">
              <a:buFont typeface="Wingdings" pitchFamily="2" charset="2"/>
              <a:buChar char="ü"/>
            </a:pPr>
            <a:r>
              <a:rPr lang="el-GR" sz="2400" dirty="0" smtClean="0">
                <a:solidFill>
                  <a:schemeClr val="tx1"/>
                </a:solidFill>
              </a:rPr>
              <a:t> στον πόνο στη μέση </a:t>
            </a:r>
            <a:r>
              <a:rPr lang="el-GR" sz="1600" dirty="0" smtClean="0">
                <a:solidFill>
                  <a:schemeClr val="tx1"/>
                </a:solidFill>
              </a:rPr>
              <a:t>(</a:t>
            </a:r>
            <a:r>
              <a:rPr lang="en-US" sz="1600" dirty="0" smtClean="0">
                <a:solidFill>
                  <a:schemeClr val="tx1"/>
                </a:solidFill>
              </a:rPr>
              <a:t>Cohen</a:t>
            </a:r>
            <a:r>
              <a:rPr lang="el-GR" sz="1600" dirty="0" smtClean="0">
                <a:solidFill>
                  <a:schemeClr val="tx1"/>
                </a:solidFill>
              </a:rPr>
              <a:t>, 1997</a:t>
            </a:r>
            <a:r>
              <a:rPr lang="el-GR" sz="2000" dirty="0" smtClean="0">
                <a:solidFill>
                  <a:schemeClr val="tx1"/>
                </a:solidFill>
              </a:rPr>
              <a:t>) </a:t>
            </a:r>
            <a:r>
              <a:rPr lang="el-GR" sz="2400" dirty="0" smtClean="0">
                <a:solidFill>
                  <a:schemeClr val="tx1"/>
                </a:solidFill>
              </a:rPr>
              <a:t>κ.α. </a:t>
            </a:r>
            <a:endParaRPr lang="el-GR" sz="2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Το </a:t>
            </a:r>
            <a:r>
              <a:rPr lang="en-US" dirty="0">
                <a:latin typeface="Calibri" pitchFamily="34" charset="0"/>
              </a:rPr>
              <a:t>HBM</a:t>
            </a:r>
            <a:r>
              <a:rPr lang="el-GR" dirty="0">
                <a:latin typeface="Calibri" pitchFamily="34" charset="0"/>
              </a:rPr>
              <a:t> στο άσθμα</a:t>
            </a:r>
            <a:r>
              <a:rPr lang="en-US" dirty="0">
                <a:latin typeface="Calibri" pitchFamily="34" charset="0"/>
              </a:rPr>
              <a:t/>
            </a:r>
            <a:br>
              <a:rPr lang="en-US" dirty="0">
                <a:latin typeface="Calibri" pitchFamily="34" charset="0"/>
              </a:rPr>
            </a:br>
            <a:r>
              <a:rPr lang="el-GR" sz="3100" b="0" dirty="0" smtClean="0">
                <a:latin typeface="Calibri" pitchFamily="34" charset="0"/>
              </a:rPr>
              <a:t>(</a:t>
            </a:r>
            <a:r>
              <a:rPr lang="en-US" sz="3100" b="0" dirty="0" smtClean="0">
                <a:latin typeface="Calibri" pitchFamily="34" charset="0"/>
              </a:rPr>
              <a:t>1 </a:t>
            </a:r>
            <a:r>
              <a:rPr lang="el-GR" sz="3100" b="0" dirty="0">
                <a:latin typeface="Calibri" pitchFamily="34" charset="0"/>
              </a:rPr>
              <a:t>από </a:t>
            </a:r>
            <a:r>
              <a:rPr lang="el-GR" sz="3100" b="0" dirty="0" smtClean="0">
                <a:latin typeface="Calibri" pitchFamily="34" charset="0"/>
              </a:rPr>
              <a:t>3)</a:t>
            </a:r>
            <a:endParaRPr lang="el-GR" sz="3100" b="0" dirty="0">
              <a:latin typeface="Calibri" pitchFamily="34" charset="0"/>
            </a:endParaRPr>
          </a:p>
        </p:txBody>
      </p:sp>
      <p:sp>
        <p:nvSpPr>
          <p:cNvPr id="3" name="2 - Υπότιτλος"/>
          <p:cNvSpPr>
            <a:spLocks noGrp="1"/>
          </p:cNvSpPr>
          <p:nvPr>
            <p:ph idx="1"/>
          </p:nvPr>
        </p:nvSpPr>
        <p:spPr/>
        <p:txBody>
          <a:bodyPr>
            <a:normAutofit/>
          </a:bodyPr>
          <a:lstStyle/>
          <a:p>
            <a:pPr algn="l"/>
            <a:r>
              <a:rPr lang="en-US" sz="2400" b="1" dirty="0" smtClean="0">
                <a:solidFill>
                  <a:srgbClr val="004B82"/>
                </a:solidFill>
                <a:latin typeface="Calibri" pitchFamily="34" charset="0"/>
              </a:rPr>
              <a:t>Becker </a:t>
            </a:r>
            <a:r>
              <a:rPr lang="el-GR" sz="2400" b="1" dirty="0" smtClean="0">
                <a:solidFill>
                  <a:srgbClr val="004B82"/>
                </a:solidFill>
                <a:latin typeface="Calibri" pitchFamily="34" charset="0"/>
              </a:rPr>
              <a:t>(1974)</a:t>
            </a:r>
            <a:r>
              <a:rPr lang="en-US" sz="2400" b="1" dirty="0">
                <a:solidFill>
                  <a:srgbClr val="004B82"/>
                </a:solidFill>
                <a:latin typeface="Calibri" pitchFamily="34" charset="0"/>
              </a:rPr>
              <a:t>:</a:t>
            </a:r>
            <a:r>
              <a:rPr lang="el-GR" sz="2400" b="1" dirty="0" smtClean="0">
                <a:solidFill>
                  <a:srgbClr val="004B82"/>
                </a:solidFill>
                <a:latin typeface="Calibri" pitchFamily="34" charset="0"/>
              </a:rPr>
              <a:t> </a:t>
            </a:r>
            <a:r>
              <a:rPr lang="el-GR" sz="2400" dirty="0" smtClean="0">
                <a:solidFill>
                  <a:schemeClr val="tx1"/>
                </a:solidFill>
                <a:latin typeface="Calibri" pitchFamily="34" charset="0"/>
              </a:rPr>
              <a:t>στο άσθμα, σημαντικό ρόλο παίζει η ατομική ευθύνη των ασθενών για τη διατήρηση και τη φροντίδα της υγείας τους </a:t>
            </a:r>
          </a:p>
          <a:p>
            <a:r>
              <a:rPr lang="el-GR" sz="2400" dirty="0" smtClean="0">
                <a:solidFill>
                  <a:schemeClr val="tx1"/>
                </a:solidFill>
                <a:latin typeface="Calibri" pitchFamily="34" charset="0"/>
              </a:rPr>
              <a:t>π.χ. </a:t>
            </a:r>
            <a:r>
              <a:rPr lang="el-GR" sz="2400" b="1" dirty="0" smtClean="0">
                <a:solidFill>
                  <a:srgbClr val="820000"/>
                </a:solidFill>
                <a:latin typeface="Calibri" pitchFamily="34" charset="0"/>
              </a:rPr>
              <a:t>η συμμόρφωση</a:t>
            </a:r>
            <a:r>
              <a:rPr lang="el-GR" sz="2400" dirty="0" smtClean="0">
                <a:solidFill>
                  <a:srgbClr val="820000"/>
                </a:solidFill>
                <a:latin typeface="Calibri" pitchFamily="34" charset="0"/>
              </a:rPr>
              <a:t> </a:t>
            </a:r>
            <a:r>
              <a:rPr lang="el-GR" sz="2400" dirty="0" smtClean="0">
                <a:solidFill>
                  <a:schemeClr val="tx1"/>
                </a:solidFill>
                <a:latin typeface="Calibri" pitchFamily="34" charset="0"/>
              </a:rPr>
              <a:t>στις οδηγίες χρήσης φαρμάκων</a:t>
            </a:r>
            <a:endParaRPr lang="en-US" sz="2400" dirty="0" smtClean="0">
              <a:solidFill>
                <a:schemeClr val="tx1"/>
              </a:solidFill>
              <a:latin typeface="Calibri" pitchFamily="34" charset="0"/>
            </a:endParaRPr>
          </a:p>
          <a:p>
            <a:endParaRPr lang="en-US" sz="2400" dirty="0" smtClean="0">
              <a:latin typeface="Calibri" pitchFamily="34" charset="0"/>
            </a:endParaRPr>
          </a:p>
          <a:p>
            <a:pPr algn="l"/>
            <a:r>
              <a:rPr lang="en-US" sz="2400" b="1" dirty="0" smtClean="0">
                <a:solidFill>
                  <a:srgbClr val="004B82"/>
                </a:solidFill>
                <a:latin typeface="Calibri" pitchFamily="34" charset="0"/>
              </a:rPr>
              <a:t>Vincent </a:t>
            </a:r>
            <a:r>
              <a:rPr lang="el-GR" sz="2400" b="1" dirty="0" smtClean="0">
                <a:solidFill>
                  <a:srgbClr val="004B82"/>
                </a:solidFill>
                <a:latin typeface="Calibri" pitchFamily="34" charset="0"/>
              </a:rPr>
              <a:t>(1971)</a:t>
            </a:r>
            <a:r>
              <a:rPr lang="en-US" sz="2400" b="1" dirty="0" smtClean="0">
                <a:solidFill>
                  <a:srgbClr val="004B82"/>
                </a:solidFill>
                <a:latin typeface="Calibri" pitchFamily="34" charset="0"/>
              </a:rPr>
              <a:t>:</a:t>
            </a:r>
            <a:r>
              <a:rPr lang="el-GR" sz="2400" b="1" dirty="0" smtClean="0">
                <a:solidFill>
                  <a:srgbClr val="004B82"/>
                </a:solidFill>
                <a:latin typeface="Calibri" pitchFamily="34" charset="0"/>
              </a:rPr>
              <a:t> </a:t>
            </a:r>
            <a:r>
              <a:rPr lang="el-GR" sz="2400" dirty="0" smtClean="0">
                <a:solidFill>
                  <a:schemeClr val="tx1"/>
                </a:solidFill>
                <a:latin typeface="Calibri" pitchFamily="34" charset="0"/>
              </a:rPr>
              <a:t>το ποσοστό της </a:t>
            </a:r>
            <a:r>
              <a:rPr lang="el-GR" sz="2400" b="1" dirty="0" smtClean="0">
                <a:solidFill>
                  <a:srgbClr val="004B82"/>
                </a:solidFill>
                <a:latin typeface="Calibri" pitchFamily="34" charset="0"/>
              </a:rPr>
              <a:t>μη συμμόρφωσης αυτής ξεπερνάει το 60%, </a:t>
            </a:r>
            <a:r>
              <a:rPr lang="el-GR" sz="2400" dirty="0" smtClean="0">
                <a:solidFill>
                  <a:schemeClr val="tx1"/>
                </a:solidFill>
                <a:latin typeface="Calibri" pitchFamily="34" charset="0"/>
              </a:rPr>
              <a:t>αναδεικνύοντας ένα τεράστιο πρόβλημα στη δημόσια υγεία</a:t>
            </a:r>
            <a:endParaRPr lang="el-GR"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Το </a:t>
            </a:r>
            <a:r>
              <a:rPr lang="en-US" dirty="0">
                <a:latin typeface="Calibri" pitchFamily="34" charset="0"/>
              </a:rPr>
              <a:t>HBM</a:t>
            </a:r>
            <a:r>
              <a:rPr lang="el-GR" dirty="0">
                <a:latin typeface="Calibri" pitchFamily="34" charset="0"/>
              </a:rPr>
              <a:t> στο άσθμα</a:t>
            </a:r>
            <a:r>
              <a:rPr lang="en-US" dirty="0">
                <a:latin typeface="Calibri" pitchFamily="34" charset="0"/>
              </a:rPr>
              <a:t/>
            </a:r>
            <a:br>
              <a:rPr lang="en-US" dirty="0">
                <a:latin typeface="Calibri" pitchFamily="34" charset="0"/>
              </a:rPr>
            </a:br>
            <a:r>
              <a:rPr lang="el-GR" sz="3100" b="0" dirty="0" smtClean="0">
                <a:latin typeface="Calibri" pitchFamily="34" charset="0"/>
              </a:rPr>
              <a:t>(2</a:t>
            </a:r>
            <a:r>
              <a:rPr lang="en-US" sz="3100" b="0" dirty="0" smtClean="0">
                <a:latin typeface="Calibri" pitchFamily="34" charset="0"/>
              </a:rPr>
              <a:t> </a:t>
            </a:r>
            <a:r>
              <a:rPr lang="el-GR" sz="3100" b="0" dirty="0">
                <a:latin typeface="Calibri" pitchFamily="34" charset="0"/>
              </a:rPr>
              <a:t>από 3)</a:t>
            </a:r>
            <a:endParaRPr lang="el-GR" dirty="0"/>
          </a:p>
        </p:txBody>
      </p:sp>
      <p:sp>
        <p:nvSpPr>
          <p:cNvPr id="3" name="2 - Υπότιτλος"/>
          <p:cNvSpPr>
            <a:spLocks noGrp="1"/>
          </p:cNvSpPr>
          <p:nvPr>
            <p:ph idx="1"/>
          </p:nvPr>
        </p:nvSpPr>
        <p:spPr/>
        <p:txBody>
          <a:bodyPr>
            <a:normAutofit/>
          </a:bodyPr>
          <a:lstStyle/>
          <a:p>
            <a:pPr algn="l"/>
            <a:r>
              <a:rPr lang="en-US" sz="2400" b="1" dirty="0" err="1" smtClean="0">
                <a:solidFill>
                  <a:srgbClr val="004B82"/>
                </a:solidFill>
                <a:latin typeface="Calibri" pitchFamily="34" charset="0"/>
              </a:rPr>
              <a:t>Legoretta</a:t>
            </a:r>
            <a:r>
              <a:rPr lang="en-US" sz="2400" b="1" dirty="0" smtClean="0">
                <a:solidFill>
                  <a:srgbClr val="004B82"/>
                </a:solidFill>
                <a:latin typeface="Calibri" pitchFamily="34" charset="0"/>
              </a:rPr>
              <a:t> et al.</a:t>
            </a:r>
            <a:r>
              <a:rPr lang="el-GR" sz="2400" b="1" dirty="0" smtClean="0">
                <a:solidFill>
                  <a:srgbClr val="004B82"/>
                </a:solidFill>
                <a:latin typeface="Calibri" pitchFamily="34" charset="0"/>
              </a:rPr>
              <a:t>(1998): </a:t>
            </a:r>
            <a:r>
              <a:rPr lang="el-GR" sz="2400" dirty="0" smtClean="0">
                <a:solidFill>
                  <a:schemeClr val="tx1"/>
                </a:solidFill>
                <a:latin typeface="Calibri" pitchFamily="34" charset="0"/>
              </a:rPr>
              <a:t>σε δείγμα &gt; 5000 ενηλίκων με άσθμα εντόπισαν ποσοστό &gt; 50% που δεν ελάμβανε τα προτεινόμενα φάρμακα από τον ιατρό</a:t>
            </a:r>
          </a:p>
          <a:p>
            <a:r>
              <a:rPr lang="el-GR" sz="2400" b="1" dirty="0" err="1" smtClean="0">
                <a:solidFill>
                  <a:srgbClr val="004B82"/>
                </a:solidFill>
                <a:latin typeface="Calibri" pitchFamily="34" charset="0"/>
              </a:rPr>
              <a:t>Jones</a:t>
            </a:r>
            <a:r>
              <a:rPr lang="el-GR" sz="2400" b="1" dirty="0" smtClean="0">
                <a:solidFill>
                  <a:srgbClr val="004B82"/>
                </a:solidFill>
                <a:latin typeface="Calibri" pitchFamily="34" charset="0"/>
              </a:rPr>
              <a:t> </a:t>
            </a:r>
            <a:r>
              <a:rPr lang="en-US" sz="2400" b="1" dirty="0" smtClean="0">
                <a:solidFill>
                  <a:srgbClr val="004B82"/>
                </a:solidFill>
                <a:latin typeface="Calibri" pitchFamily="34" charset="0"/>
              </a:rPr>
              <a:t>et al. </a:t>
            </a:r>
            <a:r>
              <a:rPr lang="el-GR" sz="2400" b="1" dirty="0" smtClean="0">
                <a:solidFill>
                  <a:srgbClr val="004B82"/>
                </a:solidFill>
                <a:latin typeface="Calibri" pitchFamily="34" charset="0"/>
              </a:rPr>
              <a:t>(1987): </a:t>
            </a:r>
            <a:r>
              <a:rPr lang="el-GR" sz="2400" dirty="0" smtClean="0">
                <a:solidFill>
                  <a:schemeClr val="tx1"/>
                </a:solidFill>
                <a:latin typeface="Calibri" pitchFamily="34" charset="0"/>
              </a:rPr>
              <a:t>εφάρμοσαν εκπαιδευτικό πρόγραμμα, βασισμένο στο </a:t>
            </a:r>
            <a:r>
              <a:rPr lang="en-US" sz="2400" dirty="0" smtClean="0">
                <a:solidFill>
                  <a:schemeClr val="tx1"/>
                </a:solidFill>
                <a:latin typeface="Calibri" pitchFamily="34" charset="0"/>
              </a:rPr>
              <a:t>HBM</a:t>
            </a:r>
            <a:r>
              <a:rPr lang="el-GR" sz="2400" dirty="0" smtClean="0">
                <a:solidFill>
                  <a:schemeClr val="tx1"/>
                </a:solidFill>
                <a:latin typeface="Calibri" pitchFamily="34" charset="0"/>
              </a:rPr>
              <a:t> σε ενήλικες και παιδιά με άσθμα με πρόσφατη και για 1</a:t>
            </a:r>
            <a:r>
              <a:rPr lang="el-GR" sz="2400" baseline="30000" dirty="0" smtClean="0">
                <a:solidFill>
                  <a:schemeClr val="tx1"/>
                </a:solidFill>
                <a:latin typeface="Calibri" pitchFamily="34" charset="0"/>
              </a:rPr>
              <a:t>η</a:t>
            </a:r>
            <a:r>
              <a:rPr lang="el-GR" sz="2400" dirty="0" smtClean="0">
                <a:solidFill>
                  <a:schemeClr val="tx1"/>
                </a:solidFill>
                <a:latin typeface="Calibri" pitchFamily="34" charset="0"/>
              </a:rPr>
              <a:t> φορά επίσκεψη στο ΤΕΠ, </a:t>
            </a:r>
            <a:r>
              <a:rPr lang="el-GR" sz="2400" u="sng" dirty="0" smtClean="0">
                <a:solidFill>
                  <a:schemeClr val="tx1"/>
                </a:solidFill>
                <a:latin typeface="Calibri" pitchFamily="34" charset="0"/>
              </a:rPr>
              <a:t>με σκοπό την αύξηση της συχνότητας των τακτικών επισκέψεών τους στον ιατρό </a:t>
            </a:r>
          </a:p>
          <a:p>
            <a:pPr algn="l"/>
            <a:r>
              <a:rPr lang="el-GR" sz="2400" dirty="0" smtClean="0">
                <a:solidFill>
                  <a:schemeClr val="tx1"/>
                </a:solidFill>
                <a:latin typeface="Calibri" pitchFamily="34" charset="0"/>
              </a:rPr>
              <a:t>Τα αποτελέσματα έδειξαν βελτίωση στη συνέπεια τόσο της πραγματοποίησης όσο και της διατήρησης των τακτικών συναντήσεων των ασθενών με τον ιατρό τους </a:t>
            </a:r>
            <a:endParaRPr lang="en-US" sz="2400" dirty="0" smtClean="0">
              <a:solidFill>
                <a:schemeClr val="tx1"/>
              </a:solidFill>
              <a:latin typeface="Calibri" pitchFamily="34" charset="0"/>
            </a:endParaRP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Το </a:t>
            </a:r>
            <a:r>
              <a:rPr lang="en-US" dirty="0">
                <a:latin typeface="Calibri" pitchFamily="34" charset="0"/>
              </a:rPr>
              <a:t>HBM</a:t>
            </a:r>
            <a:r>
              <a:rPr lang="el-GR" dirty="0">
                <a:latin typeface="Calibri" pitchFamily="34" charset="0"/>
              </a:rPr>
              <a:t> στο άσθμα</a:t>
            </a:r>
            <a:r>
              <a:rPr lang="en-US" dirty="0">
                <a:latin typeface="Calibri" pitchFamily="34" charset="0"/>
              </a:rPr>
              <a:t/>
            </a:r>
            <a:br>
              <a:rPr lang="en-US" dirty="0">
                <a:latin typeface="Calibri" pitchFamily="34" charset="0"/>
              </a:rPr>
            </a:br>
            <a:r>
              <a:rPr lang="el-GR" sz="3100" b="0" dirty="0" smtClean="0">
                <a:latin typeface="Calibri" pitchFamily="34" charset="0"/>
              </a:rPr>
              <a:t>(3</a:t>
            </a:r>
            <a:r>
              <a:rPr lang="en-US" sz="3100" b="0" dirty="0" smtClean="0">
                <a:latin typeface="Calibri" pitchFamily="34" charset="0"/>
              </a:rPr>
              <a:t> </a:t>
            </a:r>
            <a:r>
              <a:rPr lang="el-GR" sz="3100" b="0" dirty="0">
                <a:latin typeface="Calibri" pitchFamily="34" charset="0"/>
              </a:rPr>
              <a:t>από 3)</a:t>
            </a:r>
            <a:endParaRPr lang="el-GR" dirty="0"/>
          </a:p>
        </p:txBody>
      </p:sp>
      <p:sp>
        <p:nvSpPr>
          <p:cNvPr id="3" name="2 - Υπότιτλος"/>
          <p:cNvSpPr>
            <a:spLocks noGrp="1"/>
          </p:cNvSpPr>
          <p:nvPr>
            <p:ph idx="1"/>
          </p:nvPr>
        </p:nvSpPr>
        <p:spPr>
          <a:xfrm>
            <a:off x="457200" y="1600200"/>
            <a:ext cx="8229600" cy="4925144"/>
          </a:xfrm>
        </p:spPr>
        <p:txBody>
          <a:bodyPr>
            <a:normAutofit/>
          </a:bodyPr>
          <a:lstStyle/>
          <a:p>
            <a:pPr algn="l">
              <a:spcAft>
                <a:spcPts val="600"/>
              </a:spcAft>
            </a:pPr>
            <a:r>
              <a:rPr lang="en-US" sz="2400" b="1" dirty="0" smtClean="0">
                <a:solidFill>
                  <a:srgbClr val="004B82"/>
                </a:solidFill>
                <a:latin typeface="Calibri" pitchFamily="34" charset="0"/>
              </a:rPr>
              <a:t>Putman</a:t>
            </a:r>
            <a:r>
              <a:rPr lang="el-GR" sz="2400" b="1" dirty="0" smtClean="0">
                <a:solidFill>
                  <a:srgbClr val="004B82"/>
                </a:solidFill>
                <a:latin typeface="Calibri" pitchFamily="34" charset="0"/>
              </a:rPr>
              <a:t> (2004):</a:t>
            </a:r>
            <a:r>
              <a:rPr lang="el-GR" sz="2400" dirty="0" smtClean="0">
                <a:latin typeface="Calibri" pitchFamily="34" charset="0"/>
              </a:rPr>
              <a:t> </a:t>
            </a:r>
            <a:r>
              <a:rPr lang="el-GR" sz="2400" dirty="0" smtClean="0">
                <a:solidFill>
                  <a:schemeClr val="tx1"/>
                </a:solidFill>
                <a:latin typeface="Calibri" pitchFamily="34" charset="0"/>
              </a:rPr>
              <a:t>αναφέρει ως κύριες μεταβλητές για την αντιμετώπιση του άσθματος τις πεποιθήσεις των ασθενών για την υγεία και τις στάσεις απέναντι στην πάθηση </a:t>
            </a:r>
            <a:endParaRPr lang="en-US" sz="2400" dirty="0" smtClean="0">
              <a:solidFill>
                <a:schemeClr val="tx1"/>
              </a:solidFill>
              <a:latin typeface="Calibri" pitchFamily="34" charset="0"/>
            </a:endParaRPr>
          </a:p>
          <a:p>
            <a:pPr>
              <a:spcAft>
                <a:spcPts val="600"/>
              </a:spcAft>
            </a:pPr>
            <a:r>
              <a:rPr lang="en-GB" sz="2400" b="1" dirty="0" smtClean="0">
                <a:solidFill>
                  <a:srgbClr val="004B82"/>
                </a:solidFill>
                <a:latin typeface="Calibri" pitchFamily="34" charset="0"/>
              </a:rPr>
              <a:t>De </a:t>
            </a:r>
            <a:r>
              <a:rPr lang="en-US" sz="2400" b="1" dirty="0" smtClean="0">
                <a:solidFill>
                  <a:srgbClr val="004B82"/>
                </a:solidFill>
                <a:latin typeface="Calibri" pitchFamily="34" charset="0"/>
              </a:rPr>
              <a:t>S</a:t>
            </a:r>
            <a:r>
              <a:rPr lang="en-GB" sz="2400" b="1" dirty="0" smtClean="0">
                <a:solidFill>
                  <a:srgbClr val="004B82"/>
                </a:solidFill>
                <a:latin typeface="Calibri" pitchFamily="34" charset="0"/>
              </a:rPr>
              <a:t>met</a:t>
            </a:r>
            <a:r>
              <a:rPr lang="el-GR" sz="2400" b="1" dirty="0" smtClean="0">
                <a:solidFill>
                  <a:srgbClr val="004B82"/>
                </a:solidFill>
                <a:latin typeface="Calibri" pitchFamily="34" charset="0"/>
              </a:rPr>
              <a:t> (2006): </a:t>
            </a:r>
            <a:r>
              <a:rPr lang="el-GR" sz="2400" dirty="0" smtClean="0">
                <a:solidFill>
                  <a:schemeClr val="tx1"/>
                </a:solidFill>
                <a:latin typeface="Calibri" pitchFamily="34" charset="0"/>
              </a:rPr>
              <a:t>στη μελέτη του για τη συσχέτιση των μεταβλητών του </a:t>
            </a:r>
            <a:r>
              <a:rPr lang="en-US" sz="2400" dirty="0" smtClean="0">
                <a:solidFill>
                  <a:schemeClr val="tx1"/>
                </a:solidFill>
                <a:latin typeface="Calibri" pitchFamily="34" charset="0"/>
              </a:rPr>
              <a:t>HBM </a:t>
            </a:r>
            <a:r>
              <a:rPr lang="el-GR" sz="2400" dirty="0" smtClean="0">
                <a:solidFill>
                  <a:schemeClr val="tx1"/>
                </a:solidFill>
                <a:latin typeface="Calibri" pitchFamily="34" charset="0"/>
              </a:rPr>
              <a:t>με την </a:t>
            </a:r>
            <a:r>
              <a:rPr lang="el-GR" sz="2400" dirty="0" err="1" smtClean="0">
                <a:solidFill>
                  <a:schemeClr val="tx1"/>
                </a:solidFill>
                <a:latin typeface="Calibri" pitchFamily="34" charset="0"/>
              </a:rPr>
              <a:t>αυτο</a:t>
            </a:r>
            <a:r>
              <a:rPr lang="el-GR" sz="2400" dirty="0" smtClean="0">
                <a:solidFill>
                  <a:schemeClr val="tx1"/>
                </a:solidFill>
                <a:latin typeface="Calibri" pitchFamily="34" charset="0"/>
              </a:rPr>
              <a:t>-αναφερόμενη συμμόρφωση στα προληπτικά φάρμακα για το άσθμα, αναφέρει ότι </a:t>
            </a:r>
          </a:p>
          <a:p>
            <a:pPr algn="l">
              <a:spcAft>
                <a:spcPts val="600"/>
              </a:spcAft>
              <a:buFont typeface="Wingdings" pitchFamily="2" charset="2"/>
              <a:buChar char="ü"/>
            </a:pPr>
            <a:r>
              <a:rPr lang="el-GR" sz="2400" dirty="0" smtClean="0">
                <a:solidFill>
                  <a:schemeClr val="tx1"/>
                </a:solidFill>
                <a:latin typeface="Calibri" pitchFamily="34" charset="0"/>
              </a:rPr>
              <a:t>οι πεποιθήσεις </a:t>
            </a:r>
          </a:p>
          <a:p>
            <a:pPr algn="l">
              <a:spcAft>
                <a:spcPts val="600"/>
              </a:spcAft>
              <a:buFont typeface="Wingdings" pitchFamily="2" charset="2"/>
              <a:buChar char="ü"/>
            </a:pPr>
            <a:r>
              <a:rPr lang="el-GR" sz="2400" dirty="0" smtClean="0">
                <a:solidFill>
                  <a:schemeClr val="tx1"/>
                </a:solidFill>
                <a:latin typeface="Calibri" pitchFamily="34" charset="0"/>
              </a:rPr>
              <a:t>οι αντιλήψεις και οι εμπειρίες </a:t>
            </a:r>
          </a:p>
          <a:p>
            <a:pPr algn="l">
              <a:spcAft>
                <a:spcPts val="600"/>
              </a:spcAft>
            </a:pPr>
            <a:r>
              <a:rPr lang="el-GR" sz="2400" dirty="0" smtClean="0">
                <a:solidFill>
                  <a:schemeClr val="tx1"/>
                </a:solidFill>
                <a:latin typeface="Calibri" pitchFamily="34" charset="0"/>
              </a:rPr>
              <a:t>συνιστούν τις μεταβλητές που </a:t>
            </a:r>
            <a:r>
              <a:rPr lang="el-GR" sz="2400" u="sng" dirty="0" smtClean="0">
                <a:solidFill>
                  <a:schemeClr val="tx1"/>
                </a:solidFill>
                <a:latin typeface="Calibri" pitchFamily="34" charset="0"/>
              </a:rPr>
              <a:t>σχετίζονται με την συμπεριφορά ανυπακοής</a:t>
            </a:r>
            <a:r>
              <a:rPr lang="el-GR" sz="2400" dirty="0" smtClean="0">
                <a:solidFill>
                  <a:schemeClr val="tx1"/>
                </a:solidFill>
                <a:latin typeface="Calibri" pitchFamily="34" charset="0"/>
              </a:rPr>
              <a:t> στη λήψη των φαρμάκων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Calibri" pitchFamily="34" charset="0"/>
              </a:rPr>
              <a:t/>
            </a:r>
            <a:br>
              <a:rPr lang="el-GR" dirty="0" smtClean="0">
                <a:latin typeface="Calibri" pitchFamily="34" charset="0"/>
              </a:rPr>
            </a:br>
            <a:r>
              <a:rPr lang="el-GR" dirty="0" smtClean="0">
                <a:latin typeface="Calibri" pitchFamily="34" charset="0"/>
              </a:rPr>
              <a:t>Το </a:t>
            </a:r>
            <a:r>
              <a:rPr lang="en-US" dirty="0">
                <a:latin typeface="Calibri" pitchFamily="34" charset="0"/>
              </a:rPr>
              <a:t>HBM</a:t>
            </a:r>
            <a:r>
              <a:rPr lang="el-GR" dirty="0">
                <a:latin typeface="Calibri" pitchFamily="34" charset="0"/>
              </a:rPr>
              <a:t> </a:t>
            </a:r>
            <a:r>
              <a:rPr lang="el-GR" dirty="0" smtClean="0">
                <a:latin typeface="Calibri" pitchFamily="34" charset="0"/>
              </a:rPr>
              <a:t>στη Χρόνια Αποφρακτική Πνευμονοπάθεια</a:t>
            </a:r>
            <a:r>
              <a:rPr lang="en-US" dirty="0">
                <a:latin typeface="Calibri" pitchFamily="34" charset="0"/>
              </a:rPr>
              <a:t/>
            </a:r>
            <a:br>
              <a:rPr lang="en-US" dirty="0">
                <a:latin typeface="Calibri" pitchFamily="34" charset="0"/>
              </a:rPr>
            </a:b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92500"/>
          </a:bodyPr>
          <a:lstStyle/>
          <a:p>
            <a:r>
              <a:rPr lang="en-US" sz="2400" b="1" dirty="0" smtClean="0">
                <a:solidFill>
                  <a:srgbClr val="004B82"/>
                </a:solidFill>
              </a:rPr>
              <a:t>Simon </a:t>
            </a:r>
            <a:r>
              <a:rPr lang="el-GR" sz="2400" b="1" dirty="0" smtClean="0">
                <a:solidFill>
                  <a:srgbClr val="004B82"/>
                </a:solidFill>
              </a:rPr>
              <a:t>(</a:t>
            </a:r>
            <a:r>
              <a:rPr lang="en-US" sz="2400" b="1" dirty="0" smtClean="0">
                <a:solidFill>
                  <a:srgbClr val="004B82"/>
                </a:solidFill>
              </a:rPr>
              <a:t>2013</a:t>
            </a:r>
            <a:r>
              <a:rPr lang="el-GR" sz="2400" b="1" dirty="0" smtClean="0">
                <a:solidFill>
                  <a:srgbClr val="004B82"/>
                </a:solidFill>
              </a:rPr>
              <a:t>)</a:t>
            </a:r>
            <a:r>
              <a:rPr lang="en-US" sz="2400" b="1" dirty="0" smtClean="0">
                <a:solidFill>
                  <a:srgbClr val="004B82"/>
                </a:solidFill>
              </a:rPr>
              <a:t>: </a:t>
            </a:r>
            <a:r>
              <a:rPr lang="el-GR" sz="2400" dirty="0" smtClean="0"/>
              <a:t>Χρησιμοποίησε το </a:t>
            </a:r>
            <a:r>
              <a:rPr lang="en-US" sz="2400" dirty="0" smtClean="0"/>
              <a:t>Health</a:t>
            </a:r>
            <a:r>
              <a:rPr lang="el-GR" sz="2400" dirty="0" smtClean="0"/>
              <a:t> </a:t>
            </a:r>
            <a:r>
              <a:rPr lang="en-US" sz="2400" dirty="0" smtClean="0"/>
              <a:t>Belief</a:t>
            </a:r>
            <a:r>
              <a:rPr lang="el-GR" sz="2400" dirty="0" smtClean="0"/>
              <a:t> </a:t>
            </a:r>
            <a:r>
              <a:rPr lang="en-US" sz="2400" dirty="0" smtClean="0"/>
              <a:t>Model</a:t>
            </a:r>
            <a:r>
              <a:rPr lang="el-GR" sz="2400" dirty="0" smtClean="0"/>
              <a:t> προκειμένου να εξηγήσει τους λόγους μη συμμόρφωσης των ασθενών με ΧΑΠ στις οδηγίες λήψης των φαρμάκων. </a:t>
            </a:r>
          </a:p>
          <a:p>
            <a:r>
              <a:rPr lang="el-GR" sz="2400" dirty="0" smtClean="0"/>
              <a:t>Τα αποτελέσματα έδειξαν ότι &gt; από το 24% θεωρούν κύρια πηγή πληροφοριών για τη διαχείριση των φαρμάκων τους τον ιατρό. Η εμπιστοσύνη τους στο πρόσωπο του ιατρού βρέθηκε πολύ υψηλή. Οι ασθενείς αποδέχονται την προτεινόμενη θεραπεία χωρίς να κάνουν ερωτήσεις. </a:t>
            </a:r>
          </a:p>
          <a:p>
            <a:r>
              <a:rPr lang="el-GR" sz="2400" dirty="0" smtClean="0"/>
              <a:t>Επιπλέον, είναι συνεργάσιμοι αλλά μερικές φορές αποτυγχάνουν στο να ακολουθήσουν τις θεραπευτικές οδηγίες.  Διαπιστώθηκε απροθυμία συμμετοχής σε ομάδες αυτό-βοήθειας. </a:t>
            </a:r>
          </a:p>
          <a:p>
            <a:r>
              <a:rPr lang="el-GR" sz="2400" dirty="0" smtClean="0"/>
              <a:t>Γι αυτό, θεωρήθηκε σημαντικό να εκπαιδεύονται οι ασθενείς με ΧΑΠ, να αυξάνουν την υπευθυνότητά τους και να συμμετέχουν σε προγράμματα </a:t>
            </a:r>
            <a:r>
              <a:rPr lang="el-GR" sz="2400" dirty="0" err="1" smtClean="0"/>
              <a:t>αυτο</a:t>
            </a:r>
            <a:r>
              <a:rPr lang="el-GR" sz="2400" dirty="0" smtClean="0"/>
              <a:t>-διαχείρισης της πάθησής τους. </a:t>
            </a:r>
            <a:endParaRPr lang="el-GR" sz="2400" dirty="0"/>
          </a:p>
        </p:txBody>
      </p:sp>
    </p:spTree>
    <p:extLst>
      <p:ext uri="{BB962C8B-B14F-4D97-AF65-F5344CB8AC3E}">
        <p14:creationId xmlns:p14="http://schemas.microsoft.com/office/powerpoint/2010/main" val="109325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57200" y="2636912"/>
            <a:ext cx="8229600" cy="3489251"/>
          </a:xfrm>
        </p:spPr>
        <p:txBody>
          <a:bodyPr>
            <a:normAutofit/>
          </a:bodyPr>
          <a:lstStyle/>
          <a:p>
            <a:pPr algn="l"/>
            <a:r>
              <a:rPr lang="el-GR" sz="2400" dirty="0" smtClean="0">
                <a:solidFill>
                  <a:schemeClr val="tx1"/>
                </a:solidFill>
                <a:latin typeface="Calibri" pitchFamily="34" charset="0"/>
              </a:rPr>
              <a:t>Ερμηνεύει τον τρόπο με τον οποίο τα άτομα υιοθετούν την αλλαγή συμπεριφοράς</a:t>
            </a:r>
          </a:p>
          <a:p>
            <a:pPr algn="l"/>
            <a:endParaRPr lang="el-GR" sz="2400" u="sng" dirty="0" smtClean="0">
              <a:solidFill>
                <a:schemeClr val="tx1"/>
              </a:solidFill>
              <a:latin typeface="Calibri" pitchFamily="34" charset="0"/>
            </a:endParaRPr>
          </a:p>
          <a:p>
            <a:pPr algn="l"/>
            <a:r>
              <a:rPr lang="el-GR" sz="2400" dirty="0" smtClean="0">
                <a:solidFill>
                  <a:schemeClr val="tx1"/>
                </a:solidFill>
                <a:latin typeface="Calibri" pitchFamily="34" charset="0"/>
              </a:rPr>
              <a:t>Η αλλαγή στη συμπεριφορά του ατόμου είναι μια διαδικασία που εξελίσσεται σε πέντε στάδια </a:t>
            </a:r>
          </a:p>
          <a:p>
            <a:pPr algn="l"/>
            <a:endParaRPr lang="el-GR" sz="2400" b="1" u="sng" dirty="0" smtClean="0">
              <a:solidFill>
                <a:srgbClr val="0070C0"/>
              </a:solidFill>
              <a:latin typeface="Calibri" pitchFamily="34" charset="0"/>
            </a:endParaRPr>
          </a:p>
          <a:p>
            <a:pPr algn="l"/>
            <a:endParaRPr lang="el-GR" dirty="0"/>
          </a:p>
        </p:txBody>
      </p:sp>
      <p:sp>
        <p:nvSpPr>
          <p:cNvPr id="5" name="Rectangle 4"/>
          <p:cNvSpPr/>
          <p:nvPr/>
        </p:nvSpPr>
        <p:spPr>
          <a:xfrm>
            <a:off x="2924944" y="1772815"/>
            <a:ext cx="3294112" cy="461665"/>
          </a:xfrm>
          <a:prstGeom prst="rect">
            <a:avLst/>
          </a:prstGeom>
        </p:spPr>
        <p:txBody>
          <a:bodyPr wrap="square">
            <a:spAutoFit/>
          </a:bodyPr>
          <a:lstStyle/>
          <a:p>
            <a:pPr algn="ctr"/>
            <a:r>
              <a:rPr lang="en-US" sz="2400" b="1" dirty="0" err="1"/>
              <a:t>Prochaska</a:t>
            </a:r>
            <a:r>
              <a:rPr lang="en-US" sz="2400" b="1" dirty="0"/>
              <a:t> </a:t>
            </a:r>
            <a:r>
              <a:rPr lang="en-US" sz="2400" b="1" i="1" dirty="0"/>
              <a:t>et al., </a:t>
            </a:r>
            <a:r>
              <a:rPr lang="el-GR" sz="2400" b="1" dirty="0"/>
              <a:t>1992</a:t>
            </a:r>
            <a:r>
              <a:rPr lang="el-GR" sz="2400" b="1" dirty="0" smtClean="0"/>
              <a:t>)</a:t>
            </a:r>
            <a:endParaRPr lang="el-GR" sz="2400" b="1" dirty="0"/>
          </a:p>
        </p:txBody>
      </p:sp>
      <p:sp>
        <p:nvSpPr>
          <p:cNvPr id="6" name="Title 5"/>
          <p:cNvSpPr>
            <a:spLocks noGrp="1"/>
          </p:cNvSpPr>
          <p:nvPr>
            <p:ph type="title"/>
          </p:nvPr>
        </p:nvSpPr>
        <p:spPr>
          <a:xfrm>
            <a:off x="457200" y="260648"/>
            <a:ext cx="8229600" cy="1143000"/>
          </a:xfrm>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1</a:t>
            </a:r>
            <a:r>
              <a:rPr lang="en-US" sz="2800" b="0" dirty="0" smtClean="0"/>
              <a:t> </a:t>
            </a:r>
            <a:r>
              <a:rPr lang="el-GR" sz="2800" b="0" dirty="0"/>
              <a:t>από 9)</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2</a:t>
            </a:r>
            <a:r>
              <a:rPr lang="en-US" sz="2800" b="0" dirty="0" smtClean="0"/>
              <a:t> </a:t>
            </a:r>
            <a:r>
              <a:rPr lang="el-GR" sz="2800" b="0" dirty="0"/>
              <a:t>από 9)</a:t>
            </a:r>
            <a:endParaRPr lang="el-GR" dirty="0"/>
          </a:p>
        </p:txBody>
      </p:sp>
      <p:sp>
        <p:nvSpPr>
          <p:cNvPr id="3" name="2 - Θέση περιεχομένου"/>
          <p:cNvSpPr>
            <a:spLocks noGrp="1"/>
          </p:cNvSpPr>
          <p:nvPr>
            <p:ph idx="1"/>
          </p:nvPr>
        </p:nvSpPr>
        <p:spPr/>
        <p:txBody>
          <a:bodyPr>
            <a:normAutofit/>
          </a:bodyPr>
          <a:lstStyle/>
          <a:p>
            <a:pPr marL="457200" indent="-457200">
              <a:buAutoNum type="arabicPeriod"/>
            </a:pPr>
            <a:r>
              <a:rPr lang="el-GR" sz="2400" b="1" dirty="0" smtClean="0">
                <a:solidFill>
                  <a:srgbClr val="004B82"/>
                </a:solidFill>
                <a:latin typeface="Calibri" pitchFamily="34" charset="0"/>
              </a:rPr>
              <a:t>Στάδιο προ-πρόθεσης</a:t>
            </a:r>
            <a:r>
              <a:rPr lang="el-GR" sz="2400" dirty="0" smtClean="0">
                <a:latin typeface="Calibri" pitchFamily="34" charset="0"/>
              </a:rPr>
              <a:t>, στο οποίο το άτομο δεν εκδηλώνει την επιθυμητή συμπεριφορά και </a:t>
            </a:r>
            <a:r>
              <a:rPr lang="el-GR" sz="2400" u="sng" dirty="0" smtClean="0">
                <a:latin typeface="Calibri" pitchFamily="34" charset="0"/>
              </a:rPr>
              <a:t>δεν σκοπεύει να την αλλάξει μέσα στους επόμενους έξι μήνες </a:t>
            </a:r>
          </a:p>
          <a:p>
            <a:pPr marL="457200" indent="-457200">
              <a:buNone/>
            </a:pPr>
            <a:endParaRPr lang="el-GR" sz="2400" u="sng" dirty="0" smtClean="0">
              <a:latin typeface="Calibri" pitchFamily="34" charset="0"/>
            </a:endParaRPr>
          </a:p>
          <a:p>
            <a:r>
              <a:rPr lang="el-GR" sz="2400" dirty="0" smtClean="0">
                <a:latin typeface="Calibri" pitchFamily="34" charset="0"/>
              </a:rPr>
              <a:t>Το άτομο στο στάδιο αυτό δεν έχει ενημερωθεί για την επιθυμητή συμπεριφορά και πιστεύει είτε ότι δεν μπορεί να αλλάξει είτε/και θεωρεί καταλληλότερη την ισχύουσα συμπεριφορά</a:t>
            </a:r>
          </a:p>
          <a:p>
            <a:endParaRPr lang="el-GR" dirty="0"/>
          </a:p>
        </p:txBody>
      </p:sp>
      <p:sp>
        <p:nvSpPr>
          <p:cNvPr id="2" name="Ορθογώνιο 1"/>
          <p:cNvSpPr/>
          <p:nvPr/>
        </p:nvSpPr>
        <p:spPr>
          <a:xfrm>
            <a:off x="827584" y="4941168"/>
            <a:ext cx="2479268" cy="369332"/>
          </a:xfrm>
          <a:prstGeom prst="rect">
            <a:avLst/>
          </a:prstGeom>
        </p:spPr>
        <p:txBody>
          <a:bodyPr wrap="none">
            <a:spAutoFit/>
          </a:bodyPr>
          <a:lstStyle/>
          <a:p>
            <a:pPr algn="ctr"/>
            <a:r>
              <a:rPr lang="en-US" dirty="0">
                <a:latin typeface="Calibri" pitchFamily="34" charset="0"/>
              </a:rPr>
              <a:t>(</a:t>
            </a:r>
            <a:r>
              <a:rPr lang="en-US" dirty="0" err="1">
                <a:latin typeface="Calibri" pitchFamily="34" charset="0"/>
              </a:rPr>
              <a:t>Prochaska</a:t>
            </a:r>
            <a:r>
              <a:rPr lang="en-US" dirty="0">
                <a:latin typeface="Calibri" pitchFamily="34" charset="0"/>
              </a:rPr>
              <a:t> </a:t>
            </a:r>
            <a:r>
              <a:rPr lang="en-US" i="1" dirty="0">
                <a:latin typeface="Calibri" pitchFamily="34" charset="0"/>
              </a:rPr>
              <a:t>et al., </a:t>
            </a:r>
            <a:r>
              <a:rPr lang="el-GR" dirty="0">
                <a:latin typeface="Calibri" pitchFamily="34" charset="0"/>
              </a:rPr>
              <a:t>1992) </a:t>
            </a:r>
            <a:r>
              <a:rPr lang="en-US" dirty="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3</a:t>
            </a:r>
            <a:r>
              <a:rPr lang="en-US" sz="2800" b="0" dirty="0" smtClean="0"/>
              <a:t> </a:t>
            </a:r>
            <a:r>
              <a:rPr lang="el-GR" sz="2800" b="0" dirty="0"/>
              <a:t>από 9)</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2"/>
            </a:pPr>
            <a:r>
              <a:rPr lang="el-GR" sz="2400" b="1" dirty="0" smtClean="0">
                <a:solidFill>
                  <a:srgbClr val="004B82"/>
                </a:solidFill>
                <a:latin typeface="Calibri" pitchFamily="34" charset="0"/>
              </a:rPr>
              <a:t>Στο στάδιο της πρόθεσης</a:t>
            </a:r>
            <a:r>
              <a:rPr lang="el-GR" sz="2400" i="1" dirty="0" smtClean="0">
                <a:latin typeface="Calibri" pitchFamily="34" charset="0"/>
              </a:rPr>
              <a:t>,</a:t>
            </a:r>
            <a:r>
              <a:rPr lang="el-GR" sz="2400" dirty="0" smtClean="0">
                <a:latin typeface="Calibri" pitchFamily="34" charset="0"/>
              </a:rPr>
              <a:t> το άτομο, παρόλο που δεν εκδηλώνει την επιθυμητή συμπεριφορά, </a:t>
            </a:r>
            <a:r>
              <a:rPr lang="el-GR" sz="2400" u="sng" dirty="0" smtClean="0">
                <a:latin typeface="Calibri" pitchFamily="34" charset="0"/>
              </a:rPr>
              <a:t>έχει σοβαρή πρόθεση να το κάνει</a:t>
            </a:r>
            <a:r>
              <a:rPr lang="el-GR" sz="2400" dirty="0" smtClean="0">
                <a:latin typeface="Calibri" pitchFamily="34" charset="0"/>
              </a:rPr>
              <a:t>. </a:t>
            </a:r>
          </a:p>
          <a:p>
            <a:pPr marL="0" indent="0">
              <a:buNone/>
            </a:pPr>
            <a:endParaRPr lang="el-GR" sz="2400" dirty="0">
              <a:latin typeface="Calibri" pitchFamily="34" charset="0"/>
            </a:endParaRPr>
          </a:p>
          <a:p>
            <a:r>
              <a:rPr lang="el-GR" sz="2400" dirty="0" smtClean="0">
                <a:latin typeface="Calibri" pitchFamily="34" charset="0"/>
              </a:rPr>
              <a:t>Η καθυστέρηση αυτή οφείλεται στο γεγονός ότι το άτομο </a:t>
            </a:r>
            <a:r>
              <a:rPr lang="el-GR" sz="2400" u="sng" dirty="0" smtClean="0">
                <a:latin typeface="Calibri" pitchFamily="34" charset="0"/>
              </a:rPr>
              <a:t>θεωρεί ισότιμο το κόστος με το όφελος </a:t>
            </a:r>
            <a:r>
              <a:rPr lang="el-GR" sz="2400" dirty="0" smtClean="0">
                <a:latin typeface="Calibri" pitchFamily="34" charset="0"/>
              </a:rPr>
              <a:t>της αλλαγής στη συμπεριφορά του</a:t>
            </a:r>
            <a:endParaRPr lang="el-GR" dirty="0"/>
          </a:p>
        </p:txBody>
      </p:sp>
      <p:sp>
        <p:nvSpPr>
          <p:cNvPr id="5" name="Ορθογώνιο 4"/>
          <p:cNvSpPr/>
          <p:nvPr/>
        </p:nvSpPr>
        <p:spPr>
          <a:xfrm>
            <a:off x="971600" y="4581128"/>
            <a:ext cx="2479268" cy="369332"/>
          </a:xfrm>
          <a:prstGeom prst="rect">
            <a:avLst/>
          </a:prstGeom>
        </p:spPr>
        <p:txBody>
          <a:bodyPr wrap="none">
            <a:spAutoFit/>
          </a:bodyPr>
          <a:lstStyle/>
          <a:p>
            <a:pPr algn="ctr"/>
            <a:r>
              <a:rPr lang="en-US" dirty="0">
                <a:latin typeface="Calibri" pitchFamily="34" charset="0"/>
              </a:rPr>
              <a:t>(</a:t>
            </a:r>
            <a:r>
              <a:rPr lang="en-US" dirty="0" err="1">
                <a:latin typeface="Calibri" pitchFamily="34" charset="0"/>
              </a:rPr>
              <a:t>Prochaska</a:t>
            </a:r>
            <a:r>
              <a:rPr lang="en-US" dirty="0">
                <a:latin typeface="Calibri" pitchFamily="34" charset="0"/>
              </a:rPr>
              <a:t> </a:t>
            </a:r>
            <a:r>
              <a:rPr lang="en-US" i="1" dirty="0">
                <a:latin typeface="Calibri" pitchFamily="34" charset="0"/>
              </a:rPr>
              <a:t>et al., </a:t>
            </a:r>
            <a:r>
              <a:rPr lang="el-GR" dirty="0">
                <a:latin typeface="Calibri" pitchFamily="34" charset="0"/>
              </a:rPr>
              <a:t>1992) </a:t>
            </a:r>
            <a:r>
              <a:rPr lang="en-US" dirty="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4</a:t>
            </a:r>
            <a:r>
              <a:rPr lang="en-US" sz="2800" b="0" dirty="0" smtClean="0"/>
              <a:t> </a:t>
            </a:r>
            <a:r>
              <a:rPr lang="el-GR" sz="2800" b="0" dirty="0"/>
              <a:t>από 9)</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3"/>
            </a:pPr>
            <a:r>
              <a:rPr lang="el-GR" sz="2400" b="1" dirty="0" smtClean="0">
                <a:solidFill>
                  <a:srgbClr val="004B82"/>
                </a:solidFill>
                <a:latin typeface="Calibri" pitchFamily="34" charset="0"/>
              </a:rPr>
              <a:t>Στο στάδιο της προετοιμασίας</a:t>
            </a:r>
            <a:r>
              <a:rPr lang="el-GR" sz="2400" i="1" dirty="0" smtClean="0">
                <a:latin typeface="Calibri" pitchFamily="34" charset="0"/>
              </a:rPr>
              <a:t>,</a:t>
            </a:r>
            <a:r>
              <a:rPr lang="el-GR" sz="2400" dirty="0" smtClean="0">
                <a:latin typeface="Calibri" pitchFamily="34" charset="0"/>
              </a:rPr>
              <a:t> το άτομο </a:t>
            </a:r>
            <a:r>
              <a:rPr lang="el-GR" sz="2400" u="sng" dirty="0" smtClean="0">
                <a:latin typeface="Calibri" pitchFamily="34" charset="0"/>
              </a:rPr>
              <a:t>εκδηλώνει, όχι σταθερά, τη συμπεριφορά</a:t>
            </a:r>
            <a:r>
              <a:rPr lang="el-GR" sz="2400" dirty="0" smtClean="0">
                <a:latin typeface="Calibri" pitchFamily="34" charset="0"/>
              </a:rPr>
              <a:t>. </a:t>
            </a:r>
          </a:p>
          <a:p>
            <a:pPr marL="0" indent="0">
              <a:buNone/>
            </a:pPr>
            <a:endParaRPr lang="el-GR" sz="2400" dirty="0">
              <a:latin typeface="Calibri" pitchFamily="34" charset="0"/>
            </a:endParaRPr>
          </a:p>
          <a:p>
            <a:r>
              <a:rPr lang="el-GR" sz="2400" dirty="0" smtClean="0">
                <a:latin typeface="Calibri" pitchFamily="34" charset="0"/>
              </a:rPr>
              <a:t>Τα άτομα που βρίσκονται στο στάδιο αυτό έχουν πολλές πιθανότητες να διατηρήσουν την αλλαγή της συμπεριφοράς στους επόμενους 6 μήνες</a:t>
            </a:r>
          </a:p>
          <a:p>
            <a:endParaRPr lang="el-GR" dirty="0"/>
          </a:p>
        </p:txBody>
      </p:sp>
      <p:sp>
        <p:nvSpPr>
          <p:cNvPr id="5" name="Ορθογώνιο 4"/>
          <p:cNvSpPr/>
          <p:nvPr/>
        </p:nvSpPr>
        <p:spPr>
          <a:xfrm>
            <a:off x="899592" y="4149080"/>
            <a:ext cx="2479268" cy="369332"/>
          </a:xfrm>
          <a:prstGeom prst="rect">
            <a:avLst/>
          </a:prstGeom>
        </p:spPr>
        <p:txBody>
          <a:bodyPr wrap="none">
            <a:spAutoFit/>
          </a:bodyPr>
          <a:lstStyle/>
          <a:p>
            <a:pPr algn="ctr"/>
            <a:r>
              <a:rPr lang="en-US" dirty="0">
                <a:latin typeface="Calibri" pitchFamily="34" charset="0"/>
              </a:rPr>
              <a:t>(</a:t>
            </a:r>
            <a:r>
              <a:rPr lang="en-US" dirty="0" err="1">
                <a:latin typeface="Calibri" pitchFamily="34" charset="0"/>
              </a:rPr>
              <a:t>Prochaska</a:t>
            </a:r>
            <a:r>
              <a:rPr lang="en-US" dirty="0">
                <a:latin typeface="Calibri" pitchFamily="34" charset="0"/>
              </a:rPr>
              <a:t> </a:t>
            </a:r>
            <a:r>
              <a:rPr lang="en-US" i="1" dirty="0">
                <a:latin typeface="Calibri" pitchFamily="34" charset="0"/>
              </a:rPr>
              <a:t>et al., </a:t>
            </a:r>
            <a:r>
              <a:rPr lang="el-GR" dirty="0">
                <a:latin typeface="Calibri" pitchFamily="34" charset="0"/>
              </a:rPr>
              <a:t>1992) </a:t>
            </a:r>
            <a:r>
              <a:rPr lang="en-US" dirty="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Θεωρίες Αλλαγής Συμπεριφοράς</a:t>
            </a:r>
          </a:p>
        </p:txBody>
      </p:sp>
      <p:sp>
        <p:nvSpPr>
          <p:cNvPr id="5" name="TextBox 4"/>
          <p:cNvSpPr txBox="1"/>
          <p:nvPr/>
        </p:nvSpPr>
        <p:spPr>
          <a:xfrm>
            <a:off x="251520" y="6182225"/>
            <a:ext cx="7797199" cy="461665"/>
          </a:xfrm>
          <a:prstGeom prst="rect">
            <a:avLst/>
          </a:prstGeom>
          <a:noFill/>
        </p:spPr>
        <p:txBody>
          <a:bodyPr wrap="none" rtlCol="0">
            <a:spAutoFit/>
          </a:bodyPr>
          <a:lstStyle/>
          <a:p>
            <a:r>
              <a:rPr lang="el-GR" sz="2400" b="1" dirty="0" smtClean="0"/>
              <a:t>Λέξεις κλειδιά: </a:t>
            </a:r>
            <a:r>
              <a:rPr lang="el-GR" sz="2400" b="1" dirty="0" smtClean="0">
                <a:solidFill>
                  <a:srgbClr val="004B82"/>
                </a:solidFill>
              </a:rPr>
              <a:t>κοινωνικο-γνωστικά μοντέλα, συμπεριφορά</a:t>
            </a:r>
            <a:endParaRPr lang="el-GR" sz="2400" b="1" dirty="0">
              <a:solidFill>
                <a:srgbClr val="004B82"/>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172" y="1700808"/>
            <a:ext cx="4829352" cy="32489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81" y="1556792"/>
            <a:ext cx="38100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igarette, Smoke, Smoking, Unhealthy, Cancer, As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826508"/>
            <a:ext cx="1601135" cy="28151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31615" y="5130325"/>
            <a:ext cx="1890352" cy="646331"/>
          </a:xfrm>
          <a:prstGeom prst="rect">
            <a:avLst/>
          </a:prstGeom>
          <a:noFill/>
        </p:spPr>
        <p:txBody>
          <a:bodyPr wrap="square" rtlCol="0">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5"/>
              </a:rPr>
              <a:t>Cigarette</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6"/>
              </a:rPr>
              <a:t>OpenClips</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7"/>
              </a:rPr>
              <a:t>CC0 Public Domain</a:t>
            </a:r>
            <a:endParaRPr lang="el-GR" sz="1200" dirty="0">
              <a:solidFill>
                <a:schemeClr val="tx1">
                  <a:lumMod val="75000"/>
                  <a:lumOff val="25000"/>
                </a:schemeClr>
              </a:solidFill>
            </a:endParaRPr>
          </a:p>
        </p:txBody>
      </p:sp>
      <p:sp>
        <p:nvSpPr>
          <p:cNvPr id="14" name="TextBox 13"/>
          <p:cNvSpPr txBox="1"/>
          <p:nvPr/>
        </p:nvSpPr>
        <p:spPr>
          <a:xfrm>
            <a:off x="4237374" y="4949729"/>
            <a:ext cx="4837150" cy="461665"/>
          </a:xfrm>
          <a:prstGeom prst="rect">
            <a:avLst/>
          </a:prstGeom>
          <a:noFill/>
        </p:spPr>
        <p:txBody>
          <a:bodyPr wrap="square" rtlCol="0">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8"/>
              </a:rPr>
              <a:t>Working Out At The </a:t>
            </a:r>
            <a:r>
              <a:rPr lang="en-US" sz="1200" dirty="0" err="1" smtClean="0">
                <a:solidFill>
                  <a:schemeClr val="tx1">
                    <a:lumMod val="75000"/>
                    <a:lumOff val="25000"/>
                  </a:schemeClr>
                </a:solidFill>
                <a:hlinkClick r:id="rId8"/>
              </a:rPr>
              <a:t>Reily</a:t>
            </a:r>
            <a:r>
              <a:rPr lang="en-US" sz="1200" dirty="0" smtClean="0">
                <a:solidFill>
                  <a:schemeClr val="tx1">
                    <a:lumMod val="75000"/>
                    <a:lumOff val="25000"/>
                  </a:schemeClr>
                </a:solidFill>
                <a:hlinkClick r:id="rId8"/>
              </a:rPr>
              <a:t> Center (3726377407</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9"/>
              </a:rPr>
              <a:t>Tulane Public Relations</a:t>
            </a:r>
            <a:r>
              <a:rPr lang="el-GR" sz="1200" dirty="0" smtClean="0">
                <a:solidFill>
                  <a:schemeClr val="tx1">
                    <a:lumMod val="75000"/>
                    <a:lumOff val="25000"/>
                  </a:schemeClr>
                </a:solidFill>
              </a:rPr>
              <a:t> διαθέσιμο με άδεια </a:t>
            </a:r>
            <a:r>
              <a:rPr lang="en-US" sz="1200" dirty="0" smtClean="0">
                <a:solidFill>
                  <a:schemeClr val="tx1">
                    <a:lumMod val="75000"/>
                    <a:lumOff val="25000"/>
                  </a:schemeClr>
                </a:solidFill>
                <a:hlinkClick r:id="rId10"/>
              </a:rPr>
              <a:t>CC BY 2.0</a:t>
            </a:r>
            <a:endParaRPr lang="en-US" sz="1200" dirty="0">
              <a:solidFill>
                <a:schemeClr val="tx1">
                  <a:lumMod val="75000"/>
                  <a:lumOff val="25000"/>
                </a:schemeClr>
              </a:solidFill>
            </a:endParaRPr>
          </a:p>
        </p:txBody>
      </p:sp>
      <p:sp>
        <p:nvSpPr>
          <p:cNvPr id="15" name="TextBox 14"/>
          <p:cNvSpPr txBox="1"/>
          <p:nvPr/>
        </p:nvSpPr>
        <p:spPr>
          <a:xfrm>
            <a:off x="107504" y="4003266"/>
            <a:ext cx="2295834" cy="461665"/>
          </a:xfrm>
          <a:prstGeom prst="rect">
            <a:avLst/>
          </a:prstGeom>
          <a:noFill/>
        </p:spPr>
        <p:txBody>
          <a:bodyPr wrap="square" rtlCol="0">
            <a:spAutoFit/>
          </a:bodyPr>
          <a:lstStyle/>
          <a:p>
            <a:pPr algn="ctr"/>
            <a:r>
              <a:rPr lang="en-US" sz="1200" dirty="0" smtClean="0">
                <a:solidFill>
                  <a:schemeClr val="tx1">
                    <a:lumMod val="75000"/>
                    <a:lumOff val="25000"/>
                  </a:schemeClr>
                </a:solidFill>
              </a:rPr>
              <a:t>“</a:t>
            </a:r>
            <a:r>
              <a:rPr lang="en-US" sz="1200" dirty="0">
                <a:hlinkClick r:id="rId11"/>
              </a:rPr>
              <a:t>Comfortable </a:t>
            </a:r>
            <a:r>
              <a:rPr lang="en-US" sz="1200" dirty="0" smtClean="0">
                <a:hlinkClick r:id="rId11"/>
              </a:rPr>
              <a:t>man</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hlinkClick r:id="rId12"/>
              </a:rPr>
              <a:t>liftarn</a:t>
            </a:r>
            <a:r>
              <a:rPr lang="el-GR" sz="1200" dirty="0" smtClean="0"/>
              <a:t> </a:t>
            </a:r>
            <a:r>
              <a:rPr lang="el-GR" sz="1200" dirty="0" smtClean="0">
                <a:solidFill>
                  <a:schemeClr val="tx1">
                    <a:lumMod val="75000"/>
                    <a:lumOff val="25000"/>
                  </a:schemeClr>
                </a:solidFill>
              </a:rPr>
              <a:t> διαθέσιμο με άδεια </a:t>
            </a:r>
            <a:r>
              <a:rPr lang="en-US" sz="1200" dirty="0">
                <a:hlinkClick r:id="rId7"/>
              </a:rPr>
              <a:t>CC0 1.0</a:t>
            </a:r>
            <a:endParaRPr lang="en-US" sz="1200" dirty="0"/>
          </a:p>
        </p:txBody>
      </p:sp>
    </p:spTree>
    <p:extLst>
      <p:ext uri="{BB962C8B-B14F-4D97-AF65-F5344CB8AC3E}">
        <p14:creationId xmlns:p14="http://schemas.microsoft.com/office/powerpoint/2010/main" val="82272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5</a:t>
            </a:r>
            <a:r>
              <a:rPr lang="en-US" sz="2800" b="0" dirty="0" smtClean="0"/>
              <a:t> </a:t>
            </a:r>
            <a:r>
              <a:rPr lang="el-GR" sz="2800" b="0" dirty="0"/>
              <a:t>από 9)</a:t>
            </a:r>
            <a:endParaRPr lang="el-GR" dirty="0"/>
          </a:p>
        </p:txBody>
      </p:sp>
      <p:sp>
        <p:nvSpPr>
          <p:cNvPr id="3" name="2 - Θέση περιεχομένου"/>
          <p:cNvSpPr>
            <a:spLocks noGrp="1"/>
          </p:cNvSpPr>
          <p:nvPr>
            <p:ph idx="1"/>
          </p:nvPr>
        </p:nvSpPr>
        <p:spPr/>
        <p:txBody>
          <a:bodyPr>
            <a:normAutofit/>
          </a:bodyPr>
          <a:lstStyle/>
          <a:p>
            <a:pPr marL="457200" indent="-457200">
              <a:buFont typeface="+mj-lt"/>
              <a:buAutoNum type="arabicPeriod" startAt="4"/>
            </a:pPr>
            <a:r>
              <a:rPr lang="el-GR" sz="2400" b="1" dirty="0" smtClean="0">
                <a:solidFill>
                  <a:srgbClr val="004B82"/>
                </a:solidFill>
                <a:latin typeface="Calibri" pitchFamily="34" charset="0"/>
              </a:rPr>
              <a:t>διαρκεί περίπου 6 μήνες</a:t>
            </a:r>
            <a:r>
              <a:rPr lang="el-GR" sz="2400" dirty="0" smtClean="0">
                <a:latin typeface="Calibri" pitchFamily="34" charset="0"/>
              </a:rPr>
              <a:t>. </a:t>
            </a:r>
          </a:p>
          <a:p>
            <a:pPr>
              <a:buNone/>
            </a:pPr>
            <a:endParaRPr lang="el-GR" sz="2400" dirty="0">
              <a:latin typeface="Calibri" pitchFamily="34" charset="0"/>
            </a:endParaRPr>
          </a:p>
          <a:p>
            <a:r>
              <a:rPr lang="el-GR" sz="2400" dirty="0" smtClean="0">
                <a:latin typeface="Calibri" pitchFamily="34" charset="0"/>
              </a:rPr>
              <a:t>Είναι πιθανόν στο στάδιο αυτό οι ασθενείς να παλινδρομούν σε προηγούμενα στάδια</a:t>
            </a:r>
          </a:p>
          <a:p>
            <a:endParaRPr lang="el-GR" dirty="0"/>
          </a:p>
        </p:txBody>
      </p:sp>
      <p:sp>
        <p:nvSpPr>
          <p:cNvPr id="5" name="Ορθογώνιο 4"/>
          <p:cNvSpPr/>
          <p:nvPr/>
        </p:nvSpPr>
        <p:spPr>
          <a:xfrm>
            <a:off x="827016" y="3605894"/>
            <a:ext cx="2479268" cy="369332"/>
          </a:xfrm>
          <a:prstGeom prst="rect">
            <a:avLst/>
          </a:prstGeom>
        </p:spPr>
        <p:txBody>
          <a:bodyPr wrap="none">
            <a:spAutoFit/>
          </a:bodyPr>
          <a:lstStyle/>
          <a:p>
            <a:pPr algn="ctr"/>
            <a:r>
              <a:rPr lang="en-US" dirty="0">
                <a:latin typeface="Calibri" pitchFamily="34" charset="0"/>
              </a:rPr>
              <a:t>(</a:t>
            </a:r>
            <a:r>
              <a:rPr lang="en-US" dirty="0" err="1">
                <a:latin typeface="Calibri" pitchFamily="34" charset="0"/>
              </a:rPr>
              <a:t>Prochaska</a:t>
            </a:r>
            <a:r>
              <a:rPr lang="en-US" dirty="0">
                <a:latin typeface="Calibri" pitchFamily="34" charset="0"/>
              </a:rPr>
              <a:t> </a:t>
            </a:r>
            <a:r>
              <a:rPr lang="en-US" i="1" dirty="0">
                <a:latin typeface="Calibri" pitchFamily="34" charset="0"/>
              </a:rPr>
              <a:t>et al., </a:t>
            </a:r>
            <a:r>
              <a:rPr lang="el-GR" dirty="0">
                <a:latin typeface="Calibri" pitchFamily="34" charset="0"/>
              </a:rPr>
              <a:t>1992) </a:t>
            </a:r>
            <a:r>
              <a:rPr lang="en-US" dirty="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6</a:t>
            </a:r>
            <a:r>
              <a:rPr lang="en-US" sz="2800" b="0" dirty="0" smtClean="0"/>
              <a:t> </a:t>
            </a:r>
            <a:r>
              <a:rPr lang="el-GR" sz="2800" b="0" dirty="0"/>
              <a:t>από 9)</a:t>
            </a:r>
            <a:endParaRPr lang="el-GR" dirty="0"/>
          </a:p>
        </p:txBody>
      </p:sp>
      <p:sp>
        <p:nvSpPr>
          <p:cNvPr id="3" name="2 - Θέση περιεχομένου"/>
          <p:cNvSpPr>
            <a:spLocks noGrp="1"/>
          </p:cNvSpPr>
          <p:nvPr>
            <p:ph idx="1"/>
          </p:nvPr>
        </p:nvSpPr>
        <p:spPr/>
        <p:txBody>
          <a:bodyPr>
            <a:normAutofit/>
          </a:bodyPr>
          <a:lstStyle/>
          <a:p>
            <a:pPr marL="0" indent="0">
              <a:buFont typeface="+mj-lt"/>
              <a:buAutoNum type="arabicPeriod" startAt="5"/>
            </a:pPr>
            <a:r>
              <a:rPr lang="el-GR" sz="2400" b="1" dirty="0" smtClean="0">
                <a:solidFill>
                  <a:srgbClr val="004B82"/>
                </a:solidFill>
                <a:latin typeface="Calibri" pitchFamily="34" charset="0"/>
              </a:rPr>
              <a:t>Το στάδιο παραμονής</a:t>
            </a:r>
            <a:r>
              <a:rPr lang="el-GR" sz="2400" dirty="0" smtClean="0">
                <a:latin typeface="Calibri" pitchFamily="34" charset="0"/>
              </a:rPr>
              <a:t> αρχίζει 6 μήνες μετά την είσοδο του ατόμου στο στάδιο δράσης. </a:t>
            </a:r>
          </a:p>
          <a:p>
            <a:pPr marL="0" indent="0">
              <a:buNone/>
            </a:pPr>
            <a:endParaRPr lang="el-GR" sz="2400" dirty="0">
              <a:latin typeface="Calibri" pitchFamily="34" charset="0"/>
            </a:endParaRPr>
          </a:p>
          <a:p>
            <a:pPr marL="0" indent="0">
              <a:buNone/>
            </a:pPr>
            <a:r>
              <a:rPr lang="el-GR" sz="2400" dirty="0" smtClean="0">
                <a:latin typeface="Calibri" pitchFamily="34" charset="0"/>
              </a:rPr>
              <a:t>Και στο στάδιο αυτό υπάρχει πιθανότητα παλινδρόμησης για διάστημα 0-12 μηνών </a:t>
            </a:r>
          </a:p>
          <a:p>
            <a:endParaRPr lang="el-GR" dirty="0"/>
          </a:p>
        </p:txBody>
      </p:sp>
      <p:sp>
        <p:nvSpPr>
          <p:cNvPr id="5" name="Ορθογώνιο 4"/>
          <p:cNvSpPr/>
          <p:nvPr/>
        </p:nvSpPr>
        <p:spPr>
          <a:xfrm>
            <a:off x="1187624" y="5589240"/>
            <a:ext cx="2479268" cy="369332"/>
          </a:xfrm>
          <a:prstGeom prst="rect">
            <a:avLst/>
          </a:prstGeom>
        </p:spPr>
        <p:txBody>
          <a:bodyPr wrap="none">
            <a:spAutoFit/>
          </a:bodyPr>
          <a:lstStyle/>
          <a:p>
            <a:pPr algn="ctr"/>
            <a:r>
              <a:rPr lang="en-US" dirty="0">
                <a:latin typeface="Calibri" pitchFamily="34" charset="0"/>
              </a:rPr>
              <a:t>(</a:t>
            </a:r>
            <a:r>
              <a:rPr lang="en-US" dirty="0" err="1">
                <a:latin typeface="Calibri" pitchFamily="34" charset="0"/>
              </a:rPr>
              <a:t>Prochaska</a:t>
            </a:r>
            <a:r>
              <a:rPr lang="en-US" dirty="0">
                <a:latin typeface="Calibri" pitchFamily="34" charset="0"/>
              </a:rPr>
              <a:t> </a:t>
            </a:r>
            <a:r>
              <a:rPr lang="en-US" i="1" dirty="0">
                <a:latin typeface="Calibri" pitchFamily="34" charset="0"/>
              </a:rPr>
              <a:t>et al., </a:t>
            </a:r>
            <a:r>
              <a:rPr lang="el-GR" dirty="0">
                <a:latin typeface="Calibri" pitchFamily="34" charset="0"/>
              </a:rPr>
              <a:t>1992) </a:t>
            </a:r>
            <a:r>
              <a:rPr lang="en-US" dirty="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7</a:t>
            </a:r>
            <a:r>
              <a:rPr lang="en-US" sz="2800" b="0" dirty="0" smtClean="0"/>
              <a:t> </a:t>
            </a:r>
            <a:r>
              <a:rPr lang="el-GR" sz="2800" b="0" dirty="0"/>
              <a:t>από 9)</a:t>
            </a:r>
            <a:endParaRPr lang="el-GR" dirty="0"/>
          </a:p>
        </p:txBody>
      </p:sp>
      <p:sp>
        <p:nvSpPr>
          <p:cNvPr id="3" name="2 - Υπότιτλος"/>
          <p:cNvSpPr>
            <a:spLocks noGrp="1"/>
          </p:cNvSpPr>
          <p:nvPr>
            <p:ph idx="1"/>
          </p:nvPr>
        </p:nvSpPr>
        <p:spPr/>
        <p:txBody>
          <a:bodyPr>
            <a:normAutofit/>
          </a:bodyPr>
          <a:lstStyle/>
          <a:p>
            <a:pPr algn="l"/>
            <a:r>
              <a:rPr lang="el-GR" sz="2400" b="1" dirty="0" smtClean="0">
                <a:solidFill>
                  <a:srgbClr val="004B82"/>
                </a:solidFill>
                <a:latin typeface="Calibri" pitchFamily="34" charset="0"/>
              </a:rPr>
              <a:t>Η πλειοψηφία των ασθενών εντάσσεται στο πρώτο και στο δεύτερο στάδιο </a:t>
            </a:r>
            <a:r>
              <a:rPr lang="el-GR" sz="2400" dirty="0" smtClean="0">
                <a:solidFill>
                  <a:srgbClr val="0070C0"/>
                </a:solidFill>
                <a:latin typeface="Calibri" pitchFamily="34" charset="0"/>
              </a:rPr>
              <a:t> </a:t>
            </a:r>
            <a:r>
              <a:rPr lang="el-GR" sz="2400" dirty="0" smtClean="0">
                <a:solidFill>
                  <a:schemeClr val="tx1"/>
                </a:solidFill>
                <a:latin typeface="Calibri" pitchFamily="34" charset="0"/>
              </a:rPr>
              <a:t>όταν δέχονται την επίδραση των επαγγελματιών υγείας, δηλαδή ή δεν έχουν πρόθεση να αλλάξουν ή μόνο το σκέφτονται (</a:t>
            </a:r>
            <a:r>
              <a:rPr lang="en-US" sz="2400" dirty="0" smtClean="0">
                <a:solidFill>
                  <a:schemeClr val="tx1"/>
                </a:solidFill>
                <a:latin typeface="Calibri" pitchFamily="34" charset="0"/>
              </a:rPr>
              <a:t>Cassidy</a:t>
            </a:r>
            <a:r>
              <a:rPr lang="el-GR" sz="2400" dirty="0" smtClean="0">
                <a:solidFill>
                  <a:schemeClr val="tx1"/>
                </a:solidFill>
                <a:latin typeface="Calibri" pitchFamily="34" charset="0"/>
              </a:rPr>
              <a:t>, 1999) </a:t>
            </a:r>
          </a:p>
          <a:p>
            <a:pPr algn="l"/>
            <a:endParaRPr lang="el-GR" sz="2400" dirty="0" smtClean="0">
              <a:solidFill>
                <a:schemeClr val="tx1"/>
              </a:solidFill>
              <a:latin typeface="Calibri" pitchFamily="34" charset="0"/>
            </a:endParaRPr>
          </a:p>
          <a:p>
            <a:pPr algn="l"/>
            <a:r>
              <a:rPr lang="el-GR" sz="2400" b="1" dirty="0" smtClean="0">
                <a:solidFill>
                  <a:srgbClr val="004B82"/>
                </a:solidFill>
                <a:latin typeface="Calibri" pitchFamily="34" charset="0"/>
              </a:rPr>
              <a:t>Η σημαντικότητα του </a:t>
            </a:r>
            <a:r>
              <a:rPr lang="el-GR" sz="2400" b="1" dirty="0" err="1" smtClean="0">
                <a:solidFill>
                  <a:srgbClr val="004B82"/>
                </a:solidFill>
                <a:latin typeface="Calibri" pitchFamily="34" charset="0"/>
              </a:rPr>
              <a:t>μετα</a:t>
            </a:r>
            <a:r>
              <a:rPr lang="el-GR" sz="2400" b="1" dirty="0" smtClean="0">
                <a:solidFill>
                  <a:srgbClr val="004B82"/>
                </a:solidFill>
                <a:latin typeface="Calibri" pitchFamily="34" charset="0"/>
              </a:rPr>
              <a:t>-θεωρητικού μοντέλου </a:t>
            </a:r>
            <a:r>
              <a:rPr lang="el-GR" sz="2400" dirty="0" smtClean="0">
                <a:solidFill>
                  <a:schemeClr val="tx1"/>
                </a:solidFill>
                <a:latin typeface="Calibri" pitchFamily="34" charset="0"/>
              </a:rPr>
              <a:t>βρίσκεται στο ότι βοηθάει τους επαγγελματίες υγείας να αναπτύξουν εξατομικευμένες παρεμβάσεις (</a:t>
            </a:r>
            <a:r>
              <a:rPr lang="en-US" sz="2400" dirty="0" err="1" smtClean="0">
                <a:solidFill>
                  <a:schemeClr val="tx1"/>
                </a:solidFill>
                <a:latin typeface="Calibri" pitchFamily="34" charset="0"/>
              </a:rPr>
              <a:t>Prochaska</a:t>
            </a:r>
            <a:r>
              <a:rPr lang="en-US" sz="2400" dirty="0" smtClean="0">
                <a:solidFill>
                  <a:schemeClr val="tx1"/>
                </a:solidFill>
                <a:latin typeface="Calibri" pitchFamily="34" charset="0"/>
              </a:rPr>
              <a:t> </a:t>
            </a:r>
            <a:r>
              <a:rPr lang="en-US" sz="2400" i="1" dirty="0" smtClean="0">
                <a:solidFill>
                  <a:schemeClr val="tx1"/>
                </a:solidFill>
                <a:latin typeface="Calibri" pitchFamily="34" charset="0"/>
              </a:rPr>
              <a:t>et al</a:t>
            </a:r>
            <a:r>
              <a:rPr lang="el-GR" sz="2400" i="1" dirty="0" smtClean="0">
                <a:solidFill>
                  <a:schemeClr val="tx1"/>
                </a:solidFill>
                <a:latin typeface="Calibri" pitchFamily="34" charset="0"/>
              </a:rPr>
              <a:t>., </a:t>
            </a:r>
            <a:r>
              <a:rPr lang="el-GR" sz="2400" dirty="0" smtClean="0">
                <a:solidFill>
                  <a:schemeClr val="tx1"/>
                </a:solidFill>
                <a:latin typeface="Calibri" pitchFamily="34" charset="0"/>
              </a:rPr>
              <a:t>1992)</a:t>
            </a:r>
            <a:r>
              <a:rPr lang="el-GR" sz="2400" i="1" dirty="0" smtClean="0">
                <a:solidFill>
                  <a:schemeClr val="tx1"/>
                </a:solidFill>
                <a:latin typeface="Calibri" pitchFamily="34" charset="0"/>
              </a:rPr>
              <a:t> </a:t>
            </a:r>
            <a:endParaRPr lang="el-GR" sz="2400" b="1" dirty="0" smtClean="0">
              <a:solidFill>
                <a:schemeClr val="tx1"/>
              </a:solidFill>
              <a:latin typeface="Calibri" pitchFamily="34" charset="0"/>
            </a:endParaRPr>
          </a:p>
          <a:p>
            <a:endParaRPr lang="el-G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8</a:t>
            </a:r>
            <a:r>
              <a:rPr lang="en-US" sz="2800" b="0" dirty="0" smtClean="0"/>
              <a:t> </a:t>
            </a:r>
            <a:r>
              <a:rPr lang="el-GR" sz="2800" b="0" dirty="0"/>
              <a:t>από 9)</a:t>
            </a:r>
            <a:endParaRPr lang="el-GR" dirty="0"/>
          </a:p>
        </p:txBody>
      </p:sp>
      <p:sp>
        <p:nvSpPr>
          <p:cNvPr id="3" name="2 - Υπότιτλος"/>
          <p:cNvSpPr>
            <a:spLocks noGrp="1"/>
          </p:cNvSpPr>
          <p:nvPr>
            <p:ph idx="1"/>
          </p:nvPr>
        </p:nvSpPr>
        <p:spPr>
          <a:xfrm>
            <a:off x="457200" y="1600201"/>
            <a:ext cx="8229600" cy="2332856"/>
          </a:xfrm>
        </p:spPr>
        <p:txBody>
          <a:bodyPr>
            <a:normAutofit/>
          </a:bodyPr>
          <a:lstStyle/>
          <a:p>
            <a:pPr algn="l"/>
            <a:r>
              <a:rPr lang="el-GR" sz="2400" b="1" dirty="0" smtClean="0">
                <a:solidFill>
                  <a:srgbClr val="004B82"/>
                </a:solidFill>
                <a:latin typeface="Calibri" pitchFamily="34" charset="0"/>
              </a:rPr>
              <a:t>Αν </a:t>
            </a:r>
            <a:r>
              <a:rPr lang="el-GR" sz="2400" dirty="0" smtClean="0">
                <a:solidFill>
                  <a:schemeClr val="tx1"/>
                </a:solidFill>
                <a:latin typeface="Calibri" pitchFamily="34" charset="0"/>
              </a:rPr>
              <a:t>ένας από τους συμμετέχοντες</a:t>
            </a:r>
            <a:r>
              <a:rPr lang="el-GR" sz="2400" dirty="0" smtClean="0">
                <a:latin typeface="Calibri" pitchFamily="34" charset="0"/>
              </a:rPr>
              <a:t> </a:t>
            </a:r>
            <a:r>
              <a:rPr lang="el-GR" sz="2400" b="1" dirty="0" smtClean="0">
                <a:solidFill>
                  <a:srgbClr val="004B82"/>
                </a:solidFill>
                <a:latin typeface="Calibri" pitchFamily="34" charset="0"/>
              </a:rPr>
              <a:t>μετακινηθεί από το ένα στάδιο στο επόμενο στη διάρκεια του 1</a:t>
            </a:r>
            <a:r>
              <a:rPr lang="el-GR" sz="2400" b="1" baseline="30000" dirty="0" smtClean="0">
                <a:solidFill>
                  <a:srgbClr val="004B82"/>
                </a:solidFill>
                <a:latin typeface="Calibri" pitchFamily="34" charset="0"/>
              </a:rPr>
              <a:t>ου</a:t>
            </a:r>
            <a:r>
              <a:rPr lang="el-GR" sz="2400" b="1" dirty="0" smtClean="0">
                <a:solidFill>
                  <a:srgbClr val="004B82"/>
                </a:solidFill>
                <a:latin typeface="Calibri" pitchFamily="34" charset="0"/>
              </a:rPr>
              <a:t> μήνα της παρέμβασης</a:t>
            </a:r>
            <a:r>
              <a:rPr lang="el-GR" sz="2400" dirty="0" smtClean="0">
                <a:latin typeface="Calibri" pitchFamily="34" charset="0"/>
              </a:rPr>
              <a:t>, </a:t>
            </a:r>
            <a:r>
              <a:rPr lang="el-GR" sz="2400" dirty="0" smtClean="0">
                <a:solidFill>
                  <a:schemeClr val="tx1"/>
                </a:solidFill>
                <a:latin typeface="Calibri" pitchFamily="34" charset="0"/>
              </a:rPr>
              <a:t>τότε </a:t>
            </a:r>
            <a:r>
              <a:rPr lang="el-GR" sz="2400" u="sng" dirty="0" smtClean="0">
                <a:solidFill>
                  <a:schemeClr val="tx1"/>
                </a:solidFill>
                <a:latin typeface="Calibri" pitchFamily="34" charset="0"/>
              </a:rPr>
              <a:t>θα διπλασιάσει την πιθανότητα να προχωρήσει σε δράση στη διάρκεια των πρώτων έξι μηνών του προγράμματος</a:t>
            </a:r>
            <a:endParaRPr lang="el-GR" sz="2400" dirty="0" smtClean="0">
              <a:solidFill>
                <a:schemeClr val="tx1"/>
              </a:solidFill>
              <a:latin typeface="Calibri" pitchFamily="34" charset="0"/>
            </a:endParaRPr>
          </a:p>
          <a:p>
            <a:pPr algn="l"/>
            <a:endParaRPr lang="el-GR" sz="2400" b="1" dirty="0" smtClean="0">
              <a:solidFill>
                <a:schemeClr val="tx1"/>
              </a:solidFill>
              <a:latin typeface="Calibri" pitchFamily="34" charset="0"/>
            </a:endParaRPr>
          </a:p>
          <a:p>
            <a:pPr algn="l"/>
            <a:endParaRPr lang="el-GR" sz="2400" dirty="0"/>
          </a:p>
        </p:txBody>
      </p:sp>
      <p:sp>
        <p:nvSpPr>
          <p:cNvPr id="4" name="Ορθογώνιο 3"/>
          <p:cNvSpPr/>
          <p:nvPr/>
        </p:nvSpPr>
        <p:spPr>
          <a:xfrm>
            <a:off x="755576" y="3789040"/>
            <a:ext cx="1686232" cy="646331"/>
          </a:xfrm>
          <a:prstGeom prst="rect">
            <a:avLst/>
          </a:prstGeom>
        </p:spPr>
        <p:txBody>
          <a:bodyPr wrap="none">
            <a:spAutoFit/>
          </a:bodyPr>
          <a:lstStyle/>
          <a:p>
            <a:pPr algn="ctr"/>
            <a:r>
              <a:rPr lang="el-GR" dirty="0">
                <a:latin typeface="Calibri" pitchFamily="34" charset="0"/>
              </a:rPr>
              <a:t>(</a:t>
            </a:r>
            <a:r>
              <a:rPr lang="en-US" dirty="0">
                <a:latin typeface="Calibri" pitchFamily="34" charset="0"/>
              </a:rPr>
              <a:t>Cassidy</a:t>
            </a:r>
            <a:r>
              <a:rPr lang="el-GR" dirty="0">
                <a:latin typeface="Calibri" pitchFamily="34" charset="0"/>
              </a:rPr>
              <a:t>, 1999)  </a:t>
            </a:r>
          </a:p>
          <a:p>
            <a:pPr algn="ctr"/>
            <a:r>
              <a:rPr lang="en-US" dirty="0" smtClean="0">
                <a:latin typeface="Calibri" pitchFamily="34" charset="0"/>
              </a:rPr>
              <a:t> </a:t>
            </a: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2. Το </a:t>
            </a:r>
            <a:r>
              <a:rPr lang="el-GR" dirty="0" err="1"/>
              <a:t>μετα</a:t>
            </a:r>
            <a:r>
              <a:rPr lang="el-GR" dirty="0"/>
              <a:t>-θεωρητικό μοντέλο </a:t>
            </a:r>
            <a:br>
              <a:rPr lang="el-GR" dirty="0"/>
            </a:br>
            <a:r>
              <a:rPr lang="en-US" dirty="0"/>
              <a:t>(Trans-theoretical model) </a:t>
            </a:r>
            <a:r>
              <a:rPr lang="el-GR" dirty="0"/>
              <a:t/>
            </a:r>
            <a:br>
              <a:rPr lang="el-GR" dirty="0"/>
            </a:br>
            <a:r>
              <a:rPr lang="en-US" sz="2800" b="0" dirty="0" smtClean="0"/>
              <a:t>(</a:t>
            </a:r>
            <a:r>
              <a:rPr lang="el-GR" sz="2800" b="0" dirty="0" smtClean="0"/>
              <a:t>9</a:t>
            </a:r>
            <a:r>
              <a:rPr lang="en-US" sz="2800" b="0" dirty="0" smtClean="0"/>
              <a:t> </a:t>
            </a:r>
            <a:r>
              <a:rPr lang="el-GR" sz="2800" b="0" dirty="0"/>
              <a:t>από 9)</a:t>
            </a:r>
            <a:endParaRPr lang="el-GR" dirty="0"/>
          </a:p>
        </p:txBody>
      </p:sp>
      <p:sp>
        <p:nvSpPr>
          <p:cNvPr id="3" name="2 - Υπότιτλος"/>
          <p:cNvSpPr>
            <a:spLocks noGrp="1"/>
          </p:cNvSpPr>
          <p:nvPr>
            <p:ph idx="1"/>
          </p:nvPr>
        </p:nvSpPr>
        <p:spPr>
          <a:xfrm>
            <a:off x="457200" y="1600200"/>
            <a:ext cx="8229600" cy="5141168"/>
          </a:xfrm>
        </p:spPr>
        <p:txBody>
          <a:bodyPr>
            <a:normAutofit fontScale="92500" lnSpcReduction="10000"/>
          </a:bodyPr>
          <a:lstStyle/>
          <a:p>
            <a:pPr>
              <a:lnSpc>
                <a:spcPct val="120000"/>
              </a:lnSpc>
              <a:spcBef>
                <a:spcPts val="600"/>
              </a:spcBef>
            </a:pPr>
            <a:r>
              <a:rPr lang="el-GR" sz="2400" b="1" dirty="0" smtClean="0">
                <a:solidFill>
                  <a:srgbClr val="004B82"/>
                </a:solidFill>
                <a:latin typeface="Calibri" pitchFamily="34" charset="0"/>
              </a:rPr>
              <a:t>Το </a:t>
            </a:r>
            <a:r>
              <a:rPr lang="el-GR" sz="2400" b="1" dirty="0" err="1" smtClean="0">
                <a:solidFill>
                  <a:srgbClr val="004B82"/>
                </a:solidFill>
                <a:latin typeface="Calibri" pitchFamily="34" charset="0"/>
              </a:rPr>
              <a:t>μετα</a:t>
            </a:r>
            <a:r>
              <a:rPr lang="el-GR" sz="2400" b="1" dirty="0" smtClean="0">
                <a:solidFill>
                  <a:srgbClr val="004B82"/>
                </a:solidFill>
                <a:latin typeface="Calibri" pitchFamily="34" charset="0"/>
              </a:rPr>
              <a:t>-θεωρητικό μοντέλο </a:t>
            </a:r>
            <a:r>
              <a:rPr lang="el-GR" sz="2400" dirty="0" smtClean="0">
                <a:solidFill>
                  <a:schemeClr val="tx1"/>
                </a:solidFill>
                <a:latin typeface="Calibri" pitchFamily="34" charset="0"/>
              </a:rPr>
              <a:t>έχει εφαρμοσθεί ήδη σε προγράμματα </a:t>
            </a:r>
          </a:p>
          <a:p>
            <a:pPr algn="l">
              <a:lnSpc>
                <a:spcPct val="120000"/>
              </a:lnSpc>
              <a:spcBef>
                <a:spcPts val="600"/>
              </a:spcBef>
              <a:buFont typeface="Wingdings" pitchFamily="2" charset="2"/>
              <a:buChar char="ü"/>
            </a:pPr>
            <a:r>
              <a:rPr lang="el-GR" sz="2400" dirty="0" smtClean="0">
                <a:solidFill>
                  <a:schemeClr val="tx1"/>
                </a:solidFill>
                <a:latin typeface="Calibri" pitchFamily="34" charset="0"/>
              </a:rPr>
              <a:t>διακοπής του καπνίσματος </a:t>
            </a:r>
            <a:r>
              <a:rPr lang="el-GR" sz="1600" dirty="0" smtClean="0">
                <a:solidFill>
                  <a:schemeClr val="tx1"/>
                </a:solidFill>
                <a:latin typeface="Calibri" pitchFamily="34" charset="0"/>
              </a:rPr>
              <a:t>(</a:t>
            </a:r>
            <a:r>
              <a:rPr lang="en-US" sz="1600" dirty="0" err="1" smtClean="0">
                <a:solidFill>
                  <a:schemeClr val="tx1"/>
                </a:solidFill>
                <a:latin typeface="Calibri" pitchFamily="34" charset="0"/>
              </a:rPr>
              <a:t>Prochaska</a:t>
            </a:r>
            <a:r>
              <a:rPr lang="el-GR" sz="1600" dirty="0" smtClean="0">
                <a:solidFill>
                  <a:schemeClr val="tx1"/>
                </a:solidFill>
                <a:latin typeface="Calibri" pitchFamily="34" charset="0"/>
              </a:rPr>
              <a:t> </a:t>
            </a:r>
            <a:r>
              <a:rPr lang="en-US" sz="1600" i="1" dirty="0" smtClean="0">
                <a:solidFill>
                  <a:schemeClr val="tx1"/>
                </a:solidFill>
                <a:latin typeface="Calibri" pitchFamily="34" charset="0"/>
              </a:rPr>
              <a:t>et al.</a:t>
            </a:r>
            <a:r>
              <a:rPr lang="el-GR" sz="1600" dirty="0" smtClean="0">
                <a:solidFill>
                  <a:schemeClr val="tx1"/>
                </a:solidFill>
                <a:latin typeface="Calibri" pitchFamily="34" charset="0"/>
              </a:rPr>
              <a:t>, 1993)</a:t>
            </a:r>
          </a:p>
          <a:p>
            <a:pPr algn="l">
              <a:lnSpc>
                <a:spcPct val="120000"/>
              </a:lnSpc>
              <a:spcBef>
                <a:spcPts val="600"/>
              </a:spcBef>
              <a:buFont typeface="Wingdings" pitchFamily="2" charset="2"/>
              <a:buChar char="ü"/>
            </a:pPr>
            <a:r>
              <a:rPr lang="el-GR" sz="2400" dirty="0" smtClean="0">
                <a:solidFill>
                  <a:schemeClr val="tx1"/>
                </a:solidFill>
                <a:latin typeface="Calibri" pitchFamily="34" charset="0"/>
              </a:rPr>
              <a:t>προσαρμογής της άσκησης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Marcus </a:t>
            </a:r>
            <a:r>
              <a:rPr lang="en-US" sz="1600" i="1" dirty="0" smtClean="0">
                <a:solidFill>
                  <a:schemeClr val="tx1"/>
                </a:solidFill>
                <a:latin typeface="Calibri" pitchFamily="34" charset="0"/>
              </a:rPr>
              <a:t>et al</a:t>
            </a:r>
            <a:r>
              <a:rPr lang="el-GR" sz="1600" i="1" dirty="0" smtClean="0">
                <a:solidFill>
                  <a:schemeClr val="tx1"/>
                </a:solidFill>
                <a:latin typeface="Calibri" pitchFamily="34" charset="0"/>
              </a:rPr>
              <a:t>.,</a:t>
            </a:r>
            <a:r>
              <a:rPr lang="el-GR" sz="1600" dirty="0" smtClean="0">
                <a:solidFill>
                  <a:schemeClr val="tx1"/>
                </a:solidFill>
                <a:latin typeface="Calibri" pitchFamily="34" charset="0"/>
              </a:rPr>
              <a:t> 1996) </a:t>
            </a:r>
          </a:p>
          <a:p>
            <a:pPr algn="l">
              <a:lnSpc>
                <a:spcPct val="120000"/>
              </a:lnSpc>
              <a:spcBef>
                <a:spcPts val="600"/>
              </a:spcBef>
              <a:buFont typeface="Wingdings" pitchFamily="2" charset="2"/>
              <a:buChar char="ü"/>
            </a:pPr>
            <a:r>
              <a:rPr lang="el-GR" sz="2400" dirty="0" smtClean="0">
                <a:solidFill>
                  <a:schemeClr val="tx1"/>
                </a:solidFill>
                <a:latin typeface="Calibri" pitchFamily="34" charset="0"/>
              </a:rPr>
              <a:t>διατροφής </a:t>
            </a:r>
            <a:r>
              <a:rPr lang="el-GR" sz="1600" dirty="0" smtClean="0">
                <a:solidFill>
                  <a:schemeClr val="tx1"/>
                </a:solidFill>
                <a:latin typeface="Calibri" pitchFamily="34" charset="0"/>
              </a:rPr>
              <a:t>(</a:t>
            </a:r>
            <a:r>
              <a:rPr lang="en-US" sz="1600" dirty="0" err="1" smtClean="0">
                <a:solidFill>
                  <a:schemeClr val="tx1"/>
                </a:solidFill>
                <a:latin typeface="Calibri" pitchFamily="34" charset="0"/>
              </a:rPr>
              <a:t>NiMhurchu</a:t>
            </a:r>
            <a:r>
              <a:rPr lang="el-GR" sz="1600" dirty="0" smtClean="0">
                <a:solidFill>
                  <a:schemeClr val="tx1"/>
                </a:solidFill>
                <a:latin typeface="Calibri" pitchFamily="34" charset="0"/>
              </a:rPr>
              <a:t>, </a:t>
            </a:r>
            <a:r>
              <a:rPr lang="en-US" sz="1600" dirty="0" err="1" smtClean="0">
                <a:solidFill>
                  <a:schemeClr val="tx1"/>
                </a:solidFill>
                <a:latin typeface="Calibri" pitchFamily="34" charset="0"/>
              </a:rPr>
              <a:t>Margetts</a:t>
            </a:r>
            <a:r>
              <a:rPr lang="el-GR" sz="1600" dirty="0" smtClean="0">
                <a:solidFill>
                  <a:schemeClr val="tx1"/>
                </a:solidFill>
                <a:latin typeface="Calibri" pitchFamily="34" charset="0"/>
              </a:rPr>
              <a:t> &amp; </a:t>
            </a:r>
            <a:r>
              <a:rPr lang="en-US" sz="1600" dirty="0" smtClean="0">
                <a:solidFill>
                  <a:schemeClr val="tx1"/>
                </a:solidFill>
                <a:latin typeface="Calibri" pitchFamily="34" charset="0"/>
              </a:rPr>
              <a:t>Speller</a:t>
            </a:r>
            <a:r>
              <a:rPr lang="el-GR" sz="1600" dirty="0" smtClean="0">
                <a:solidFill>
                  <a:schemeClr val="tx1"/>
                </a:solidFill>
                <a:latin typeface="Calibri" pitchFamily="34" charset="0"/>
              </a:rPr>
              <a:t>, 1997)</a:t>
            </a:r>
            <a:endParaRPr lang="en-US" sz="1600" dirty="0" smtClean="0">
              <a:solidFill>
                <a:schemeClr val="tx1"/>
              </a:solidFill>
              <a:latin typeface="Calibri" pitchFamily="34" charset="0"/>
            </a:endParaRPr>
          </a:p>
          <a:p>
            <a:pPr algn="l">
              <a:lnSpc>
                <a:spcPct val="120000"/>
              </a:lnSpc>
              <a:spcBef>
                <a:spcPts val="600"/>
              </a:spcBef>
              <a:buFont typeface="Wingdings" pitchFamily="2" charset="2"/>
              <a:buChar char="ü"/>
            </a:pPr>
            <a:r>
              <a:rPr lang="el-GR" sz="2400" dirty="0" smtClean="0">
                <a:solidFill>
                  <a:schemeClr val="tx1"/>
                </a:solidFill>
                <a:latin typeface="Calibri" pitchFamily="34" charset="0"/>
              </a:rPr>
              <a:t>επανεκπαίδευσης της αναπνοής στο άσθμα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Grammatopoulou </a:t>
            </a:r>
            <a:r>
              <a:rPr lang="en-US" sz="1600" i="1" dirty="0" smtClean="0">
                <a:solidFill>
                  <a:schemeClr val="tx1"/>
                </a:solidFill>
                <a:latin typeface="Calibri" pitchFamily="34" charset="0"/>
              </a:rPr>
              <a:t>et al.</a:t>
            </a:r>
            <a:r>
              <a:rPr lang="el-GR" sz="1600" i="1" dirty="0" smtClean="0">
                <a:solidFill>
                  <a:schemeClr val="tx1"/>
                </a:solidFill>
                <a:latin typeface="Calibri" pitchFamily="34" charset="0"/>
              </a:rPr>
              <a:t>,</a:t>
            </a:r>
            <a:r>
              <a:rPr lang="en-US" sz="1600" i="1" dirty="0" smtClean="0">
                <a:solidFill>
                  <a:schemeClr val="tx1"/>
                </a:solidFill>
                <a:latin typeface="Calibri" pitchFamily="34" charset="0"/>
              </a:rPr>
              <a:t> </a:t>
            </a:r>
            <a:r>
              <a:rPr lang="en-US" sz="1600" dirty="0" smtClean="0">
                <a:solidFill>
                  <a:schemeClr val="tx1"/>
                </a:solidFill>
                <a:latin typeface="Calibri" pitchFamily="34" charset="0"/>
              </a:rPr>
              <a:t>2011</a:t>
            </a:r>
            <a:r>
              <a:rPr lang="el-GR" sz="1600" dirty="0" smtClean="0">
                <a:solidFill>
                  <a:schemeClr val="tx1"/>
                </a:solidFill>
                <a:latin typeface="Calibri" pitchFamily="34" charset="0"/>
              </a:rPr>
              <a:t>)</a:t>
            </a:r>
          </a:p>
          <a:p>
            <a:pPr>
              <a:lnSpc>
                <a:spcPct val="120000"/>
              </a:lnSpc>
              <a:spcBef>
                <a:spcPts val="600"/>
              </a:spcBef>
            </a:pPr>
            <a:endParaRPr lang="el-GR" sz="2400" dirty="0" smtClean="0">
              <a:solidFill>
                <a:schemeClr val="tx1"/>
              </a:solidFill>
              <a:latin typeface="Calibri" pitchFamily="34" charset="0"/>
            </a:endParaRPr>
          </a:p>
          <a:p>
            <a:pPr algn="l">
              <a:lnSpc>
                <a:spcPct val="120000"/>
              </a:lnSpc>
              <a:spcBef>
                <a:spcPts val="600"/>
              </a:spcBef>
              <a:buFont typeface="Wingdings" pitchFamily="2" charset="2"/>
              <a:buChar char="q"/>
            </a:pPr>
            <a:r>
              <a:rPr lang="el-GR" sz="2400" u="sng" dirty="0" smtClean="0">
                <a:solidFill>
                  <a:schemeClr val="tx1"/>
                </a:solidFill>
                <a:latin typeface="Calibri" pitchFamily="34" charset="0"/>
              </a:rPr>
              <a:t>Η κατάταξη σε κάποιο στάδιο</a:t>
            </a:r>
            <a:r>
              <a:rPr lang="el-GR" sz="2400" dirty="0" smtClean="0">
                <a:solidFill>
                  <a:schemeClr val="tx1"/>
                </a:solidFill>
                <a:latin typeface="Calibri" pitchFamily="34" charset="0"/>
              </a:rPr>
              <a:t> δε σημαίνει αυτόματα εξέλιξη σε άλλο </a:t>
            </a:r>
          </a:p>
          <a:p>
            <a:pPr algn="l">
              <a:lnSpc>
                <a:spcPct val="120000"/>
              </a:lnSpc>
              <a:spcBef>
                <a:spcPts val="600"/>
              </a:spcBef>
              <a:buFont typeface="Wingdings" pitchFamily="2" charset="2"/>
              <a:buChar char="q"/>
            </a:pPr>
            <a:r>
              <a:rPr lang="el-GR" sz="2400" u="sng" dirty="0" smtClean="0">
                <a:solidFill>
                  <a:schemeClr val="tx1"/>
                </a:solidFill>
                <a:latin typeface="Calibri" pitchFamily="34" charset="0"/>
              </a:rPr>
              <a:t>Τα άτομα που 1η φορά έχουν διάγνωση χρόνιας πάθησης </a:t>
            </a:r>
            <a:r>
              <a:rPr lang="el-GR" sz="2400" dirty="0" smtClean="0">
                <a:solidFill>
                  <a:schemeClr val="tx1"/>
                </a:solidFill>
                <a:latin typeface="Calibri" pitchFamily="34" charset="0"/>
              </a:rPr>
              <a:t>δεν σκέφτονται την αλλαγή συμπεριφοράς ούτε αλλάζουν συμπεριφορά εξαιτίας της νέας διάγνωσης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Cassidy</a:t>
            </a:r>
            <a:r>
              <a:rPr lang="el-GR" sz="1600" dirty="0" smtClean="0">
                <a:solidFill>
                  <a:schemeClr val="tx1"/>
                </a:solidFill>
                <a:latin typeface="Calibri" pitchFamily="34" charset="0"/>
              </a:rPr>
              <a:t>, 1999)  </a:t>
            </a:r>
            <a:endParaRPr lang="el-G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mn-lt"/>
              </a:rPr>
              <a:t>3. Το μοντέλο της σχεδιασμένης συμπεριφοράς (</a:t>
            </a:r>
            <a:r>
              <a:rPr lang="en-US" dirty="0">
                <a:latin typeface="+mn-lt"/>
              </a:rPr>
              <a:t>planned behavior theory</a:t>
            </a:r>
            <a:r>
              <a:rPr lang="el-GR" dirty="0">
                <a:latin typeface="+mn-lt"/>
              </a:rPr>
              <a:t>) </a:t>
            </a:r>
            <a:r>
              <a:rPr lang="el-GR" sz="3100" b="0" dirty="0" smtClean="0">
                <a:latin typeface="+mn-lt"/>
              </a:rPr>
              <a:t>(</a:t>
            </a:r>
            <a:r>
              <a:rPr lang="el-GR" sz="3100" b="0" dirty="0">
                <a:latin typeface="+mn-lt"/>
              </a:rPr>
              <a:t>1 από </a:t>
            </a:r>
            <a:r>
              <a:rPr lang="en-US" sz="3100" b="0" dirty="0">
                <a:latin typeface="+mn-lt"/>
              </a:rPr>
              <a:t>3</a:t>
            </a:r>
            <a:r>
              <a:rPr lang="el-GR" sz="3100" b="0" dirty="0" smtClean="0">
                <a:latin typeface="+mn-lt"/>
              </a:rPr>
              <a:t>)</a:t>
            </a:r>
            <a:endParaRPr lang="el-GR" sz="3100" b="0" dirty="0">
              <a:latin typeface="+mn-lt"/>
            </a:endParaRPr>
          </a:p>
        </p:txBody>
      </p:sp>
      <p:sp>
        <p:nvSpPr>
          <p:cNvPr id="3" name="2 - Υπότιτλος"/>
          <p:cNvSpPr>
            <a:spLocks noGrp="1"/>
          </p:cNvSpPr>
          <p:nvPr>
            <p:ph idx="1"/>
          </p:nvPr>
        </p:nvSpPr>
        <p:spPr>
          <a:xfrm>
            <a:off x="457200" y="2348880"/>
            <a:ext cx="8229600" cy="3777283"/>
          </a:xfrm>
        </p:spPr>
        <p:txBody>
          <a:bodyPr>
            <a:normAutofit lnSpcReduction="10000"/>
          </a:bodyPr>
          <a:lstStyle/>
          <a:p>
            <a:pPr algn="l"/>
            <a:r>
              <a:rPr lang="el-GR" sz="2400" dirty="0" smtClean="0">
                <a:solidFill>
                  <a:schemeClr val="tx1"/>
                </a:solidFill>
                <a:latin typeface="Calibri" pitchFamily="34" charset="0"/>
              </a:rPr>
              <a:t>περιγράφει την συμπεριφορά ως συνέπεια μιας σειράς γνωστικών διαδικασιών  σε ένα κοινωνικό περιβάλλον </a:t>
            </a:r>
          </a:p>
          <a:p>
            <a:pPr algn="l"/>
            <a:endParaRPr lang="el-GR" sz="2400" dirty="0" smtClean="0">
              <a:solidFill>
                <a:schemeClr val="tx1"/>
              </a:solidFill>
              <a:latin typeface="Calibri" pitchFamily="34" charset="0"/>
            </a:endParaRPr>
          </a:p>
          <a:p>
            <a:pPr marL="342900" indent="-342900" algn="l">
              <a:buFont typeface="Courier New" panose="02070309020205020404" pitchFamily="49" charset="0"/>
              <a:buChar char="o"/>
            </a:pPr>
            <a:r>
              <a:rPr lang="el-GR" sz="2400" u="sng" dirty="0" smtClean="0">
                <a:solidFill>
                  <a:schemeClr val="tx1"/>
                </a:solidFill>
                <a:latin typeface="Calibri" pitchFamily="34" charset="0"/>
              </a:rPr>
              <a:t>Οι στάσεις </a:t>
            </a:r>
            <a:r>
              <a:rPr lang="el-GR" sz="2400" dirty="0" smtClean="0">
                <a:solidFill>
                  <a:schemeClr val="tx1"/>
                </a:solidFill>
                <a:latin typeface="Calibri" pitchFamily="34" charset="0"/>
              </a:rPr>
              <a:t>απέναντι σε συγκεκριμένη συμπεριφορά</a:t>
            </a:r>
          </a:p>
          <a:p>
            <a:pPr marL="342900" indent="-342900" algn="l">
              <a:buFont typeface="Courier New" panose="02070309020205020404" pitchFamily="49" charset="0"/>
              <a:buChar char="o"/>
            </a:pPr>
            <a:r>
              <a:rPr lang="el-GR" sz="2400" u="sng" dirty="0" smtClean="0">
                <a:solidFill>
                  <a:schemeClr val="tx1"/>
                </a:solidFill>
                <a:latin typeface="Calibri" pitchFamily="34" charset="0"/>
              </a:rPr>
              <a:t>Ο αντιλαμβανόμενος έλεγχος </a:t>
            </a:r>
            <a:r>
              <a:rPr lang="el-GR" sz="2400" dirty="0" smtClean="0">
                <a:solidFill>
                  <a:schemeClr val="tx1"/>
                </a:solidFill>
                <a:latin typeface="Calibri" pitchFamily="34" charset="0"/>
              </a:rPr>
              <a:t>της συμπεριφοράς</a:t>
            </a:r>
            <a:endParaRPr lang="en-US" sz="2400" dirty="0" smtClean="0">
              <a:solidFill>
                <a:schemeClr val="tx1"/>
              </a:solidFill>
              <a:latin typeface="Calibri" pitchFamily="34" charset="0"/>
            </a:endParaRPr>
          </a:p>
          <a:p>
            <a:pPr marL="342900" indent="-342900" algn="l">
              <a:buFont typeface="Courier New" panose="02070309020205020404" pitchFamily="49" charset="0"/>
              <a:buChar char="o"/>
            </a:pPr>
            <a:r>
              <a:rPr lang="el-GR" sz="2400" u="sng" dirty="0" smtClean="0">
                <a:solidFill>
                  <a:schemeClr val="tx1"/>
                </a:solidFill>
                <a:latin typeface="Calibri" pitchFamily="34" charset="0"/>
              </a:rPr>
              <a:t>Τα κοινωνικά πρότυπα </a:t>
            </a:r>
            <a:r>
              <a:rPr lang="el-GR" sz="2400" dirty="0" smtClean="0">
                <a:solidFill>
                  <a:schemeClr val="tx1"/>
                </a:solidFill>
                <a:latin typeface="Calibri" pitchFamily="34" charset="0"/>
              </a:rPr>
              <a:t>που υποδεικνύουν τη συμπεριφορά  </a:t>
            </a:r>
          </a:p>
          <a:p>
            <a:pPr algn="l"/>
            <a:endParaRPr lang="el-GR" sz="2400" dirty="0" smtClean="0">
              <a:solidFill>
                <a:schemeClr val="tx1"/>
              </a:solidFill>
              <a:latin typeface="Calibri" pitchFamily="34" charset="0"/>
            </a:endParaRPr>
          </a:p>
          <a:p>
            <a:pPr algn="l"/>
            <a:r>
              <a:rPr lang="el-GR" sz="2400" dirty="0" smtClean="0">
                <a:solidFill>
                  <a:schemeClr val="tx1"/>
                </a:solidFill>
                <a:latin typeface="Calibri" pitchFamily="34" charset="0"/>
              </a:rPr>
              <a:t>Αποτελούν τους </a:t>
            </a:r>
            <a:r>
              <a:rPr lang="el-GR" sz="2400" dirty="0" err="1" smtClean="0">
                <a:solidFill>
                  <a:schemeClr val="tx1"/>
                </a:solidFill>
                <a:latin typeface="Calibri" pitchFamily="34" charset="0"/>
              </a:rPr>
              <a:t>καθοριστικ</a:t>
            </a:r>
            <a:r>
              <a:rPr lang="en-US" sz="2400" dirty="0" smtClean="0">
                <a:solidFill>
                  <a:schemeClr val="tx1"/>
                </a:solidFill>
                <a:latin typeface="Calibri" pitchFamily="34" charset="0"/>
              </a:rPr>
              <a:t>o</a:t>
            </a:r>
            <a:r>
              <a:rPr lang="el-GR" sz="2400" dirty="0" err="1" smtClean="0">
                <a:solidFill>
                  <a:schemeClr val="tx1"/>
                </a:solidFill>
                <a:latin typeface="Calibri" pitchFamily="34" charset="0"/>
              </a:rPr>
              <a:t>ύς</a:t>
            </a:r>
            <a:r>
              <a:rPr lang="el-GR" sz="2400" dirty="0" smtClean="0">
                <a:solidFill>
                  <a:schemeClr val="tx1"/>
                </a:solidFill>
                <a:latin typeface="Calibri" pitchFamily="34" charset="0"/>
              </a:rPr>
              <a:t> παράγοντες διαμόρφωσης της πρόθεσης συμπεριφοράς</a:t>
            </a:r>
          </a:p>
        </p:txBody>
      </p:sp>
      <p:sp>
        <p:nvSpPr>
          <p:cNvPr id="4" name="Rectangle 3"/>
          <p:cNvSpPr/>
          <p:nvPr/>
        </p:nvSpPr>
        <p:spPr>
          <a:xfrm>
            <a:off x="3705417" y="1628800"/>
            <a:ext cx="1733167" cy="461665"/>
          </a:xfrm>
          <a:prstGeom prst="rect">
            <a:avLst/>
          </a:prstGeom>
        </p:spPr>
        <p:txBody>
          <a:bodyPr wrap="none">
            <a:spAutoFit/>
          </a:bodyPr>
          <a:lstStyle/>
          <a:p>
            <a:r>
              <a:rPr lang="el-GR" sz="2400" b="1" dirty="0"/>
              <a:t>(</a:t>
            </a:r>
            <a:r>
              <a:rPr lang="en-US" sz="2400" b="1" dirty="0" err="1"/>
              <a:t>Ajen</a:t>
            </a:r>
            <a:r>
              <a:rPr lang="el-GR" sz="2400" b="1" dirty="0"/>
              <a:t>, 1985)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3. Το μοντέλο της σχεδιασμένης συμπεριφοράς (</a:t>
            </a:r>
            <a:r>
              <a:rPr lang="en-US" dirty="0"/>
              <a:t>planned behavior theory</a:t>
            </a:r>
            <a:r>
              <a:rPr lang="el-GR" dirty="0" smtClean="0"/>
              <a:t>)</a:t>
            </a:r>
            <a:br>
              <a:rPr lang="el-GR" dirty="0" smtClean="0"/>
            </a:br>
            <a:r>
              <a:rPr lang="el-GR" sz="3100" b="0" dirty="0" smtClean="0"/>
              <a:t>(</a:t>
            </a:r>
            <a:r>
              <a:rPr lang="el-GR" sz="3100" b="0" dirty="0"/>
              <a:t>1 από </a:t>
            </a:r>
            <a:r>
              <a:rPr lang="en-US" sz="3100" b="0" dirty="0"/>
              <a:t>3</a:t>
            </a:r>
            <a:r>
              <a:rPr lang="el-GR" sz="3100" b="0" dirty="0"/>
              <a:t>)</a:t>
            </a:r>
            <a:r>
              <a:rPr lang="en-US" sz="3100" dirty="0" smtClean="0"/>
              <a:t> </a:t>
            </a:r>
            <a:endParaRPr lang="el-GR" sz="3100" dirty="0"/>
          </a:p>
        </p:txBody>
      </p:sp>
      <p:sp>
        <p:nvSpPr>
          <p:cNvPr id="3" name="2 - Υπότιτλος"/>
          <p:cNvSpPr>
            <a:spLocks noGrp="1"/>
          </p:cNvSpPr>
          <p:nvPr>
            <p:ph idx="1"/>
          </p:nvPr>
        </p:nvSpPr>
        <p:spPr/>
        <p:txBody>
          <a:bodyPr>
            <a:normAutofit/>
          </a:bodyPr>
          <a:lstStyle/>
          <a:p>
            <a:pPr algn="l">
              <a:spcAft>
                <a:spcPts val="600"/>
              </a:spcAft>
            </a:pPr>
            <a:r>
              <a:rPr lang="el-GR" sz="2400" u="sng" dirty="0" smtClean="0">
                <a:solidFill>
                  <a:schemeClr val="tx1"/>
                </a:solidFill>
                <a:latin typeface="Calibri" pitchFamily="34" charset="0"/>
              </a:rPr>
              <a:t>Οι στάσεις </a:t>
            </a:r>
            <a:r>
              <a:rPr lang="el-GR" sz="2400" dirty="0" smtClean="0">
                <a:solidFill>
                  <a:schemeClr val="tx1"/>
                </a:solidFill>
                <a:latin typeface="Calibri" pitchFamily="34" charset="0"/>
              </a:rPr>
              <a:t>καθορίζονται από τις πεποιθήσεις και αντιπροσωπεύουν τη συνολική εκτίμηση μιας συμπεριφοράς (</a:t>
            </a:r>
            <a:r>
              <a:rPr lang="en-US" sz="2400" dirty="0" err="1" smtClean="0">
                <a:solidFill>
                  <a:schemeClr val="tx1"/>
                </a:solidFill>
                <a:latin typeface="Calibri" pitchFamily="34" charset="0"/>
              </a:rPr>
              <a:t>Ajen</a:t>
            </a:r>
            <a:r>
              <a:rPr lang="el-GR" sz="2400" dirty="0" smtClean="0">
                <a:solidFill>
                  <a:schemeClr val="tx1"/>
                </a:solidFill>
                <a:latin typeface="Calibri" pitchFamily="34" charset="0"/>
              </a:rPr>
              <a:t>, 1985) </a:t>
            </a:r>
          </a:p>
          <a:p>
            <a:pPr algn="l">
              <a:spcAft>
                <a:spcPts val="600"/>
              </a:spcAft>
            </a:pPr>
            <a:r>
              <a:rPr lang="el-GR" sz="2400" u="sng" dirty="0" smtClean="0">
                <a:solidFill>
                  <a:schemeClr val="tx1"/>
                </a:solidFill>
                <a:latin typeface="Calibri" pitchFamily="34" charset="0"/>
              </a:rPr>
              <a:t>Τα κοινωνικά πρότυπα </a:t>
            </a:r>
            <a:r>
              <a:rPr lang="el-GR" sz="2400" dirty="0" smtClean="0">
                <a:solidFill>
                  <a:schemeClr val="tx1"/>
                </a:solidFill>
                <a:latin typeface="Calibri" pitchFamily="34" charset="0"/>
              </a:rPr>
              <a:t>αφορούν στην αντιλαμβανόμενη κοινωνική πίεση η οποία οδηγεί το άτομο στην υιοθέτηση ή όχι μιας συμπεριφοράς </a:t>
            </a:r>
            <a:r>
              <a:rPr lang="el-GR" sz="2400" dirty="0">
                <a:solidFill>
                  <a:schemeClr val="tx1"/>
                </a:solidFill>
                <a:latin typeface="Calibri" pitchFamily="34" charset="0"/>
              </a:rPr>
              <a:t>(</a:t>
            </a:r>
            <a:r>
              <a:rPr lang="en-US" sz="2400" dirty="0" err="1">
                <a:solidFill>
                  <a:schemeClr val="tx1"/>
                </a:solidFill>
                <a:latin typeface="Calibri" pitchFamily="34" charset="0"/>
              </a:rPr>
              <a:t>Ajen</a:t>
            </a:r>
            <a:r>
              <a:rPr lang="el-GR" sz="2400" dirty="0">
                <a:solidFill>
                  <a:schemeClr val="tx1"/>
                </a:solidFill>
                <a:latin typeface="Calibri" pitchFamily="34" charset="0"/>
              </a:rPr>
              <a:t>, 1985) </a:t>
            </a:r>
          </a:p>
          <a:p>
            <a:pPr algn="l">
              <a:spcAft>
                <a:spcPts val="600"/>
              </a:spcAft>
            </a:pPr>
            <a:r>
              <a:rPr lang="el-GR" sz="2400" u="sng" dirty="0" smtClean="0">
                <a:solidFill>
                  <a:schemeClr val="tx1"/>
                </a:solidFill>
                <a:latin typeface="Calibri" pitchFamily="34" charset="0"/>
              </a:rPr>
              <a:t>Ο αντιλαμβανόμενος έλεγχος </a:t>
            </a:r>
            <a:r>
              <a:rPr lang="el-GR" sz="2400" dirty="0" smtClean="0">
                <a:solidFill>
                  <a:schemeClr val="tx1"/>
                </a:solidFill>
                <a:latin typeface="Calibri" pitchFamily="34" charset="0"/>
              </a:rPr>
              <a:t>της συμπεριφοράς καθορίζει μέσω της πρόθεσης την ίδια τη συμπεριφορά (</a:t>
            </a:r>
            <a:r>
              <a:rPr lang="en-US" sz="2400" dirty="0" err="1" smtClean="0">
                <a:solidFill>
                  <a:schemeClr val="tx1"/>
                </a:solidFill>
                <a:latin typeface="Calibri" pitchFamily="34" charset="0"/>
              </a:rPr>
              <a:t>Dzewaltowski</a:t>
            </a:r>
            <a:r>
              <a:rPr lang="el-GR" sz="2400" dirty="0" smtClean="0">
                <a:solidFill>
                  <a:schemeClr val="tx1"/>
                </a:solidFill>
                <a:latin typeface="Calibri" pitchFamily="34" charset="0"/>
              </a:rPr>
              <a:t>, </a:t>
            </a:r>
            <a:r>
              <a:rPr lang="en-US" sz="2400" dirty="0" smtClean="0">
                <a:solidFill>
                  <a:schemeClr val="tx1"/>
                </a:solidFill>
                <a:latin typeface="Calibri" pitchFamily="34" charset="0"/>
              </a:rPr>
              <a:t>Noble</a:t>
            </a:r>
            <a:r>
              <a:rPr lang="el-GR" sz="2400" dirty="0" smtClean="0">
                <a:solidFill>
                  <a:schemeClr val="tx1"/>
                </a:solidFill>
                <a:latin typeface="Calibri" pitchFamily="34" charset="0"/>
              </a:rPr>
              <a:t>, &amp; </a:t>
            </a:r>
            <a:r>
              <a:rPr lang="en-US" sz="2400" dirty="0" smtClean="0">
                <a:solidFill>
                  <a:schemeClr val="tx1"/>
                </a:solidFill>
                <a:latin typeface="Calibri" pitchFamily="34" charset="0"/>
              </a:rPr>
              <a:t>Show</a:t>
            </a:r>
            <a:r>
              <a:rPr lang="el-GR" sz="2400" dirty="0" smtClean="0">
                <a:solidFill>
                  <a:schemeClr val="tx1"/>
                </a:solidFill>
                <a:latin typeface="Calibri" pitchFamily="34" charset="0"/>
              </a:rPr>
              <a:t>, 1990)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3. Το μοντέλο της σχεδιασμένης συμπεριφοράς (</a:t>
            </a:r>
            <a:r>
              <a:rPr lang="en-US" dirty="0"/>
              <a:t>planned behavior theory</a:t>
            </a:r>
            <a:r>
              <a:rPr lang="el-GR" dirty="0"/>
              <a:t>) </a:t>
            </a:r>
            <a:r>
              <a:rPr lang="el-GR" sz="3100" b="0" dirty="0" smtClean="0"/>
              <a:t>(2 </a:t>
            </a:r>
            <a:r>
              <a:rPr lang="el-GR" sz="3100" b="0" dirty="0"/>
              <a:t>από </a:t>
            </a:r>
            <a:r>
              <a:rPr lang="en-US" sz="3100" b="0" dirty="0"/>
              <a:t>3</a:t>
            </a:r>
            <a:r>
              <a:rPr lang="el-GR" sz="3100" b="0" dirty="0"/>
              <a:t>)</a:t>
            </a:r>
            <a:endParaRPr lang="el-GR" dirty="0"/>
          </a:p>
        </p:txBody>
      </p:sp>
      <p:sp>
        <p:nvSpPr>
          <p:cNvPr id="3" name="2 - Υπότιτλος"/>
          <p:cNvSpPr>
            <a:spLocks noGrp="1"/>
          </p:cNvSpPr>
          <p:nvPr>
            <p:ph idx="1"/>
          </p:nvPr>
        </p:nvSpPr>
        <p:spPr/>
        <p:txBody>
          <a:bodyPr>
            <a:normAutofit/>
          </a:bodyPr>
          <a:lstStyle/>
          <a:p>
            <a:pPr algn="l"/>
            <a:r>
              <a:rPr lang="el-GR" sz="2400" b="1" dirty="0" smtClean="0">
                <a:solidFill>
                  <a:srgbClr val="820000"/>
                </a:solidFill>
                <a:latin typeface="Calibri" pitchFamily="34" charset="0"/>
              </a:rPr>
              <a:t>Το μοντέλο της σχεδιασμένης συμπεριφοράς (</a:t>
            </a:r>
            <a:r>
              <a:rPr lang="en-US" sz="2400" b="1" dirty="0" err="1" smtClean="0">
                <a:solidFill>
                  <a:srgbClr val="820000"/>
                </a:solidFill>
                <a:latin typeface="Calibri" pitchFamily="34" charset="0"/>
              </a:rPr>
              <a:t>Ajen</a:t>
            </a:r>
            <a:r>
              <a:rPr lang="el-GR" sz="2400" b="1" dirty="0" smtClean="0">
                <a:solidFill>
                  <a:srgbClr val="820000"/>
                </a:solidFill>
                <a:latin typeface="Calibri" pitchFamily="34" charset="0"/>
              </a:rPr>
              <a:t>, 1985)</a:t>
            </a:r>
          </a:p>
          <a:p>
            <a:pPr algn="l"/>
            <a:r>
              <a:rPr lang="el-GR" sz="2400" dirty="0" smtClean="0">
                <a:solidFill>
                  <a:schemeClr val="tx1"/>
                </a:solidFill>
                <a:latin typeface="Calibri" pitchFamily="34" charset="0"/>
              </a:rPr>
              <a:t>Έχει χρησιμοποιηθεί για την πρόβλεψη συμπεριφορών που σχετίζονται ή προάγουν την υγεία:</a:t>
            </a:r>
          </a:p>
          <a:p>
            <a:pPr marL="720725" indent="-360363" algn="l">
              <a:buFont typeface="Wingdings" pitchFamily="2" charset="2"/>
              <a:buChar char="ü"/>
            </a:pPr>
            <a:r>
              <a:rPr lang="el-GR" sz="2400" dirty="0" smtClean="0">
                <a:solidFill>
                  <a:schemeClr val="tx1"/>
                </a:solidFill>
                <a:latin typeface="Calibri" pitchFamily="34" charset="0"/>
              </a:rPr>
              <a:t>κάπνισμα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Hanson</a:t>
            </a:r>
            <a:r>
              <a:rPr lang="el-GR" sz="1600" dirty="0" smtClean="0">
                <a:solidFill>
                  <a:schemeClr val="tx1"/>
                </a:solidFill>
                <a:latin typeface="Calibri" pitchFamily="34" charset="0"/>
              </a:rPr>
              <a:t>, 2005) </a:t>
            </a:r>
          </a:p>
          <a:p>
            <a:pPr marL="720725" indent="-360363" algn="l">
              <a:buFont typeface="Wingdings" pitchFamily="2" charset="2"/>
              <a:buChar char="ü"/>
            </a:pPr>
            <a:r>
              <a:rPr lang="el-GR" sz="2400" dirty="0" smtClean="0">
                <a:solidFill>
                  <a:schemeClr val="tx1"/>
                </a:solidFill>
                <a:latin typeface="Calibri" pitchFamily="34" charset="0"/>
              </a:rPr>
              <a:t>χρήση ναρκωτικών ουσιών </a:t>
            </a:r>
            <a:r>
              <a:rPr lang="el-GR" sz="1600" dirty="0" smtClean="0">
                <a:solidFill>
                  <a:schemeClr val="tx1"/>
                </a:solidFill>
              </a:rPr>
              <a:t>(</a:t>
            </a:r>
            <a:r>
              <a:rPr lang="en-US" sz="1600" dirty="0" err="1" smtClean="0">
                <a:solidFill>
                  <a:schemeClr val="tx1"/>
                </a:solidFill>
              </a:rPr>
              <a:t>Bashirian</a:t>
            </a:r>
            <a:r>
              <a:rPr lang="el-GR" sz="1600" dirty="0" smtClean="0">
                <a:solidFill>
                  <a:schemeClr val="tx1"/>
                </a:solidFill>
              </a:rPr>
              <a:t>, </a:t>
            </a:r>
            <a:r>
              <a:rPr lang="en-US" sz="1600" dirty="0" smtClean="0">
                <a:solidFill>
                  <a:schemeClr val="tx1"/>
                </a:solidFill>
              </a:rPr>
              <a:t>2012</a:t>
            </a:r>
            <a:r>
              <a:rPr lang="el-GR" sz="1600" dirty="0" smtClean="0">
                <a:solidFill>
                  <a:schemeClr val="tx1"/>
                </a:solidFill>
              </a:rPr>
              <a:t>)</a:t>
            </a:r>
          </a:p>
          <a:p>
            <a:pPr marL="720725" indent="-360363" algn="l">
              <a:buFont typeface="Wingdings" pitchFamily="2" charset="2"/>
              <a:buChar char="ü"/>
            </a:pPr>
            <a:r>
              <a:rPr lang="el-GR" sz="2400" dirty="0" smtClean="0">
                <a:solidFill>
                  <a:schemeClr val="tx1"/>
                </a:solidFill>
                <a:latin typeface="Calibri" pitchFamily="34" charset="0"/>
              </a:rPr>
              <a:t>κατανάλωση οινοπνευματωδών ποτών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Quinlan</a:t>
            </a:r>
            <a:r>
              <a:rPr lang="el-GR" sz="1600" dirty="0" smtClean="0">
                <a:solidFill>
                  <a:schemeClr val="tx1"/>
                </a:solidFill>
                <a:latin typeface="Calibri" pitchFamily="34" charset="0"/>
              </a:rPr>
              <a:t>, </a:t>
            </a:r>
            <a:r>
              <a:rPr lang="en-US" sz="1600" dirty="0" err="1" smtClean="0">
                <a:solidFill>
                  <a:schemeClr val="tx1"/>
                </a:solidFill>
                <a:latin typeface="Calibri" pitchFamily="34" charset="0"/>
              </a:rPr>
              <a:t>Jaccard</a:t>
            </a:r>
            <a:r>
              <a:rPr lang="el-GR" sz="1600" dirty="0" smtClean="0">
                <a:solidFill>
                  <a:schemeClr val="tx1"/>
                </a:solidFill>
                <a:latin typeface="Calibri" pitchFamily="34" charset="0"/>
              </a:rPr>
              <a:t>, &amp; </a:t>
            </a:r>
            <a:r>
              <a:rPr lang="en-US" sz="1600" dirty="0" smtClean="0">
                <a:solidFill>
                  <a:schemeClr val="tx1"/>
                </a:solidFill>
                <a:latin typeface="Calibri" pitchFamily="34" charset="0"/>
              </a:rPr>
              <a:t>Blanton</a:t>
            </a:r>
            <a:r>
              <a:rPr lang="el-GR" sz="1600" dirty="0" smtClean="0">
                <a:solidFill>
                  <a:schemeClr val="tx1"/>
                </a:solidFill>
                <a:latin typeface="Calibri" pitchFamily="34" charset="0"/>
              </a:rPr>
              <a:t>, 2006)</a:t>
            </a:r>
          </a:p>
          <a:p>
            <a:pPr marL="720725" indent="-360363" algn="l">
              <a:buFont typeface="Wingdings" pitchFamily="2" charset="2"/>
              <a:buChar char="ü"/>
            </a:pPr>
            <a:r>
              <a:rPr lang="el-GR" sz="2400" dirty="0" smtClean="0">
                <a:solidFill>
                  <a:schemeClr val="tx1"/>
                </a:solidFill>
                <a:latin typeface="Calibri" pitchFamily="34" charset="0"/>
              </a:rPr>
              <a:t>φυσική δραστηριότητα </a:t>
            </a:r>
            <a:r>
              <a:rPr lang="el-GR" sz="1600" dirty="0" smtClean="0">
                <a:solidFill>
                  <a:schemeClr val="tx1"/>
                </a:solidFill>
                <a:latin typeface="Calibri" pitchFamily="34" charset="0"/>
              </a:rPr>
              <a:t>(</a:t>
            </a:r>
            <a:r>
              <a:rPr lang="en-US" sz="1600" dirty="0" err="1" smtClean="0">
                <a:solidFill>
                  <a:schemeClr val="tx1"/>
                </a:solidFill>
                <a:latin typeface="Calibri" pitchFamily="34" charset="0"/>
              </a:rPr>
              <a:t>Theodorakis</a:t>
            </a:r>
            <a:r>
              <a:rPr lang="el-GR" sz="1600" dirty="0" smtClean="0">
                <a:solidFill>
                  <a:schemeClr val="tx1"/>
                </a:solidFill>
                <a:latin typeface="Calibri" pitchFamily="34" charset="0"/>
              </a:rPr>
              <a:t>, </a:t>
            </a:r>
            <a:r>
              <a:rPr lang="en-US" sz="1600" dirty="0" err="1" smtClean="0">
                <a:solidFill>
                  <a:schemeClr val="tx1"/>
                </a:solidFill>
                <a:latin typeface="Calibri" pitchFamily="34" charset="0"/>
              </a:rPr>
              <a:t>Bagiatis</a:t>
            </a:r>
            <a:r>
              <a:rPr lang="el-GR" sz="1600" dirty="0" smtClean="0">
                <a:solidFill>
                  <a:schemeClr val="tx1"/>
                </a:solidFill>
                <a:latin typeface="Calibri" pitchFamily="34" charset="0"/>
              </a:rPr>
              <a:t>, &amp; </a:t>
            </a:r>
            <a:r>
              <a:rPr lang="en-US" sz="1600" dirty="0" smtClean="0">
                <a:solidFill>
                  <a:schemeClr val="tx1"/>
                </a:solidFill>
                <a:latin typeface="Calibri" pitchFamily="34" charset="0"/>
              </a:rPr>
              <a:t>Goudas</a:t>
            </a:r>
            <a:r>
              <a:rPr lang="el-GR" sz="1600" dirty="0" smtClean="0">
                <a:solidFill>
                  <a:schemeClr val="tx1"/>
                </a:solidFill>
                <a:latin typeface="Calibri" pitchFamily="34" charset="0"/>
              </a:rPr>
              <a:t>, 1995)</a:t>
            </a:r>
          </a:p>
          <a:p>
            <a:pPr marL="720725" indent="-360363" algn="l">
              <a:buFont typeface="Wingdings" pitchFamily="2" charset="2"/>
              <a:buChar char="ü"/>
            </a:pPr>
            <a:r>
              <a:rPr lang="el-GR" sz="2400" dirty="0" smtClean="0">
                <a:solidFill>
                  <a:schemeClr val="tx1"/>
                </a:solidFill>
                <a:latin typeface="Calibri" pitchFamily="34" charset="0"/>
              </a:rPr>
              <a:t>διατροφικές συνήθειες </a:t>
            </a:r>
            <a:r>
              <a:rPr lang="el-GR" sz="1600" dirty="0" smtClean="0">
                <a:solidFill>
                  <a:schemeClr val="tx1"/>
                </a:solidFill>
                <a:latin typeface="Calibri" pitchFamily="34" charset="0"/>
              </a:rPr>
              <a:t>(</a:t>
            </a:r>
            <a:r>
              <a:rPr lang="en-GB" sz="1600" dirty="0" err="1" smtClean="0">
                <a:solidFill>
                  <a:schemeClr val="tx1"/>
                </a:solidFill>
                <a:latin typeface="Calibri" pitchFamily="34" charset="0"/>
              </a:rPr>
              <a:t>Karkaletsi</a:t>
            </a:r>
            <a:r>
              <a:rPr lang="el-GR" sz="1600" dirty="0" smtClean="0">
                <a:solidFill>
                  <a:schemeClr val="tx1"/>
                </a:solidFill>
                <a:latin typeface="Calibri" pitchFamily="34" charset="0"/>
              </a:rPr>
              <a:t>, </a:t>
            </a:r>
            <a:r>
              <a:rPr lang="en-GB" sz="1600" dirty="0" err="1" smtClean="0">
                <a:solidFill>
                  <a:schemeClr val="tx1"/>
                </a:solidFill>
                <a:latin typeface="Calibri" pitchFamily="34" charset="0"/>
              </a:rPr>
              <a:t>Skordilis</a:t>
            </a:r>
            <a:r>
              <a:rPr lang="el-GR" sz="1600" dirty="0" smtClean="0">
                <a:solidFill>
                  <a:schemeClr val="tx1"/>
                </a:solidFill>
                <a:latin typeface="Calibri" pitchFamily="34" charset="0"/>
              </a:rPr>
              <a:t>, &amp; </a:t>
            </a:r>
            <a:r>
              <a:rPr lang="en-GB" sz="1600" dirty="0" err="1" smtClean="0">
                <a:solidFill>
                  <a:schemeClr val="tx1"/>
                </a:solidFill>
                <a:latin typeface="Calibri" pitchFamily="34" charset="0"/>
              </a:rPr>
              <a:t>Koutsouki</a:t>
            </a:r>
            <a:r>
              <a:rPr lang="el-GR" sz="1600" dirty="0" smtClean="0">
                <a:solidFill>
                  <a:schemeClr val="tx1"/>
                </a:solidFill>
                <a:latin typeface="Calibri" pitchFamily="34" charset="0"/>
              </a:rPr>
              <a:t>, 2008)</a:t>
            </a:r>
          </a:p>
          <a:p>
            <a:pPr marL="720725" indent="-360363" algn="l">
              <a:buFont typeface="Wingdings" pitchFamily="2" charset="2"/>
              <a:buChar char="ü"/>
            </a:pPr>
            <a:r>
              <a:rPr lang="el-GR" sz="2400" dirty="0" smtClean="0">
                <a:solidFill>
                  <a:schemeClr val="tx1"/>
                </a:solidFill>
                <a:latin typeface="Calibri" pitchFamily="34" charset="0"/>
              </a:rPr>
              <a:t>άσθμα </a:t>
            </a:r>
            <a:r>
              <a:rPr lang="el-GR" sz="1600" dirty="0" smtClean="0">
                <a:solidFill>
                  <a:schemeClr val="tx1"/>
                </a:solidFill>
                <a:latin typeface="Calibri" pitchFamily="34" charset="0"/>
              </a:rPr>
              <a:t>(</a:t>
            </a:r>
            <a:r>
              <a:rPr lang="en-US" sz="1600" dirty="0" smtClean="0">
                <a:solidFill>
                  <a:schemeClr val="tx1"/>
                </a:solidFill>
                <a:latin typeface="Calibri" pitchFamily="34" charset="0"/>
              </a:rPr>
              <a:t>Boot </a:t>
            </a:r>
            <a:r>
              <a:rPr lang="en-US" sz="1600" i="1" dirty="0" smtClean="0">
                <a:solidFill>
                  <a:schemeClr val="tx1"/>
                </a:solidFill>
                <a:latin typeface="Calibri" pitchFamily="34" charset="0"/>
              </a:rPr>
              <a:t>et al</a:t>
            </a:r>
            <a:r>
              <a:rPr lang="el-GR" sz="1600" i="1" dirty="0" smtClean="0">
                <a:solidFill>
                  <a:schemeClr val="tx1"/>
                </a:solidFill>
                <a:latin typeface="Calibri" pitchFamily="34" charset="0"/>
              </a:rPr>
              <a:t>.,</a:t>
            </a:r>
            <a:r>
              <a:rPr lang="el-GR" sz="1600" dirty="0" smtClean="0">
                <a:solidFill>
                  <a:schemeClr val="tx1"/>
                </a:solidFill>
                <a:latin typeface="Calibri" pitchFamily="34" charset="0"/>
              </a:rPr>
              <a:t> 2005; </a:t>
            </a:r>
            <a:r>
              <a:rPr lang="en-US" sz="1600" dirty="0" smtClean="0">
                <a:solidFill>
                  <a:schemeClr val="tx1"/>
                </a:solidFill>
                <a:latin typeface="Calibri" pitchFamily="34" charset="0"/>
              </a:rPr>
              <a:t>Van De </a:t>
            </a:r>
            <a:r>
              <a:rPr lang="en-US" sz="1600" dirty="0" err="1" smtClean="0">
                <a:solidFill>
                  <a:schemeClr val="tx1"/>
                </a:solidFill>
                <a:latin typeface="Calibri" pitchFamily="34" charset="0"/>
              </a:rPr>
              <a:t>Ven</a:t>
            </a:r>
            <a:r>
              <a:rPr lang="en-US" sz="1600" dirty="0" smtClean="0">
                <a:solidFill>
                  <a:schemeClr val="tx1"/>
                </a:solidFill>
                <a:latin typeface="Calibri" pitchFamily="34" charset="0"/>
              </a:rPr>
              <a:t> </a:t>
            </a:r>
            <a:r>
              <a:rPr lang="en-US" sz="1600" i="1" dirty="0" smtClean="0">
                <a:solidFill>
                  <a:schemeClr val="tx1"/>
                </a:solidFill>
                <a:latin typeface="Calibri" pitchFamily="34" charset="0"/>
              </a:rPr>
              <a:t>et al</a:t>
            </a:r>
            <a:r>
              <a:rPr lang="el-GR" sz="1600" i="1" dirty="0" smtClean="0">
                <a:solidFill>
                  <a:schemeClr val="tx1"/>
                </a:solidFill>
                <a:latin typeface="Calibri" pitchFamily="34" charset="0"/>
              </a:rPr>
              <a:t>.,</a:t>
            </a:r>
            <a:r>
              <a:rPr lang="el-GR" sz="1600" dirty="0" smtClean="0">
                <a:solidFill>
                  <a:schemeClr val="tx1"/>
                </a:solidFill>
                <a:latin typeface="Calibri" pitchFamily="34" charset="0"/>
              </a:rPr>
              <a:t> 2007) </a:t>
            </a:r>
            <a:r>
              <a:rPr lang="el-GR" sz="2400" dirty="0" smtClean="0">
                <a:solidFill>
                  <a:schemeClr val="tx1"/>
                </a:solidFill>
                <a:latin typeface="Calibri" pitchFamily="34" charset="0"/>
              </a:rPr>
              <a:t>κ.α.</a:t>
            </a:r>
            <a:endParaRPr lang="el-GR" sz="2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3. Το μοντέλο της σχεδιασμένης συμπεριφοράς (</a:t>
            </a:r>
            <a:r>
              <a:rPr lang="en-US" dirty="0"/>
              <a:t>planned behavior theory</a:t>
            </a:r>
            <a:r>
              <a:rPr lang="el-GR" dirty="0"/>
              <a:t>) </a:t>
            </a:r>
            <a:r>
              <a:rPr lang="el-GR" sz="3100" b="0" dirty="0" smtClean="0"/>
              <a:t>(3 </a:t>
            </a:r>
            <a:r>
              <a:rPr lang="el-GR" sz="3100" b="0" dirty="0"/>
              <a:t>από </a:t>
            </a:r>
            <a:r>
              <a:rPr lang="en-US" sz="3100" b="0" dirty="0"/>
              <a:t>3</a:t>
            </a:r>
            <a:r>
              <a:rPr lang="el-GR" sz="3100" b="0" dirty="0"/>
              <a:t>)</a:t>
            </a:r>
            <a:endParaRPr lang="el-GR" dirty="0"/>
          </a:p>
        </p:txBody>
      </p:sp>
      <p:sp>
        <p:nvSpPr>
          <p:cNvPr id="3" name="2 - Υπότιτλος"/>
          <p:cNvSpPr>
            <a:spLocks noGrp="1"/>
          </p:cNvSpPr>
          <p:nvPr>
            <p:ph idx="1"/>
          </p:nvPr>
        </p:nvSpPr>
        <p:spPr/>
        <p:txBody>
          <a:bodyPr>
            <a:normAutofit/>
          </a:bodyPr>
          <a:lstStyle/>
          <a:p>
            <a:pPr marL="342900" indent="-342900" algn="l">
              <a:spcAft>
                <a:spcPts val="600"/>
              </a:spcAft>
              <a:buFont typeface="Arial" panose="020B0604020202020204" pitchFamily="34" charset="0"/>
              <a:buChar char="•"/>
            </a:pPr>
            <a:r>
              <a:rPr lang="el-GR" sz="2400" b="1" dirty="0" smtClean="0">
                <a:solidFill>
                  <a:srgbClr val="004B82"/>
                </a:solidFill>
                <a:latin typeface="Calibri" pitchFamily="34" charset="0"/>
              </a:rPr>
              <a:t>Οι </a:t>
            </a:r>
            <a:r>
              <a:rPr lang="en-US" sz="2400" b="1" dirty="0" smtClean="0">
                <a:solidFill>
                  <a:srgbClr val="004B82"/>
                </a:solidFill>
                <a:latin typeface="Calibri" pitchFamily="34" charset="0"/>
              </a:rPr>
              <a:t>Boot </a:t>
            </a:r>
            <a:r>
              <a:rPr lang="en-US" sz="2400" b="1" i="1" dirty="0" smtClean="0">
                <a:solidFill>
                  <a:srgbClr val="004B82"/>
                </a:solidFill>
                <a:latin typeface="Calibri" pitchFamily="34" charset="0"/>
              </a:rPr>
              <a:t>et al. </a:t>
            </a:r>
            <a:r>
              <a:rPr lang="el-GR" sz="2400" b="1" dirty="0" smtClean="0">
                <a:solidFill>
                  <a:srgbClr val="004B82"/>
                </a:solidFill>
                <a:latin typeface="Calibri" pitchFamily="34" charset="0"/>
              </a:rPr>
              <a:t>(2005) </a:t>
            </a:r>
            <a:r>
              <a:rPr lang="el-GR" sz="2400" dirty="0" smtClean="0">
                <a:solidFill>
                  <a:schemeClr val="tx1"/>
                </a:solidFill>
                <a:latin typeface="Calibri" pitchFamily="34" charset="0"/>
              </a:rPr>
              <a:t>μελέτησαν τους </a:t>
            </a:r>
            <a:r>
              <a:rPr lang="el-GR" sz="2400" u="sng" dirty="0" smtClean="0">
                <a:solidFill>
                  <a:schemeClr val="tx1"/>
                </a:solidFill>
                <a:latin typeface="Calibri" pitchFamily="34" charset="0"/>
              </a:rPr>
              <a:t>παράγοντες που σχετίζονται με τη λήψη αναρρωτικής άδειας </a:t>
            </a:r>
            <a:r>
              <a:rPr lang="el-GR" sz="2400" dirty="0" smtClean="0">
                <a:solidFill>
                  <a:schemeClr val="tx1"/>
                </a:solidFill>
                <a:latin typeface="Calibri" pitchFamily="34" charset="0"/>
              </a:rPr>
              <a:t>(συχνή-</a:t>
            </a:r>
            <a:r>
              <a:rPr lang="el-GR" sz="2400" dirty="0" err="1" smtClean="0">
                <a:solidFill>
                  <a:schemeClr val="tx1"/>
                </a:solidFill>
                <a:latin typeface="Calibri" pitchFamily="34" charset="0"/>
              </a:rPr>
              <a:t>όχ</a:t>
            </a:r>
            <a:r>
              <a:rPr lang="el-GR" sz="2400" dirty="0" smtClean="0">
                <a:solidFill>
                  <a:schemeClr val="tx1"/>
                </a:solidFill>
                <a:latin typeface="Calibri" pitchFamily="34" charset="0"/>
              </a:rPr>
              <a:t>ι συχνή) σε 165 εργαζόμενους με άσθμα, με βάση τη θεωρία της σχεδιασμένης συμπεριφοράς. Τα αποτελέσματα έδειξαν ότι: </a:t>
            </a:r>
          </a:p>
          <a:p>
            <a:pPr marL="342900" indent="-342900" algn="l">
              <a:spcAft>
                <a:spcPts val="600"/>
              </a:spcAft>
              <a:buFont typeface="Courier New" panose="02070309020205020404" pitchFamily="49" charset="0"/>
              <a:buChar char="o"/>
            </a:pPr>
            <a:r>
              <a:rPr lang="el-GR" sz="2400" dirty="0" smtClean="0">
                <a:solidFill>
                  <a:schemeClr val="tx1"/>
                </a:solidFill>
                <a:latin typeface="Calibri" pitchFamily="34" charset="0"/>
              </a:rPr>
              <a:t>για κάθε μονάδα αύξησης κόπωσης στην εργασία των ασθενών με άσθμα η πιθανότητα λήψης αναρρωτικής άδειας αυξανόταν κατά 19% </a:t>
            </a:r>
          </a:p>
          <a:p>
            <a:pPr marL="342900" indent="-342900" algn="l">
              <a:spcAft>
                <a:spcPts val="600"/>
              </a:spcAft>
              <a:buFont typeface="Courier New" panose="02070309020205020404" pitchFamily="49" charset="0"/>
              <a:buChar char="o"/>
            </a:pPr>
            <a:r>
              <a:rPr lang="el-GR" sz="2400" b="1" dirty="0" smtClean="0">
                <a:solidFill>
                  <a:srgbClr val="004B82"/>
                </a:solidFill>
                <a:latin typeface="Calibri" pitchFamily="34" charset="0"/>
              </a:rPr>
              <a:t>ο αντιλαμβανόμενος έλεγχος των συμπτωμάτων </a:t>
            </a:r>
            <a:r>
              <a:rPr lang="el-GR" sz="2400" dirty="0" smtClean="0">
                <a:solidFill>
                  <a:schemeClr val="tx1"/>
                </a:solidFill>
                <a:latin typeface="Calibri" pitchFamily="34" charset="0"/>
              </a:rPr>
              <a:t>του άσθματος ήταν η κύρια μεταβλητή πρόβλεψης της αναρρωτικής άδειας (συμπεριφοράς)</a:t>
            </a:r>
            <a:endParaRPr lang="el-GR"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Το μοντέλο της σχεδιασμένης συμπεριφοράς στο άσθμα</a:t>
            </a:r>
          </a:p>
        </p:txBody>
      </p:sp>
      <p:sp>
        <p:nvSpPr>
          <p:cNvPr id="3" name="2 - Υπότιτλος"/>
          <p:cNvSpPr>
            <a:spLocks noGrp="1"/>
          </p:cNvSpPr>
          <p:nvPr>
            <p:ph idx="1"/>
          </p:nvPr>
        </p:nvSpPr>
        <p:spPr/>
        <p:txBody>
          <a:bodyPr/>
          <a:lstStyle/>
          <a:p>
            <a:pPr algn="l">
              <a:spcAft>
                <a:spcPts val="600"/>
              </a:spcAft>
            </a:pPr>
            <a:r>
              <a:rPr lang="el-GR" sz="2400" b="1" dirty="0" smtClean="0">
                <a:solidFill>
                  <a:srgbClr val="004B82"/>
                </a:solidFill>
                <a:latin typeface="Calibri" pitchFamily="34" charset="0"/>
              </a:rPr>
              <a:t>Οι </a:t>
            </a:r>
            <a:r>
              <a:rPr lang="el-GR" sz="2400" b="1" dirty="0" err="1" smtClean="0">
                <a:solidFill>
                  <a:srgbClr val="004B82"/>
                </a:solidFill>
                <a:latin typeface="Calibri" pitchFamily="34" charset="0"/>
              </a:rPr>
              <a:t>Van</a:t>
            </a:r>
            <a:r>
              <a:rPr lang="el-GR" sz="2400" b="1" dirty="0" smtClean="0">
                <a:solidFill>
                  <a:srgbClr val="004B82"/>
                </a:solidFill>
                <a:latin typeface="Calibri" pitchFamily="34" charset="0"/>
              </a:rPr>
              <a:t> </a:t>
            </a:r>
            <a:r>
              <a:rPr lang="en-US" sz="2400" b="1" dirty="0" err="1" smtClean="0">
                <a:solidFill>
                  <a:srgbClr val="004B82"/>
                </a:solidFill>
                <a:latin typeface="Calibri" pitchFamily="34" charset="0"/>
              </a:rPr>
              <a:t>d</a:t>
            </a:r>
            <a:r>
              <a:rPr lang="el-GR" sz="2400" b="1" dirty="0" smtClean="0">
                <a:solidFill>
                  <a:srgbClr val="004B82"/>
                </a:solidFill>
                <a:latin typeface="Calibri" pitchFamily="34" charset="0"/>
              </a:rPr>
              <a:t>e </a:t>
            </a:r>
            <a:r>
              <a:rPr lang="el-GR" sz="2400" b="1" dirty="0" err="1" smtClean="0">
                <a:solidFill>
                  <a:srgbClr val="004B82"/>
                </a:solidFill>
                <a:latin typeface="Calibri" pitchFamily="34" charset="0"/>
              </a:rPr>
              <a:t>DVen</a:t>
            </a:r>
            <a:r>
              <a:rPr lang="el-GR" sz="2400" b="1" dirty="0" smtClean="0">
                <a:solidFill>
                  <a:srgbClr val="004B82"/>
                </a:solidFill>
                <a:latin typeface="Calibri" pitchFamily="34" charset="0"/>
              </a:rPr>
              <a:t> </a:t>
            </a:r>
            <a:r>
              <a:rPr lang="en-US" sz="2400" b="1" i="1" dirty="0" smtClean="0">
                <a:solidFill>
                  <a:srgbClr val="004B82"/>
                </a:solidFill>
                <a:latin typeface="Calibri" pitchFamily="34" charset="0"/>
              </a:rPr>
              <a:t>et al. </a:t>
            </a:r>
            <a:r>
              <a:rPr lang="el-GR" sz="2400" b="1" dirty="0" smtClean="0">
                <a:solidFill>
                  <a:srgbClr val="004B82"/>
                </a:solidFill>
                <a:latin typeface="Calibri" pitchFamily="34" charset="0"/>
              </a:rPr>
              <a:t>(2007) </a:t>
            </a:r>
          </a:p>
          <a:p>
            <a:pPr algn="l">
              <a:spcAft>
                <a:spcPts val="600"/>
              </a:spcAft>
            </a:pPr>
            <a:r>
              <a:rPr lang="el-GR" sz="2400" dirty="0" smtClean="0">
                <a:solidFill>
                  <a:schemeClr val="tx1"/>
                </a:solidFill>
                <a:latin typeface="Calibri" pitchFamily="34" charset="0"/>
              </a:rPr>
              <a:t>μελέτησαν τους παράγοντες πρόβλεψης του καπνίσματος σε 346 εφήβους με άσθμα και 3,733 εφήβους χωρίς άσθμα</a:t>
            </a:r>
          </a:p>
          <a:p>
            <a:pPr algn="l">
              <a:spcAft>
                <a:spcPts val="600"/>
              </a:spcAft>
            </a:pPr>
            <a:r>
              <a:rPr lang="el-GR" sz="2400" dirty="0" smtClean="0">
                <a:solidFill>
                  <a:schemeClr val="tx1"/>
                </a:solidFill>
                <a:latin typeface="Calibri" pitchFamily="34" charset="0"/>
              </a:rPr>
              <a:t>Τα αποτελέσματα έδειξαν ότι οι </a:t>
            </a:r>
            <a:r>
              <a:rPr lang="el-GR" sz="2400" u="sng" dirty="0" smtClean="0">
                <a:solidFill>
                  <a:schemeClr val="tx1"/>
                </a:solidFill>
                <a:latin typeface="Calibri" pitchFamily="34" charset="0"/>
              </a:rPr>
              <a:t>3 γνωστικές διαδικασίες της σχεδιασμένης συμπεριφοράς </a:t>
            </a:r>
            <a:r>
              <a:rPr lang="el-GR" sz="2400" dirty="0" smtClean="0">
                <a:solidFill>
                  <a:schemeClr val="tx1"/>
                </a:solidFill>
                <a:latin typeface="Calibri" pitchFamily="34" charset="0"/>
              </a:rPr>
              <a:t>(στάσεις, κοινωνικά πρότυπα και αντιλαμβανόμενος έλεγχος) </a:t>
            </a:r>
            <a:r>
              <a:rPr lang="el-GR" sz="2400" dirty="0">
                <a:solidFill>
                  <a:schemeClr val="tx1"/>
                </a:solidFill>
                <a:latin typeface="Calibri" pitchFamily="34" charset="0"/>
              </a:rPr>
              <a:t>για το κάπνισμα </a:t>
            </a:r>
            <a:r>
              <a:rPr lang="el-GR" sz="2400" u="sng" dirty="0" smtClean="0">
                <a:solidFill>
                  <a:schemeClr val="tx1"/>
                </a:solidFill>
                <a:latin typeface="Calibri" pitchFamily="34" charset="0"/>
              </a:rPr>
              <a:t>προέβλεπαν την έναρξη του καπνίσματος </a:t>
            </a:r>
            <a:r>
              <a:rPr lang="el-GR" sz="2400" dirty="0" smtClean="0">
                <a:solidFill>
                  <a:schemeClr val="tx1"/>
                </a:solidFill>
                <a:latin typeface="Calibri" pitchFamily="34" charset="0"/>
              </a:rPr>
              <a:t>και στις δύο κατηγορίες εφήβων</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Περιεχόμενα</a:t>
            </a:r>
          </a:p>
        </p:txBody>
      </p:sp>
      <p:sp>
        <p:nvSpPr>
          <p:cNvPr id="3" name="2 - Θέση περιεχομένου"/>
          <p:cNvSpPr>
            <a:spLocks noGrp="1"/>
          </p:cNvSpPr>
          <p:nvPr>
            <p:ph idx="1"/>
          </p:nvPr>
        </p:nvSpPr>
        <p:spPr/>
        <p:txBody>
          <a:bodyPr>
            <a:normAutofit/>
          </a:bodyPr>
          <a:lstStyle/>
          <a:p>
            <a:r>
              <a:rPr lang="en-US" sz="2400" dirty="0" smtClean="0"/>
              <a:t>M</a:t>
            </a:r>
            <a:r>
              <a:rPr lang="el-GR" sz="2400" dirty="0" err="1" smtClean="0"/>
              <a:t>οντέλο</a:t>
            </a:r>
            <a:r>
              <a:rPr lang="el-GR" sz="2400" dirty="0" smtClean="0"/>
              <a:t> πεποιθήσεων για την υγεία</a:t>
            </a:r>
            <a:endParaRPr lang="en-US" sz="2400" dirty="0" smtClean="0"/>
          </a:p>
          <a:p>
            <a:r>
              <a:rPr lang="en-US" sz="2400" dirty="0" smtClean="0"/>
              <a:t>M</a:t>
            </a:r>
            <a:r>
              <a:rPr lang="el-GR" sz="2400" dirty="0" err="1" smtClean="0"/>
              <a:t>ετα</a:t>
            </a:r>
            <a:r>
              <a:rPr lang="el-GR" sz="2400" dirty="0" smtClean="0"/>
              <a:t>-θεωρητικό μοντέλο</a:t>
            </a:r>
          </a:p>
          <a:p>
            <a:r>
              <a:rPr lang="el-GR" sz="2400" dirty="0" smtClean="0"/>
              <a:t>Μοντέλο </a:t>
            </a:r>
            <a:r>
              <a:rPr lang="el-GR" sz="2400" dirty="0"/>
              <a:t>της σχεδιασμένης </a:t>
            </a:r>
            <a:r>
              <a:rPr lang="el-GR" sz="2400" dirty="0" smtClean="0"/>
              <a:t>συμπεριφοράς</a:t>
            </a:r>
            <a:endParaRPr lang="en-US" sz="2400" dirty="0"/>
          </a:p>
          <a:p>
            <a:r>
              <a:rPr lang="el-GR" sz="2400" dirty="0" err="1" smtClean="0"/>
              <a:t>Αυτο</a:t>
            </a:r>
            <a:r>
              <a:rPr lang="el-GR" sz="2400" dirty="0" smtClean="0"/>
              <a:t>-αποτελεσματικότητα </a:t>
            </a:r>
          </a:p>
          <a:p>
            <a:r>
              <a:rPr lang="el-GR" sz="2400" dirty="0" smtClean="0"/>
              <a:t>Ενδυνάμωση </a:t>
            </a:r>
          </a:p>
          <a:p>
            <a:r>
              <a:rPr lang="el-GR" sz="2400" dirty="0" smtClean="0"/>
              <a:t>Ενίσχυση </a:t>
            </a:r>
          </a:p>
          <a:p>
            <a:r>
              <a:rPr lang="el-GR" sz="2400" dirty="0" smtClean="0"/>
              <a:t>Προτεινόμενη </a:t>
            </a:r>
            <a:r>
              <a:rPr lang="el-GR" sz="2400" dirty="0"/>
              <a:t>βιβλιογραφία</a:t>
            </a:r>
          </a:p>
          <a:p>
            <a:endParaRPr lang="el-GR" sz="2400" dirty="0" smtClean="0"/>
          </a:p>
          <a:p>
            <a:endParaRPr lang="el-G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n-US" sz="2400" b="1" dirty="0" err="1" smtClean="0">
                <a:solidFill>
                  <a:srgbClr val="004B82"/>
                </a:solidFill>
              </a:rPr>
              <a:t>Guckin</a:t>
            </a:r>
            <a:r>
              <a:rPr lang="el-GR" sz="2400" b="1" dirty="0" smtClean="0">
                <a:solidFill>
                  <a:srgbClr val="004B82"/>
                </a:solidFill>
              </a:rPr>
              <a:t> </a:t>
            </a:r>
            <a:r>
              <a:rPr lang="en-US" sz="2400" b="1" dirty="0" smtClean="0">
                <a:solidFill>
                  <a:srgbClr val="004B82"/>
                </a:solidFill>
              </a:rPr>
              <a:t>et al. </a:t>
            </a:r>
            <a:r>
              <a:rPr lang="en-US" sz="2400" b="1" dirty="0">
                <a:solidFill>
                  <a:srgbClr val="004B82"/>
                </a:solidFill>
              </a:rPr>
              <a:t>(</a:t>
            </a:r>
            <a:r>
              <a:rPr lang="en-US" sz="2400" b="1" dirty="0" smtClean="0">
                <a:solidFill>
                  <a:srgbClr val="004B82"/>
                </a:solidFill>
              </a:rPr>
              <a:t>201</a:t>
            </a:r>
            <a:r>
              <a:rPr lang="el-GR" sz="2400" b="1" dirty="0" smtClean="0">
                <a:solidFill>
                  <a:srgbClr val="004B82"/>
                </a:solidFill>
              </a:rPr>
              <a:t>2</a:t>
            </a:r>
            <a:r>
              <a:rPr lang="en-US" sz="2400" b="1" dirty="0" smtClean="0">
                <a:solidFill>
                  <a:srgbClr val="004B82"/>
                </a:solidFill>
              </a:rPr>
              <a:t>): </a:t>
            </a:r>
            <a:r>
              <a:rPr lang="el-GR" sz="2400" dirty="0" smtClean="0"/>
              <a:t>Χρησιμοποίησε το μοντέλο σχεδιασμένης συμπεριφοράς (ΜΣΣ) για την πρόβλεψη της συμμόρφωσης στην </a:t>
            </a:r>
            <a:r>
              <a:rPr lang="el-GR" sz="2400" dirty="0" err="1" smtClean="0"/>
              <a:t>αυτο</a:t>
            </a:r>
            <a:r>
              <a:rPr lang="el-GR" sz="2400" dirty="0" smtClean="0"/>
              <a:t>-καταγραφή της Μέγιστης </a:t>
            </a:r>
            <a:r>
              <a:rPr lang="el-GR" sz="2400" dirty="0" err="1" smtClean="0"/>
              <a:t>Εκπνευστικής</a:t>
            </a:r>
            <a:r>
              <a:rPr lang="el-GR" sz="2400" dirty="0" smtClean="0"/>
              <a:t> Ροής (</a:t>
            </a:r>
            <a:r>
              <a:rPr lang="en-US" sz="2400" dirty="0" smtClean="0"/>
              <a:t>PEF</a:t>
            </a:r>
            <a:r>
              <a:rPr lang="el-GR" sz="2400" dirty="0" smtClean="0"/>
              <a:t>) εκ μέρους των ασθενών. Τα αποτελέσματα έδειξαν ότι η προώθηση της </a:t>
            </a:r>
            <a:r>
              <a:rPr lang="el-GR" sz="2400" dirty="0" err="1" smtClean="0"/>
              <a:t>αυτο</a:t>
            </a:r>
            <a:r>
              <a:rPr lang="el-GR" sz="2400" dirty="0" smtClean="0"/>
              <a:t>-καταγραφής της </a:t>
            </a:r>
            <a:r>
              <a:rPr lang="en-US" sz="2400" dirty="0" smtClean="0"/>
              <a:t>PEF</a:t>
            </a:r>
            <a:r>
              <a:rPr lang="el-GR" sz="2400" dirty="0" smtClean="0"/>
              <a:t> μπορεί να μειώσει το κόστος θεραπείας σε κλινική/νοσοκομείο.</a:t>
            </a:r>
          </a:p>
        </p:txBody>
      </p:sp>
      <p:sp>
        <p:nvSpPr>
          <p:cNvPr id="5" name="Title 4"/>
          <p:cNvSpPr>
            <a:spLocks noGrp="1"/>
          </p:cNvSpPr>
          <p:nvPr>
            <p:ph type="title"/>
          </p:nvPr>
        </p:nvSpPr>
        <p:spPr/>
        <p:txBody>
          <a:bodyPr>
            <a:normAutofit fontScale="90000"/>
          </a:bodyPr>
          <a:lstStyle/>
          <a:p>
            <a:r>
              <a:rPr lang="el-GR" sz="3200" dirty="0"/>
              <a:t>Το μοντέλο της σχεδιασμένης συμπεριφοράς στη Χρόνια Αποφρακτική </a:t>
            </a:r>
            <a:r>
              <a:rPr lang="el-GR" sz="3200" dirty="0" smtClean="0"/>
              <a:t>Πνευμονοπάθεια </a:t>
            </a:r>
            <a:r>
              <a:rPr lang="el-GR" sz="2700" b="0" dirty="0" smtClean="0"/>
              <a:t>(1 από 2)</a:t>
            </a:r>
            <a:endParaRPr lang="el-GR" sz="2700" b="0" dirty="0"/>
          </a:p>
        </p:txBody>
      </p:sp>
    </p:spTree>
    <p:extLst>
      <p:ext uri="{BB962C8B-B14F-4D97-AF65-F5344CB8AC3E}">
        <p14:creationId xmlns:p14="http://schemas.microsoft.com/office/powerpoint/2010/main" val="361643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n-US" sz="2400" b="1" dirty="0" smtClean="0">
                <a:solidFill>
                  <a:srgbClr val="004B82"/>
                </a:solidFill>
              </a:rPr>
              <a:t>Simms et al. (201</a:t>
            </a:r>
            <a:r>
              <a:rPr lang="el-GR" sz="2400" b="1" dirty="0" smtClean="0">
                <a:solidFill>
                  <a:srgbClr val="004B82"/>
                </a:solidFill>
              </a:rPr>
              <a:t>1</a:t>
            </a:r>
            <a:r>
              <a:rPr lang="en-US" sz="2400" b="1" dirty="0" smtClean="0">
                <a:solidFill>
                  <a:srgbClr val="004B82"/>
                </a:solidFill>
              </a:rPr>
              <a:t>): </a:t>
            </a:r>
            <a:r>
              <a:rPr lang="el-GR" sz="2400" dirty="0" smtClean="0"/>
              <a:t>Εκτός από την ανεπαρκή τεκμηρίωση της χρήσης των </a:t>
            </a:r>
            <a:r>
              <a:rPr lang="el-GR" sz="2400" dirty="0" err="1" smtClean="0"/>
              <a:t>εξασκητών</a:t>
            </a:r>
            <a:r>
              <a:rPr lang="el-GR" sz="2400" dirty="0" smtClean="0"/>
              <a:t> των εισπνευστικών μυών, η τεχνική αυτή συνεχίζει να μην συστήνεται συχνά για τη διαχείριση της ΧΑΠ από τους επαγγελματίες υγείας. Η κλασσική πληροφόρηση δε βοηθά τους επαγγελματίες υγείας να προχωρήσουν σε αλλαγές στην πράξη. Προτείνεται λοιπόν η ανάπτυξη παρέμβασης με βάση το ΜΣΣ για την αύξηση της χρήσης των </a:t>
            </a:r>
            <a:r>
              <a:rPr lang="el-GR" sz="2400" dirty="0" err="1" smtClean="0"/>
              <a:t>εξασκητών</a:t>
            </a:r>
            <a:r>
              <a:rPr lang="el-GR" sz="2400" dirty="0" smtClean="0"/>
              <a:t> στη διαχείριση της ΧΑΠ. Θεωρείται δεδομένο ότι η παρέμβαση συμπεριφοράς η βασισμένη στο ΜΣΣ συγκριτικά με την ενημέρωση θα αυξήσει την εντολή </a:t>
            </a:r>
            <a:r>
              <a:rPr lang="el-GR" sz="2400" dirty="0"/>
              <a:t>εκ μέρους των επαγγελματιών υγείας </a:t>
            </a:r>
            <a:r>
              <a:rPr lang="el-GR" sz="2400" dirty="0" smtClean="0"/>
              <a:t>για άσκηση των εισπνευστικών μυών στη ΧΑΠ</a:t>
            </a:r>
            <a:endParaRPr lang="el-GR" sz="2400" dirty="0"/>
          </a:p>
        </p:txBody>
      </p:sp>
      <p:sp>
        <p:nvSpPr>
          <p:cNvPr id="4" name="Title 3"/>
          <p:cNvSpPr>
            <a:spLocks noGrp="1"/>
          </p:cNvSpPr>
          <p:nvPr>
            <p:ph type="title"/>
          </p:nvPr>
        </p:nvSpPr>
        <p:spPr/>
        <p:txBody>
          <a:bodyPr>
            <a:normAutofit fontScale="90000"/>
          </a:bodyPr>
          <a:lstStyle/>
          <a:p>
            <a:r>
              <a:rPr lang="el-GR" sz="3200" dirty="0"/>
              <a:t>Το μοντέλο της σχεδιασμένης συμπεριφοράς στη Χρόνια Αποφρακτική </a:t>
            </a:r>
            <a:r>
              <a:rPr lang="el-GR" sz="3200" dirty="0" smtClean="0"/>
              <a:t>Πνευμονοπάθεια </a:t>
            </a:r>
            <a:r>
              <a:rPr lang="el-GR" sz="2700" b="0" dirty="0" smtClean="0"/>
              <a:t>(2 </a:t>
            </a:r>
            <a:r>
              <a:rPr lang="el-GR" sz="2700" b="0" dirty="0"/>
              <a:t>από 2)</a:t>
            </a:r>
            <a:endParaRPr lang="el-GR" sz="3200" dirty="0"/>
          </a:p>
        </p:txBody>
      </p:sp>
    </p:spTree>
    <p:extLst>
      <p:ext uri="{BB962C8B-B14F-4D97-AF65-F5344CB8AC3E}">
        <p14:creationId xmlns:p14="http://schemas.microsoft.com/office/powerpoint/2010/main" val="8838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57200" y="2276872"/>
            <a:ext cx="8229600" cy="3849291"/>
          </a:xfrm>
        </p:spPr>
        <p:txBody>
          <a:bodyPr/>
          <a:lstStyle/>
          <a:p>
            <a:pPr algn="l"/>
            <a:r>
              <a:rPr lang="el-GR" sz="2400" dirty="0" smtClean="0">
                <a:solidFill>
                  <a:schemeClr val="tx1"/>
                </a:solidFill>
              </a:rPr>
              <a:t>Είναι  η πίστη στις δυνατότητες του ατόμου να οργανώσει και να εκτελέσει τους τρόπους δράσης που απαιτούνται για τη διαχείριση μελλοντικών καταστάσεων</a:t>
            </a:r>
          </a:p>
          <a:p>
            <a:pPr algn="l"/>
            <a:endParaRPr lang="el-GR" sz="2400" dirty="0" smtClean="0">
              <a:solidFill>
                <a:schemeClr val="tx1"/>
              </a:solidFill>
            </a:endParaRPr>
          </a:p>
          <a:p>
            <a:pPr algn="l"/>
            <a:r>
              <a:rPr lang="el-GR" sz="2400" dirty="0" smtClean="0">
                <a:solidFill>
                  <a:schemeClr val="tx1"/>
                </a:solidFill>
              </a:rPr>
              <a:t>Η πεποίθηση αυτή παίζει σημαντικό ρόλο για τη ψυχολογική κατάσταση, τη σκέψη και τη συμπεριφορά του ανθρώπου</a:t>
            </a:r>
            <a:endParaRPr lang="el-GR" dirty="0">
              <a:solidFill>
                <a:schemeClr val="tx1"/>
              </a:solidFill>
            </a:endParaRPr>
          </a:p>
        </p:txBody>
      </p:sp>
      <p:sp>
        <p:nvSpPr>
          <p:cNvPr id="4" name="Rectangle 3"/>
          <p:cNvSpPr/>
          <p:nvPr/>
        </p:nvSpPr>
        <p:spPr>
          <a:xfrm>
            <a:off x="2689273" y="1628800"/>
            <a:ext cx="3765454" cy="461665"/>
          </a:xfrm>
          <a:prstGeom prst="rect">
            <a:avLst/>
          </a:prstGeom>
        </p:spPr>
        <p:txBody>
          <a:bodyPr wrap="none">
            <a:spAutoFit/>
          </a:bodyPr>
          <a:lstStyle/>
          <a:p>
            <a:r>
              <a:rPr lang="el-GR" sz="2400" b="1" dirty="0"/>
              <a:t>(</a:t>
            </a:r>
            <a:r>
              <a:rPr lang="en-US" sz="2400" b="1" dirty="0"/>
              <a:t>Bandura</a:t>
            </a:r>
            <a:r>
              <a:rPr lang="el-GR" sz="2400" b="1" dirty="0"/>
              <a:t>, 1992, 1994, 1997)</a:t>
            </a:r>
          </a:p>
        </p:txBody>
      </p:sp>
      <p:sp>
        <p:nvSpPr>
          <p:cNvPr id="5" name="Title 4"/>
          <p:cNvSpPr>
            <a:spLocks noGrp="1"/>
          </p:cNvSpPr>
          <p:nvPr>
            <p:ph type="title"/>
          </p:nvPr>
        </p:nvSpPr>
        <p:spPr/>
        <p:txBody>
          <a:bodyPr>
            <a:normAutofit fontScale="90000"/>
          </a:bodyPr>
          <a:lstStyle/>
          <a:p>
            <a:r>
              <a:rPr lang="en-US" sz="3600" dirty="0"/>
              <a:t>4. </a:t>
            </a:r>
            <a:r>
              <a:rPr lang="el-GR" sz="3600" dirty="0" err="1"/>
              <a:t>Αυτο</a:t>
            </a:r>
            <a:r>
              <a:rPr lang="el-GR" sz="3600" dirty="0"/>
              <a:t>-αποτελεσματικότητα (</a:t>
            </a:r>
            <a:r>
              <a:rPr lang="en-US" sz="3600" dirty="0"/>
              <a:t>self</a:t>
            </a:r>
            <a:r>
              <a:rPr lang="el-GR" sz="3600" dirty="0"/>
              <a:t>-</a:t>
            </a:r>
            <a:r>
              <a:rPr lang="en-US" sz="3600" dirty="0"/>
              <a:t>efficacy</a:t>
            </a:r>
            <a:r>
              <a:rPr lang="el-GR" sz="3600" dirty="0"/>
              <a:t>) </a:t>
            </a:r>
            <a:r>
              <a:rPr lang="el-GR" sz="3600" dirty="0" smtClean="0"/>
              <a:t/>
            </a:r>
            <a:br>
              <a:rPr lang="el-GR" sz="3600" dirty="0" smtClean="0"/>
            </a:br>
            <a:r>
              <a:rPr lang="el-GR" sz="2700" b="0" dirty="0" smtClean="0"/>
              <a:t>(</a:t>
            </a:r>
            <a:r>
              <a:rPr lang="el-GR" sz="2700" b="0" dirty="0"/>
              <a:t>1 από 4)</a:t>
            </a:r>
            <a:endParaRPr lang="el-GR" sz="3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a:t>4. </a:t>
            </a:r>
            <a:r>
              <a:rPr lang="el-GR" sz="3200" dirty="0" err="1"/>
              <a:t>Αυτο</a:t>
            </a:r>
            <a:r>
              <a:rPr lang="el-GR" sz="3200" dirty="0"/>
              <a:t>-αποτελεσματικότητα (</a:t>
            </a:r>
            <a:r>
              <a:rPr lang="en-US" sz="3200" dirty="0"/>
              <a:t>self</a:t>
            </a:r>
            <a:r>
              <a:rPr lang="el-GR" sz="3200" dirty="0"/>
              <a:t>-</a:t>
            </a:r>
            <a:r>
              <a:rPr lang="en-US" sz="3200" dirty="0"/>
              <a:t>efficacy</a:t>
            </a:r>
            <a:r>
              <a:rPr lang="el-GR" sz="3200" dirty="0"/>
              <a:t>) </a:t>
            </a:r>
            <a:br>
              <a:rPr lang="el-GR" sz="3200" dirty="0"/>
            </a:br>
            <a:r>
              <a:rPr lang="el-GR" sz="2400" b="0" dirty="0" smtClean="0"/>
              <a:t>(2 </a:t>
            </a:r>
            <a:r>
              <a:rPr lang="el-GR" sz="2400" b="0" dirty="0"/>
              <a:t>από 4)</a:t>
            </a:r>
            <a:r>
              <a:rPr lang="en-US" sz="2400" dirty="0" smtClean="0"/>
              <a:t> </a:t>
            </a:r>
            <a:endParaRPr lang="el-GR" sz="2400" dirty="0"/>
          </a:p>
        </p:txBody>
      </p:sp>
      <p:sp>
        <p:nvSpPr>
          <p:cNvPr id="3" name="2 - Υπότιτλος"/>
          <p:cNvSpPr>
            <a:spLocks noGrp="1"/>
          </p:cNvSpPr>
          <p:nvPr>
            <p:ph idx="1"/>
          </p:nvPr>
        </p:nvSpPr>
        <p:spPr>
          <a:xfrm>
            <a:off x="457200" y="1600201"/>
            <a:ext cx="8229600" cy="3556992"/>
          </a:xfrm>
        </p:spPr>
        <p:txBody>
          <a:bodyPr>
            <a:normAutofit/>
          </a:bodyPr>
          <a:lstStyle/>
          <a:p>
            <a:pPr algn="l"/>
            <a:r>
              <a:rPr lang="el-GR" sz="2400" b="1" dirty="0" smtClean="0">
                <a:solidFill>
                  <a:srgbClr val="004B82"/>
                </a:solidFill>
                <a:latin typeface="Calibri" pitchFamily="34" charset="0"/>
              </a:rPr>
              <a:t>Πηγές πληροφόρησης </a:t>
            </a:r>
            <a:r>
              <a:rPr lang="el-GR" sz="2400" dirty="0" smtClean="0">
                <a:solidFill>
                  <a:schemeClr val="tx1"/>
                </a:solidFill>
                <a:latin typeface="Calibri" pitchFamily="34" charset="0"/>
              </a:rPr>
              <a:t>που καθορίζουν το επίπεδο της </a:t>
            </a:r>
            <a:r>
              <a:rPr lang="el-GR" sz="2400" dirty="0" err="1" smtClean="0">
                <a:solidFill>
                  <a:schemeClr val="tx1"/>
                </a:solidFill>
                <a:latin typeface="Calibri" pitchFamily="34" charset="0"/>
              </a:rPr>
              <a:t>αυτ</a:t>
            </a:r>
            <a:r>
              <a:rPr lang="en-US" sz="2400" dirty="0" smtClean="0">
                <a:solidFill>
                  <a:schemeClr val="tx1"/>
                </a:solidFill>
                <a:latin typeface="Calibri" pitchFamily="34" charset="0"/>
              </a:rPr>
              <a:t>o</a:t>
            </a:r>
            <a:r>
              <a:rPr lang="el-GR" sz="2400" dirty="0" smtClean="0">
                <a:solidFill>
                  <a:schemeClr val="tx1"/>
                </a:solidFill>
                <a:latin typeface="Calibri" pitchFamily="34" charset="0"/>
              </a:rPr>
              <a:t>-αποτελεσματικότητας του ατόμου:</a:t>
            </a:r>
          </a:p>
          <a:p>
            <a:pPr marL="457200" lvl="0" indent="-457200" algn="l">
              <a:buFont typeface="+mj-lt"/>
              <a:buAutoNum type="arabicPeriod"/>
            </a:pPr>
            <a:r>
              <a:rPr lang="el-GR" sz="2400" b="1" dirty="0" smtClean="0">
                <a:solidFill>
                  <a:schemeClr val="tx1"/>
                </a:solidFill>
                <a:latin typeface="Calibri" pitchFamily="34" charset="0"/>
              </a:rPr>
              <a:t>Επιτεύγματα επιδόσεων:</a:t>
            </a:r>
          </a:p>
          <a:p>
            <a:pPr marL="0" lvl="0" indent="360363" algn="l">
              <a:buNone/>
            </a:pPr>
            <a:r>
              <a:rPr lang="el-GR" sz="2400" dirty="0" smtClean="0">
                <a:solidFill>
                  <a:schemeClr val="tx1"/>
                </a:solidFill>
                <a:latin typeface="Calibri" pitchFamily="34" charset="0"/>
              </a:rPr>
              <a:t>Απόκτηση γνώσεων μέσα από τις εμπειρίες</a:t>
            </a:r>
          </a:p>
          <a:p>
            <a:pPr marL="457200" lvl="0" indent="-457200" algn="l">
              <a:buFont typeface="+mj-lt"/>
              <a:buAutoNum type="arabicPeriod" startAt="2"/>
            </a:pPr>
            <a:r>
              <a:rPr lang="el-GR" sz="2400" b="1" dirty="0" smtClean="0">
                <a:solidFill>
                  <a:schemeClr val="tx1"/>
                </a:solidFill>
                <a:latin typeface="Calibri" pitchFamily="34" charset="0"/>
              </a:rPr>
              <a:t>Αντιπροσωπευτικές εμπειρίες: </a:t>
            </a:r>
          </a:p>
          <a:p>
            <a:pPr marL="0" lvl="0" indent="360363" algn="l">
              <a:buNone/>
            </a:pPr>
            <a:r>
              <a:rPr lang="el-GR" sz="2400" dirty="0" smtClean="0">
                <a:solidFill>
                  <a:schemeClr val="tx1"/>
                </a:solidFill>
                <a:latin typeface="Calibri" pitchFamily="34" charset="0"/>
              </a:rPr>
              <a:t>Βλέποντας τους άλλους να επιτυγχάνουν τους στόχους τους, αυτόματα δημιουργείται η  πεποίθηση ότι μπορεί να επιτύχει κανείς στις ανάλογες δραστηριότητες.</a:t>
            </a:r>
            <a:endParaRPr lang="el-GR" dirty="0">
              <a:solidFill>
                <a:schemeClr val="tx1"/>
              </a:solidFill>
            </a:endParaRPr>
          </a:p>
        </p:txBody>
      </p:sp>
      <p:sp>
        <p:nvSpPr>
          <p:cNvPr id="4" name="Rectangle 3"/>
          <p:cNvSpPr/>
          <p:nvPr/>
        </p:nvSpPr>
        <p:spPr>
          <a:xfrm>
            <a:off x="323528" y="5050952"/>
            <a:ext cx="2901820" cy="369332"/>
          </a:xfrm>
          <a:prstGeom prst="rect">
            <a:avLst/>
          </a:prstGeom>
        </p:spPr>
        <p:txBody>
          <a:bodyPr wrap="none">
            <a:spAutoFit/>
          </a:bodyPr>
          <a:lstStyle/>
          <a:p>
            <a:pPr lvl="0"/>
            <a:r>
              <a:rPr lang="el-GR" b="1" dirty="0">
                <a:latin typeface="Calibri" pitchFamily="34" charset="0"/>
              </a:rPr>
              <a:t> </a:t>
            </a:r>
            <a:r>
              <a:rPr lang="el-GR" dirty="0"/>
              <a:t>(</a:t>
            </a:r>
            <a:r>
              <a:rPr lang="en-US" dirty="0"/>
              <a:t>Bandura</a:t>
            </a:r>
            <a:r>
              <a:rPr lang="el-GR" dirty="0"/>
              <a:t>, 1992, 1994, 1997)</a:t>
            </a:r>
            <a:endParaRPr lang="el-GR" b="1"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dirty="0"/>
              <a:t>4. </a:t>
            </a:r>
            <a:r>
              <a:rPr lang="el-GR" sz="3200" dirty="0" err="1"/>
              <a:t>Αυτο</a:t>
            </a:r>
            <a:r>
              <a:rPr lang="el-GR" sz="3200" dirty="0"/>
              <a:t>-αποτελεσματικότητα (</a:t>
            </a:r>
            <a:r>
              <a:rPr lang="en-US" sz="3200" dirty="0"/>
              <a:t>self</a:t>
            </a:r>
            <a:r>
              <a:rPr lang="el-GR" sz="3200" dirty="0"/>
              <a:t>-</a:t>
            </a:r>
            <a:r>
              <a:rPr lang="en-US" sz="3200" dirty="0"/>
              <a:t>efficacy</a:t>
            </a:r>
            <a:r>
              <a:rPr lang="el-GR" sz="3200" dirty="0"/>
              <a:t>) </a:t>
            </a:r>
            <a:br>
              <a:rPr lang="el-GR" sz="3200" dirty="0"/>
            </a:br>
            <a:r>
              <a:rPr lang="el-GR" sz="2400" b="0" dirty="0" smtClean="0"/>
              <a:t>(3 </a:t>
            </a:r>
            <a:r>
              <a:rPr lang="el-GR" sz="2400" b="0" dirty="0"/>
              <a:t>από 4)</a:t>
            </a:r>
            <a:r>
              <a:rPr lang="en-US" sz="2400" dirty="0"/>
              <a:t> </a:t>
            </a:r>
            <a:endParaRPr lang="el-GR" dirty="0"/>
          </a:p>
        </p:txBody>
      </p:sp>
      <p:sp>
        <p:nvSpPr>
          <p:cNvPr id="3" name="2 - Υπότιτλος"/>
          <p:cNvSpPr>
            <a:spLocks noGrp="1"/>
          </p:cNvSpPr>
          <p:nvPr>
            <p:ph idx="1"/>
          </p:nvPr>
        </p:nvSpPr>
        <p:spPr/>
        <p:txBody>
          <a:bodyPr>
            <a:normAutofit fontScale="92500"/>
          </a:bodyPr>
          <a:lstStyle/>
          <a:p>
            <a:pPr marL="514350" lvl="0" indent="-514350" algn="l">
              <a:buFont typeface="+mj-lt"/>
              <a:buAutoNum type="arabicPeriod" startAt="3"/>
            </a:pPr>
            <a:r>
              <a:rPr lang="el-GR" sz="2600" b="1" dirty="0" smtClean="0">
                <a:solidFill>
                  <a:srgbClr val="004B82"/>
                </a:solidFill>
              </a:rPr>
              <a:t>Λεκτική πειθώ: </a:t>
            </a:r>
            <a:r>
              <a:rPr lang="el-GR" sz="2600" dirty="0" smtClean="0">
                <a:solidFill>
                  <a:schemeClr val="tx1"/>
                </a:solidFill>
              </a:rPr>
              <a:t>Ενισχύει και εμπλουτίζει την έννοια της </a:t>
            </a:r>
            <a:r>
              <a:rPr lang="el-GR" sz="2600" dirty="0" err="1" smtClean="0">
                <a:solidFill>
                  <a:schemeClr val="tx1"/>
                </a:solidFill>
              </a:rPr>
              <a:t>αυτο</a:t>
            </a:r>
            <a:r>
              <a:rPr lang="el-GR" sz="2600" dirty="0" smtClean="0">
                <a:solidFill>
                  <a:schemeClr val="tx1"/>
                </a:solidFill>
              </a:rPr>
              <a:t>-αποτελεσματικότητας, καθώς το άτομο εισπράττει λόγια ενθάρρυνσης και υποστήριξης («τα καταφέρνεις περίφημα!» ή «μπορείς να το καταφέρεις!»)</a:t>
            </a:r>
          </a:p>
          <a:p>
            <a:pPr marL="0" lvl="0" indent="0" algn="l">
              <a:buNone/>
            </a:pPr>
            <a:endParaRPr lang="el-GR" sz="2600" dirty="0" smtClean="0">
              <a:solidFill>
                <a:schemeClr val="tx1"/>
              </a:solidFill>
            </a:endParaRPr>
          </a:p>
          <a:p>
            <a:pPr marL="514350" lvl="0" indent="-514350" algn="l">
              <a:buFont typeface="+mj-lt"/>
              <a:buAutoNum type="arabicPeriod" startAt="4"/>
            </a:pPr>
            <a:r>
              <a:rPr lang="el-GR" sz="2600" b="1" dirty="0" err="1" smtClean="0">
                <a:solidFill>
                  <a:srgbClr val="004B82"/>
                </a:solidFill>
              </a:rPr>
              <a:t>Αυτοαξιολόγηση</a:t>
            </a:r>
            <a:r>
              <a:rPr lang="el-GR" sz="2600" b="1" dirty="0" smtClean="0">
                <a:solidFill>
                  <a:srgbClr val="004B82"/>
                </a:solidFill>
              </a:rPr>
              <a:t>: </a:t>
            </a:r>
          </a:p>
          <a:p>
            <a:pPr marL="541338" lvl="0" indent="0" algn="l">
              <a:buNone/>
            </a:pPr>
            <a:r>
              <a:rPr lang="el-GR" sz="2600" dirty="0" smtClean="0">
                <a:solidFill>
                  <a:schemeClr val="tx1"/>
                </a:solidFill>
              </a:rPr>
              <a:t>Δεν είναι τόσο τα συναισθήματα και οι φυσικές αντιδράσεις που δημιουργούν το πρόβλημα, αλλά το </a:t>
            </a:r>
            <a:r>
              <a:rPr lang="el-GR" sz="2600" b="1" dirty="0" smtClean="0">
                <a:solidFill>
                  <a:srgbClr val="004B82"/>
                </a:solidFill>
              </a:rPr>
              <a:t>πώς γίνονται αντιληπτές και πώς παρουσιάζονται</a:t>
            </a:r>
          </a:p>
          <a:p>
            <a:pPr marL="0" lvl="0" indent="0" algn="l">
              <a:buNone/>
            </a:pPr>
            <a:r>
              <a:rPr lang="el-GR" sz="2600" dirty="0" smtClean="0">
                <a:solidFill>
                  <a:srgbClr val="004B82"/>
                </a:solidFill>
              </a:rPr>
              <a:t> </a:t>
            </a:r>
            <a:endParaRPr lang="en-US" sz="2600" dirty="0" smtClean="0">
              <a:solidFill>
                <a:srgbClr val="004B82"/>
              </a:solidFill>
            </a:endParaRPr>
          </a:p>
          <a:p>
            <a:pPr marL="0" lvl="0" indent="0" algn="l">
              <a:buNone/>
            </a:pPr>
            <a:r>
              <a:rPr lang="el-GR" sz="1800" b="1" dirty="0">
                <a:solidFill>
                  <a:schemeClr val="tx1"/>
                </a:solidFill>
                <a:latin typeface="Calibri" pitchFamily="34" charset="0"/>
              </a:rPr>
              <a:t> </a:t>
            </a:r>
            <a:r>
              <a:rPr lang="el-GR" sz="1800" dirty="0">
                <a:solidFill>
                  <a:schemeClr val="tx1"/>
                </a:solidFill>
              </a:rPr>
              <a:t>(</a:t>
            </a:r>
            <a:r>
              <a:rPr lang="en-US" sz="1800" dirty="0">
                <a:solidFill>
                  <a:schemeClr val="tx1"/>
                </a:solidFill>
              </a:rPr>
              <a:t>Bandura</a:t>
            </a:r>
            <a:r>
              <a:rPr lang="el-GR" sz="1800" dirty="0">
                <a:solidFill>
                  <a:schemeClr val="tx1"/>
                </a:solidFill>
              </a:rPr>
              <a:t>, 1992, 1994, 1997)</a:t>
            </a:r>
            <a:endParaRPr lang="el-GR" sz="1800" b="1" dirty="0">
              <a:solidFill>
                <a:schemeClr val="tx1"/>
              </a:solidFill>
              <a:latin typeface="Calibri" pitchFamily="34" charset="0"/>
            </a:endParaRPr>
          </a:p>
          <a:p>
            <a:pPr marL="0" indent="0" algn="l">
              <a:buNone/>
            </a:pP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dirty="0"/>
              <a:t>4. </a:t>
            </a:r>
            <a:r>
              <a:rPr lang="el-GR" sz="3200" dirty="0" err="1"/>
              <a:t>Αυτο</a:t>
            </a:r>
            <a:r>
              <a:rPr lang="el-GR" sz="3200" dirty="0"/>
              <a:t>-αποτελεσματικότητα (</a:t>
            </a:r>
            <a:r>
              <a:rPr lang="en-US" sz="3200" dirty="0"/>
              <a:t>self</a:t>
            </a:r>
            <a:r>
              <a:rPr lang="el-GR" sz="3200" dirty="0"/>
              <a:t>-</a:t>
            </a:r>
            <a:r>
              <a:rPr lang="en-US" sz="3200" dirty="0"/>
              <a:t>efficacy</a:t>
            </a:r>
            <a:r>
              <a:rPr lang="el-GR" sz="3200" dirty="0"/>
              <a:t>) </a:t>
            </a:r>
            <a:br>
              <a:rPr lang="el-GR" sz="3200" dirty="0"/>
            </a:br>
            <a:r>
              <a:rPr lang="el-GR" sz="2400" b="0" dirty="0" smtClean="0"/>
              <a:t>(4 </a:t>
            </a:r>
            <a:r>
              <a:rPr lang="el-GR" sz="2400" b="0" dirty="0"/>
              <a:t>από 4)</a:t>
            </a:r>
            <a:r>
              <a:rPr lang="en-US" sz="2400" dirty="0"/>
              <a:t> </a:t>
            </a:r>
            <a:endParaRPr lang="el-GR" dirty="0"/>
          </a:p>
        </p:txBody>
      </p:sp>
      <p:sp>
        <p:nvSpPr>
          <p:cNvPr id="3" name="2 - Υπότιτλος"/>
          <p:cNvSpPr>
            <a:spLocks noGrp="1"/>
          </p:cNvSpPr>
          <p:nvPr>
            <p:ph idx="1"/>
          </p:nvPr>
        </p:nvSpPr>
        <p:spPr>
          <a:xfrm>
            <a:off x="457200" y="1600200"/>
            <a:ext cx="8229600" cy="4997152"/>
          </a:xfrm>
        </p:spPr>
        <p:txBody>
          <a:bodyPr>
            <a:normAutofit/>
          </a:bodyPr>
          <a:lstStyle/>
          <a:p>
            <a:pPr marL="0" indent="0" algn="l">
              <a:buNone/>
            </a:pPr>
            <a:r>
              <a:rPr lang="el-GR" sz="2400" b="1" dirty="0" smtClean="0">
                <a:solidFill>
                  <a:srgbClr val="004B82"/>
                </a:solidFill>
              </a:rPr>
              <a:t>Έχει  εφαρμοστεί σε πολλούς τομείς, όπως: </a:t>
            </a:r>
          </a:p>
          <a:p>
            <a:pPr algn="l">
              <a:buFont typeface="Arial" pitchFamily="34" charset="0"/>
              <a:buChar char="•"/>
            </a:pPr>
            <a:r>
              <a:rPr lang="el-GR" sz="2400" dirty="0" smtClean="0">
                <a:solidFill>
                  <a:schemeClr val="tx1"/>
                </a:solidFill>
              </a:rPr>
              <a:t>στο κάπνισμα </a:t>
            </a:r>
          </a:p>
          <a:p>
            <a:pPr algn="l">
              <a:buFont typeface="Arial" pitchFamily="34" charset="0"/>
              <a:buChar char="•"/>
            </a:pPr>
            <a:r>
              <a:rPr lang="el-GR" sz="2400" dirty="0" smtClean="0">
                <a:solidFill>
                  <a:schemeClr val="tx1"/>
                </a:solidFill>
              </a:rPr>
              <a:t>στον έλεγχο του πόνου </a:t>
            </a:r>
          </a:p>
          <a:p>
            <a:pPr algn="l">
              <a:buFont typeface="Arial" pitchFamily="34" charset="0"/>
              <a:buChar char="•"/>
            </a:pPr>
            <a:r>
              <a:rPr lang="el-GR" sz="2400" dirty="0" smtClean="0">
                <a:solidFill>
                  <a:schemeClr val="tx1"/>
                </a:solidFill>
              </a:rPr>
              <a:t>στην υγεία </a:t>
            </a:r>
          </a:p>
          <a:p>
            <a:pPr algn="l">
              <a:buFont typeface="Arial" pitchFamily="34" charset="0"/>
              <a:buChar char="•"/>
            </a:pPr>
            <a:r>
              <a:rPr lang="el-GR" sz="2400" dirty="0" smtClean="0">
                <a:solidFill>
                  <a:schemeClr val="tx1"/>
                </a:solidFill>
              </a:rPr>
              <a:t>στη μετεγχειρητική αποκατάσταση καρδιάς</a:t>
            </a:r>
          </a:p>
          <a:p>
            <a:pPr algn="l">
              <a:buFont typeface="Arial" pitchFamily="34" charset="0"/>
              <a:buChar char="•"/>
            </a:pPr>
            <a:r>
              <a:rPr lang="el-GR" sz="2400" dirty="0" smtClean="0">
                <a:solidFill>
                  <a:schemeClr val="tx1"/>
                </a:solidFill>
              </a:rPr>
              <a:t>στην αντιμετώπιση του άσθματος </a:t>
            </a:r>
          </a:p>
          <a:p>
            <a:pPr algn="l">
              <a:buFont typeface="Arial" pitchFamily="34" charset="0"/>
              <a:buChar char="•"/>
            </a:pPr>
            <a:r>
              <a:rPr lang="el-GR" sz="2400" dirty="0" smtClean="0">
                <a:solidFill>
                  <a:schemeClr val="tx1"/>
                </a:solidFill>
              </a:rPr>
              <a:t>στην αντιμετώπιση χρόνιων παθήσεων </a:t>
            </a:r>
          </a:p>
          <a:p>
            <a:pPr algn="l">
              <a:buFont typeface="Arial" pitchFamily="34" charset="0"/>
              <a:buChar char="•"/>
            </a:pPr>
            <a:r>
              <a:rPr lang="el-GR" sz="2400" dirty="0" smtClean="0">
                <a:solidFill>
                  <a:schemeClr val="tx1"/>
                </a:solidFill>
              </a:rPr>
              <a:t>στις φυσιολογικές καταστάσεις όπως άγχος, διέγερση, κόπωση,  διάθεση </a:t>
            </a:r>
            <a:endParaRPr lang="el-GR" sz="2400" b="1" dirty="0">
              <a:solidFill>
                <a:schemeClr val="tx1"/>
              </a:solidFill>
            </a:endParaRPr>
          </a:p>
        </p:txBody>
      </p:sp>
      <p:sp>
        <p:nvSpPr>
          <p:cNvPr id="5" name="Rectangle 4"/>
          <p:cNvSpPr/>
          <p:nvPr/>
        </p:nvSpPr>
        <p:spPr>
          <a:xfrm>
            <a:off x="755576" y="5622339"/>
            <a:ext cx="5796136" cy="830997"/>
          </a:xfrm>
          <a:prstGeom prst="rect">
            <a:avLst/>
          </a:prstGeom>
        </p:spPr>
        <p:txBody>
          <a:bodyPr wrap="square">
            <a:spAutoFit/>
          </a:bodyPr>
          <a:lstStyle/>
          <a:p>
            <a:r>
              <a:rPr lang="en-US" sz="1600" dirty="0"/>
              <a:t>(Manning &amp; Wright, 1983; O’Leary, 1985; Tobin et al., 1987; Garcia et al., 1990; </a:t>
            </a:r>
            <a:r>
              <a:rPr lang="en-US" sz="1600" dirty="0" err="1"/>
              <a:t>Schwarzer</a:t>
            </a:r>
            <a:r>
              <a:rPr lang="en-US" sz="1600" dirty="0"/>
              <a:t> &amp; Schroder, 1997; Scherer &amp; Bruce, 2001; Mancuso et al., 2001; </a:t>
            </a:r>
            <a:r>
              <a:rPr lang="en-US" sz="1600" dirty="0" err="1"/>
              <a:t>Benight</a:t>
            </a:r>
            <a:r>
              <a:rPr lang="en-US" sz="1600" dirty="0"/>
              <a:t> &amp; Bandura, 2004; Marks et al., 2005)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a:t>
            </a:r>
            <a:r>
              <a:rPr lang="el-GR" dirty="0" err="1"/>
              <a:t>αυτο</a:t>
            </a:r>
            <a:r>
              <a:rPr lang="el-GR" dirty="0"/>
              <a:t>-αποτελεσματικότητα στην αυτοδιαχείριση του άσθματος </a:t>
            </a:r>
          </a:p>
        </p:txBody>
      </p:sp>
      <p:sp>
        <p:nvSpPr>
          <p:cNvPr id="3" name="2 - Υπότιτλος"/>
          <p:cNvSpPr>
            <a:spLocks noGrp="1"/>
          </p:cNvSpPr>
          <p:nvPr>
            <p:ph idx="1"/>
          </p:nvPr>
        </p:nvSpPr>
        <p:spPr/>
        <p:txBody>
          <a:bodyPr>
            <a:normAutofit/>
          </a:bodyPr>
          <a:lstStyle/>
          <a:p>
            <a:pPr marL="0" indent="0" algn="l">
              <a:buNone/>
            </a:pPr>
            <a:r>
              <a:rPr lang="el-GR" sz="2400" b="1" dirty="0" smtClean="0">
                <a:solidFill>
                  <a:srgbClr val="004B82"/>
                </a:solidFill>
              </a:rPr>
              <a:t>Τα άτομα με άσθμα που έχουν υψηλή </a:t>
            </a:r>
            <a:r>
              <a:rPr lang="el-GR" sz="2400" b="1" dirty="0" err="1" smtClean="0">
                <a:solidFill>
                  <a:srgbClr val="004B82"/>
                </a:solidFill>
              </a:rPr>
              <a:t>αυτο</a:t>
            </a:r>
            <a:r>
              <a:rPr lang="el-GR" sz="2400" b="1" dirty="0" smtClean="0">
                <a:solidFill>
                  <a:srgbClr val="004B82"/>
                </a:solidFill>
              </a:rPr>
              <a:t>-αποτελεσματικότητα</a:t>
            </a:r>
            <a:r>
              <a:rPr lang="en-US" sz="2400" b="1" dirty="0" smtClean="0">
                <a:solidFill>
                  <a:srgbClr val="004B82"/>
                </a:solidFill>
              </a:rPr>
              <a:t>:</a:t>
            </a:r>
            <a:endParaRPr lang="el-GR" sz="2400" b="1" dirty="0" smtClean="0">
              <a:solidFill>
                <a:srgbClr val="004B82"/>
              </a:solidFill>
            </a:endParaRPr>
          </a:p>
          <a:p>
            <a:pPr algn="l">
              <a:buFont typeface="Arial" pitchFamily="34" charset="0"/>
              <a:buChar char="•"/>
            </a:pPr>
            <a:r>
              <a:rPr lang="el-GR" sz="2400" dirty="0" smtClean="0">
                <a:solidFill>
                  <a:schemeClr val="tx1"/>
                </a:solidFill>
              </a:rPr>
              <a:t>απολαμβάνουν ποιότητα ζωής </a:t>
            </a:r>
          </a:p>
          <a:p>
            <a:pPr algn="l">
              <a:buFont typeface="Arial" pitchFamily="34" charset="0"/>
              <a:buChar char="•"/>
            </a:pPr>
            <a:r>
              <a:rPr lang="el-GR" sz="2400" dirty="0" smtClean="0">
                <a:solidFill>
                  <a:schemeClr val="tx1"/>
                </a:solidFill>
              </a:rPr>
              <a:t>αποκτούν καθημερινά καλύτερο έλεγχο των συμπτωμάτων της πάθησής τους </a:t>
            </a:r>
          </a:p>
          <a:p>
            <a:pPr algn="l">
              <a:buFont typeface="Arial" pitchFamily="34" charset="0"/>
              <a:buChar char="•"/>
            </a:pPr>
            <a:r>
              <a:rPr lang="el-GR" sz="2400" dirty="0" smtClean="0">
                <a:solidFill>
                  <a:schemeClr val="tx1"/>
                </a:solidFill>
              </a:rPr>
              <a:t>χρησιμοποιούν μεθοδικά τα εισπνεόμενα φάρμακα </a:t>
            </a:r>
          </a:p>
          <a:p>
            <a:pPr algn="l">
              <a:buFont typeface="Arial" pitchFamily="34" charset="0"/>
              <a:buChar char="•"/>
            </a:pPr>
            <a:r>
              <a:rPr lang="el-GR" sz="2400" dirty="0" smtClean="0">
                <a:solidFill>
                  <a:schemeClr val="tx1"/>
                </a:solidFill>
              </a:rPr>
              <a:t>αναφέρουν μειωμένες έκτακτες εισαγωγές στο νοσοκομείο </a:t>
            </a:r>
          </a:p>
          <a:p>
            <a:endParaRPr lang="el-GR" dirty="0"/>
          </a:p>
        </p:txBody>
      </p:sp>
      <p:sp>
        <p:nvSpPr>
          <p:cNvPr id="4" name="Rectangle 3"/>
          <p:cNvSpPr/>
          <p:nvPr/>
        </p:nvSpPr>
        <p:spPr>
          <a:xfrm>
            <a:off x="792927" y="4672265"/>
            <a:ext cx="4572000" cy="646331"/>
          </a:xfrm>
          <a:prstGeom prst="rect">
            <a:avLst/>
          </a:prstGeom>
        </p:spPr>
        <p:txBody>
          <a:bodyPr>
            <a:spAutoFit/>
          </a:bodyPr>
          <a:lstStyle/>
          <a:p>
            <a:r>
              <a:rPr lang="el-GR" dirty="0"/>
              <a:t>(</a:t>
            </a:r>
            <a:r>
              <a:rPr lang="en-US" dirty="0"/>
              <a:t>Tobin et al</a:t>
            </a:r>
            <a:r>
              <a:rPr lang="el-GR" dirty="0"/>
              <a:t>., 1987; </a:t>
            </a:r>
            <a:r>
              <a:rPr lang="en-US" dirty="0"/>
              <a:t>Scherer</a:t>
            </a:r>
            <a:r>
              <a:rPr lang="el-GR" dirty="0"/>
              <a:t> &amp; </a:t>
            </a:r>
            <a:r>
              <a:rPr lang="en-US" dirty="0"/>
              <a:t>Bruce</a:t>
            </a:r>
            <a:r>
              <a:rPr lang="el-GR" dirty="0"/>
              <a:t>, 2001; </a:t>
            </a:r>
            <a:r>
              <a:rPr lang="en-US" dirty="0"/>
              <a:t>Mancuso et al</a:t>
            </a:r>
            <a:r>
              <a:rPr lang="el-GR" dirty="0"/>
              <a:t>., 2001)</a:t>
            </a:r>
            <a:endParaRPr lang="el-G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H</a:t>
            </a:r>
            <a:r>
              <a:rPr lang="el-GR" dirty="0"/>
              <a:t> κλίμακα </a:t>
            </a:r>
            <a:r>
              <a:rPr lang="en-US" dirty="0"/>
              <a:t>GSE</a:t>
            </a:r>
            <a:r>
              <a:rPr lang="el-GR" dirty="0"/>
              <a:t> αξιολόγησης της </a:t>
            </a:r>
            <a:r>
              <a:rPr lang="el-GR" dirty="0" err="1" smtClean="0"/>
              <a:t>αυτο</a:t>
            </a:r>
            <a:r>
              <a:rPr lang="el-GR" dirty="0" smtClean="0"/>
              <a:t>-αποτελεσματικότητας</a:t>
            </a:r>
            <a:r>
              <a:rPr lang="en-US" dirty="0" smtClean="0">
                <a:sym typeface="Wingdings" panose="05000000000000000000" pitchFamily="2" charset="2"/>
              </a:rPr>
              <a:t>: </a:t>
            </a:r>
            <a:r>
              <a:rPr lang="en-US" sz="3100" b="0" dirty="0" smtClean="0">
                <a:sym typeface="Wingdings" panose="05000000000000000000" pitchFamily="2" charset="2"/>
              </a:rPr>
              <a:t>(1 </a:t>
            </a:r>
            <a:r>
              <a:rPr lang="el-GR" sz="3100" b="0" dirty="0" smtClean="0">
                <a:sym typeface="Wingdings" panose="05000000000000000000" pitchFamily="2" charset="2"/>
              </a:rPr>
              <a:t>από 2)</a:t>
            </a:r>
            <a:r>
              <a:rPr lang="el-GR" sz="3100" b="0" dirty="0" smtClean="0">
                <a:solidFill>
                  <a:srgbClr val="0070C0"/>
                </a:solidFill>
              </a:rPr>
              <a:t/>
            </a:r>
            <a:br>
              <a:rPr lang="el-GR" sz="3100" b="0" dirty="0" smtClean="0">
                <a:solidFill>
                  <a:srgbClr val="0070C0"/>
                </a:solidFill>
              </a:rPr>
            </a:br>
            <a:r>
              <a:rPr lang="el-GR" sz="2400" dirty="0" smtClean="0"/>
              <a:t>(</a:t>
            </a:r>
            <a:r>
              <a:rPr lang="el-GR" sz="2400" dirty="0" err="1"/>
              <a:t>Schwarzer</a:t>
            </a:r>
            <a:r>
              <a:rPr lang="el-GR" sz="2400" dirty="0"/>
              <a:t> &amp; </a:t>
            </a:r>
            <a:r>
              <a:rPr lang="el-GR" sz="2400" dirty="0" err="1"/>
              <a:t>Jerusalem</a:t>
            </a:r>
            <a:r>
              <a:rPr lang="el-GR" sz="2400" dirty="0"/>
              <a:t>, 1995</a:t>
            </a:r>
            <a:r>
              <a:rPr lang="el-GR" sz="2400" dirty="0" smtClean="0"/>
              <a:t>)</a:t>
            </a:r>
            <a:r>
              <a:rPr lang="en-US" sz="2400" dirty="0" smtClean="0"/>
              <a:t> </a:t>
            </a:r>
            <a:endParaRPr lang="el-GR" sz="2400" dirty="0"/>
          </a:p>
        </p:txBody>
      </p:sp>
      <p:sp>
        <p:nvSpPr>
          <p:cNvPr id="3" name="2 - Θέση περιεχομένου"/>
          <p:cNvSpPr>
            <a:spLocks noGrp="1"/>
          </p:cNvSpPr>
          <p:nvPr>
            <p:ph idx="1"/>
          </p:nvPr>
        </p:nvSpPr>
        <p:spPr/>
        <p:txBody>
          <a:bodyPr>
            <a:normAutofit fontScale="70000" lnSpcReduction="20000"/>
          </a:bodyPr>
          <a:lstStyle/>
          <a:p>
            <a:pPr marL="450850" indent="-450850">
              <a:lnSpc>
                <a:spcPct val="120000"/>
              </a:lnSpc>
              <a:spcAft>
                <a:spcPts val="600"/>
              </a:spcAft>
              <a:buFont typeface="+mj-lt"/>
              <a:buAutoNum type="arabicPeriod"/>
            </a:pPr>
            <a:r>
              <a:rPr lang="el-GR" sz="3600" dirty="0" smtClean="0"/>
              <a:t>Πάντα καταφέρνω να λύνω δύσκολα προβλήματα εάν    βέβαια προσπαθήσω αρκετά </a:t>
            </a:r>
          </a:p>
          <a:p>
            <a:pPr marL="450850" indent="-450850">
              <a:lnSpc>
                <a:spcPct val="120000"/>
              </a:lnSpc>
              <a:spcAft>
                <a:spcPts val="600"/>
              </a:spcAft>
              <a:buFont typeface="+mj-lt"/>
              <a:buAutoNum type="arabicPeriod"/>
            </a:pPr>
            <a:r>
              <a:rPr lang="el-GR" sz="3600" dirty="0" smtClean="0"/>
              <a:t>Εάν κάποιος μου αντιτίθεται μπορώ πάντα να βρω τρόπους να κάνω αυτό που θέλω εγώ </a:t>
            </a:r>
          </a:p>
          <a:p>
            <a:pPr marL="450850" indent="-450850">
              <a:lnSpc>
                <a:spcPct val="120000"/>
              </a:lnSpc>
              <a:spcAft>
                <a:spcPts val="600"/>
              </a:spcAft>
              <a:buFont typeface="+mj-lt"/>
              <a:buAutoNum type="arabicPeriod"/>
            </a:pPr>
            <a:r>
              <a:rPr lang="el-GR" sz="3600" dirty="0" smtClean="0"/>
              <a:t>Μου είναι δύσκολο να παραμείνω σταθερός/ή στους στόχους μου και να πραγματοποιήσω τα σχέδιά μου </a:t>
            </a:r>
          </a:p>
          <a:p>
            <a:pPr marL="450850" indent="-450850">
              <a:lnSpc>
                <a:spcPct val="120000"/>
              </a:lnSpc>
              <a:spcAft>
                <a:spcPts val="600"/>
              </a:spcAft>
              <a:buFont typeface="+mj-lt"/>
              <a:buAutoNum type="arabicPeriod"/>
            </a:pPr>
            <a:r>
              <a:rPr lang="el-GR" sz="3600" dirty="0" smtClean="0"/>
              <a:t>Πιστεύω για τον εαυτό μου ότι μπορώ να αντιμετωπίσω με αποτελεσματικότητα απροσδόκητα γεγονότα</a:t>
            </a:r>
          </a:p>
          <a:p>
            <a:pPr marL="450850" indent="-450850">
              <a:lnSpc>
                <a:spcPct val="120000"/>
              </a:lnSpc>
              <a:spcAft>
                <a:spcPts val="600"/>
              </a:spcAft>
              <a:buFont typeface="+mj-lt"/>
              <a:buAutoNum type="arabicPeriod"/>
            </a:pPr>
            <a:r>
              <a:rPr lang="el-GR" sz="3600" dirty="0" smtClean="0"/>
              <a:t>Ευτυχώς, λόγω της επινοητικότητάς μου ξέρω πάντα πώς να χειριστώ απρόοπτες καταστάσεις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H</a:t>
            </a:r>
            <a:r>
              <a:rPr lang="el-GR" dirty="0"/>
              <a:t> κλίμακα </a:t>
            </a:r>
            <a:r>
              <a:rPr lang="en-US" dirty="0"/>
              <a:t>GSE</a:t>
            </a:r>
            <a:r>
              <a:rPr lang="el-GR" dirty="0"/>
              <a:t> αξιολόγησης της </a:t>
            </a:r>
            <a:r>
              <a:rPr lang="el-GR" dirty="0" err="1"/>
              <a:t>αυτο</a:t>
            </a:r>
            <a:r>
              <a:rPr lang="el-GR" dirty="0"/>
              <a:t>-αποτελεσματικότητας</a:t>
            </a:r>
            <a:r>
              <a:rPr lang="el-GR" dirty="0" smtClean="0"/>
              <a:t>: </a:t>
            </a:r>
            <a:r>
              <a:rPr lang="en-US" sz="3100" b="0" dirty="0" smtClean="0">
                <a:sym typeface="Wingdings" panose="05000000000000000000" pitchFamily="2" charset="2"/>
              </a:rPr>
              <a:t>(</a:t>
            </a:r>
            <a:r>
              <a:rPr lang="el-GR" sz="3100" b="0" dirty="0" smtClean="0">
                <a:sym typeface="Wingdings" panose="05000000000000000000" pitchFamily="2" charset="2"/>
              </a:rPr>
              <a:t>2</a:t>
            </a:r>
            <a:r>
              <a:rPr lang="en-US" sz="3100" b="0" dirty="0" smtClean="0">
                <a:sym typeface="Wingdings" panose="05000000000000000000" pitchFamily="2" charset="2"/>
              </a:rPr>
              <a:t> </a:t>
            </a:r>
            <a:r>
              <a:rPr lang="el-GR" sz="3100" b="0" dirty="0">
                <a:sym typeface="Wingdings" panose="05000000000000000000" pitchFamily="2" charset="2"/>
              </a:rPr>
              <a:t>από 2</a:t>
            </a:r>
            <a:r>
              <a:rPr lang="el-GR" sz="3100" b="0" dirty="0" smtClean="0">
                <a:sym typeface="Wingdings" panose="05000000000000000000" pitchFamily="2" charset="2"/>
              </a:rPr>
              <a:t>)</a:t>
            </a:r>
            <a:r>
              <a:rPr lang="el-GR" sz="3100" dirty="0" smtClean="0">
                <a:solidFill>
                  <a:srgbClr val="0070C0"/>
                </a:solidFill>
              </a:rPr>
              <a:t/>
            </a:r>
            <a:br>
              <a:rPr lang="el-GR" sz="3100" dirty="0" smtClean="0">
                <a:solidFill>
                  <a:srgbClr val="0070C0"/>
                </a:solidFill>
              </a:rPr>
            </a:br>
            <a:r>
              <a:rPr lang="el-GR" sz="2400" dirty="0" smtClean="0"/>
              <a:t>(</a:t>
            </a:r>
            <a:r>
              <a:rPr lang="el-GR" sz="2400" dirty="0" err="1"/>
              <a:t>Schwarzer</a:t>
            </a:r>
            <a:r>
              <a:rPr lang="el-GR" sz="2400" dirty="0"/>
              <a:t> &amp; </a:t>
            </a:r>
            <a:r>
              <a:rPr lang="el-GR" sz="2400" dirty="0" err="1"/>
              <a:t>Jerusalem</a:t>
            </a:r>
            <a:r>
              <a:rPr lang="el-GR" sz="2400" dirty="0"/>
              <a:t>, 1995</a:t>
            </a:r>
            <a:r>
              <a:rPr lang="el-GR" sz="2400" dirty="0" smtClean="0"/>
              <a:t>)</a:t>
            </a:r>
            <a:r>
              <a:rPr lang="en-US" sz="2400" dirty="0" smtClean="0"/>
              <a:t> </a:t>
            </a:r>
            <a:endParaRPr lang="el-GR" sz="2400" dirty="0"/>
          </a:p>
        </p:txBody>
      </p:sp>
      <p:sp>
        <p:nvSpPr>
          <p:cNvPr id="3" name="2 - Θέση περιεχομένου"/>
          <p:cNvSpPr>
            <a:spLocks noGrp="1"/>
          </p:cNvSpPr>
          <p:nvPr>
            <p:ph idx="1"/>
          </p:nvPr>
        </p:nvSpPr>
        <p:spPr>
          <a:xfrm>
            <a:off x="457200" y="1600200"/>
            <a:ext cx="8229600" cy="4925144"/>
          </a:xfrm>
        </p:spPr>
        <p:txBody>
          <a:bodyPr>
            <a:normAutofit/>
          </a:bodyPr>
          <a:lstStyle/>
          <a:p>
            <a:pPr marL="541338" indent="-541338">
              <a:buFont typeface="+mj-lt"/>
              <a:buAutoNum type="arabicPeriod" startAt="6"/>
            </a:pPr>
            <a:r>
              <a:rPr lang="el-GR" sz="2400" dirty="0" smtClean="0"/>
              <a:t>Μπορώ να λύσω τα περισσότερα προβλήματα εάν αφιερώσω την αναγκαία προσπάθεια</a:t>
            </a:r>
          </a:p>
          <a:p>
            <a:pPr marL="541338" indent="-541338">
              <a:buFont typeface="+mj-lt"/>
              <a:buAutoNum type="arabicPeriod" startAt="6"/>
            </a:pPr>
            <a:r>
              <a:rPr lang="el-GR" sz="2400" dirty="0" smtClean="0"/>
              <a:t>Όταν αντιμετωπίζω δυσκολίες παραμένω ήρεμος/η επειδή μπορώ να βασίζομαι στις ικανότητές μου</a:t>
            </a:r>
          </a:p>
          <a:p>
            <a:pPr marL="541338" indent="-541338">
              <a:buFont typeface="+mj-lt"/>
              <a:buAutoNum type="arabicPeriod" startAt="6"/>
            </a:pPr>
            <a:r>
              <a:rPr lang="el-GR" sz="2400" dirty="0" smtClean="0"/>
              <a:t>Όταν βρεθώ αντιμέτωπος/η με ένα πρόβλημα συνήθως βρίσκω αρκετές λύσεις</a:t>
            </a:r>
          </a:p>
          <a:p>
            <a:pPr marL="541338" indent="-541338">
              <a:buFont typeface="+mj-lt"/>
              <a:buAutoNum type="arabicPeriod" startAt="6"/>
            </a:pPr>
            <a:r>
              <a:rPr lang="el-GR" sz="2400" dirty="0" smtClean="0"/>
              <a:t>Εάν είμαι αναγκασμένος/η να αντιμετωπίσω μια κατάσταση συνήθως μπορώ να σκεφτώ τρόπους να το κάνω </a:t>
            </a:r>
          </a:p>
          <a:p>
            <a:pPr marL="541338" indent="-541338">
              <a:buFont typeface="+mj-lt"/>
              <a:buAutoNum type="arabicPeriod" startAt="6"/>
            </a:pPr>
            <a:r>
              <a:rPr lang="el-GR" sz="2400" dirty="0" smtClean="0"/>
              <a:t>Δεν παίζει ρόλο τι θα μου συμβεί, συνήθως μπορώ να το αντιμετωπίσω</a:t>
            </a:r>
          </a:p>
          <a:p>
            <a:pPr>
              <a:buNone/>
            </a:pPr>
            <a:r>
              <a:rPr lang="el-GR" sz="2400" b="1" dirty="0" smtClean="0">
                <a:solidFill>
                  <a:srgbClr val="820000"/>
                </a:solidFill>
              </a:rPr>
              <a:t>Βαθμολογία: </a:t>
            </a:r>
            <a:r>
              <a:rPr lang="el-GR" sz="2400" dirty="0" smtClean="0"/>
              <a:t>1 (καθόλου αλήθεια), 2 (ελάχιστα αλήθεια), </a:t>
            </a:r>
          </a:p>
          <a:p>
            <a:pPr marL="1700213" indent="0">
              <a:buNone/>
            </a:pPr>
            <a:r>
              <a:rPr lang="el-GR" sz="2400" dirty="0" smtClean="0"/>
              <a:t>3 (αρκετά αλήθεια), 4 (απολύτως αλήθεια)</a:t>
            </a:r>
            <a:endParaRPr lang="el-GR" sz="2000" dirty="0"/>
          </a:p>
        </p:txBody>
      </p:sp>
    </p:spTree>
    <p:extLst>
      <p:ext uri="{BB962C8B-B14F-4D97-AF65-F5344CB8AC3E}">
        <p14:creationId xmlns:p14="http://schemas.microsoft.com/office/powerpoint/2010/main" val="1094643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Autofit/>
          </a:bodyPr>
          <a:lstStyle/>
          <a:p>
            <a:r>
              <a:rPr lang="el-GR" sz="3200" dirty="0"/>
              <a:t>Η </a:t>
            </a:r>
            <a:r>
              <a:rPr lang="el-GR" sz="3200" dirty="0" err="1"/>
              <a:t>αυτο</a:t>
            </a:r>
            <a:r>
              <a:rPr lang="el-GR" sz="3200" dirty="0"/>
              <a:t>-αποτελεσματικότητα στην αυτοδιαχείριση της Χρόνιας Αποφρακτικής </a:t>
            </a:r>
            <a:r>
              <a:rPr lang="el-GR" sz="3200" dirty="0" smtClean="0"/>
              <a:t>Πνευμονοπάθειας</a:t>
            </a:r>
            <a:r>
              <a:rPr lang="en-US" sz="3200" dirty="0" smtClean="0"/>
              <a:t> </a:t>
            </a:r>
            <a:endParaRPr lang="el-GR" sz="3200" dirty="0"/>
          </a:p>
        </p:txBody>
      </p:sp>
      <p:sp>
        <p:nvSpPr>
          <p:cNvPr id="3" name="2 - Υπότιτλος"/>
          <p:cNvSpPr>
            <a:spLocks noGrp="1"/>
          </p:cNvSpPr>
          <p:nvPr>
            <p:ph idx="1"/>
          </p:nvPr>
        </p:nvSpPr>
        <p:spPr/>
        <p:txBody>
          <a:bodyPr>
            <a:normAutofit lnSpcReduction="10000"/>
          </a:bodyPr>
          <a:lstStyle/>
          <a:p>
            <a:pPr algn="l"/>
            <a:r>
              <a:rPr lang="en-US" sz="2400" b="1" dirty="0" err="1" smtClean="0">
                <a:solidFill>
                  <a:srgbClr val="004B82"/>
                </a:solidFill>
              </a:rPr>
              <a:t>Stelefson</a:t>
            </a:r>
            <a:r>
              <a:rPr lang="en-US" sz="2400" b="1" dirty="0" smtClean="0">
                <a:solidFill>
                  <a:srgbClr val="004B82"/>
                </a:solidFill>
              </a:rPr>
              <a:t> et al. (2012): </a:t>
            </a:r>
            <a:r>
              <a:rPr lang="el-GR" sz="2400" dirty="0" smtClean="0">
                <a:solidFill>
                  <a:schemeClr val="tx1"/>
                </a:solidFill>
              </a:rPr>
              <a:t>Τα προγράμματα </a:t>
            </a:r>
            <a:r>
              <a:rPr lang="el-GR" sz="2400" dirty="0" err="1" smtClean="0">
                <a:solidFill>
                  <a:schemeClr val="tx1"/>
                </a:solidFill>
              </a:rPr>
              <a:t>αυτο</a:t>
            </a:r>
            <a:r>
              <a:rPr lang="el-GR" sz="2400" dirty="0" smtClean="0">
                <a:solidFill>
                  <a:schemeClr val="tx1"/>
                </a:solidFill>
              </a:rPr>
              <a:t>-διαχείρισης της ΧΑΠ βελτιώνουν την </a:t>
            </a:r>
            <a:r>
              <a:rPr lang="el-GR" sz="2400" dirty="0" err="1" smtClean="0">
                <a:solidFill>
                  <a:schemeClr val="tx1"/>
                </a:solidFill>
              </a:rPr>
              <a:t>αυτο</a:t>
            </a:r>
            <a:r>
              <a:rPr lang="el-GR" sz="2400" dirty="0" smtClean="0">
                <a:solidFill>
                  <a:schemeClr val="tx1"/>
                </a:solidFill>
              </a:rPr>
              <a:t>-αποτελεσματικότητα των ασθενών</a:t>
            </a:r>
          </a:p>
          <a:p>
            <a:pPr algn="l"/>
            <a:endParaRPr lang="el-GR" sz="2400" dirty="0">
              <a:solidFill>
                <a:schemeClr val="tx1"/>
              </a:solidFill>
            </a:endParaRPr>
          </a:p>
          <a:p>
            <a:pPr algn="l"/>
            <a:r>
              <a:rPr lang="el-GR" sz="2400" b="1" dirty="0" smtClean="0">
                <a:solidFill>
                  <a:srgbClr val="004B82"/>
                </a:solidFill>
              </a:rPr>
              <a:t>Ν</a:t>
            </a:r>
            <a:r>
              <a:rPr lang="en-US" sz="2400" b="1" dirty="0" err="1" smtClean="0">
                <a:solidFill>
                  <a:srgbClr val="004B82"/>
                </a:solidFill>
              </a:rPr>
              <a:t>guyen</a:t>
            </a:r>
            <a:r>
              <a:rPr lang="en-US" sz="2400" b="1" dirty="0" smtClean="0">
                <a:solidFill>
                  <a:srgbClr val="004B82"/>
                </a:solidFill>
              </a:rPr>
              <a:t> et al. </a:t>
            </a:r>
            <a:r>
              <a:rPr lang="en-US" sz="2400" b="1" dirty="0">
                <a:solidFill>
                  <a:srgbClr val="004B82"/>
                </a:solidFill>
              </a:rPr>
              <a:t>(2005): </a:t>
            </a:r>
            <a:r>
              <a:rPr lang="el-GR" sz="2400" dirty="0" smtClean="0">
                <a:solidFill>
                  <a:schemeClr val="tx1"/>
                </a:solidFill>
              </a:rPr>
              <a:t>Η εφαρμογή προγράμματος </a:t>
            </a:r>
            <a:r>
              <a:rPr lang="el-GR" sz="2400" dirty="0" err="1" smtClean="0">
                <a:solidFill>
                  <a:schemeClr val="tx1"/>
                </a:solidFill>
              </a:rPr>
              <a:t>αυτο</a:t>
            </a:r>
            <a:r>
              <a:rPr lang="el-GR" sz="2400" dirty="0" smtClean="0">
                <a:solidFill>
                  <a:schemeClr val="tx1"/>
                </a:solidFill>
              </a:rPr>
              <a:t>-διαχείρισης της ΧΑΠ </a:t>
            </a:r>
          </a:p>
          <a:p>
            <a:pPr lvl="1" indent="-342900">
              <a:buFont typeface="Arial" panose="020B0604020202020204" pitchFamily="34" charset="0"/>
              <a:buChar char="•"/>
            </a:pPr>
            <a:r>
              <a:rPr lang="el-GR" sz="2400" dirty="0">
                <a:solidFill>
                  <a:schemeClr val="tx1"/>
                </a:solidFill>
              </a:rPr>
              <a:t>Α</a:t>
            </a:r>
            <a:r>
              <a:rPr lang="el-GR" sz="2400" dirty="0" smtClean="0">
                <a:solidFill>
                  <a:schemeClr val="tx1"/>
                </a:solidFill>
              </a:rPr>
              <a:t>ύξησε την πρόσβαση στην πληροφόρηση των ασθενών για την αντιμετώπιση της δύσπνοιας </a:t>
            </a:r>
          </a:p>
          <a:p>
            <a:pPr lvl="1" indent="-342900">
              <a:buFont typeface="Arial" panose="020B0604020202020204" pitchFamily="34" charset="0"/>
              <a:buChar char="•"/>
            </a:pPr>
            <a:r>
              <a:rPr lang="el-GR" sz="2400" dirty="0" smtClean="0">
                <a:solidFill>
                  <a:schemeClr val="tx1"/>
                </a:solidFill>
              </a:rPr>
              <a:t>Μείωσε τη δύσπνοια</a:t>
            </a:r>
          </a:p>
          <a:p>
            <a:pPr lvl="1" indent="-342900">
              <a:buFont typeface="Arial" panose="020B0604020202020204" pitchFamily="34" charset="0"/>
              <a:buChar char="•"/>
            </a:pPr>
            <a:r>
              <a:rPr lang="el-GR" sz="2400" dirty="0" smtClean="0">
                <a:solidFill>
                  <a:schemeClr val="tx1"/>
                </a:solidFill>
              </a:rPr>
              <a:t>Αύξησε τις καθημερινές δραστηριότητες</a:t>
            </a:r>
          </a:p>
          <a:p>
            <a:pPr lvl="1" indent="-342900">
              <a:buFont typeface="Arial" panose="020B0604020202020204" pitchFamily="34" charset="0"/>
              <a:buChar char="•"/>
            </a:pPr>
            <a:r>
              <a:rPr lang="el-GR" sz="2400" dirty="0" smtClean="0">
                <a:solidFill>
                  <a:schemeClr val="tx1"/>
                </a:solidFill>
              </a:rPr>
              <a:t>Βελτίωσε την αυτό-αποτελεσματικότητα</a:t>
            </a:r>
            <a:endParaRPr lang="el-GR" sz="3200" dirty="0">
              <a:solidFill>
                <a:schemeClr val="tx1"/>
              </a:solidFill>
            </a:endParaRPr>
          </a:p>
        </p:txBody>
      </p:sp>
    </p:spTree>
    <p:extLst>
      <p:ext uri="{BB962C8B-B14F-4D97-AF65-F5344CB8AC3E}">
        <p14:creationId xmlns:p14="http://schemas.microsoft.com/office/powerpoint/2010/main" val="275780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latin typeface="Calibri" pitchFamily="34" charset="0"/>
              </a:rPr>
              <a:t>1. Το μοντέλο πεποιθήσεων για την </a:t>
            </a:r>
            <a:r>
              <a:rPr lang="el-GR" sz="3600" dirty="0" smtClean="0">
                <a:latin typeface="Calibri" pitchFamily="34" charset="0"/>
              </a:rPr>
              <a:t>υγεία</a:t>
            </a:r>
            <a:br>
              <a:rPr lang="el-GR" sz="3600" dirty="0" smtClean="0">
                <a:latin typeface="Calibri" pitchFamily="34" charset="0"/>
              </a:rPr>
            </a:br>
            <a:r>
              <a:rPr lang="en-US" sz="2200" b="0" dirty="0" smtClean="0">
                <a:latin typeface="Calibri" pitchFamily="34" charset="0"/>
              </a:rPr>
              <a:t>(</a:t>
            </a:r>
            <a:r>
              <a:rPr lang="el-GR" sz="2200" b="0" dirty="0">
                <a:latin typeface="Calibri" pitchFamily="34" charset="0"/>
              </a:rPr>
              <a:t>1 από </a:t>
            </a:r>
            <a:r>
              <a:rPr lang="el-GR" sz="2200" b="0" dirty="0" smtClean="0">
                <a:latin typeface="Calibri" pitchFamily="34" charset="0"/>
              </a:rPr>
              <a:t>8</a:t>
            </a:r>
            <a:r>
              <a:rPr lang="en-US" sz="2200" b="0" dirty="0" smtClean="0">
                <a:latin typeface="Calibri" pitchFamily="34" charset="0"/>
              </a:rPr>
              <a:t>)</a:t>
            </a:r>
            <a:endParaRPr lang="el-GR" sz="2200" b="0" dirty="0"/>
          </a:p>
        </p:txBody>
      </p:sp>
      <p:sp>
        <p:nvSpPr>
          <p:cNvPr id="3" name="2 - Υπότιτλος"/>
          <p:cNvSpPr>
            <a:spLocks noGrp="1"/>
          </p:cNvSpPr>
          <p:nvPr>
            <p:ph idx="1"/>
          </p:nvPr>
        </p:nvSpPr>
        <p:spPr>
          <a:xfrm>
            <a:off x="457200" y="1772816"/>
            <a:ext cx="8229600" cy="4353347"/>
          </a:xfrm>
        </p:spPr>
        <p:txBody>
          <a:bodyPr>
            <a:normAutofit/>
          </a:bodyPr>
          <a:lstStyle/>
          <a:p>
            <a:pPr algn="l"/>
            <a:r>
              <a:rPr lang="el-GR" sz="2400" b="1" dirty="0" smtClean="0">
                <a:solidFill>
                  <a:srgbClr val="004B82"/>
                </a:solidFill>
                <a:latin typeface="Calibri" pitchFamily="34" charset="0"/>
              </a:rPr>
              <a:t>Εξηγεί και προβλέπει συμπεριφορές σχετικές με θέματα υγείας</a:t>
            </a:r>
            <a:r>
              <a:rPr lang="el-GR" sz="2400" dirty="0" smtClean="0">
                <a:solidFill>
                  <a:srgbClr val="004B82"/>
                </a:solidFill>
                <a:latin typeface="Calibri" pitchFamily="34" charset="0"/>
              </a:rPr>
              <a:t>,</a:t>
            </a:r>
            <a:r>
              <a:rPr lang="el-GR" sz="2400" b="1" dirty="0" smtClean="0">
                <a:solidFill>
                  <a:srgbClr val="004B82"/>
                </a:solidFill>
                <a:latin typeface="Calibri" pitchFamily="34" charset="0"/>
              </a:rPr>
              <a:t> </a:t>
            </a:r>
            <a:r>
              <a:rPr lang="el-GR" sz="2400" dirty="0" smtClean="0">
                <a:solidFill>
                  <a:schemeClr val="tx1"/>
                </a:solidFill>
                <a:latin typeface="Calibri" pitchFamily="34" charset="0"/>
              </a:rPr>
              <a:t>με γνώμονα τις </a:t>
            </a:r>
            <a:r>
              <a:rPr lang="el-GR" sz="2400" b="1" dirty="0" smtClean="0">
                <a:solidFill>
                  <a:schemeClr val="tx1"/>
                </a:solidFill>
                <a:latin typeface="Calibri" pitchFamily="34" charset="0"/>
              </a:rPr>
              <a:t>στάσεις </a:t>
            </a:r>
            <a:r>
              <a:rPr lang="el-GR" sz="2400" dirty="0" smtClean="0">
                <a:solidFill>
                  <a:schemeClr val="tx1"/>
                </a:solidFill>
                <a:latin typeface="Calibri" pitchFamily="34" charset="0"/>
              </a:rPr>
              <a:t>και </a:t>
            </a:r>
            <a:r>
              <a:rPr lang="el-GR" sz="2400" b="1" dirty="0" smtClean="0">
                <a:solidFill>
                  <a:schemeClr val="tx1"/>
                </a:solidFill>
                <a:latin typeface="Calibri" pitchFamily="34" charset="0"/>
              </a:rPr>
              <a:t>πεποιθήσεις</a:t>
            </a:r>
            <a:r>
              <a:rPr lang="el-GR" sz="2400" dirty="0" smtClean="0">
                <a:solidFill>
                  <a:schemeClr val="tx1"/>
                </a:solidFill>
                <a:latin typeface="Calibri" pitchFamily="34" charset="0"/>
              </a:rPr>
              <a:t> των ατόμων </a:t>
            </a:r>
          </a:p>
          <a:p>
            <a:pPr algn="l"/>
            <a:endParaRPr lang="el-GR" sz="2400" dirty="0" smtClean="0">
              <a:solidFill>
                <a:schemeClr val="tx1"/>
              </a:solidFill>
              <a:latin typeface="Calibri" pitchFamily="34" charset="0"/>
            </a:endParaRPr>
          </a:p>
          <a:p>
            <a:pPr algn="l"/>
            <a:r>
              <a:rPr lang="el-GR" sz="2400" dirty="0" smtClean="0">
                <a:solidFill>
                  <a:schemeClr val="tx1"/>
                </a:solidFill>
                <a:latin typeface="Calibri" pitchFamily="34" charset="0"/>
              </a:rPr>
              <a:t>Επινοήθηκε το 1950 από κοινωνικούς ψυχολόγους στις ΗΠΑ</a:t>
            </a:r>
            <a:r>
              <a:rPr lang="en-US" sz="2400" dirty="0" smtClean="0">
                <a:solidFill>
                  <a:schemeClr val="tx1"/>
                </a:solidFill>
                <a:latin typeface="Calibri" pitchFamily="34" charset="0"/>
              </a:rPr>
              <a:t> </a:t>
            </a:r>
            <a:r>
              <a:rPr lang="el-GR" sz="2400" dirty="0" smtClean="0">
                <a:solidFill>
                  <a:schemeClr val="tx1"/>
                </a:solidFill>
                <a:latin typeface="Calibri" pitchFamily="34" charset="0"/>
              </a:rPr>
              <a:t>για να εξηγήσει την άρνηση των Αμερικανών να υποβληθούν σε δωρεάν ακτινοσκοπική εξέταση για την ανίχνευση της φυματίωσης </a:t>
            </a:r>
            <a:endParaRPr lang="en-US" sz="2400" dirty="0" smtClean="0">
              <a:solidFill>
                <a:schemeClr val="tx1"/>
              </a:solidFill>
              <a:latin typeface="Calibri" pitchFamily="34" charset="0"/>
            </a:endParaRPr>
          </a:p>
          <a:p>
            <a:pPr marL="0" indent="360363" algn="l">
              <a:buNone/>
            </a:pPr>
            <a:r>
              <a:rPr lang="el-GR" sz="1600" dirty="0" smtClean="0">
                <a:solidFill>
                  <a:schemeClr val="tx1"/>
                </a:solidFill>
                <a:latin typeface="Calibri" pitchFamily="34" charset="0"/>
              </a:rPr>
              <a:t>(</a:t>
            </a:r>
            <a:r>
              <a:rPr lang="en-GB" sz="1600" dirty="0" smtClean="0">
                <a:solidFill>
                  <a:schemeClr val="tx1"/>
                </a:solidFill>
                <a:latin typeface="Calibri" pitchFamily="34" charset="0"/>
              </a:rPr>
              <a:t>Becker</a:t>
            </a:r>
            <a:r>
              <a:rPr lang="el-GR" sz="1600" dirty="0" smtClean="0">
                <a:solidFill>
                  <a:schemeClr val="tx1"/>
                </a:solidFill>
                <a:latin typeface="Calibri" pitchFamily="34" charset="0"/>
              </a:rPr>
              <a:t>, 1974; </a:t>
            </a:r>
            <a:r>
              <a:rPr lang="en-GB" sz="1600" dirty="0" smtClean="0">
                <a:solidFill>
                  <a:schemeClr val="tx1"/>
                </a:solidFill>
                <a:latin typeface="Calibri" pitchFamily="34" charset="0"/>
              </a:rPr>
              <a:t>Rosenstock</a:t>
            </a:r>
            <a:r>
              <a:rPr lang="el-GR" sz="1600" dirty="0" smtClean="0">
                <a:solidFill>
                  <a:schemeClr val="tx1"/>
                </a:solidFill>
                <a:latin typeface="Calibri" pitchFamily="34" charset="0"/>
              </a:rPr>
              <a:t>, 1974)</a:t>
            </a:r>
            <a:endParaRPr lang="en-US" sz="1600" dirty="0" smtClean="0">
              <a:solidFill>
                <a:schemeClr val="tx1"/>
              </a:solidFill>
              <a:latin typeface="Calibri" pitchFamily="34" charset="0"/>
            </a:endParaRPr>
          </a:p>
        </p:txBody>
      </p:sp>
      <p:sp>
        <p:nvSpPr>
          <p:cNvPr id="5" name="Rectangle 4"/>
          <p:cNvSpPr/>
          <p:nvPr/>
        </p:nvSpPr>
        <p:spPr>
          <a:xfrm>
            <a:off x="539552" y="1196752"/>
            <a:ext cx="8244408" cy="461665"/>
          </a:xfrm>
          <a:prstGeom prst="rect">
            <a:avLst/>
          </a:prstGeom>
        </p:spPr>
        <p:txBody>
          <a:bodyPr wrap="square">
            <a:spAutoFit/>
          </a:bodyPr>
          <a:lstStyle/>
          <a:p>
            <a:pPr algn="ctr"/>
            <a:r>
              <a:rPr lang="el-GR" sz="2400" b="1" dirty="0">
                <a:latin typeface="Calibri" pitchFamily="34" charset="0"/>
              </a:rPr>
              <a:t>(</a:t>
            </a:r>
            <a:r>
              <a:rPr lang="en-US" sz="2400" b="1" dirty="0">
                <a:latin typeface="Calibri" pitchFamily="34" charset="0"/>
              </a:rPr>
              <a:t>Health Belief Model-HBM</a:t>
            </a:r>
            <a:r>
              <a:rPr lang="el-GR" sz="2400" b="1" dirty="0">
                <a:latin typeface="Calibri" pitchFamily="34" charset="0"/>
              </a:rPr>
              <a:t>) (</a:t>
            </a:r>
            <a:r>
              <a:rPr lang="en-GB" sz="2400" b="1" dirty="0">
                <a:latin typeface="Calibri" pitchFamily="34" charset="0"/>
              </a:rPr>
              <a:t>Becker</a:t>
            </a:r>
            <a:r>
              <a:rPr lang="el-GR" sz="2400" b="1" dirty="0">
                <a:latin typeface="Calibri" pitchFamily="34" charset="0"/>
              </a:rPr>
              <a:t>, 1974; </a:t>
            </a:r>
            <a:r>
              <a:rPr lang="en-GB" sz="2400" b="1" dirty="0">
                <a:latin typeface="Calibri" pitchFamily="34" charset="0"/>
              </a:rPr>
              <a:t>Rosenstock</a:t>
            </a:r>
            <a:r>
              <a:rPr lang="el-GR" sz="2400" b="1" dirty="0">
                <a:latin typeface="Calibri" pitchFamily="34" charset="0"/>
              </a:rPr>
              <a:t>, 1974)</a:t>
            </a:r>
            <a:endParaRPr lang="el-GR" sz="2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indent="0">
              <a:buNone/>
            </a:pPr>
            <a:r>
              <a:rPr lang="el-GR" sz="2400" dirty="0" smtClean="0"/>
              <a:t>Η </a:t>
            </a:r>
            <a:r>
              <a:rPr lang="el-GR" sz="2400" dirty="0"/>
              <a:t>ενδυνάμωση (</a:t>
            </a:r>
            <a:r>
              <a:rPr lang="en-US" sz="2400" dirty="0" err="1"/>
              <a:t>empowerement</a:t>
            </a:r>
            <a:r>
              <a:rPr lang="el-GR" sz="2400" dirty="0"/>
              <a:t>) (</a:t>
            </a:r>
            <a:r>
              <a:rPr lang="el-GR" sz="2400" dirty="0" err="1"/>
              <a:t>Rappaport</a:t>
            </a:r>
            <a:r>
              <a:rPr lang="el-GR" sz="2400" dirty="0"/>
              <a:t>, 1987), ένα </a:t>
            </a:r>
            <a:r>
              <a:rPr lang="el-GR" sz="2400" dirty="0" err="1" smtClean="0"/>
              <a:t>κοινωνικο</a:t>
            </a:r>
            <a:r>
              <a:rPr lang="el-GR" sz="2400" dirty="0" smtClean="0"/>
              <a:t>-γνωστικό </a:t>
            </a:r>
            <a:r>
              <a:rPr lang="el-GR" sz="2400" dirty="0"/>
              <a:t>μοντέλο με ρίζες στη θεωρία της κοινωνικής μάθησης  </a:t>
            </a:r>
            <a:r>
              <a:rPr lang="el-GR" sz="1800" dirty="0"/>
              <a:t>(</a:t>
            </a:r>
            <a:r>
              <a:rPr lang="en-US" sz="1800" dirty="0"/>
              <a:t>Bandura</a:t>
            </a:r>
            <a:r>
              <a:rPr lang="el-GR" sz="1800" dirty="0"/>
              <a:t>, 1997), </a:t>
            </a:r>
            <a:r>
              <a:rPr lang="el-GR" sz="2400" dirty="0"/>
              <a:t>αναφέρεται στη διαδικασία με την οποία τα άτομα </a:t>
            </a:r>
            <a:endParaRPr lang="el-GR" sz="2400" dirty="0" smtClean="0"/>
          </a:p>
          <a:p>
            <a:pPr>
              <a:buFont typeface="Wingdings" panose="05000000000000000000" pitchFamily="2" charset="2"/>
              <a:buChar char="ü"/>
            </a:pPr>
            <a:r>
              <a:rPr lang="el-GR" sz="2400" dirty="0" smtClean="0"/>
              <a:t>αποκτούν </a:t>
            </a:r>
            <a:r>
              <a:rPr lang="el-GR" sz="2400" dirty="0"/>
              <a:t>αυξημένο έλεγχο σε ποικίλα θέματα της ζωής τους </a:t>
            </a:r>
            <a:r>
              <a:rPr lang="el-GR" sz="2400" dirty="0" smtClean="0"/>
              <a:t>και</a:t>
            </a:r>
          </a:p>
          <a:p>
            <a:pPr>
              <a:buFont typeface="Wingdings" panose="05000000000000000000" pitchFamily="2" charset="2"/>
              <a:buChar char="ü"/>
            </a:pPr>
            <a:r>
              <a:rPr lang="el-GR" sz="2400" dirty="0" smtClean="0"/>
              <a:t>αναλαμβάνουν </a:t>
            </a:r>
            <a:r>
              <a:rPr lang="el-GR" sz="2400" dirty="0"/>
              <a:t>ευθύνες/πρωτοβουλίες για αλλαγές με στόχο τον υγιή, ενεργό τρόπο ζωής και τη θετική ψυχική/πνευματική υγεία </a:t>
            </a:r>
            <a:r>
              <a:rPr lang="el-GR" sz="1800" dirty="0"/>
              <a:t>(</a:t>
            </a:r>
            <a:r>
              <a:rPr lang="en-US" sz="1800" dirty="0" err="1"/>
              <a:t>Hutzler</a:t>
            </a:r>
            <a:r>
              <a:rPr lang="el-GR" sz="1800" dirty="0"/>
              <a:t> &amp; </a:t>
            </a:r>
            <a:r>
              <a:rPr lang="en-US" sz="1800" dirty="0"/>
              <a:t>Sherrill</a:t>
            </a:r>
            <a:r>
              <a:rPr lang="el-GR" sz="1800" dirty="0"/>
              <a:t>, 1999). </a:t>
            </a:r>
            <a:endParaRPr lang="el-GR" sz="1800" dirty="0" smtClean="0"/>
          </a:p>
          <a:p>
            <a:pPr marL="0" indent="0">
              <a:buNone/>
            </a:pPr>
            <a:endParaRPr lang="el-GR" sz="1800" dirty="0"/>
          </a:p>
        </p:txBody>
      </p:sp>
      <p:sp>
        <p:nvSpPr>
          <p:cNvPr id="4" name="Rectangle 3"/>
          <p:cNvSpPr/>
          <p:nvPr/>
        </p:nvSpPr>
        <p:spPr>
          <a:xfrm>
            <a:off x="2286000" y="1124744"/>
            <a:ext cx="4572000" cy="830997"/>
          </a:xfrm>
          <a:prstGeom prst="rect">
            <a:avLst/>
          </a:prstGeom>
        </p:spPr>
        <p:txBody>
          <a:bodyPr>
            <a:spAutoFit/>
          </a:bodyPr>
          <a:lstStyle/>
          <a:p>
            <a:pPr algn="ctr"/>
            <a:r>
              <a:rPr lang="el-GR" sz="2400" b="1" dirty="0"/>
              <a:t>(</a:t>
            </a:r>
            <a:r>
              <a:rPr lang="el-GR" sz="2400" b="1" dirty="0" err="1"/>
              <a:t>Rappaport</a:t>
            </a:r>
            <a:r>
              <a:rPr lang="el-GR" sz="2400" b="1" dirty="0"/>
              <a:t>, 1987)</a:t>
            </a:r>
            <a:br>
              <a:rPr lang="el-GR" sz="2400" b="1" dirty="0"/>
            </a:br>
            <a:endParaRPr lang="el-GR" sz="2400" b="1" dirty="0"/>
          </a:p>
        </p:txBody>
      </p:sp>
      <p:sp>
        <p:nvSpPr>
          <p:cNvPr id="5" name="Title 4"/>
          <p:cNvSpPr>
            <a:spLocks noGrp="1"/>
          </p:cNvSpPr>
          <p:nvPr>
            <p:ph type="title"/>
          </p:nvPr>
        </p:nvSpPr>
        <p:spPr/>
        <p:txBody>
          <a:bodyPr>
            <a:normAutofit fontScale="90000"/>
          </a:bodyPr>
          <a:lstStyle/>
          <a:p>
            <a:r>
              <a:rPr lang="el-GR" dirty="0" smtClean="0"/>
              <a:t>5</a:t>
            </a:r>
            <a:r>
              <a:rPr lang="el-GR" dirty="0"/>
              <a:t>. Ενδυνάμωση (</a:t>
            </a:r>
            <a:r>
              <a:rPr lang="en-US" dirty="0" err="1"/>
              <a:t>empowerement</a:t>
            </a:r>
            <a:r>
              <a:rPr lang="el-GR" dirty="0"/>
              <a:t>)</a:t>
            </a:r>
            <a:r>
              <a:rPr lang="el-GR" sz="3100" dirty="0"/>
              <a:t> </a:t>
            </a:r>
            <a:r>
              <a:rPr lang="el-GR" sz="3100" b="0" dirty="0"/>
              <a:t>(1 από </a:t>
            </a:r>
            <a:r>
              <a:rPr lang="el-GR" sz="3100" b="0" dirty="0" smtClean="0"/>
              <a:t>4)</a:t>
            </a:r>
            <a:endParaRPr lang="el-GR" b="0" dirty="0"/>
          </a:p>
        </p:txBody>
      </p:sp>
    </p:spTree>
    <p:extLst>
      <p:ext uri="{BB962C8B-B14F-4D97-AF65-F5344CB8AC3E}">
        <p14:creationId xmlns:p14="http://schemas.microsoft.com/office/powerpoint/2010/main" val="23011684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indent="0">
              <a:buNone/>
            </a:pPr>
            <a:r>
              <a:rPr lang="el-GR" sz="2400" dirty="0" smtClean="0"/>
              <a:t>Η </a:t>
            </a:r>
            <a:r>
              <a:rPr lang="el-GR" sz="2400" dirty="0"/>
              <a:t>ενδυνάμωση υποστηρίζει την ολιστική προσέγγιση με επίκεντρο το άτομο </a:t>
            </a:r>
            <a:r>
              <a:rPr lang="el-GR" sz="1800" dirty="0"/>
              <a:t>(</a:t>
            </a:r>
            <a:r>
              <a:rPr lang="en-US" sz="1800" dirty="0" err="1"/>
              <a:t>Hutzler</a:t>
            </a:r>
            <a:r>
              <a:rPr lang="el-GR" sz="1800" dirty="0"/>
              <a:t> &amp; </a:t>
            </a:r>
            <a:r>
              <a:rPr lang="en-US" sz="1800" dirty="0"/>
              <a:t>Sherrill</a:t>
            </a:r>
            <a:r>
              <a:rPr lang="el-GR" sz="1800" dirty="0"/>
              <a:t>, 1999) </a:t>
            </a:r>
            <a:r>
              <a:rPr lang="el-GR" sz="2400" dirty="0"/>
              <a:t>μέσα από τέσσερις παραδοχές: </a:t>
            </a:r>
            <a:endParaRPr lang="el-GR" sz="2400" dirty="0" smtClean="0"/>
          </a:p>
          <a:p>
            <a:pPr>
              <a:buFont typeface="Wingdings" panose="05000000000000000000" pitchFamily="2" charset="2"/>
              <a:buChar char="ü"/>
            </a:pPr>
            <a:r>
              <a:rPr lang="el-GR" sz="2200" dirty="0" smtClean="0"/>
              <a:t>τα </a:t>
            </a:r>
            <a:r>
              <a:rPr lang="el-GR" sz="2200" dirty="0"/>
              <a:t>άτομα αντιλαμβάνονται τις ανάγκες τους καλύτερα από οποιονδήποτε άλλον και γι αυτό πρέπει να έχουν τη δύναμη να τις καθορίζουν και να τις ελέγχουν μέσα από </a:t>
            </a:r>
            <a:r>
              <a:rPr lang="el-GR" sz="2200" dirty="0" smtClean="0"/>
              <a:t>δράσεις </a:t>
            </a:r>
          </a:p>
          <a:p>
            <a:pPr>
              <a:buFont typeface="Wingdings" panose="05000000000000000000" pitchFamily="2" charset="2"/>
              <a:buChar char="ü"/>
            </a:pPr>
            <a:r>
              <a:rPr lang="el-GR" sz="2200" dirty="0" smtClean="0"/>
              <a:t>οι </a:t>
            </a:r>
            <a:r>
              <a:rPr lang="el-GR" sz="2200" dirty="0"/>
              <a:t>ικανότητες των ανθρώπων βελτιώνονται ανάλογα με το τι μπορούν αυτοί να </a:t>
            </a:r>
            <a:r>
              <a:rPr lang="el-GR" sz="2200" dirty="0" smtClean="0"/>
              <a:t>καταφέρουν</a:t>
            </a:r>
          </a:p>
          <a:p>
            <a:pPr>
              <a:buFont typeface="Wingdings" panose="05000000000000000000" pitchFamily="2" charset="2"/>
              <a:buChar char="ü"/>
            </a:pPr>
            <a:r>
              <a:rPr lang="el-GR" sz="2200" dirty="0" smtClean="0"/>
              <a:t>η </a:t>
            </a:r>
            <a:r>
              <a:rPr lang="el-GR" sz="2200" dirty="0"/>
              <a:t>ενδυνάμωση είναι ένας συνεχής αγώνας ζωής και </a:t>
            </a:r>
          </a:p>
          <a:p>
            <a:pPr>
              <a:buFont typeface="Wingdings" panose="05000000000000000000" pitchFamily="2" charset="2"/>
              <a:buChar char="ü"/>
            </a:pPr>
            <a:r>
              <a:rPr lang="el-GR" sz="2200" dirty="0" smtClean="0"/>
              <a:t>η </a:t>
            </a:r>
            <a:r>
              <a:rPr lang="el-GR" sz="2200" dirty="0"/>
              <a:t>ατομική γνώση και εμπειρία είναι εμπεριστατωμένη και χρήσιμη για να γίνει ο αγώνας αποτελεσματικός (</a:t>
            </a:r>
            <a:r>
              <a:rPr lang="el-GR" sz="2200" dirty="0" err="1"/>
              <a:t>Whitmore</a:t>
            </a:r>
            <a:r>
              <a:rPr lang="el-GR" sz="2200" dirty="0"/>
              <a:t>, 1988</a:t>
            </a:r>
            <a:r>
              <a:rPr lang="el-GR" sz="2200" dirty="0" smtClean="0"/>
              <a:t>) </a:t>
            </a:r>
            <a:endParaRPr lang="el-GR" sz="2200" dirty="0"/>
          </a:p>
        </p:txBody>
      </p:sp>
      <p:sp>
        <p:nvSpPr>
          <p:cNvPr id="4" name="Title 3"/>
          <p:cNvSpPr>
            <a:spLocks noGrp="1"/>
          </p:cNvSpPr>
          <p:nvPr>
            <p:ph type="title"/>
          </p:nvPr>
        </p:nvSpPr>
        <p:spPr/>
        <p:txBody>
          <a:bodyPr>
            <a:normAutofit fontScale="90000"/>
          </a:bodyPr>
          <a:lstStyle/>
          <a:p>
            <a:r>
              <a:rPr lang="el-GR" dirty="0"/>
              <a:t>5. Ενδυνάμωση (</a:t>
            </a:r>
            <a:r>
              <a:rPr lang="en-US" dirty="0" err="1"/>
              <a:t>empowerement</a:t>
            </a:r>
            <a:r>
              <a:rPr lang="el-GR" dirty="0"/>
              <a:t>)</a:t>
            </a:r>
            <a:r>
              <a:rPr lang="el-GR" sz="3100" dirty="0"/>
              <a:t> </a:t>
            </a:r>
            <a:r>
              <a:rPr lang="el-GR" sz="3100" b="0" dirty="0" smtClean="0"/>
              <a:t>(2 </a:t>
            </a:r>
            <a:r>
              <a:rPr lang="el-GR" sz="3100" b="0" dirty="0"/>
              <a:t>από </a:t>
            </a:r>
            <a:r>
              <a:rPr lang="el-GR" sz="3100" b="0" dirty="0" smtClean="0"/>
              <a:t>4)</a:t>
            </a:r>
            <a:endParaRPr lang="el-GR" dirty="0"/>
          </a:p>
        </p:txBody>
      </p:sp>
    </p:spTree>
    <p:extLst>
      <p:ext uri="{BB962C8B-B14F-4D97-AF65-F5344CB8AC3E}">
        <p14:creationId xmlns:p14="http://schemas.microsoft.com/office/powerpoint/2010/main" val="1431103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pPr marL="0" indent="0">
              <a:buNone/>
            </a:pPr>
            <a:r>
              <a:rPr lang="el-GR" sz="2400" dirty="0" smtClean="0"/>
              <a:t>Η </a:t>
            </a:r>
            <a:r>
              <a:rPr lang="el-GR" sz="2400" dirty="0"/>
              <a:t>αίσθηση του ελέγχου πάνω στη ζωή και της ελπίδας για το μέλλον καλλιεργείται μέσα από τη συνεργασία, την αμοιβαία εκτίμηση και το σεβασμό, τη λήψη αποφάσεων από κοινού από το θεραπευτή-ασθενή και την ανάληψη υπευθυνότητας </a:t>
            </a:r>
            <a:r>
              <a:rPr lang="el-GR" sz="1800" dirty="0"/>
              <a:t>(</a:t>
            </a:r>
            <a:r>
              <a:rPr lang="en-US" sz="1800" dirty="0"/>
              <a:t>Gibson</a:t>
            </a:r>
            <a:r>
              <a:rPr lang="el-GR" sz="1800" dirty="0"/>
              <a:t>, 1991</a:t>
            </a:r>
            <a:r>
              <a:rPr lang="el-GR" sz="1800" dirty="0" smtClean="0"/>
              <a:t>) </a:t>
            </a:r>
            <a:endParaRPr lang="el-GR" sz="1800" dirty="0"/>
          </a:p>
          <a:p>
            <a:pPr marL="0" indent="0">
              <a:buNone/>
            </a:pPr>
            <a:endParaRPr lang="el-GR" sz="2400" dirty="0"/>
          </a:p>
        </p:txBody>
      </p:sp>
      <p:sp>
        <p:nvSpPr>
          <p:cNvPr id="4" name="Title 3"/>
          <p:cNvSpPr>
            <a:spLocks noGrp="1"/>
          </p:cNvSpPr>
          <p:nvPr>
            <p:ph type="title"/>
          </p:nvPr>
        </p:nvSpPr>
        <p:spPr/>
        <p:txBody>
          <a:bodyPr>
            <a:normAutofit fontScale="90000"/>
          </a:bodyPr>
          <a:lstStyle/>
          <a:p>
            <a:r>
              <a:rPr lang="el-GR" dirty="0"/>
              <a:t>5. Ενδυνάμωση (</a:t>
            </a:r>
            <a:r>
              <a:rPr lang="en-US" dirty="0" err="1"/>
              <a:t>empowerement</a:t>
            </a:r>
            <a:r>
              <a:rPr lang="el-GR" dirty="0"/>
              <a:t>)</a:t>
            </a:r>
            <a:r>
              <a:rPr lang="el-GR" sz="3100" dirty="0"/>
              <a:t> </a:t>
            </a:r>
            <a:r>
              <a:rPr lang="el-GR" sz="3100" b="0" dirty="0" smtClean="0"/>
              <a:t>(3 </a:t>
            </a:r>
            <a:r>
              <a:rPr lang="el-GR" sz="3100" b="0" dirty="0"/>
              <a:t>από </a:t>
            </a:r>
            <a:r>
              <a:rPr lang="el-GR" sz="3100" b="0" dirty="0" smtClean="0"/>
              <a:t>4)</a:t>
            </a:r>
            <a:endParaRPr lang="el-GR" dirty="0"/>
          </a:p>
        </p:txBody>
      </p:sp>
    </p:spTree>
    <p:extLst>
      <p:ext uri="{BB962C8B-B14F-4D97-AF65-F5344CB8AC3E}">
        <p14:creationId xmlns:p14="http://schemas.microsoft.com/office/powerpoint/2010/main" val="4044365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2400" dirty="0" smtClean="0"/>
              <a:t>Καθώς οι ασθενείς ‘ενδυναμώνονται’, μπορούν να: </a:t>
            </a:r>
          </a:p>
          <a:p>
            <a:r>
              <a:rPr lang="el-GR" sz="2400" dirty="0"/>
              <a:t>Α</a:t>
            </a:r>
            <a:r>
              <a:rPr lang="el-GR" sz="2400" dirty="0" smtClean="0"/>
              <a:t>ναπτύξουν μεγαλύτερη αίσθηση της </a:t>
            </a:r>
            <a:r>
              <a:rPr lang="el-GR" sz="2400" dirty="0" err="1" smtClean="0"/>
              <a:t>αυτο</a:t>
            </a:r>
            <a:r>
              <a:rPr lang="el-GR" sz="2400" dirty="0" smtClean="0"/>
              <a:t>-αποτελεσματικότητας σε πολλές παθήσεις και συμπεριφορές που σχετίζονται με την αντιμετώπιση της πάθησής τους</a:t>
            </a:r>
          </a:p>
          <a:p>
            <a:r>
              <a:rPr lang="el-GR" sz="2400" dirty="0" smtClean="0"/>
              <a:t>Εκφράσουν αλλαγές στις προτεραιότητες και στις αξίες της ζωής τους</a:t>
            </a:r>
          </a:p>
          <a:p>
            <a:pPr marL="0" indent="0">
              <a:buNone/>
            </a:pPr>
            <a:r>
              <a:rPr lang="el-GR" sz="2400" dirty="0" smtClean="0"/>
              <a:t>Ως αποτέλεσμα της διαδικασίας ‘ενδυνάμωσης’ αναμένεται  καλύτερη αυτό-διαχείριση όχι μόνο της πάθησής τους αλλά και συνολικά της ζωής τους </a:t>
            </a:r>
            <a:r>
              <a:rPr lang="el-GR" sz="1800" dirty="0" smtClean="0"/>
              <a:t>(</a:t>
            </a:r>
            <a:r>
              <a:rPr lang="en-US" sz="1800" dirty="0" err="1" smtClean="0"/>
              <a:t>Aujoulat</a:t>
            </a:r>
            <a:r>
              <a:rPr lang="en-US" sz="1800" dirty="0" smtClean="0"/>
              <a:t> et al., 2007</a:t>
            </a:r>
            <a:r>
              <a:rPr lang="el-GR" sz="1800" dirty="0" smtClean="0"/>
              <a:t>)</a:t>
            </a:r>
            <a:endParaRPr lang="el-GR" sz="1800" dirty="0"/>
          </a:p>
        </p:txBody>
      </p:sp>
      <p:sp>
        <p:nvSpPr>
          <p:cNvPr id="4" name="Title 3"/>
          <p:cNvSpPr>
            <a:spLocks noGrp="1"/>
          </p:cNvSpPr>
          <p:nvPr>
            <p:ph type="title"/>
          </p:nvPr>
        </p:nvSpPr>
        <p:spPr/>
        <p:txBody>
          <a:bodyPr>
            <a:normAutofit fontScale="90000"/>
          </a:bodyPr>
          <a:lstStyle/>
          <a:p>
            <a:r>
              <a:rPr lang="el-GR" dirty="0"/>
              <a:t>5. Ενδυνάμωση (</a:t>
            </a:r>
            <a:r>
              <a:rPr lang="en-US" dirty="0" err="1"/>
              <a:t>empowerement</a:t>
            </a:r>
            <a:r>
              <a:rPr lang="el-GR" dirty="0"/>
              <a:t>)</a:t>
            </a:r>
            <a:r>
              <a:rPr lang="el-GR" sz="3100" dirty="0"/>
              <a:t> </a:t>
            </a:r>
            <a:r>
              <a:rPr lang="el-GR" sz="3100" b="0" dirty="0" smtClean="0"/>
              <a:t>(4 </a:t>
            </a:r>
            <a:r>
              <a:rPr lang="el-GR" sz="3100" b="0" dirty="0"/>
              <a:t>από </a:t>
            </a:r>
            <a:r>
              <a:rPr lang="el-GR" sz="3100" b="0" dirty="0" smtClean="0"/>
              <a:t>4)</a:t>
            </a:r>
            <a:endParaRPr lang="el-GR" dirty="0"/>
          </a:p>
        </p:txBody>
      </p:sp>
    </p:spTree>
    <p:extLst>
      <p:ext uri="{BB962C8B-B14F-4D97-AF65-F5344CB8AC3E}">
        <p14:creationId xmlns:p14="http://schemas.microsoft.com/office/powerpoint/2010/main" val="32646600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4925144"/>
          </a:xfrm>
        </p:spPr>
        <p:txBody>
          <a:bodyPr>
            <a:noAutofit/>
          </a:bodyPr>
          <a:lstStyle/>
          <a:p>
            <a:pPr marL="0" indent="0">
              <a:buNone/>
            </a:pPr>
            <a:r>
              <a:rPr lang="el-GR" sz="2400" dirty="0" smtClean="0"/>
              <a:t>Τα εκπαιδευτικά προγράμματα για εφήβους με άσθμα, βασισμένα </a:t>
            </a:r>
            <a:r>
              <a:rPr lang="el-GR" sz="2400" dirty="0"/>
              <a:t>στην ‘ενδυνάμωση’</a:t>
            </a:r>
            <a:r>
              <a:rPr lang="el-GR" sz="2400" dirty="0" smtClean="0"/>
              <a:t> έδειξαν:</a:t>
            </a:r>
          </a:p>
          <a:p>
            <a:r>
              <a:rPr lang="en-US" sz="2400" b="1" dirty="0" smtClean="0">
                <a:solidFill>
                  <a:srgbClr val="004B82"/>
                </a:solidFill>
              </a:rPr>
              <a:t>Shah et al. (2001)</a:t>
            </a:r>
            <a:r>
              <a:rPr lang="el-GR" sz="2400" b="1" dirty="0" smtClean="0">
                <a:solidFill>
                  <a:srgbClr val="004B82"/>
                </a:solidFill>
              </a:rPr>
              <a:t>: </a:t>
            </a:r>
            <a:r>
              <a:rPr lang="en-US" sz="2400" b="1" dirty="0" smtClean="0">
                <a:solidFill>
                  <a:srgbClr val="004B82"/>
                </a:solidFill>
              </a:rPr>
              <a:t> </a:t>
            </a:r>
            <a:r>
              <a:rPr lang="el-GR" sz="2400" dirty="0" smtClean="0"/>
              <a:t>σημαντική βελτίωση στην ποιότητα ζωής </a:t>
            </a:r>
          </a:p>
          <a:p>
            <a:pPr marL="0" indent="0">
              <a:buNone/>
            </a:pPr>
            <a:endParaRPr lang="el-GR" sz="2400" dirty="0"/>
          </a:p>
          <a:p>
            <a:r>
              <a:rPr lang="en-US" sz="2400" b="1" dirty="0" smtClean="0">
                <a:solidFill>
                  <a:srgbClr val="004B82"/>
                </a:solidFill>
              </a:rPr>
              <a:t>Gregory (2000)</a:t>
            </a:r>
            <a:r>
              <a:rPr lang="el-GR" sz="2400" b="1" dirty="0" smtClean="0">
                <a:solidFill>
                  <a:srgbClr val="004B82"/>
                </a:solidFill>
              </a:rPr>
              <a:t>:</a:t>
            </a:r>
            <a:r>
              <a:rPr lang="en-US" sz="2400" b="1" dirty="0" smtClean="0">
                <a:solidFill>
                  <a:srgbClr val="004B82"/>
                </a:solidFill>
              </a:rPr>
              <a:t> </a:t>
            </a:r>
            <a:r>
              <a:rPr lang="el-GR" sz="2400" dirty="0" smtClean="0"/>
              <a:t>αύξηση στις γνώσεις για την πάθηση και στις δεξιότητες </a:t>
            </a:r>
            <a:r>
              <a:rPr lang="el-GR" sz="2400" dirty="0" err="1" smtClean="0"/>
              <a:t>αυτο</a:t>
            </a:r>
            <a:r>
              <a:rPr lang="el-GR" sz="2400" dirty="0" smtClean="0"/>
              <a:t>-διαχείρισης της πάθησης </a:t>
            </a:r>
          </a:p>
          <a:p>
            <a:pPr marL="0" indent="0">
              <a:buNone/>
            </a:pPr>
            <a:endParaRPr lang="el-GR" sz="2400" dirty="0"/>
          </a:p>
          <a:p>
            <a:r>
              <a:rPr lang="en-US" sz="2400" b="1" dirty="0" smtClean="0">
                <a:solidFill>
                  <a:srgbClr val="004B82"/>
                </a:solidFill>
              </a:rPr>
              <a:t>Lee et al. </a:t>
            </a:r>
            <a:r>
              <a:rPr lang="en-US" sz="2400" b="1" dirty="0">
                <a:solidFill>
                  <a:srgbClr val="004B82"/>
                </a:solidFill>
              </a:rPr>
              <a:t>(2010): </a:t>
            </a:r>
            <a:r>
              <a:rPr lang="el-GR" sz="2400" dirty="0" smtClean="0"/>
              <a:t>προκειμένου να ‘ενδυναμώσουν’ την </a:t>
            </a:r>
            <a:r>
              <a:rPr lang="el-GR" sz="2400" dirty="0" err="1" smtClean="0"/>
              <a:t>αυτο</a:t>
            </a:r>
            <a:r>
              <a:rPr lang="el-GR" sz="2400" dirty="0" smtClean="0"/>
              <a:t>-διαχείριση σε παιδιά με άσθμα, κατασκεύασαν το </a:t>
            </a:r>
            <a:r>
              <a:rPr lang="en-US" sz="2400" dirty="0" err="1" smtClean="0"/>
              <a:t>Asthmon</a:t>
            </a:r>
            <a:r>
              <a:rPr lang="en-US" sz="2400" dirty="0"/>
              <a:t>, </a:t>
            </a:r>
            <a:r>
              <a:rPr lang="el-GR" sz="2400" dirty="0" smtClean="0"/>
              <a:t>ένα εικονικό κατοικίδιο το οποίο μετράει την πνευμονική </a:t>
            </a:r>
            <a:r>
              <a:rPr lang="el-GR" sz="2400" dirty="0" err="1" smtClean="0"/>
              <a:t>λειτουργεία</a:t>
            </a:r>
            <a:r>
              <a:rPr lang="el-GR" sz="2400" dirty="0" smtClean="0"/>
              <a:t> και παρέχει στο παιδί τις κατάλληλες οδηγίες δράσης</a:t>
            </a:r>
            <a:endParaRPr lang="en-US" sz="2400" dirty="0"/>
          </a:p>
          <a:p>
            <a:pPr>
              <a:buFontTx/>
              <a:buChar char="-"/>
            </a:pPr>
            <a:endParaRPr lang="el-GR" sz="2400" dirty="0"/>
          </a:p>
        </p:txBody>
      </p:sp>
      <p:sp>
        <p:nvSpPr>
          <p:cNvPr id="4" name="Title 3"/>
          <p:cNvSpPr>
            <a:spLocks noGrp="1"/>
          </p:cNvSpPr>
          <p:nvPr>
            <p:ph type="title"/>
          </p:nvPr>
        </p:nvSpPr>
        <p:spPr/>
        <p:txBody>
          <a:bodyPr>
            <a:normAutofit/>
          </a:bodyPr>
          <a:lstStyle/>
          <a:p>
            <a:r>
              <a:rPr lang="el-GR" dirty="0" smtClean="0"/>
              <a:t>6. </a:t>
            </a:r>
            <a:r>
              <a:rPr lang="el-GR" dirty="0"/>
              <a:t>Ενδυνάμωση στο </a:t>
            </a:r>
            <a:r>
              <a:rPr lang="el-GR" dirty="0" smtClean="0"/>
              <a:t>άσθμα</a:t>
            </a:r>
            <a:endParaRPr lang="el-GR" dirty="0"/>
          </a:p>
        </p:txBody>
      </p:sp>
      <p:cxnSp>
        <p:nvCxnSpPr>
          <p:cNvPr id="6" name="Straight Connector 5"/>
          <p:cNvCxnSpPr/>
          <p:nvPr/>
        </p:nvCxnSpPr>
        <p:spPr>
          <a:xfrm>
            <a:off x="539552" y="4293096"/>
            <a:ext cx="79928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382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7. </a:t>
            </a:r>
            <a:r>
              <a:rPr lang="el-GR" dirty="0"/>
              <a:t>Ενδυνάμωση </a:t>
            </a:r>
            <a:r>
              <a:rPr lang="el-GR" dirty="0" smtClean="0"/>
              <a:t>στη Χρόνια Αποφρακτική Πνευμονοπάθεια</a:t>
            </a:r>
            <a:r>
              <a:rPr lang="el-GR" sz="3200" dirty="0"/>
              <a:t/>
            </a:r>
            <a:br>
              <a:rPr lang="el-GR" sz="3200" dirty="0"/>
            </a:br>
            <a:endParaRPr lang="el-GR" dirty="0"/>
          </a:p>
        </p:txBody>
      </p:sp>
      <p:sp>
        <p:nvSpPr>
          <p:cNvPr id="3" name="Θέση περιεχομένου 2"/>
          <p:cNvSpPr>
            <a:spLocks noGrp="1"/>
          </p:cNvSpPr>
          <p:nvPr>
            <p:ph idx="1"/>
          </p:nvPr>
        </p:nvSpPr>
        <p:spPr>
          <a:xfrm>
            <a:off x="457200" y="1600200"/>
            <a:ext cx="8229600" cy="5257800"/>
          </a:xfrm>
        </p:spPr>
        <p:txBody>
          <a:bodyPr>
            <a:noAutofit/>
          </a:bodyPr>
          <a:lstStyle/>
          <a:p>
            <a:pPr>
              <a:spcBef>
                <a:spcPts val="0"/>
              </a:spcBef>
            </a:pPr>
            <a:r>
              <a:rPr lang="en-US" sz="2400" b="1" dirty="0" smtClean="0">
                <a:solidFill>
                  <a:srgbClr val="004B82"/>
                </a:solidFill>
              </a:rPr>
              <a:t>Bourbeau et al. (2013): </a:t>
            </a:r>
            <a:r>
              <a:rPr lang="el-GR" sz="2400" dirty="0" smtClean="0"/>
              <a:t>Η εφαρμογή του προγράμματος </a:t>
            </a:r>
          </a:p>
          <a:p>
            <a:pPr marL="360363" indent="0">
              <a:spcBef>
                <a:spcPts val="0"/>
              </a:spcBef>
              <a:buNone/>
            </a:pPr>
            <a:r>
              <a:rPr lang="el-GR" sz="2400" dirty="0" err="1" smtClean="0"/>
              <a:t>αυτο</a:t>
            </a:r>
            <a:r>
              <a:rPr lang="el-GR" sz="2400" dirty="0" smtClean="0"/>
              <a:t>-διαχείρισης ‘ζώντας καλά με τη ΧΑΠ’ βασισμένο στην ‘ενδυνάμωση’ σε ασθενείς με σοβαρή ΧΑΠ έδειξε ότι μετά από 3 χρόνια, οι ασθενείς </a:t>
            </a:r>
          </a:p>
          <a:p>
            <a:pPr>
              <a:spcBef>
                <a:spcPts val="0"/>
              </a:spcBef>
            </a:pPr>
            <a:r>
              <a:rPr lang="el-GR" sz="2400" dirty="0" smtClean="0"/>
              <a:t>ανέπτυξαν σημαντικά καλύτερη συμπεριφορά </a:t>
            </a:r>
            <a:r>
              <a:rPr lang="el-GR" sz="2400" dirty="0" err="1" smtClean="0"/>
              <a:t>αυτο</a:t>
            </a:r>
            <a:r>
              <a:rPr lang="el-GR" sz="2400" dirty="0" smtClean="0"/>
              <a:t>-διαχείρισης σε παροξυσμό </a:t>
            </a:r>
          </a:p>
          <a:p>
            <a:pPr>
              <a:spcBef>
                <a:spcPts val="0"/>
              </a:spcBef>
            </a:pPr>
            <a:r>
              <a:rPr lang="el-GR" sz="2400" dirty="0" smtClean="0"/>
              <a:t>είχαν σημαντικά λιγότερες επισκέψεις στα επείγοντα και εισαγωγές σε νοσοκομείο</a:t>
            </a:r>
          </a:p>
          <a:p>
            <a:pPr>
              <a:spcBef>
                <a:spcPts val="0"/>
              </a:spcBef>
            </a:pPr>
            <a:endParaRPr lang="el-GR" sz="2400" dirty="0"/>
          </a:p>
          <a:p>
            <a:pPr>
              <a:spcBef>
                <a:spcPts val="0"/>
              </a:spcBef>
            </a:pPr>
            <a:r>
              <a:rPr lang="en-US" sz="2400" b="1" dirty="0" err="1" smtClean="0">
                <a:solidFill>
                  <a:srgbClr val="004B82"/>
                </a:solidFill>
              </a:rPr>
              <a:t>Fromer</a:t>
            </a:r>
            <a:r>
              <a:rPr lang="el-GR" sz="2400" b="1" dirty="0" smtClean="0">
                <a:solidFill>
                  <a:srgbClr val="004B82"/>
                </a:solidFill>
              </a:rPr>
              <a:t> (2011): </a:t>
            </a:r>
            <a:r>
              <a:rPr lang="el-GR" sz="2400" dirty="0" smtClean="0"/>
              <a:t>Η ανασκόπηση αυτή υπέδειξε πρακτικές στην πρωτοβάθμια φροντίδα για βελτίωση της φροντίδας των ασθενών με ΧΑΠ</a:t>
            </a:r>
            <a:r>
              <a:rPr lang="en-US" sz="2400" dirty="0" smtClean="0"/>
              <a:t>, </a:t>
            </a:r>
            <a:r>
              <a:rPr lang="el-GR" sz="2400" dirty="0" smtClean="0"/>
              <a:t>εστιάζοντας στη συνεισφορά των </a:t>
            </a:r>
            <a:r>
              <a:rPr lang="el-GR" sz="2400" dirty="0" err="1" smtClean="0"/>
              <a:t>πολυ</a:t>
            </a:r>
            <a:r>
              <a:rPr lang="el-GR" sz="2400" dirty="0" smtClean="0"/>
              <a:t>-επιστημονικών ομάδων φροντίδας, των τακτικών επισκέψεων στον πνευμονολόγο  και στην ’ενδυνάμωση’ των ασθενών</a:t>
            </a:r>
            <a:endParaRPr lang="el-GR" sz="2400" dirty="0"/>
          </a:p>
        </p:txBody>
      </p:sp>
    </p:spTree>
    <p:extLst>
      <p:ext uri="{BB962C8B-B14F-4D97-AF65-F5344CB8AC3E}">
        <p14:creationId xmlns:p14="http://schemas.microsoft.com/office/powerpoint/2010/main" val="791559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8. </a:t>
            </a:r>
            <a:r>
              <a:rPr lang="el-GR" sz="3600" dirty="0"/>
              <a:t>Ενίσχυση (</a:t>
            </a:r>
            <a:r>
              <a:rPr lang="en-US" sz="3600" dirty="0"/>
              <a:t>reinforcement theory</a:t>
            </a:r>
            <a:r>
              <a:rPr lang="el-GR" sz="3600" dirty="0" smtClean="0"/>
              <a:t>) </a:t>
            </a:r>
            <a:r>
              <a:rPr lang="el-GR" sz="2400" b="0" dirty="0" smtClean="0"/>
              <a:t>(1 από 2) </a:t>
            </a:r>
            <a:r>
              <a:rPr lang="el-GR" sz="2000" b="0" dirty="0" smtClean="0"/>
              <a:t/>
            </a:r>
            <a:br>
              <a:rPr lang="el-GR" sz="2000" b="0" dirty="0" smtClean="0"/>
            </a:br>
            <a:r>
              <a:rPr lang="el-GR" sz="2400" dirty="0" smtClean="0"/>
              <a:t>(</a:t>
            </a:r>
            <a:r>
              <a:rPr lang="en-US" sz="2400" dirty="0"/>
              <a:t>Baer</a:t>
            </a:r>
            <a:r>
              <a:rPr lang="el-GR" sz="2400" dirty="0"/>
              <a:t> &amp; </a:t>
            </a:r>
            <a:r>
              <a:rPr lang="en-US" sz="2400" dirty="0"/>
              <a:t>Sherman</a:t>
            </a:r>
            <a:r>
              <a:rPr lang="el-GR" sz="2400" dirty="0"/>
              <a:t>, 1964; </a:t>
            </a:r>
            <a:r>
              <a:rPr lang="en-US" sz="2400" dirty="0" err="1"/>
              <a:t>Gewirtz</a:t>
            </a:r>
            <a:r>
              <a:rPr lang="en-US" sz="2400" dirty="0"/>
              <a:t> </a:t>
            </a:r>
            <a:r>
              <a:rPr lang="el-GR" sz="2400" dirty="0"/>
              <a:t>&amp; </a:t>
            </a:r>
            <a:r>
              <a:rPr lang="en-US" sz="2400" dirty="0" err="1"/>
              <a:t>Stingle</a:t>
            </a:r>
            <a:r>
              <a:rPr lang="el-GR" sz="2400" dirty="0"/>
              <a:t>, 1968</a:t>
            </a:r>
            <a:r>
              <a:rPr lang="el-GR" sz="2400" dirty="0" smtClean="0"/>
              <a:t>)</a:t>
            </a:r>
            <a:endParaRPr lang="el-GR" sz="2400" dirty="0"/>
          </a:p>
        </p:txBody>
      </p:sp>
      <p:sp>
        <p:nvSpPr>
          <p:cNvPr id="3" name="Θέση περιεχομένου 2"/>
          <p:cNvSpPr>
            <a:spLocks noGrp="1"/>
          </p:cNvSpPr>
          <p:nvPr>
            <p:ph idx="1"/>
          </p:nvPr>
        </p:nvSpPr>
        <p:spPr>
          <a:xfrm>
            <a:off x="457200" y="1600200"/>
            <a:ext cx="8229600" cy="5069160"/>
          </a:xfrm>
        </p:spPr>
        <p:txBody>
          <a:bodyPr>
            <a:noAutofit/>
          </a:bodyPr>
          <a:lstStyle/>
          <a:p>
            <a:pPr marL="0" indent="0">
              <a:buNone/>
            </a:pPr>
            <a:r>
              <a:rPr lang="el-GR" sz="2400" dirty="0" smtClean="0"/>
              <a:t>Η θεωρία </a:t>
            </a:r>
            <a:r>
              <a:rPr lang="el-GR" sz="2400" dirty="0"/>
              <a:t>της ενίσχυσης </a:t>
            </a:r>
            <a:r>
              <a:rPr lang="el-GR" sz="2400" dirty="0" smtClean="0"/>
              <a:t>αναφέρει </a:t>
            </a:r>
            <a:r>
              <a:rPr lang="el-GR" sz="2400" dirty="0"/>
              <a:t>ότι μια συμπεριφορά μπορεί να ενδυναμωθεί (θετική ενίσχυση) ή να αποδυναμωθεί (αρνητική ενίσχυση) ανάλογα με τις συνέπειές της και ότι </a:t>
            </a:r>
            <a:r>
              <a:rPr lang="el-GR" sz="2400" dirty="0" smtClean="0"/>
              <a:t>η πιθανότητα επανεμφάνισής </a:t>
            </a:r>
            <a:r>
              <a:rPr lang="el-GR" sz="2400" dirty="0"/>
              <a:t>της αυξάνεται όταν το αποτέλεσμά της είναι σημαντικό για το άτομο</a:t>
            </a:r>
            <a:r>
              <a:rPr lang="el-GR" sz="2400" dirty="0" smtClean="0"/>
              <a:t>.</a:t>
            </a:r>
          </a:p>
          <a:p>
            <a:pPr marL="0" indent="0">
              <a:buNone/>
            </a:pPr>
            <a:endParaRPr lang="el-GR" sz="2400" dirty="0" smtClean="0"/>
          </a:p>
        </p:txBody>
      </p:sp>
    </p:spTree>
    <p:extLst>
      <p:ext uri="{BB962C8B-B14F-4D97-AF65-F5344CB8AC3E}">
        <p14:creationId xmlns:p14="http://schemas.microsoft.com/office/powerpoint/2010/main" val="500955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8. </a:t>
            </a:r>
            <a:r>
              <a:rPr lang="el-GR" sz="3600" dirty="0"/>
              <a:t>Ενίσχυση (</a:t>
            </a:r>
            <a:r>
              <a:rPr lang="en-US" sz="3600" dirty="0"/>
              <a:t>reinforcement theory</a:t>
            </a:r>
            <a:r>
              <a:rPr lang="el-GR" sz="3600" dirty="0" smtClean="0"/>
              <a:t>) </a:t>
            </a:r>
            <a:r>
              <a:rPr lang="el-GR" sz="2400" b="0" dirty="0" smtClean="0"/>
              <a:t>(2 </a:t>
            </a:r>
            <a:r>
              <a:rPr lang="el-GR" sz="2400" b="0" dirty="0"/>
              <a:t>από 2) </a:t>
            </a:r>
            <a:r>
              <a:rPr lang="el-GR" sz="2000" b="0" dirty="0"/>
              <a:t/>
            </a:r>
            <a:br>
              <a:rPr lang="el-GR" sz="2000" b="0" dirty="0"/>
            </a:br>
            <a:r>
              <a:rPr lang="el-GR" sz="2400" dirty="0" smtClean="0"/>
              <a:t>(</a:t>
            </a:r>
            <a:r>
              <a:rPr lang="en-US" sz="2400" dirty="0"/>
              <a:t>Baer</a:t>
            </a:r>
            <a:r>
              <a:rPr lang="el-GR" sz="2400" dirty="0"/>
              <a:t> &amp; </a:t>
            </a:r>
            <a:r>
              <a:rPr lang="en-US" sz="2400" dirty="0"/>
              <a:t>Sherman</a:t>
            </a:r>
            <a:r>
              <a:rPr lang="el-GR" sz="2400" dirty="0"/>
              <a:t>, 1964; </a:t>
            </a:r>
            <a:r>
              <a:rPr lang="en-US" sz="2400" dirty="0" err="1"/>
              <a:t>Gewirtz</a:t>
            </a:r>
            <a:r>
              <a:rPr lang="en-US" sz="2400" dirty="0"/>
              <a:t> </a:t>
            </a:r>
            <a:r>
              <a:rPr lang="el-GR" sz="2400" dirty="0"/>
              <a:t>&amp; </a:t>
            </a:r>
            <a:r>
              <a:rPr lang="en-US" sz="2400" dirty="0" err="1"/>
              <a:t>Stingle</a:t>
            </a:r>
            <a:r>
              <a:rPr lang="el-GR" sz="2400" dirty="0"/>
              <a:t>, 1968</a:t>
            </a:r>
            <a:r>
              <a:rPr lang="el-GR" sz="2400" dirty="0" smtClean="0"/>
              <a:t>)</a:t>
            </a:r>
            <a:endParaRPr lang="el-GR" sz="2400" dirty="0"/>
          </a:p>
        </p:txBody>
      </p:sp>
      <p:sp>
        <p:nvSpPr>
          <p:cNvPr id="3" name="Θέση περιεχομένου 2"/>
          <p:cNvSpPr>
            <a:spLocks noGrp="1"/>
          </p:cNvSpPr>
          <p:nvPr>
            <p:ph idx="1"/>
          </p:nvPr>
        </p:nvSpPr>
        <p:spPr>
          <a:xfrm>
            <a:off x="457200" y="1600200"/>
            <a:ext cx="8229600" cy="5069160"/>
          </a:xfrm>
        </p:spPr>
        <p:txBody>
          <a:bodyPr>
            <a:noAutofit/>
          </a:bodyPr>
          <a:lstStyle/>
          <a:p>
            <a:pPr marL="0" indent="0">
              <a:buNone/>
            </a:pPr>
            <a:r>
              <a:rPr lang="el-GR" sz="2400" b="1" dirty="0" smtClean="0">
                <a:solidFill>
                  <a:srgbClr val="004B82"/>
                </a:solidFill>
              </a:rPr>
              <a:t>Αναφορικά </a:t>
            </a:r>
            <a:r>
              <a:rPr lang="el-GR" sz="2400" b="1" dirty="0">
                <a:solidFill>
                  <a:srgbClr val="004B82"/>
                </a:solidFill>
              </a:rPr>
              <a:t>με τη συχνότητα της ενίσχυσης, </a:t>
            </a:r>
            <a:r>
              <a:rPr lang="el-GR" sz="2400" b="1" dirty="0" smtClean="0">
                <a:solidFill>
                  <a:srgbClr val="004B82"/>
                </a:solidFill>
              </a:rPr>
              <a:t>αναφέρονται </a:t>
            </a:r>
            <a:r>
              <a:rPr lang="el-GR" sz="2400" b="1" dirty="0">
                <a:solidFill>
                  <a:srgbClr val="004B82"/>
                </a:solidFill>
              </a:rPr>
              <a:t>δύο μοντέλα: </a:t>
            </a:r>
            <a:endParaRPr lang="el-GR" sz="2400" b="1" dirty="0" smtClean="0">
              <a:solidFill>
                <a:srgbClr val="004B82"/>
              </a:solidFill>
            </a:endParaRPr>
          </a:p>
          <a:p>
            <a:pPr marL="0" indent="0">
              <a:buNone/>
            </a:pPr>
            <a:r>
              <a:rPr lang="el-GR" sz="2400" b="1" dirty="0" smtClean="0">
                <a:solidFill>
                  <a:srgbClr val="004B82"/>
                </a:solidFill>
              </a:rPr>
              <a:t>α</a:t>
            </a:r>
            <a:r>
              <a:rPr lang="el-GR" sz="2400" b="1" dirty="0">
                <a:solidFill>
                  <a:srgbClr val="004B82"/>
                </a:solidFill>
              </a:rPr>
              <a:t>)  </a:t>
            </a:r>
            <a:r>
              <a:rPr lang="el-GR" sz="2400" dirty="0"/>
              <a:t>στο στάδιο της εκμάθησης μιας συμπεριφοράς,  η ενίσχυση πρέπει να παρέχεται στο άτομο συνεχώς καθώς και κάθε φορά που </a:t>
            </a:r>
            <a:r>
              <a:rPr lang="el-GR" sz="2400" dirty="0" smtClean="0"/>
              <a:t>αυτό εκδηλώνει </a:t>
            </a:r>
            <a:r>
              <a:rPr lang="el-GR" sz="2400" dirty="0"/>
              <a:t>την επιθυμητή </a:t>
            </a:r>
            <a:r>
              <a:rPr lang="el-GR" sz="2400" dirty="0" smtClean="0"/>
              <a:t>συμπεριφορά </a:t>
            </a:r>
          </a:p>
          <a:p>
            <a:pPr marL="0" indent="0">
              <a:buNone/>
            </a:pPr>
            <a:r>
              <a:rPr lang="el-GR" sz="2400" b="1" dirty="0" smtClean="0">
                <a:solidFill>
                  <a:srgbClr val="004B82"/>
                </a:solidFill>
              </a:rPr>
              <a:t>β</a:t>
            </a:r>
            <a:r>
              <a:rPr lang="el-GR" sz="2400" b="1" dirty="0">
                <a:solidFill>
                  <a:srgbClr val="004B82"/>
                </a:solidFill>
              </a:rPr>
              <a:t>) </a:t>
            </a:r>
            <a:r>
              <a:rPr lang="el-GR" sz="2400" dirty="0"/>
              <a:t>εφόσον το άτομο γνωρίζει καλά μια συμπεριφορά, δηλαδή έχει ξεπεράσει το στάδιο εκμάθησης, η ενίσχυση πρέπει να παρέχεται περιστασιακά και σε αραιά διαστήματα (</a:t>
            </a:r>
            <a:r>
              <a:rPr lang="en-US" sz="2400" dirty="0"/>
              <a:t>Baer</a:t>
            </a:r>
            <a:r>
              <a:rPr lang="el-GR" sz="2400" dirty="0"/>
              <a:t> &amp; </a:t>
            </a:r>
            <a:r>
              <a:rPr lang="en-US" sz="2400" dirty="0"/>
              <a:t>Sherman</a:t>
            </a:r>
            <a:r>
              <a:rPr lang="el-GR" sz="2400" dirty="0"/>
              <a:t>, 1964; </a:t>
            </a:r>
            <a:r>
              <a:rPr lang="en-US" sz="2400" dirty="0" err="1"/>
              <a:t>Gewirtz</a:t>
            </a:r>
            <a:r>
              <a:rPr lang="en-US" sz="2400" dirty="0"/>
              <a:t> </a:t>
            </a:r>
            <a:r>
              <a:rPr lang="el-GR" sz="2400" dirty="0"/>
              <a:t>&amp; </a:t>
            </a:r>
            <a:r>
              <a:rPr lang="en-US" sz="2400" dirty="0" err="1"/>
              <a:t>Stingle</a:t>
            </a:r>
            <a:r>
              <a:rPr lang="el-GR" sz="2400" dirty="0"/>
              <a:t>, 1968</a:t>
            </a:r>
            <a:r>
              <a:rPr lang="el-GR" sz="2400" dirty="0" smtClean="0"/>
              <a:t>) </a:t>
            </a:r>
          </a:p>
          <a:p>
            <a:pPr marL="0" indent="0">
              <a:buNone/>
            </a:pPr>
            <a:r>
              <a:rPr lang="el-GR" sz="2400" dirty="0" smtClean="0"/>
              <a:t>Η </a:t>
            </a:r>
            <a:r>
              <a:rPr lang="el-GR" sz="2400" dirty="0"/>
              <a:t>θεωρία αυτή έχει ήδη χρησιμοποιηθεί σε προγράμματα </a:t>
            </a:r>
            <a:r>
              <a:rPr lang="el-GR" sz="2400" dirty="0" err="1"/>
              <a:t>αυτο</a:t>
            </a:r>
            <a:r>
              <a:rPr lang="el-GR" sz="2400" dirty="0"/>
              <a:t>-διαχείρισης του άσθματος (</a:t>
            </a:r>
            <a:r>
              <a:rPr lang="en-US" sz="2400" dirty="0"/>
              <a:t>Ignacio</a:t>
            </a:r>
            <a:r>
              <a:rPr lang="el-GR" sz="2400" dirty="0"/>
              <a:t>-</a:t>
            </a:r>
            <a:r>
              <a:rPr lang="en-US" sz="2400" dirty="0"/>
              <a:t>Garcia </a:t>
            </a:r>
            <a:r>
              <a:rPr lang="en-US" sz="2400" i="1" dirty="0"/>
              <a:t>et al</a:t>
            </a:r>
            <a:r>
              <a:rPr lang="el-GR" sz="2400" i="1" dirty="0"/>
              <a:t>.</a:t>
            </a:r>
            <a:r>
              <a:rPr lang="el-GR" sz="2400" dirty="0"/>
              <a:t>, 2002; </a:t>
            </a:r>
            <a:r>
              <a:rPr lang="en-GB" sz="2400" dirty="0"/>
              <a:t>J</a:t>
            </a:r>
            <a:r>
              <a:rPr lang="en-US" sz="2400" dirty="0" err="1"/>
              <a:t>anson</a:t>
            </a:r>
            <a:r>
              <a:rPr lang="en-US" sz="2400" dirty="0"/>
              <a:t> </a:t>
            </a:r>
            <a:r>
              <a:rPr lang="en-US" sz="2400" i="1" dirty="0"/>
              <a:t>et al</a:t>
            </a:r>
            <a:r>
              <a:rPr lang="el-GR" sz="2400" i="1" dirty="0"/>
              <a:t>.,</a:t>
            </a:r>
            <a:r>
              <a:rPr lang="el-GR" sz="2400" dirty="0"/>
              <a:t> 2009; </a:t>
            </a:r>
            <a:r>
              <a:rPr lang="en-US" sz="2400" dirty="0"/>
              <a:t>Martin </a:t>
            </a:r>
            <a:r>
              <a:rPr lang="en-US" sz="2400" i="1" dirty="0"/>
              <a:t>et al</a:t>
            </a:r>
            <a:r>
              <a:rPr lang="el-GR" sz="2400" i="1" dirty="0"/>
              <a:t>.,</a:t>
            </a:r>
            <a:r>
              <a:rPr lang="el-GR" sz="2400" dirty="0"/>
              <a:t> 2009</a:t>
            </a:r>
            <a:r>
              <a:rPr lang="el-GR" sz="2400" dirty="0" smtClean="0"/>
              <a:t>)</a:t>
            </a:r>
            <a:endParaRPr lang="el-GR" sz="2400" dirty="0"/>
          </a:p>
        </p:txBody>
      </p:sp>
    </p:spTree>
    <p:extLst>
      <p:ext uri="{BB962C8B-B14F-4D97-AF65-F5344CB8AC3E}">
        <p14:creationId xmlns:p14="http://schemas.microsoft.com/office/powerpoint/2010/main" val="3831615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Ενίσχυση </a:t>
            </a:r>
            <a:r>
              <a:rPr lang="el-GR" dirty="0"/>
              <a:t>στο </a:t>
            </a:r>
            <a:r>
              <a:rPr lang="el-GR" dirty="0" smtClean="0"/>
              <a:t>άσθμα </a:t>
            </a:r>
            <a:r>
              <a:rPr lang="el-GR" sz="2800" b="0" dirty="0" smtClean="0"/>
              <a:t>(1 από 2)</a:t>
            </a:r>
            <a:endParaRPr lang="el-GR" sz="2800" b="0" dirty="0"/>
          </a:p>
        </p:txBody>
      </p:sp>
      <p:sp>
        <p:nvSpPr>
          <p:cNvPr id="3" name="Θέση περιεχομένου 2"/>
          <p:cNvSpPr>
            <a:spLocks noGrp="1"/>
          </p:cNvSpPr>
          <p:nvPr>
            <p:ph idx="1"/>
          </p:nvPr>
        </p:nvSpPr>
        <p:spPr/>
        <p:txBody>
          <a:bodyPr>
            <a:noAutofit/>
          </a:bodyPr>
          <a:lstStyle/>
          <a:p>
            <a:r>
              <a:rPr lang="el-GR" sz="2400" b="1" dirty="0">
                <a:solidFill>
                  <a:srgbClr val="004B82"/>
                </a:solidFill>
              </a:rPr>
              <a:t>Οι Ι</a:t>
            </a:r>
            <a:r>
              <a:rPr lang="en-US" sz="2400" b="1" dirty="0" err="1">
                <a:solidFill>
                  <a:srgbClr val="004B82"/>
                </a:solidFill>
              </a:rPr>
              <a:t>gnacio</a:t>
            </a:r>
            <a:r>
              <a:rPr lang="en-US" sz="2400" b="1" dirty="0">
                <a:solidFill>
                  <a:srgbClr val="004B82"/>
                </a:solidFill>
              </a:rPr>
              <a:t>-Garcia et al. </a:t>
            </a:r>
            <a:r>
              <a:rPr lang="el-GR" sz="2400" b="1" dirty="0">
                <a:solidFill>
                  <a:srgbClr val="004B82"/>
                </a:solidFill>
              </a:rPr>
              <a:t>(2002) </a:t>
            </a:r>
            <a:r>
              <a:rPr lang="el-GR" sz="2400" dirty="0"/>
              <a:t>μελέτησαν την επίδραση ενός 3ετούς εκπαιδευτικού προγράμματος σε συνδυασμό με εκπαιδευτική </a:t>
            </a:r>
            <a:r>
              <a:rPr lang="el-GR" sz="2400" dirty="0" smtClean="0"/>
              <a:t>ενίσχυση </a:t>
            </a:r>
            <a:r>
              <a:rPr lang="el-GR" sz="2400" dirty="0"/>
              <a:t>(</a:t>
            </a:r>
            <a:r>
              <a:rPr lang="en-US" sz="2400" dirty="0"/>
              <a:t>reinforcement</a:t>
            </a:r>
            <a:r>
              <a:rPr lang="el-GR" sz="2400" dirty="0"/>
              <a:t>), </a:t>
            </a:r>
            <a:r>
              <a:rPr lang="el-GR" sz="2400" dirty="0" smtClean="0"/>
              <a:t>σε </a:t>
            </a:r>
            <a:r>
              <a:rPr lang="el-GR" sz="2400" dirty="0"/>
              <a:t>εξωτερικούς ασθενείς με </a:t>
            </a:r>
            <a:r>
              <a:rPr lang="el-GR" sz="2400" dirty="0" smtClean="0"/>
              <a:t>άσθμα. Τα αποτελέσματα έδειξαν σημαντική βελτίωση στον αντιλαμβανόμενο έλεγχο του άσθματος και μείωση της νυχτερινής </a:t>
            </a:r>
            <a:r>
              <a:rPr lang="el-GR" sz="2400" dirty="0" err="1" smtClean="0"/>
              <a:t>αφύπνησης</a:t>
            </a:r>
            <a:r>
              <a:rPr lang="el-GR" sz="2400" dirty="0" smtClean="0"/>
              <a:t> καθώς και της κατανάλωσης β-αγωνιστών</a:t>
            </a:r>
          </a:p>
          <a:p>
            <a:endParaRPr lang="el-GR" sz="2400" dirty="0" smtClean="0"/>
          </a:p>
        </p:txBody>
      </p:sp>
    </p:spTree>
    <p:extLst>
      <p:ext uri="{BB962C8B-B14F-4D97-AF65-F5344CB8AC3E}">
        <p14:creationId xmlns:p14="http://schemas.microsoft.com/office/powerpoint/2010/main" val="3447740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Ενίσχυση </a:t>
            </a:r>
            <a:r>
              <a:rPr lang="el-GR" dirty="0"/>
              <a:t>στο </a:t>
            </a:r>
            <a:r>
              <a:rPr lang="el-GR" dirty="0" smtClean="0"/>
              <a:t>άσθμα </a:t>
            </a:r>
            <a:r>
              <a:rPr lang="el-GR" sz="2800" b="0" dirty="0" smtClean="0"/>
              <a:t>(2 </a:t>
            </a:r>
            <a:r>
              <a:rPr lang="el-GR" sz="2800" b="0" dirty="0"/>
              <a:t>από 2)</a:t>
            </a:r>
            <a:endParaRPr lang="el-GR" dirty="0"/>
          </a:p>
        </p:txBody>
      </p:sp>
      <p:sp>
        <p:nvSpPr>
          <p:cNvPr id="3" name="Θέση περιεχομένου 2"/>
          <p:cNvSpPr>
            <a:spLocks noGrp="1"/>
          </p:cNvSpPr>
          <p:nvPr>
            <p:ph idx="1"/>
          </p:nvPr>
        </p:nvSpPr>
        <p:spPr/>
        <p:txBody>
          <a:bodyPr>
            <a:noAutofit/>
          </a:bodyPr>
          <a:lstStyle/>
          <a:p>
            <a:r>
              <a:rPr lang="el-GR" sz="2400" b="1" dirty="0" smtClean="0">
                <a:solidFill>
                  <a:srgbClr val="004B82"/>
                </a:solidFill>
              </a:rPr>
              <a:t>Οι </a:t>
            </a:r>
            <a:r>
              <a:rPr lang="en-US" sz="2400" b="1" dirty="0">
                <a:solidFill>
                  <a:srgbClr val="004B82"/>
                </a:solidFill>
              </a:rPr>
              <a:t>Martin et al</a:t>
            </a:r>
            <a:r>
              <a:rPr lang="el-GR" sz="2400" b="1" dirty="0">
                <a:solidFill>
                  <a:srgbClr val="004B82"/>
                </a:solidFill>
              </a:rPr>
              <a:t>. (2009) </a:t>
            </a:r>
            <a:r>
              <a:rPr lang="el-GR" sz="2400" dirty="0"/>
              <a:t>εφάρμοσαν </a:t>
            </a:r>
            <a:r>
              <a:rPr lang="el-GR" sz="2400" dirty="0" smtClean="0"/>
              <a:t>πρόγραμμα βελτίωσης </a:t>
            </a:r>
            <a:r>
              <a:rPr lang="el-GR" sz="2400" dirty="0"/>
              <a:t>της </a:t>
            </a:r>
            <a:r>
              <a:rPr lang="el-GR" sz="2400" dirty="0" err="1" smtClean="0"/>
              <a:t>αυτο</a:t>
            </a:r>
            <a:r>
              <a:rPr lang="el-GR" sz="2400" dirty="0" smtClean="0"/>
              <a:t>-αποτελεσματικότητας </a:t>
            </a:r>
            <a:r>
              <a:rPr lang="el-GR" sz="2400" dirty="0"/>
              <a:t>του άσθματος σε συνδυασμό με </a:t>
            </a:r>
            <a:r>
              <a:rPr lang="el-GR" sz="2400" dirty="0" smtClean="0"/>
              <a:t>‘ενίσχυση’, προκειμένου </a:t>
            </a:r>
            <a:r>
              <a:rPr lang="el-GR" sz="2400" dirty="0"/>
              <a:t>οι συμμετέχοντες να αποκτήσουν </a:t>
            </a:r>
            <a:r>
              <a:rPr lang="el-GR" sz="2400" dirty="0" smtClean="0"/>
              <a:t>κατάλληλες </a:t>
            </a:r>
            <a:r>
              <a:rPr lang="el-GR" sz="2400" dirty="0"/>
              <a:t>συμπεριφορές </a:t>
            </a:r>
            <a:r>
              <a:rPr lang="el-GR" sz="2400" dirty="0" err="1" smtClean="0"/>
              <a:t>αυτο</a:t>
            </a:r>
            <a:r>
              <a:rPr lang="el-GR" sz="2400" dirty="0" smtClean="0"/>
              <a:t>-διαχείρισης </a:t>
            </a:r>
            <a:r>
              <a:rPr lang="el-GR" sz="2400" dirty="0"/>
              <a:t>της πάθησής τους. Τα αποτελέσματα έδειξαν </a:t>
            </a:r>
            <a:r>
              <a:rPr lang="el-GR" sz="2400" dirty="0" smtClean="0"/>
              <a:t>σημαντική βελτίωση της </a:t>
            </a:r>
            <a:r>
              <a:rPr lang="el-GR" sz="2400" dirty="0" err="1" smtClean="0"/>
              <a:t>αυτο</a:t>
            </a:r>
            <a:r>
              <a:rPr lang="el-GR" sz="2400" dirty="0" smtClean="0"/>
              <a:t>-αποτελεσματικότητας, συχνότερη χρήση πλάνου </a:t>
            </a:r>
            <a:r>
              <a:rPr lang="el-GR" sz="2400" dirty="0"/>
              <a:t>δράσης για το </a:t>
            </a:r>
            <a:r>
              <a:rPr lang="el-GR" sz="2400" dirty="0" smtClean="0"/>
              <a:t>άσθμα, βελτίωση της ποιότητας </a:t>
            </a:r>
            <a:r>
              <a:rPr lang="el-GR" sz="2400" dirty="0"/>
              <a:t>ζωής </a:t>
            </a:r>
            <a:r>
              <a:rPr lang="el-GR" sz="2400" dirty="0" smtClean="0"/>
              <a:t>και της ικανότητας αντιμετώπισης της πάθησης</a:t>
            </a:r>
            <a:endParaRPr lang="el-GR" sz="2400" dirty="0"/>
          </a:p>
        </p:txBody>
      </p:sp>
    </p:spTree>
    <p:extLst>
      <p:ext uri="{BB962C8B-B14F-4D97-AF65-F5344CB8AC3E}">
        <p14:creationId xmlns:p14="http://schemas.microsoft.com/office/powerpoint/2010/main" val="372716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2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b="0" dirty="0"/>
          </a:p>
        </p:txBody>
      </p:sp>
      <p:sp>
        <p:nvSpPr>
          <p:cNvPr id="3" name="2 - Θέση περιεχομένου"/>
          <p:cNvSpPr>
            <a:spLocks noGrp="1"/>
          </p:cNvSpPr>
          <p:nvPr>
            <p:ph idx="1"/>
          </p:nvPr>
        </p:nvSpPr>
        <p:spPr/>
        <p:txBody>
          <a:bodyPr>
            <a:normAutofit/>
          </a:bodyPr>
          <a:lstStyle/>
          <a:p>
            <a:pPr marL="0" indent="0">
              <a:buClr>
                <a:schemeClr val="accent3"/>
              </a:buClr>
              <a:buNone/>
              <a:defRPr/>
            </a:pPr>
            <a:r>
              <a:rPr lang="el-GR" sz="2400" dirty="0" smtClean="0">
                <a:latin typeface="Calibri" pitchFamily="34" charset="0"/>
              </a:rPr>
              <a:t>«</a:t>
            </a:r>
            <a:r>
              <a:rPr lang="el-GR" sz="2400" b="1" dirty="0" smtClean="0">
                <a:solidFill>
                  <a:srgbClr val="004B82"/>
                </a:solidFill>
                <a:latin typeface="Calibri" pitchFamily="34" charset="0"/>
              </a:rPr>
              <a:t>Στάση είναι η διάθεση </a:t>
            </a:r>
            <a:r>
              <a:rPr lang="el-GR" sz="2400" dirty="0" smtClean="0">
                <a:latin typeface="Calibri" pitchFamily="34" charset="0"/>
              </a:rPr>
              <a:t>για μια συγκεκριμένη γνωστική, συναισθηματική ή </a:t>
            </a:r>
            <a:r>
              <a:rPr lang="el-GR" sz="2400" dirty="0" err="1" smtClean="0">
                <a:latin typeface="Calibri" pitchFamily="34" charset="0"/>
              </a:rPr>
              <a:t>συμπεριφορική</a:t>
            </a:r>
            <a:r>
              <a:rPr lang="el-GR" sz="2400" dirty="0" smtClean="0">
                <a:latin typeface="Calibri" pitchFamily="34" charset="0"/>
              </a:rPr>
              <a:t> αντίδραση προς ένα άτομο, ένα αντικείμενο, μια ομάδα, κατάσταση ή πράξη»</a:t>
            </a:r>
          </a:p>
          <a:p>
            <a:pPr marL="274320" indent="-274320">
              <a:buClr>
                <a:schemeClr val="accent3"/>
              </a:buClr>
              <a:buNone/>
              <a:defRPr/>
            </a:pPr>
            <a:r>
              <a:rPr lang="el-GR" sz="1600" dirty="0" smtClean="0">
                <a:latin typeface="Calibri" pitchFamily="34" charset="0"/>
              </a:rPr>
              <a:t>	(</a:t>
            </a:r>
            <a:r>
              <a:rPr lang="en-GB" sz="1600" dirty="0" err="1" smtClean="0">
                <a:latin typeface="Calibri" pitchFamily="34" charset="0"/>
              </a:rPr>
              <a:t>Zimbardo</a:t>
            </a:r>
            <a:r>
              <a:rPr lang="el-GR" sz="1600" dirty="0" smtClean="0">
                <a:latin typeface="Calibri" pitchFamily="34" charset="0"/>
              </a:rPr>
              <a:t> </a:t>
            </a:r>
            <a:r>
              <a:rPr lang="en-GB" sz="1600" dirty="0" smtClean="0">
                <a:latin typeface="Calibri" pitchFamily="34" charset="0"/>
              </a:rPr>
              <a:t>&amp; </a:t>
            </a:r>
            <a:r>
              <a:rPr lang="en-GB" sz="1600" dirty="0" err="1" smtClean="0">
                <a:latin typeface="Calibri" pitchFamily="34" charset="0"/>
              </a:rPr>
              <a:t>Leippe</a:t>
            </a:r>
            <a:r>
              <a:rPr lang="en-GB" sz="1600" dirty="0" smtClean="0">
                <a:latin typeface="Calibri" pitchFamily="34" charset="0"/>
              </a:rPr>
              <a:t>,</a:t>
            </a:r>
            <a:r>
              <a:rPr lang="el-GR" sz="1600" dirty="0" smtClean="0">
                <a:latin typeface="Calibri" pitchFamily="34" charset="0"/>
              </a:rPr>
              <a:t> 1991)</a:t>
            </a:r>
            <a:endParaRPr lang="en-US" sz="1600" dirty="0" smtClean="0">
              <a:latin typeface="Calibri" pitchFamily="34" charset="0"/>
            </a:endParaRPr>
          </a:p>
          <a:p>
            <a:endParaRPr lang="el-GR"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Ενίσχυση στη Χρόνια Αποφρακτική Πνευμονοπάθεια</a:t>
            </a:r>
            <a:endParaRPr lang="el-GR" dirty="0"/>
          </a:p>
        </p:txBody>
      </p:sp>
      <p:sp>
        <p:nvSpPr>
          <p:cNvPr id="3" name="Θέση περιεχομένου 2"/>
          <p:cNvSpPr>
            <a:spLocks noGrp="1"/>
          </p:cNvSpPr>
          <p:nvPr>
            <p:ph idx="1"/>
          </p:nvPr>
        </p:nvSpPr>
        <p:spPr>
          <a:xfrm>
            <a:off x="457200" y="1600200"/>
            <a:ext cx="8229600" cy="4997152"/>
          </a:xfrm>
        </p:spPr>
        <p:txBody>
          <a:bodyPr>
            <a:normAutofit/>
          </a:bodyPr>
          <a:lstStyle/>
          <a:p>
            <a:r>
              <a:rPr lang="en-US" sz="2400" b="1" dirty="0" smtClean="0">
                <a:solidFill>
                  <a:srgbClr val="004B82"/>
                </a:solidFill>
              </a:rPr>
              <a:t>George et </a:t>
            </a:r>
            <a:r>
              <a:rPr lang="en-US" sz="2400" b="1" dirty="0">
                <a:solidFill>
                  <a:srgbClr val="004B82"/>
                </a:solidFill>
              </a:rPr>
              <a:t>al. </a:t>
            </a:r>
            <a:r>
              <a:rPr lang="el-GR" sz="2400" b="1" dirty="0">
                <a:solidFill>
                  <a:srgbClr val="004B82"/>
                </a:solidFill>
              </a:rPr>
              <a:t>(2002</a:t>
            </a:r>
            <a:r>
              <a:rPr lang="el-GR" sz="2400" b="1" dirty="0" smtClean="0">
                <a:solidFill>
                  <a:srgbClr val="004B82"/>
                </a:solidFill>
              </a:rPr>
              <a:t>): </a:t>
            </a:r>
            <a:r>
              <a:rPr lang="el-GR" sz="2400" dirty="0" smtClean="0"/>
              <a:t>Με βάση τις πεποιθήσεις και εμπειρίες των ασθενών με ΧΑΠ, η εκπαίδευση των ασθενών πάνω στην παθολογία της ΧΑΠ και στο ρόλο της θεραπείας, η περιοδική καταγραφή και η ενίσχυση </a:t>
            </a:r>
            <a:r>
              <a:rPr lang="en-US" sz="2400" dirty="0" smtClean="0"/>
              <a:t> </a:t>
            </a:r>
            <a:r>
              <a:rPr lang="el-GR" sz="2400" dirty="0" smtClean="0"/>
              <a:t>είναι σημαντικοί παράγοντες για την υπερνίκηση των εμποδίων της εκ-προθέσεως μη-συμμόρφωσης στις οδηγίες θεραπείας της ΧΑΠ</a:t>
            </a:r>
          </a:p>
          <a:p>
            <a:endParaRPr lang="el-GR" sz="2400" dirty="0" smtClean="0"/>
          </a:p>
          <a:p>
            <a:r>
              <a:rPr lang="en-US" sz="2400" b="1" dirty="0" smtClean="0">
                <a:solidFill>
                  <a:srgbClr val="004B82"/>
                </a:solidFill>
              </a:rPr>
              <a:t>Roberts &amp; Partridge </a:t>
            </a:r>
            <a:r>
              <a:rPr lang="el-GR" sz="2400" b="1" dirty="0" smtClean="0">
                <a:solidFill>
                  <a:srgbClr val="004B82"/>
                </a:solidFill>
              </a:rPr>
              <a:t>(20</a:t>
            </a:r>
            <a:r>
              <a:rPr lang="en-US" sz="2400" b="1" dirty="0" smtClean="0">
                <a:solidFill>
                  <a:srgbClr val="004B82"/>
                </a:solidFill>
              </a:rPr>
              <a:t>11</a:t>
            </a:r>
            <a:r>
              <a:rPr lang="el-GR" sz="2400" b="1" dirty="0" smtClean="0">
                <a:solidFill>
                  <a:srgbClr val="004B82"/>
                </a:solidFill>
              </a:rPr>
              <a:t>): </a:t>
            </a:r>
            <a:r>
              <a:rPr lang="el-GR" sz="2400" dirty="0" smtClean="0"/>
              <a:t>Κατασκεύασαν ένα εικονογραφημένο πλάνο δράσης για τη ΧΑΠ. Μετά από σύντομη προφορική ενίσχυση για την </a:t>
            </a:r>
            <a:r>
              <a:rPr lang="el-GR" sz="2400" dirty="0" err="1" smtClean="0"/>
              <a:t>αυτο</a:t>
            </a:r>
            <a:r>
              <a:rPr lang="el-GR" sz="2400" dirty="0" smtClean="0"/>
              <a:t>-διαχείριση, οι περισσότεροι ασθενείς μπορούσαν να χρησιμοποιούν αποτελεσματικά το εικονογραφημένο πλάνο για να εμφανίζουν την κατάλληλη συμπεριφορά</a:t>
            </a:r>
            <a:r>
              <a:rPr lang="el-GR" sz="2400" dirty="0"/>
              <a:t> </a:t>
            </a:r>
            <a:r>
              <a:rPr lang="el-GR" sz="2400" dirty="0" err="1" smtClean="0"/>
              <a:t>αυτο</a:t>
            </a:r>
            <a:r>
              <a:rPr lang="el-GR" sz="2400" dirty="0" smtClean="0"/>
              <a:t>-διαχείρισης</a:t>
            </a:r>
            <a:endParaRPr lang="el-GR" sz="2400" dirty="0"/>
          </a:p>
        </p:txBody>
      </p:sp>
    </p:spTree>
    <p:extLst>
      <p:ext uri="{BB962C8B-B14F-4D97-AF65-F5344CB8AC3E}">
        <p14:creationId xmlns:p14="http://schemas.microsoft.com/office/powerpoint/2010/main" val="3823280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Προτεινόμενη βιβλιογραφία </a:t>
            </a:r>
            <a:r>
              <a:rPr lang="el-GR" sz="2800" b="0" dirty="0" smtClean="0"/>
              <a:t>(1 από 4)</a:t>
            </a:r>
            <a:endParaRPr lang="el-GR" sz="2800" b="0" dirty="0"/>
          </a:p>
        </p:txBody>
      </p:sp>
      <p:sp>
        <p:nvSpPr>
          <p:cNvPr id="3" name="Θέση περιεχομένου 2"/>
          <p:cNvSpPr>
            <a:spLocks noGrp="1"/>
          </p:cNvSpPr>
          <p:nvPr>
            <p:ph idx="1"/>
          </p:nvPr>
        </p:nvSpPr>
        <p:spPr/>
        <p:txBody>
          <a:bodyPr>
            <a:normAutofit fontScale="25000" lnSpcReduction="20000"/>
          </a:bodyPr>
          <a:lstStyle/>
          <a:p>
            <a:r>
              <a:rPr lang="en-US" sz="9600" dirty="0"/>
              <a:t>Baer D. M. &amp; Sherman, J. A. (1964). Reinforcement control of generalized limitation in young children. </a:t>
            </a:r>
            <a:r>
              <a:rPr lang="en-US" sz="9600" i="1" dirty="0"/>
              <a:t>Journal of Experimental Child Psychology, 1, </a:t>
            </a:r>
            <a:r>
              <a:rPr lang="en-US" sz="9600" dirty="0"/>
              <a:t>37-49.</a:t>
            </a:r>
            <a:endParaRPr lang="el-GR" sz="9600" dirty="0"/>
          </a:p>
          <a:p>
            <a:r>
              <a:rPr lang="en-US" sz="9600" dirty="0"/>
              <a:t>Bandura, A. (1992). Self-efficacy mechanism in psychobiologic functioning. In R. </a:t>
            </a:r>
            <a:r>
              <a:rPr lang="en-US" sz="9600" dirty="0" err="1"/>
              <a:t>Schwarzer</a:t>
            </a:r>
            <a:r>
              <a:rPr lang="en-US" sz="9600" dirty="0"/>
              <a:t> (Ed.), </a:t>
            </a:r>
            <a:r>
              <a:rPr lang="en-US" sz="9600" i="1" dirty="0"/>
              <a:t>Self-efficacy: Thought control of action</a:t>
            </a:r>
            <a:r>
              <a:rPr lang="en-US" sz="9600" dirty="0"/>
              <a:t> (pp. 355-394). Washington, DC: Hemisphere.</a:t>
            </a:r>
            <a:endParaRPr lang="el-GR" sz="9600" dirty="0"/>
          </a:p>
          <a:p>
            <a:r>
              <a:rPr lang="en-US" sz="9600" dirty="0"/>
              <a:t>Bandura, A. (1994). Self-efficacy. In J. </a:t>
            </a:r>
            <a:r>
              <a:rPr lang="en-US" sz="9600" dirty="0" err="1"/>
              <a:t>Corsini</a:t>
            </a:r>
            <a:r>
              <a:rPr lang="en-US" sz="9600" dirty="0"/>
              <a:t> (Ed.), </a:t>
            </a:r>
            <a:r>
              <a:rPr lang="en-US" sz="9600" i="1" dirty="0"/>
              <a:t>Encyclopedia of psychology</a:t>
            </a:r>
            <a:r>
              <a:rPr lang="en-US" sz="9600" dirty="0"/>
              <a:t> (pp. 355-394). New York, NY: Wiley.</a:t>
            </a:r>
            <a:endParaRPr lang="el-GR" sz="9600" dirty="0"/>
          </a:p>
          <a:p>
            <a:r>
              <a:rPr lang="en-US" sz="9600" dirty="0"/>
              <a:t>Bandura, A. (1997). Self-efficacy: Toward a unifying theory of behavioral change. </a:t>
            </a:r>
            <a:r>
              <a:rPr lang="en-US" sz="9600" i="1" dirty="0"/>
              <a:t>Psychological Review, 84, </a:t>
            </a:r>
            <a:r>
              <a:rPr lang="en-US" sz="9600" dirty="0"/>
              <a:t>191-215</a:t>
            </a:r>
            <a:r>
              <a:rPr lang="en-US" sz="9600" dirty="0" smtClean="0"/>
              <a:t>.</a:t>
            </a:r>
            <a:endParaRPr lang="el-GR" sz="9600" dirty="0" smtClean="0"/>
          </a:p>
          <a:p>
            <a:r>
              <a:rPr lang="en-US" sz="9600" dirty="0"/>
              <a:t>Becker</a:t>
            </a:r>
            <a:r>
              <a:rPr lang="en-GB" sz="9600" dirty="0"/>
              <a:t>, </a:t>
            </a:r>
            <a:r>
              <a:rPr lang="el-GR" sz="9600" dirty="0"/>
              <a:t>Μ</a:t>
            </a:r>
            <a:r>
              <a:rPr lang="en-GB" sz="9600" dirty="0"/>
              <a:t>. </a:t>
            </a:r>
            <a:r>
              <a:rPr lang="el-GR" sz="9600" dirty="0"/>
              <a:t>Η</a:t>
            </a:r>
            <a:r>
              <a:rPr lang="en-GB" sz="9600" dirty="0"/>
              <a:t>., </a:t>
            </a:r>
            <a:r>
              <a:rPr lang="en-US" sz="9600" dirty="0"/>
              <a:t>Radius</a:t>
            </a:r>
            <a:r>
              <a:rPr lang="en-GB" sz="9600" dirty="0"/>
              <a:t>, </a:t>
            </a:r>
            <a:r>
              <a:rPr lang="en-US" sz="9600" dirty="0"/>
              <a:t>S</a:t>
            </a:r>
            <a:r>
              <a:rPr lang="en-GB" sz="9600" dirty="0"/>
              <a:t>. </a:t>
            </a:r>
            <a:r>
              <a:rPr lang="en-US" sz="9600" dirty="0"/>
              <a:t>M</a:t>
            </a:r>
            <a:r>
              <a:rPr lang="en-GB" sz="9600" dirty="0"/>
              <a:t>., </a:t>
            </a:r>
            <a:r>
              <a:rPr lang="en-US" sz="9600" dirty="0" err="1"/>
              <a:t>Rosenstock</a:t>
            </a:r>
            <a:r>
              <a:rPr lang="en-GB" sz="9600" dirty="0"/>
              <a:t>, </a:t>
            </a:r>
            <a:r>
              <a:rPr lang="en-US" sz="9600" dirty="0"/>
              <a:t>I</a:t>
            </a:r>
            <a:r>
              <a:rPr lang="en-GB" sz="9600" dirty="0"/>
              <a:t>. </a:t>
            </a:r>
            <a:r>
              <a:rPr lang="en-US" sz="9600" dirty="0"/>
              <a:t>M</a:t>
            </a:r>
            <a:r>
              <a:rPr lang="en-GB" sz="9600" dirty="0"/>
              <a:t>., </a:t>
            </a:r>
            <a:r>
              <a:rPr lang="en-US" sz="9600" dirty="0" err="1"/>
              <a:t>Drachman</a:t>
            </a:r>
            <a:r>
              <a:rPr lang="en-US" sz="9600" dirty="0"/>
              <a:t>, R</a:t>
            </a:r>
            <a:r>
              <a:rPr lang="en-GB" sz="9600" dirty="0"/>
              <a:t>. </a:t>
            </a:r>
            <a:r>
              <a:rPr lang="en-US" sz="9600" dirty="0"/>
              <a:t>H</a:t>
            </a:r>
            <a:r>
              <a:rPr lang="en-GB" sz="9600" dirty="0"/>
              <a:t>.,</a:t>
            </a:r>
            <a:r>
              <a:rPr lang="en-US" sz="9600" dirty="0"/>
              <a:t> </a:t>
            </a:r>
            <a:r>
              <a:rPr lang="en-US" sz="9600" dirty="0" err="1"/>
              <a:t>Schuberth</a:t>
            </a:r>
            <a:r>
              <a:rPr lang="en-GB" sz="9600" dirty="0"/>
              <a:t>,  </a:t>
            </a:r>
            <a:r>
              <a:rPr lang="en-US" sz="9600" dirty="0"/>
              <a:t>K. C., &amp; </a:t>
            </a:r>
            <a:r>
              <a:rPr lang="en-US" sz="9600" dirty="0" err="1"/>
              <a:t>Teets</a:t>
            </a:r>
            <a:r>
              <a:rPr lang="en-US" sz="9600" dirty="0"/>
              <a:t>, K. C.</a:t>
            </a:r>
            <a:r>
              <a:rPr lang="en-GB" sz="9600" dirty="0"/>
              <a:t> (1978). </a:t>
            </a:r>
            <a:r>
              <a:rPr lang="en-US" sz="9600" dirty="0"/>
              <a:t>Compliance with a medical regimen for asthma: A test of the health belief model. </a:t>
            </a:r>
            <a:r>
              <a:rPr lang="en-US" sz="9600" i="1" dirty="0"/>
              <a:t>Public Health Belief, 93, </a:t>
            </a:r>
            <a:r>
              <a:rPr lang="en-US" sz="9600" dirty="0"/>
              <a:t>268-275.</a:t>
            </a:r>
            <a:endParaRPr lang="el-GR" sz="9600" dirty="0"/>
          </a:p>
          <a:p>
            <a:endParaRPr lang="el-GR" sz="3100" dirty="0"/>
          </a:p>
          <a:p>
            <a:endParaRPr lang="el-GR" dirty="0"/>
          </a:p>
        </p:txBody>
      </p:sp>
    </p:spTree>
    <p:extLst>
      <p:ext uri="{BB962C8B-B14F-4D97-AF65-F5344CB8AC3E}">
        <p14:creationId xmlns:p14="http://schemas.microsoft.com/office/powerpoint/2010/main" val="31698991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Προτεινόμενη βιβλιογραφία </a:t>
            </a:r>
            <a:r>
              <a:rPr lang="el-GR" sz="2800" b="0" dirty="0" smtClean="0"/>
              <a:t>(2 </a:t>
            </a:r>
            <a:r>
              <a:rPr lang="el-GR" sz="2800" b="0" dirty="0"/>
              <a:t>από 4)</a:t>
            </a:r>
          </a:p>
        </p:txBody>
      </p:sp>
      <p:sp>
        <p:nvSpPr>
          <p:cNvPr id="3" name="Θέση περιεχομένου 2"/>
          <p:cNvSpPr>
            <a:spLocks noGrp="1"/>
          </p:cNvSpPr>
          <p:nvPr>
            <p:ph idx="1"/>
          </p:nvPr>
        </p:nvSpPr>
        <p:spPr/>
        <p:txBody>
          <a:bodyPr>
            <a:noAutofit/>
          </a:bodyPr>
          <a:lstStyle/>
          <a:p>
            <a:pPr>
              <a:lnSpc>
                <a:spcPct val="80000"/>
              </a:lnSpc>
              <a:spcBef>
                <a:spcPts val="0"/>
              </a:spcBef>
            </a:pPr>
            <a:r>
              <a:rPr lang="en-US" sz="2400" dirty="0" smtClean="0"/>
              <a:t>Boot</a:t>
            </a:r>
            <a:r>
              <a:rPr lang="en-US" sz="2400" dirty="0"/>
              <a:t>, C. R., </a:t>
            </a:r>
            <a:r>
              <a:rPr lang="en-US" sz="2400" dirty="0" err="1"/>
              <a:t>Vercoulen</a:t>
            </a:r>
            <a:r>
              <a:rPr lang="en-US" sz="2400" dirty="0"/>
              <a:t>, J. H., Van Der Gulden, Van Den Borne, B. W., </a:t>
            </a:r>
            <a:r>
              <a:rPr lang="en-US" sz="2400" dirty="0" err="1"/>
              <a:t>Orbon</a:t>
            </a:r>
            <a:r>
              <a:rPr lang="en-US" sz="2400" dirty="0"/>
              <a:t>, K. H., Van </a:t>
            </a:r>
            <a:r>
              <a:rPr lang="en-US" sz="2400" dirty="0" err="1"/>
              <a:t>Weel</a:t>
            </a:r>
            <a:r>
              <a:rPr lang="en-US" sz="2400" dirty="0"/>
              <a:t>, C., &amp;</a:t>
            </a:r>
            <a:r>
              <a:rPr lang="en-US" sz="2400" i="1" dirty="0"/>
              <a:t> </a:t>
            </a:r>
            <a:r>
              <a:rPr lang="en-US" sz="2400" dirty="0" err="1"/>
              <a:t>Folgering</a:t>
            </a:r>
            <a:r>
              <a:rPr lang="en-US" sz="2400" dirty="0"/>
              <a:t> H. T</a:t>
            </a:r>
            <a:r>
              <a:rPr lang="en-US" sz="2400" i="1" dirty="0"/>
              <a:t>.</a:t>
            </a:r>
            <a:r>
              <a:rPr lang="en-US" sz="2400" dirty="0"/>
              <a:t> </a:t>
            </a:r>
            <a:r>
              <a:rPr lang="en-GB" sz="2400" dirty="0"/>
              <a:t>(2005). Sick leave in workers with asthma and COPD: The role of attitudes, perceived social norms and self</a:t>
            </a:r>
            <a:r>
              <a:rPr lang="en-US" sz="2400" dirty="0"/>
              <a:t>-</a:t>
            </a:r>
            <a:r>
              <a:rPr lang="en-GB" sz="2400" dirty="0"/>
              <a:t>efficacy. </a:t>
            </a:r>
            <a:r>
              <a:rPr lang="en-GB" sz="2400" i="1" dirty="0"/>
              <a:t>Patient Education and </a:t>
            </a:r>
            <a:r>
              <a:rPr lang="en-GB" sz="2400" i="1" dirty="0" err="1"/>
              <a:t>Counseling</a:t>
            </a:r>
            <a:r>
              <a:rPr lang="en-GB" sz="2400" i="1" dirty="0"/>
              <a:t>, 58,</a:t>
            </a:r>
            <a:r>
              <a:rPr lang="en-GB" sz="2400" dirty="0"/>
              <a:t> 192-198.</a:t>
            </a:r>
            <a:endParaRPr lang="el-GR" sz="2400" dirty="0"/>
          </a:p>
          <a:p>
            <a:pPr>
              <a:lnSpc>
                <a:spcPct val="80000"/>
              </a:lnSpc>
              <a:spcBef>
                <a:spcPts val="0"/>
              </a:spcBef>
            </a:pPr>
            <a:r>
              <a:rPr lang="en-GB" sz="2400" dirty="0"/>
              <a:t>Cassidy, C. A. (1999). </a:t>
            </a:r>
            <a:r>
              <a:rPr lang="en-US" sz="2400" dirty="0"/>
              <a:t>Using the </a:t>
            </a:r>
            <a:r>
              <a:rPr lang="en-US" sz="2400" dirty="0" err="1"/>
              <a:t>transtheoretical</a:t>
            </a:r>
            <a:r>
              <a:rPr lang="en-US" sz="2400" dirty="0"/>
              <a:t> model to facilitate behavior change in patients with chronic illness. </a:t>
            </a:r>
            <a:r>
              <a:rPr lang="en-US" sz="2400" i="1" dirty="0"/>
              <a:t>J</a:t>
            </a:r>
            <a:r>
              <a:rPr lang="en-GB" sz="2400" i="1" dirty="0" err="1"/>
              <a:t>ournal</a:t>
            </a:r>
            <a:r>
              <a:rPr lang="en-GB" sz="2400" i="1" dirty="0"/>
              <a:t> of the American Academy of Nurse Practitioners, 11, </a:t>
            </a:r>
            <a:r>
              <a:rPr lang="en-GB" sz="2400" dirty="0"/>
              <a:t>280-287. </a:t>
            </a:r>
            <a:endParaRPr lang="el-GR" sz="2400" dirty="0"/>
          </a:p>
          <a:p>
            <a:pPr>
              <a:lnSpc>
                <a:spcPct val="80000"/>
              </a:lnSpc>
              <a:spcBef>
                <a:spcPts val="0"/>
              </a:spcBef>
            </a:pPr>
            <a:r>
              <a:rPr lang="en-US" sz="2400" dirty="0"/>
              <a:t>Gibson, C. H. (1991). A concept analysis of empowerment. </a:t>
            </a:r>
            <a:r>
              <a:rPr lang="en-US" sz="2400" u="sng" dirty="0">
                <a:hlinkClick r:id="rId2" tooltip="Journal of advanced nursing."/>
              </a:rPr>
              <a:t>Journal of Advanced Nursing</a:t>
            </a:r>
            <a:r>
              <a:rPr lang="en-US" sz="2400" i="1" dirty="0"/>
              <a:t>, 16</a:t>
            </a:r>
            <a:r>
              <a:rPr lang="en-US" sz="2400" dirty="0"/>
              <a:t>(3), 354-361</a:t>
            </a:r>
            <a:r>
              <a:rPr lang="en-US" sz="2400" dirty="0" smtClean="0"/>
              <a:t>.</a:t>
            </a:r>
            <a:endParaRPr lang="el-GR" sz="2400" dirty="0" smtClean="0"/>
          </a:p>
          <a:p>
            <a:pPr>
              <a:lnSpc>
                <a:spcPct val="80000"/>
              </a:lnSpc>
              <a:spcBef>
                <a:spcPts val="0"/>
              </a:spcBef>
            </a:pPr>
            <a:r>
              <a:rPr lang="en-US" sz="2400" dirty="0" err="1"/>
              <a:t>Janson</a:t>
            </a:r>
            <a:r>
              <a:rPr lang="en-US" sz="2400" dirty="0"/>
              <a:t>, S. L., McGrath, </a:t>
            </a:r>
            <a:r>
              <a:rPr lang="el-GR" sz="2400" dirty="0"/>
              <a:t>Κ</a:t>
            </a:r>
            <a:r>
              <a:rPr lang="en-US" sz="2400" dirty="0"/>
              <a:t>., Covington, J. K., Cheng, S. C., &amp; </a:t>
            </a:r>
            <a:r>
              <a:rPr lang="en-US" sz="2400" dirty="0" err="1"/>
              <a:t>Boushey</a:t>
            </a:r>
            <a:r>
              <a:rPr lang="en-US" sz="2400" dirty="0"/>
              <a:t>. H. A. (2009). Individualized asthma self-management improves medication adherence and markers of asthma control. </a:t>
            </a:r>
            <a:r>
              <a:rPr lang="en-US" sz="2400" i="1" dirty="0"/>
              <a:t>Journal of Allergy and Clinical Immunology, 123,</a:t>
            </a:r>
            <a:r>
              <a:rPr lang="en-US" sz="2400" dirty="0"/>
              <a:t> 840-846</a:t>
            </a:r>
            <a:r>
              <a:rPr lang="en-US" sz="2400" dirty="0" smtClean="0"/>
              <a:t>.</a:t>
            </a:r>
            <a:endParaRPr lang="el-GR" sz="2400" dirty="0"/>
          </a:p>
        </p:txBody>
      </p:sp>
    </p:spTree>
    <p:extLst>
      <p:ext uri="{BB962C8B-B14F-4D97-AF65-F5344CB8AC3E}">
        <p14:creationId xmlns:p14="http://schemas.microsoft.com/office/powerpoint/2010/main" val="2563371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Προτεινόμενη βιβλιογραφία </a:t>
            </a:r>
            <a:r>
              <a:rPr lang="el-GR" sz="2800" b="0" dirty="0" smtClean="0"/>
              <a:t>(3 </a:t>
            </a:r>
            <a:r>
              <a:rPr lang="el-GR" sz="2800" b="0" dirty="0"/>
              <a:t>από 4)</a:t>
            </a:r>
          </a:p>
        </p:txBody>
      </p:sp>
      <p:sp>
        <p:nvSpPr>
          <p:cNvPr id="3" name="Θέση περιεχομένου 2"/>
          <p:cNvSpPr>
            <a:spLocks noGrp="1"/>
          </p:cNvSpPr>
          <p:nvPr>
            <p:ph idx="1"/>
          </p:nvPr>
        </p:nvSpPr>
        <p:spPr/>
        <p:txBody>
          <a:bodyPr>
            <a:normAutofit fontScale="77500" lnSpcReduction="20000"/>
          </a:bodyPr>
          <a:lstStyle/>
          <a:p>
            <a:r>
              <a:rPr lang="es-ES" sz="3100" dirty="0" smtClean="0"/>
              <a:t>Ignacio-</a:t>
            </a:r>
            <a:r>
              <a:rPr lang="es-ES" sz="3100" dirty="0" err="1" smtClean="0"/>
              <a:t>Garcia</a:t>
            </a:r>
            <a:r>
              <a:rPr lang="es-ES" sz="3100" dirty="0"/>
              <a:t>, J. M., Pinto-Tenorio, M., </a:t>
            </a:r>
            <a:r>
              <a:rPr lang="es-ES" sz="3100" dirty="0" err="1"/>
              <a:t>Chocron-Giraldez</a:t>
            </a:r>
            <a:r>
              <a:rPr lang="es-ES" sz="3100" dirty="0"/>
              <a:t>, M. J., Cabello-Rueda, F., </a:t>
            </a:r>
            <a:r>
              <a:rPr lang="es-ES" sz="3100" dirty="0" err="1"/>
              <a:t>Lopez-Cozar</a:t>
            </a:r>
            <a:r>
              <a:rPr lang="es-ES" sz="3100" dirty="0"/>
              <a:t>, A. J., &amp; </a:t>
            </a:r>
            <a:r>
              <a:rPr lang="es-ES" sz="3100" dirty="0" err="1"/>
              <a:t>Ramon</a:t>
            </a:r>
            <a:r>
              <a:rPr lang="es-ES" sz="3100" dirty="0"/>
              <a:t>-Garrido E. (2002). </a:t>
            </a:r>
            <a:r>
              <a:rPr lang="en-GB" sz="3100" dirty="0"/>
              <a:t>Benefits at 3years of an asthma programme coupled with regular reinforcement. </a:t>
            </a:r>
            <a:r>
              <a:rPr lang="de-DE" sz="3100" i="1" dirty="0"/>
              <a:t>European Respiratory Journal, 20, </a:t>
            </a:r>
            <a:r>
              <a:rPr lang="de-DE" sz="3100" dirty="0"/>
              <a:t>1095-1101. </a:t>
            </a:r>
            <a:endParaRPr lang="el-GR" sz="3100" dirty="0"/>
          </a:p>
          <a:p>
            <a:r>
              <a:rPr lang="en-GB" sz="3100" dirty="0"/>
              <a:t>Mancuso, C. A., Rincon, M., McCulloch, C. E., &amp; </a:t>
            </a:r>
            <a:r>
              <a:rPr lang="en-GB" sz="3100" dirty="0" err="1"/>
              <a:t>Charlson</a:t>
            </a:r>
            <a:r>
              <a:rPr lang="en-GB" sz="3100" dirty="0"/>
              <a:t>, M. E. (2001). Self-efficacy, depressive symptoms and patients expectations predict outcomes in asthma. </a:t>
            </a:r>
            <a:r>
              <a:rPr lang="en-GB" sz="3100" i="1" dirty="0"/>
              <a:t>Medical Care, 39</a:t>
            </a:r>
            <a:r>
              <a:rPr lang="en-GB" sz="3100" dirty="0"/>
              <a:t>(12), 1326-1338</a:t>
            </a:r>
            <a:r>
              <a:rPr lang="en-GB" sz="3100" dirty="0" smtClean="0"/>
              <a:t>.</a:t>
            </a:r>
            <a:endParaRPr lang="el-GR" sz="3100" dirty="0" smtClean="0"/>
          </a:p>
          <a:p>
            <a:r>
              <a:rPr lang="en-US" sz="2800" dirty="0"/>
              <a:t>Martin, M. A., </a:t>
            </a:r>
            <a:r>
              <a:rPr lang="en-US" sz="2800" dirty="0" err="1"/>
              <a:t>Catrambone</a:t>
            </a:r>
            <a:r>
              <a:rPr lang="en-US" sz="2800" dirty="0"/>
              <a:t>, C. D., </a:t>
            </a:r>
            <a:r>
              <a:rPr lang="en-US" sz="2800" dirty="0" err="1"/>
              <a:t>Kee</a:t>
            </a:r>
            <a:r>
              <a:rPr lang="en-US" sz="2800" dirty="0"/>
              <a:t> R. A., Evans, A. T., Sharp, L. K., </a:t>
            </a:r>
            <a:r>
              <a:rPr lang="en-US" sz="2800" dirty="0" err="1"/>
              <a:t>Lyttle</a:t>
            </a:r>
            <a:r>
              <a:rPr lang="en-US" sz="2800" dirty="0"/>
              <a:t>, C.,…Shannon, J. J.</a:t>
            </a:r>
            <a:r>
              <a:rPr lang="en-US" sz="2800" i="1" dirty="0"/>
              <a:t> </a:t>
            </a:r>
            <a:r>
              <a:rPr lang="en-GB" sz="2800" dirty="0"/>
              <a:t>(2009). Improving asthma self-efficacy: Developing and testing a pilot community-based asthma intervention for African American adults. </a:t>
            </a:r>
            <a:r>
              <a:rPr lang="en-GB" sz="2800" i="1" dirty="0"/>
              <a:t>Journal of Clinical Immunology, 123</a:t>
            </a:r>
            <a:r>
              <a:rPr lang="en-GB" sz="2800" dirty="0"/>
              <a:t>(1), 153-159.</a:t>
            </a:r>
            <a:endParaRPr lang="el-GR" sz="2800" dirty="0"/>
          </a:p>
          <a:p>
            <a:endParaRPr lang="el-GR" sz="3100" dirty="0"/>
          </a:p>
          <a:p>
            <a:pPr marL="0" indent="0">
              <a:buNone/>
            </a:pPr>
            <a:endParaRPr lang="el-GR" dirty="0"/>
          </a:p>
        </p:txBody>
      </p:sp>
    </p:spTree>
    <p:extLst>
      <p:ext uri="{BB962C8B-B14F-4D97-AF65-F5344CB8AC3E}">
        <p14:creationId xmlns:p14="http://schemas.microsoft.com/office/powerpoint/2010/main" val="2220204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Προτεινόμενη βιβλιογραφία </a:t>
            </a:r>
            <a:r>
              <a:rPr lang="el-GR" sz="2800" b="0" dirty="0" smtClean="0"/>
              <a:t>(4 </a:t>
            </a:r>
            <a:r>
              <a:rPr lang="el-GR" sz="2800" b="0" dirty="0"/>
              <a:t>από 4)</a:t>
            </a:r>
          </a:p>
        </p:txBody>
      </p:sp>
      <p:sp>
        <p:nvSpPr>
          <p:cNvPr id="3" name="Θέση περιεχομένου 2"/>
          <p:cNvSpPr>
            <a:spLocks noGrp="1"/>
          </p:cNvSpPr>
          <p:nvPr>
            <p:ph idx="1"/>
          </p:nvPr>
        </p:nvSpPr>
        <p:spPr/>
        <p:txBody>
          <a:bodyPr>
            <a:normAutofit/>
          </a:bodyPr>
          <a:lstStyle/>
          <a:p>
            <a:pPr>
              <a:lnSpc>
                <a:spcPct val="80000"/>
              </a:lnSpc>
            </a:pPr>
            <a:r>
              <a:rPr lang="en-GB" sz="2400" dirty="0" smtClean="0"/>
              <a:t>Rosenstock</a:t>
            </a:r>
            <a:r>
              <a:rPr lang="en-GB" sz="2400" dirty="0"/>
              <a:t>, I. M., </a:t>
            </a:r>
            <a:r>
              <a:rPr lang="en-GB" sz="2400" dirty="0" err="1"/>
              <a:t>Strecher</a:t>
            </a:r>
            <a:r>
              <a:rPr lang="en-GB" sz="2400" dirty="0"/>
              <a:t> V. J., </a:t>
            </a:r>
            <a:r>
              <a:rPr lang="en-US" sz="2400" dirty="0"/>
              <a:t>&amp; </a:t>
            </a:r>
            <a:r>
              <a:rPr lang="en-GB" sz="2400" dirty="0"/>
              <a:t>Becker, M. H. (1988). Social learning theory and the health belief model. </a:t>
            </a:r>
            <a:r>
              <a:rPr lang="en-GB" sz="2400" i="1" dirty="0"/>
              <a:t>Health Education &amp; Behaviour, 15,</a:t>
            </a:r>
            <a:r>
              <a:rPr lang="en-GB" sz="2400" dirty="0"/>
              <a:t> 175-183</a:t>
            </a:r>
            <a:r>
              <a:rPr lang="en-US" sz="2400" dirty="0"/>
              <a:t>.</a:t>
            </a:r>
            <a:endParaRPr lang="el-GR" sz="2400" dirty="0"/>
          </a:p>
          <a:p>
            <a:pPr>
              <a:lnSpc>
                <a:spcPct val="80000"/>
              </a:lnSpc>
            </a:pPr>
            <a:r>
              <a:rPr lang="en-GB" sz="2400" dirty="0" err="1"/>
              <a:t>Shortridge</a:t>
            </a:r>
            <a:r>
              <a:rPr lang="en-GB" sz="2400" dirty="0"/>
              <a:t>-Baggett</a:t>
            </a:r>
            <a:r>
              <a:rPr lang="en-US" sz="2400" dirty="0"/>
              <a:t>,</a:t>
            </a:r>
            <a:r>
              <a:rPr lang="en-GB" sz="2400" dirty="0"/>
              <a:t> L</a:t>
            </a:r>
            <a:r>
              <a:rPr lang="en-US" sz="2400" dirty="0"/>
              <a:t>. </a:t>
            </a:r>
            <a:r>
              <a:rPr lang="en-GB" sz="2400" dirty="0"/>
              <a:t>M. </a:t>
            </a:r>
            <a:r>
              <a:rPr lang="en-US" sz="2400" dirty="0"/>
              <a:t>(2001). </a:t>
            </a:r>
            <a:r>
              <a:rPr lang="en-GB" sz="2400" dirty="0"/>
              <a:t>Self-efficacy: Measurement and intervention </a:t>
            </a:r>
            <a:r>
              <a:rPr lang="en-GB" sz="2400" dirty="0" smtClean="0"/>
              <a:t>in</a:t>
            </a:r>
            <a:r>
              <a:rPr lang="el-GR" sz="2400" dirty="0"/>
              <a:t> </a:t>
            </a:r>
            <a:r>
              <a:rPr lang="en-GB" sz="2400" dirty="0" smtClean="0"/>
              <a:t>nursing</a:t>
            </a:r>
            <a:r>
              <a:rPr lang="en-GB" sz="2400" dirty="0"/>
              <a:t>. </a:t>
            </a:r>
            <a:r>
              <a:rPr lang="en-GB" sz="2400" i="1" dirty="0"/>
              <a:t>Scholarly Inquiry Nurse Practice, 15</a:t>
            </a:r>
            <a:r>
              <a:rPr lang="en-GB" sz="2400" dirty="0"/>
              <a:t>(3), 183-188.</a:t>
            </a:r>
            <a:endParaRPr lang="el-GR" sz="2400" dirty="0"/>
          </a:p>
          <a:p>
            <a:pPr>
              <a:lnSpc>
                <a:spcPct val="80000"/>
              </a:lnSpc>
            </a:pPr>
            <a:r>
              <a:rPr lang="en-US" sz="2400" dirty="0"/>
              <a:t>Whitmore, E., &amp; </a:t>
            </a:r>
            <a:r>
              <a:rPr lang="en-US" sz="2400" dirty="0" err="1"/>
              <a:t>Kerans</a:t>
            </a:r>
            <a:r>
              <a:rPr lang="en-US" sz="2400" dirty="0"/>
              <a:t>, P. (1988). Participation, empowerment and welfare. </a:t>
            </a:r>
            <a:r>
              <a:rPr lang="en-US" sz="2400" i="1" dirty="0"/>
              <a:t>Canadian Review of Social Policy, 22,</a:t>
            </a:r>
            <a:r>
              <a:rPr lang="en-US" sz="2400" dirty="0"/>
              <a:t> 51-60.</a:t>
            </a:r>
            <a:endParaRPr lang="el-GR" sz="2400" dirty="0"/>
          </a:p>
          <a:p>
            <a:pPr>
              <a:lnSpc>
                <a:spcPct val="80000"/>
              </a:lnSpc>
            </a:pPr>
            <a:endParaRPr lang="el-GR" dirty="0"/>
          </a:p>
        </p:txBody>
      </p:sp>
    </p:spTree>
    <p:extLst>
      <p:ext uri="{BB962C8B-B14F-4D97-AF65-F5344CB8AC3E}">
        <p14:creationId xmlns:p14="http://schemas.microsoft.com/office/powerpoint/2010/main" val="3485642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3568" y="1484784"/>
            <a:ext cx="7772400" cy="1470025"/>
          </a:xfrm>
        </p:spPr>
        <p:txBody>
          <a:bodyPr/>
          <a:lstStyle/>
          <a:p>
            <a:r>
              <a:rPr lang="el-GR" dirty="0" smtClean="0">
                <a:solidFill>
                  <a:schemeClr val="tx1"/>
                </a:solidFill>
              </a:rPr>
              <a:t>Τέλος Ενότητας</a:t>
            </a:r>
            <a:endParaRPr lang="el-GR" dirty="0">
              <a:solidFill>
                <a:schemeClr val="tx1"/>
              </a:solidFill>
            </a:endParaRP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utoShape 2" descr="data:image/jpeg;base64,/9j/4AAQSkZJRgABAQAAAQABAAD/2wCEAAkGBxQTEhUUExQWFhQVFBUVFxgYFRcYFxcaFRYXFxUVGBgYHCggGBwlHBcUITEhJSkrLi4uFx8zODMsNygtLisBCgoKDg0OGxAQGywkICQsLCwsLCwsLCwsLCwsLCwsLCwsLCwsLCwsLCwsLCwsLCwsLCwsLCwsLCwsLCwsLCwsLP/AABEIAOQA3QMBEQACEQEDEQH/xAAbAAACAwEBAQAAAAAAAAAAAAAEBQIDBgEAB//EAEEQAAEDAQUEBwYEBAYCAwAAAAEAAgMRBBIhMUEFUWFxEyIygZGhwQZCUrHR8CNicuEUM4LxFSRDorLCB5Jj0uL/xAAbAQACAwEBAQAAAAAAAAAAAAACAwABBAUGB//EADYRAAICAQMDAgUCBAYCAwAAAAABAhEDEiExBEFREyIFMmFxgUKRI6Gx4RQzUsHR8EPxFSQ0/9oADAMBAAIRAxEAPwD5qUYZxQh5Qh5Qh4KECIkJAlqos9RQo8AoQ6QoQiAoQuhjLiGtBJJoANVaTbpFpNukH/4JJwPAV8t62f4HJ9DZ/gMnlAroy00P9xoQsc4OL0yMc4OD0vkg4bklx8FHgTuQ6q5IXxOCCTsFxCWOCRJgaRhGGgVSm2waKnSA6pTgy6LbM6h4JbVFFG0TR1Vqx8BOJCOUImgaLXSgBBLYgHJNVK5IUuCYiFsTVXcoFtbBVORYkXVHHFCHlCzihDyogRCoQLYqLO0VEJNChR0tUIRuqEHuwILoMmrjcbwHvH07iun0GHmb/B1Ph+G7yP8ABprCRel/LcHmtvc3Vx+TO+0djuyvaBn+Kzk7tt8et471i6zHqhrXKMPV4tePWuVz9gKx7MLs1xMmZI5DkNHbPa0YrG8jkwLElsDQcFpxwb5GRspjUnBEbCyTRKUaAuim4Rqoy9QfYbUMnLNONgsI2kWuGCOC0oNOkKnNIyR2SyLJtChaKZ1xSuACTW1V2QYQWOoUUkUUzbPNU1SQRkqrrjT1VCHlCEVCzwVECIioWHRBUQsuKEJBqhR2iohEhQhp4mXf4dnAE8yK/Mr0OCOnEl9D0fTR04PwXbOnF20H8w8qK1vIOKuUUT9rcoJhobh4g4juwCClwxMErcWdhcA0HSi8Z1GN480sb7P/ANHm82N48jh4Yj2xtOpoFpw4e7JGIps8Bec6AYknT910cGB5XS4NfT4JZZUh5s+AAVpdaNfed9F2cfT48aqK3OzDBjxbRW/kKfszCupF48BoKqsmDFl+dWDkx48vzqxXaIrri3d9heX6jD6eRw8Hnc2P05uPgCliKytAFYlcFRdlzJ65oeCFsbKq9RDs0VEqTso7ZyqsgeJDRIm3ZCyOfepGbIYIlelHHQVCEgoQ7RQhfBYy7JBKajyWdEDmnEK1NPggdCrIWqELrPHXGgNN+VVq6fB6jd8I1dPg9Ru+EXQxnAVxIqKioO8cCugsUKpo6SxQqnFUVvgvVAwcMwfRZc3R7XD9jLn6HbVj/Yezv/GYBoPQLqxXsOvFViBtmyVFoA+L5pcOQYP3IYbWpJYTvbddypRDNbsTk9uUTOt56JtNQf3XF+IYE8yyeV/Q5fxHGvVUvKFrYC48SkQTlJRiY4RcpKKCoWAuuN7Lc+JXocWNY46UeixY1hx0hhHLffTJjKd50TAkqX1YW+1no3vOuA+QVpbpEUFqSF1t7X9IXnPiirP+EcH4kv4/4BXLmnPOssZfkO/IJ+Lo8uXeEdvPY0Yumy5d4o67ZRGN5nKp+lFol8I6ir2/c1f/ABueu37llkZQrjZIyi3F8owtOLph0jm5JKlTBKWWcVwRrch6UJM1uQgCl2WYqi9SOJtaoQmGqEJEKEGWxZqGiVPBLK6iXGEpukO/w3DrMz3kivLALp4fhmKC3bbOpDocS+ZtlUlhiBp1mHnUef1TZdDB/Ky5fD4SVwYLaLA9uI6zd4z7x/dZZ9NOH1MWTpcmPlE7A/q/1j5LZ0S9rN3QRWiRa0YuYT+ZvD7K10ba7lcxJF7324OCotbbF9invOY6vZwpw/ZEnQV0q7ENlzUfON/7oMfzMCHIy2XPfs8ke9jh80zIt7L6he5SM9Zn1jaNxI+/Bcnrd4R/JzOv+WL+4QZLjC7XIK/h+GryP8F/DsPOR/g7D+HGTqfmV02zpSdsmDcjA95x+eaJBrdhNqPVjjGrh5K15JDlyI249em4ALzXxFufUUvojzvXtzz0vojlGsxdi7Rv1XQ6T4bGPuy7vx2/udDo/hkV7svPjt/cvjlcTUmmVGj1XWSVUjq0ntEc2GCvazONNw3lDJiMm3APb7AAS8H3a0AoOrQZctVyfiXS45YZZEqa3+/k53V9PB4nNLdfzFczdV5KUTilcTjXBLTdhBEkZojasoFxSnjZLMoGr044saFRZ0qyEC5Qo0fsjcLZA7RzD3EOHkfmuj0NPUjp/D1aku45tlnuDAXm6j1at6N8Vq27iyZ39TP9w+oV0GovsCSSOjxaatr98kLbRHLyTs1qEl4DB1KnmFWPTewOOMVK49y2c1a2TVv2U2htdix7hg8dlwAd6IaAragN56J/5XeSEi3R2EXZi4dmRp8RmPXvQw2kwY7Oi7ZE9C5p3n1TWxmXdWLrN7zQMnkLk9TulH6s5PWbqK+rCrXi9kY0xPMU9V0YRUIqK7HRxwUIKPgnaCXSNZuxKLuFHySrelwyb5ZIrCuol9iN+cu91g14K7L4iU2m1XSXHFziaDdXLvWHB06xyeWXzP8Al9DH0/TqMnkly/5fQqhriSauz/YLcvqb95Dew2cijndp2QRhN9kN3PoLgPWPbPog53E1fuf4IWiT8OQk4Xbo7zT1WL4jJQ6af2/rsZusenAxFPMKUXi27POEbJIAUGkjGrmhwVpFAbgAiIYsLvjyYULIuKhClxUKG/s4Xh5c3skXXcakeYwK29Epa7XBt6HWp6omohc+7dOJGY15hdU7GzdsXzwkkujz95hwr+6jTQ1ryLJHkVIqPiacKdyC7QD3BYZgyRrxkDRw4HP6pPErEPZ2PGi69zT2XYhauTQ91ZVZsC6M5HEeoUKfkjaIqtLDm35aFC1YP1KLHJeBacwcOY+oqhT7lPmyiyzfiHcTVRvcuXBZYv5rsqXi7fpX6LE43mX3swSjqyx+/wDsSsZq9zs6LanuzbJnopMXyE8FF5LRyCW6xztfmSpe1lthImENnqe3ITTU01Pp3qnLStym65F0NT1nf24c0Md3bJG2xxY2UF92/Bq0RQ9eEMxOWC8e24YDQBR77FVbpcE42kNOZc7M+qlktN/RHtrNeIg1rSRW84jHLIYfeC4nxhZJwUYxbXL/AAcn4lrkqSddxLBHeXnFFI4h66WmiGTRC+C0kJae5dFdolNU1ooy4XbHljGE4BQsqeoUQooQ1fspEDHTVwf4gj6LqdJtjv6nW6RVjv6jIi+MDSRmHP8Aut90dCLrZ8MGtDg/A9WQa6q1sMjcfsCShrzdlqHAYPGf7jgUMo3wVKN7oRbSszo3UPcRkRvH0WaaaM80xls609NFT/UipTi3Q+iZhyalQWGd7MLmdfaHtwcM+YzCeMqnRJ8tQHjHChw0VApdhfN1JA4ZOw70uSpgsDtXVk4HEd/71Sm9yrL7LKL0h/KPP+yCHz39BMF77+hdA8tiJ31TlwNBpXUYG7/VR7IIJDQS1uQaLzq6UVN9gbA7RaOmkve43Bo4JTet2Beph1kiBo49kZLTCJrxqkOrHCX9c9VoyrpxTG+wTdbItktjAaRtvvyL3act3IKq8kUdvc/weY8k9ZxJPujAd2qIK/8AShvZ7MQKvN0HJo7R+iW5eDNOe+wnkh6OWpFA45V3Ur815r4r06x5FOP6jh/EMChNSX6i60WQOxC40onPB/4RKqizzrEExSIZ7Ztgjdi51AutlzOHCHFtottngkutxwxKBPJOPguibIIpgSzM6I/UcWkyPYRzRXSQdE9O0Qb7FtBEZpmx96n5SMfVdTopXFxOt8Plqg4Di2vqBNEdOsBqFuXg3w/0s5JSVoew9YfdCNVaYcZVswOR9Rddz4jkrZb2AnSYdHJi2uB1B380iTvZi5tPZikudBLeacWnuc0+hWVtxdrkxyuLtcmgslraaPaepJgQfddx71thNTVo2RkskbRdcDXFujsuBTCrbBbQyrS3UZeiGStEkL7bJ1GOoMy0794FfFZZciJeTlld1Hk6lrfn9VcO5Ue4XaT1WNrnTBNYYKetIBTACp0Qt7lyZG2SEi4M39Z3Bvuj1SJu3QmUr2JWVgJAHZHn9+idjgPxRrkaQObg53ZGQ38TwT3KjTdFr7U+YgCt2poB6cFSlfBSklwF2SGpo2leWDeHFHwX2tjVkrIchflOQ4+gVU5fYXJuf0QW1/Ri+81kdkN3AIedlwBWv2rgRbblq5orUgEnm4rgfF8ieSMF2X9Tj/FJpzUV2RRHbyziuO4nMLotuN1Q+mXRXaNqVOCL00Qym2Zg6jY8AMytuNS5kPQG6yktzFRqnWGhp7JvLHnLclZt4lGjm2S17rzs1m9eUUKs42xMZW6RlTnwWjpOuePKnLjuaOmzelkTfHcEhk6J109l2X0Xqud0ehe6tE7RGWO6SPLUb+IU53InaOuc2Vt5po77zVplqXZgFoaDVrs/vEIJxsGcRfaI7wuntDFp372rJJdmZZLyCbPtnROId2HYPH/YcQhhNwkLhN45Wadovsu1xGLSMiDkV0IytGzV3KHuyJzGDlZLF+0W0a8cQ4eOPlVZcpnmDWV/4ZG+RvyVYyoMOtTuv+kJje4aZTZyMScK68BifL5pTYEmCB95xOrjXkNB4UQQVsrGrYe2jR+UeZ+i0ykoo16tKOQMdKanLPHhl3cEMIufPBUfdzwO7DECBTAauwqeC08DuAt1tp+HCBU5nQc0INd2F2cNhF5xvPOutVdatkU7nsixkpI6V+gwG790vqM0MGNyfYDNkjhg2JZXFzi45k1XjsmR5Jub7nlsk3OTk+5RaxQIUChU3NGEFsCFlCy1xGhdoTkFs1U9I9MWueakNJojLG/s5ZKuDq0ok5ZPhEsa7S2ka0aix4E47g6bFzrU86pvoRRekKsc98dG/P3T6LqdJnSXpy/B1Oi6mv4cvwXxWh0Zuv8AHQre9jotEZ4TW/GccyN6lF8kTKHijsCPEKJksDmj0dnoR86peSFipxsAtlnvfq/5cefBZWuzM0lezLtjW8ikbjiD1D82H0TMM9L0svFOnpYzncMxkcDwPFapM0Niu1vwHe3xSJ8CZAVmloafmafml45bioS3DZJq3jvwCYNKLTPQXRrh9fPDuSZvshMmXWWOnqU2PtRoh7UWsjvnHBuiuEXN2worU7Y3gYKY4NHnxK1ccGhbcFvSGQ3WYNwqfoqTZSdBcDmx4NxPDNXRdXyFMiABlmcABodPqVU8igip5FBbA/8AiAlywaMh6niuB1WPqerltGorizi58fUdS9lS+pEWevvM8f2SV8J6j6fuK/8Ajc/0/cpt1heR1QHfpIPlmly+H9RD9N/YXLos0e37CWKIg0IIIzBwKyytbMzvYMaxKbBFlntN3MVBXQktQ0m2COt8Ybwl6ZVQQX/EtpRuCbDB5LqwVy1JUMogVTBYTYLNeKz5cmlC5OjQ/wAM1zLr8RvTuk+LaXoy7rz/AMm3pviLj7cm68iu0WOSPFpvNFab13YSjkWqDtHYhKE1qg7B5LsnB6Lkspc4jqvGG/1VcAsokbTPFuh3JU4JipxsXWqPHjmDv481ma7MztXsyyG3E1Ds9eO4807Hl/TIZDL2kQtL++v2EOSWxU2qAGSUd5rNGXuMqn7ggT4JvqDvU2O2cXjXwUhu7JDd2MIDX9Iz4lOrUx9WHRvAFXYbgnrYatiTGukxODFfIxOxrZYnEXYxhv0480Vl7WSn2hDZ/wD5Zfhb/wBnZAcEuWWuBc8nZCK32ue0OrIQGjstGDW8hv4pGmc3uJSkycVhIzcac0xYX5GqDLRDEM3eaL0ki/TZOO6OyX91VNNcE0tBtHOHXBIyBLaOG6h1HArJ1fTQzQd89mZepwRyxd8+StoXmUjgmavLchhJrkaCRax6amGifSK7LssFnkPuO/8AUq9E3wmXom+E/wBh3s2MMHWIB4kLFm6XqJPaDAl02Z/pYS61M+Nv/sEhdD1F7wYP+Ezf6WDC1CuDh4ha8WPqMLuKaChDPidxTRGWNj9Q128Zd662DrtW2aNPzWx08PXXtlVPz2KZ4HNFHirdCMfMLordbG273QK6z0yy3IGr4Ae/AvtFnvDDw3clnyJMVNWJ7QTrmFkyNmTI33Ctk2CW0ODGNcTvAJoK4k0yGOaz5usjDHqm0vvtf0X1+hUZynsh2diWORp6Kcsc2Mmsob1n9WkYIpWpOBpyque+q6zFJepjvU69r7eXfH/eC3CD3TEM2z3NBJIOWRBpUYkldFSem6ENtFVmcac1pxSdGnE2M4X0oM9wWxbG1bBsEd49bF2gCPjdhcchsu0oox1j0jwOwzsj9TsvCqCWUF5KFtq21LJ1QbrPhZgO85n5INTkDqcimCB2gTIY2MjAb7OsBces4NAzT4xofGKQ4/y7c3F53V9EYy5eDrJme5BXjQD5oXYLjLuy+OzynMNYOGfp6oWLen7kJoI2tJLiQ0VJJy4DSqVmlHHBylwhWVqEXKWyM4LXWumK8jKeptnm5O3YlK30MJQxOebrRUn7qToEcIOTqIcISm9MVuMo7IxudZDwwb45nngujj6KMd57nTx9Aoq8j/AQ20PGDWtaNLox8lqilH5YmqMIw+WJzo5nVNT5D5o6yMOpsm3ZDz73z+inpvuyaX3ZMbF+KSn3zU9NeStBXJsxnx/Lu1U9OPknpryVGwUyJ+9yF4Yv9Qt4E+56FsrOw5wB0zB5g1HeosLj8sgfQlHhlktqeO1GCd7ajyNQpU/BWmYJNa2EUJoccHCnnkkylXImU3F7oVWWxOmmaxlCSTm4AUaC44kgab9Vz+szLDH1Hx+/9BM05taRudvPYWshIjuNMYfGaE1xcXYAmtBnXEVWJfD8U9TzLVqd7u68fT/tA+o1stgKOVlamhABIriRkL9chjXdmtrXt3YtNMebL2kJGwwzsv2VsjqtYS1xwJvk1q4Yiv6lgz9FK8mbp/8ANkkre6VUNU7SjLgQe0GzegkBBBje0PZ1w5wBrRslMGvwyWvp+oeRvUmnF07VK1y1fK+pPkkDQWsafTzPoujDN4NEc98FpmcRSt0bm4V56lFvLlh25cnY4xuqjjGKCjFBkNfdaE2L8IfELihkO/uTFY1IbWLZbhS83XV3ojQd+BlCxjBiW/pbiVLJ75BLLTh+HGThSrsBXkqoF4v9TK7S6mMr6Y1uN+iRm6jHhVyf/InL1OLCt/7mf2va3SYZMBqG+p3leb6vqpdQ/C8HA6nqpZ5W+PAvEayaTMK10hxo9iWMFlKEudiQNcKgY6AedV2OkgoY9XdnZ6OEceNT7slMafCPP54BaGzbaZZFYyRec663wryAVpNlr6F0LmjCKMuPxEepR6fITi/1M7IJ3aNaror2orNildiXDuCpoFtHDsd5FS8+A9UOhMFtcFZ2McD0lBzH0VekgXEj/h1DTpR4oXhpAODIy2E0NJfKqpQl2YKjPyJrbZHVxcHd1EOTFKS3JPHOS3FlmYRIxgwvOANBeOOGQFTmaAb1zZxWOVt1/Q5uTE4yCbSR0rg4O6g6O6MLl0gUuuFa4EkHWqVCMeU7vv8A+ufoLa9xRUNNa0aTQi7pU0LuJAKL7A8Fscpu1LwO0GitKaB27UYKW6qw02hh7YSRuezo4WR0a1jwwgsc4Ct8Y61p3aLN0+KUE4ZJubt7tVtwkHkipS2FdjsZwyx5rrYsOxrx4GlY8suzHnBoYebfqtUcY9RDnbKlaP5TDyA+ivSGkU3XNOMTmnhUfLBXuNW4z2fOwnFj6g1qX1xpuFKYK6lWzC0tLYYyEgVFnEg/LISR/SW18KrLlzZse/p39n/YzZOozQ/Rf2f9gQe0IGDbO1pHxOJ8qBc+fxiS2UP5/wBjDL4pPjT/AD/sUz7XlfqGjc0U881jyfE889k6+xkyddll3r7C2SWmJOPmsltu2Y223bKHSVUIcqoQVUXQHjrY76tzHVzqK55V4LqdFNOFHV6FpwruOLIwF1OrlUBv3ktqRv7Dduz21qWueeWA5VwRaia3xwWmzSZBgGmJ+irVHyVcO7Iiwy/EByA+/wC6vXEvXj8HHbJdQVcfFT1ET1o9kQGzG+87zV632I8r7Ig+ywjMj7HFXcitU2DvlhHE8le5KkUi0g9lhJ5KmiNC7aoJGIDa6anuV9i06RlX2kxSskYSHxvDgdQWmvdyXI63FjyxcJK09mc/qHvaD7JILZaJJJJGxyPoS9ziBUi6BiMdMsAFy9ePpMSjixt1skjNFepJtumEQbKkL3kSwuETmse+o6MijAejJ7VKjdlvwVw62H8OMk05vhrj7+CRxS5vgI2ls5tnEL3SMlfK0vLLrm4A9mvvHs4646JeHq31HrQgq0vSns7Xlf8AeKDcPTpy7mdntofI7qgNLiQGigbU1IA0FV0elqK0tfl87eS8M/duh7slgJFKHgcCeR1XZivbaOqvluI9AZUg4O7womCmEQseOy86Z4o7G2u4ZFane/HeFOfkqpE0RfDokbJZ5cjdPKhVbkqcfqeOzposWmrdP7jHxqrTi9i1OEtmWSMin6s7SyTR4FHDmcnBZep6LHmXBl6joo5FaM/tzZz7Oeti09l47LvoeC87n6WWF78eTgZsEsTpiCSSpWcUdY5WQtVFBVpsrZOD9DvXp83TRnutmej6jpIZN47Mq2awsvgihwSeki4uSYjoYOLkpDaxAB9WnMV8M6DVb0qZurc0NntUp7D43dwr34qNR7i3GHdM9I61H4e5XUAl6SKn2e1uzcAPviruCL1YlwiH+GTnOWlVeqJfqx7Ig7ZeFXzEnUXqc8lTyPsieo+yKTZLOK1cXUyoa641zRKUi7yMsbG33IiAPedgMuKtuuWU01u2BW3bMMYpevu+GP8A+2XhVKc32Et+BfHZZZus8dHGTg0dp3M5lEoOXzBqDlyVbS2OwXSBXEAR53jnjRBkxxa0kljTVAE3ss6rGgUc6tSK0FMac/2Sp9LFqkLl0sGhJtCzOiJYRUgkjHIirSfEErmZcEotHOyYnHYLsmzpJWtcXONMhWtKUIpXmcOC1YOjVp8WbMHSOe8n9i42Mucb3bGOPvcuK0+mk6a3GrEk6fJYyJ0YqMjoRUE8d3NGrXyhJuL9o7sO3InANmBacgT1m9zu03vrzV+rXISyb7jIQigMb6Amoxq08iM02LT4HxV8FrLU9oq9lW7xjUfYV0Rx3pB9mlhlyIB4obaBucRlZ4ntxYajccQVTknyU5xltIIfFHKKPbcJ8D3qJyjxuCtUN4uxdbbA5jDHIC+F3eRx/dVkjDNFplzjj6iNPkwW0NmGOQtrUZtO9pyPPTuXlupwvDNxZ5zNheKbizkdmos2oSWiIKtRQXtCGmLV7Sce6PXzj3QBZ7ZfLmnOmCUnbEppyIyTG6HAkOYcKIW20SXAzh2mxzL0jTXVzDR3eMj5I45XRIzdDCOZpAcy1Fo/OCPPJGpxa4L1rvEIhjc7EW2Mjg9qt5YLdkeXGlujsjImn8W2t5X2/IYoXnjXtK9eNe1FU1usLKYvlNMmtJFN5L6BUsrRXqyFtr9qT2LPE1vE9Y86AADzVOUpEbk+RY1k9oddJdK/PE9RvcMArWMHQaTZns6yKhf+JKctWt+qbGKQaS7DG2UYOsetlllwA3onKlZae19i6x2G7R7h+I7BoONwGlTzOqUk27YtXJ7h07QxppT8Npe47yBUBXyTn87GXn9mr5ie66KCjsMSTU8syVGoufAVrU9gX2dsYuCuRaHDmxzmO9EXEE122Db0wTXbYM2tstr2gtweKljuOrTwKXON7i3b3M5LESAQOY3HcpjdlxpgklnwwyriNUUoJluFnNn2x8Bq3rMPajPZcPQ8UmnHgBao8G22ZJ0zOks7r1O1G7tN4HwzT4zTW5pjkjJUyRbE7CRlx2/I8Pnojp9g3F9g+yWSZmMLxIKZOKCWnvsInofzbDCDaYPVmjLTywQODW8WKeNreDGcZbdo1wcw6VqQgvffkVqbe6pmJ9q4Gsy0dhycD6hc34tDVjjPvdGb4jHVjjN88Ga6ZcGjjkTIVKIXW+Y0uV5HevaN7Uevk9hTDJR4rmDTmEl7MzPZhT8HEaHJR7MKRTYn0JacigWzATL7I+t6M9ykX2I2U7OfdkLdFn6iOrG4mfqI6sbR20WJ0shpg1ubqYb6DeeCHoscpY0kL6PHJwSQRHZXO6jAaanfRdNYzqLHQ72T7PGQ3W4Adt3zH9kx1BEdQVyNTZ7EyJvRRDGmLkKfdi7v3Pg6+VsYONXDM7uKt77slaueAbZ1m6UmeTsAm4Dw94+iC7ZUtvah1CA0GV2dCBv4BU+dKFvf2ogIwWUf7xvOw0OQryCqUqewMnT9oI03mtOheSMNDU0+aNbOhqVOvoI/ZQB0WP8ApyyMP6ZOt8z5KXTaJJ02g2ztqXRnNpNM8tPvii43C43M3tSEMeTTA9oa00I4hLnGnqRTVOwN8OIoRepeB0eNCPlwKZGSkg0yqWzNf2cHDRW0W15BYjJC+8xxjkGFQfI7xwSnABwvgf2b2xB6tqiB0vsGfEtPoUKm48lRnKI1s20LK7GO0BnB1W/8sPBN9W+RvrX8yHEFucaDpIpW/qb9VVRe6AcIPdWiNotUTQSSyM8JB8gk5M2OHzSX5ETnCPzSMNtS1mR56xLQcNF53rOp9bJs/b2OP1Wf1J7PbsBUWUyHVZCFqdUlrsxkV676M9VYBNjzCCSsCSsvimvN/M1Lu1RSdqmVSOoQ4Kn5AbJSy0IeFV9y7GGydlunlDhhG3F7v+o3ko1DWyJanRoXDpD0cQusbhUeBx9ea1whGEdKNcIRxxoZbK2YX4RmkY7T8q/lbwRSkolzmor3c+B+1oa25GLrG5nf970r6yM/fVLkXS2utWRd7tAiW+8hij3kDWSxmaQM/wBNuLydToDxPkOaGb7sk5KKvuO7vSODGijGZ8aZBRe1W+WJ+VanyyYAlkuj+XHi4+YVXpjfdlP2Rvuxba7QXmQjIA07sPUeKtR3SDjBJpMnAzCMd3lu8Ub5ZJcszPss+k88J9+tP1MJoPAnwQvmy582O7ZWjJwD8L+7BEvAUVu4/sU7VsQc2+3OniDklym0qAt8GTnbdN11QwmrTqx3D6apcLi9iQ22JmOpAeQ11KteMnDePotCkMujj6Hqy/0u0KKi/sD2rZ5aMrzTruQuKZNmASWIjEYtSnjrgHQdsbCx4ezQ1I4aqRg07RcI6XZqLRYxMwSMFHjtD4v3+a5/xHoFNepBb9/r/cxfEehv+JDn+v8AcTyRLzqOCMLLsm8KlLllohc7YQ3lUs6IZu0dZxBwcF7Z7nqJ8gb8eYQtg3ZCOSjr3iEp+Rbe9l0udNCq7lMjY4HSOETcXONB6k8AMVEr2It9jc2ezdQWeLsN7Tviccyef0C2wioI2Qgsat8jSyWIYNabrG9t2/e0cVbkRyrd89hsHgM+CJooAcC6noge33FPnyxPatoGXBuEeVRWruAG5RJ3uNjjp2+SycGNgjaBfdQUGnD7+iJK9yJam5PgYsh6FjYWfzH4nXmSlrd2+BF6nqfCLrWegjDW4vd4knM+qKPvdvgkPe7fBVN+FEImmr3YuNfGtN30U+aWp8FxWuWt8IXwU6KZwyBDBxpifMnmAEUE7V9w0nqV99wt7cYqZaeCvyCr3MRJL0FskfoyYE/pLqO/2uKGXAUuDcTQhsjo3HqTCo4OoonavwUncdS5QBs3Augk0yB+Xcrmr9yCyLZTQJb9mtcTG4VriDqNx4KqVbFcqwKzWJsjXQSYOacCBiPhePohV1uTerFkjHRno5xhkHaePgnJjKvdFrGOjxb1mH3c+4K6sDZ8ko7M19XRGh1afoquuS9VbSKX2Opyuv1ByKugrHWy2Et1BGFDwVvgPVSAdp2ejwdHfMZ+h715L4n06w5rXEt/+TzfxDAsWW1w9yzpi1uC4mVWYSDdoO3pGllmctjxL129V4zC97i6iOVb7SO/i6mOVb7MBd1uDh5pr3GMHePFCVdlkT7zbpzGX0S2DfY03srYjcMtOu6sbOAB6zu84f0netGGP6mOwR31M2mzrA09QOutGMrz5tG8pspNb19g5zcfdW/ZBFokjjFXdWNuDW6nmN53Kk3+SLU+Oe4htlqdMavwZo3fuvfRMiqNEIKH3Cdi0JdIaXY8G7rx+g+akvBWXtHyM9ngNv2iTM4N/t4JeR/pQnM26xxDNli619olNCRWh0Gjfqlz39qFZFbUIgNmlMjzO+tMoxl/UnVpWlDZJRXpx/JY5rrpkNS51WtrnTeeap1dFbXpQNZI/wDKuOVXnngUd1NIOb/ipfQJtOcXCnyVLhgx4kYv2pipaZ9zmB3/AB+irlEW8UabYtp/ibBG4fzYaRu39XsnHeKeaVDaW/cXD2Tp8MutP4jWzMwe3Ma8Uzh6WMrQ9D4Lp2CaMPbmBkPMKoS0umDF6JUxHa4iHCRvab4kbimfQcvDDbe+N9nEjx1CQCadmuGI3V3ZVScmRYd5cCsk/Re/Am/gzH1mGsZ41B5FOjOM1aG3DIrTL47DfIIwOhBAVt0LdxDYbC84TDqj3m9rwCG0uAW0t4jcwsuAA1A7Lhpzog1OwNbsze2nYUwqHVw3EHHxC43x1r04eb/2MPxNpwj5AmPwXm6s44LI3FL0liF0nxChGoXscsFLdqn5O3lxqTt7PyceL3PQjVXjytbS/ckMrW0/3KZG6HtfNP5Ggzh4oWimfTPZt7egjOFRGwcakVcab61WqHyo0x+VDB9tazAC8R2WjTi4q6bC0uX/ACLZWOc6/KanQaDgBqmRXgdHbaJazZznNL5CIoQKuc4gYcSVUpxgVLNDH9WMWsaQyOPsnrE5VG87qhCn+pgKTpzkemkEkgAp0UdO8g593zohWwMfarfLPTym0OuA/gs7X5uA8kSSir7hJLGrfLDY4b5DR2WincMm4eaq6VsXelanyxbHtgTzTMjNYoGtaDo5xvXyN46oAPAnVLhvIDHu7ZcwAWNu8mte8lO/8g9/54Za20MeG4f7UMXyLi+TJ+1kP47jhjFTEagj6o1wNXyIC9kNpizvDnfy39SQcNHd1fMrH1OX0oxb4ujL1U9EU35Nc53RS74344ZGuq0Ja0aF/Eh9SxzegeHD+W7OmnFVWr7gL+Iq7or2tYw1we3Frs+/JHCVqmHjnqWl8oGs9mqyWE5Pa6neMx30KHNFThTKzxU4fyPn2ztsSRYNdQatOLTvqCvM48mXA/a/+DzsMs8T9rNZYrQyUXi246mJacD3FbcfxpR2yx/Y34/inaaDWTFuUleDgVtj8U6Sa+b/AGNK63p5dzk20TTMA72jHxScvxbpoLZ6vohU+twR4diyUl2LiSd54YALzPU9TLPkc3+3g42XJ6k3IGkdRJTAKOlRoglljcOIXuHE9Q4pgznDcQfJIniTETxI644bwlKTgITcSqgOuKP1EwvUL9nbVdASCSWHMA+Y0RKel2FGaUlI10PtZYi0AyuZQVLRCS6vF1SCe9MXVQQxdXBO3bBbV/5Cs8Vf4azukfo+YgAbjdbieVQkz629kJydbKWyMftj2jntTqzyEgHBgwY39LRh358Vm9VyluZ/Vvk+twuwfdzdRjeAous+EjsPdJFgsdAI2Z5ud95lWn3ZetfNIMjjDQGMA/fUkqrvdi7t6pGU9r/aljGGz2d1ScJXjLixh14lJlO3uKcrdsF/8fPJbacMLrKf70WN7hwdtGuDv8i001Tf/KNf/wCgNtXZi5t8h/ZDHli4cyM77TwXnvIzaB4ZlNh8qHw/y0ZFjfwSfzD91zfia/8Ar7+V/Uw/Ef8AJGewPaFrR0E5/D9x/wABOh/L8uWWXoeq0rTIx9J1Wj2yNdZpw0dFJiwioNa4aY6hdh+73I6svd74jGGMUMTuw7sn0S299SEubvUuQN8PR0BzaacwUd2NU9XB8ce6r3EZFzj4krz2VXJnnp/MzR7CttMCufmxiGh8SDksTjQBXcQMhCVqpIsX2lNjCyzll2eXiqbSRBM+EjsuqF7TS1wz025TJe1FVTtclNlJG6oQOmA6ZXLFvHelOFinCxfaHEa1S5+0TNaTllsl/EFYZ5dMjPTfAbaNnsjZW8C8Opd4b0jHllOfG3kKcEo87nLRZGi4bhF4a5GqOEpJyt8Ayjwa3Y/tMIXtjndcJA6/abkAMsQfJdLpeujkj7jdj6mvbk8GotHtfYmNF2a9qQxpc49+Q7yFsWWI5ZIvcyW2va2SYGOIdFGc8avcOLtBwHiULm2DLI2Z8RAaVKFUCmjW/wDj2X8SZhpV8VQB+Q//AKRwluMhLc2kTQbC4aNcfmU636qHNv102XTO6kHEj5FRcyJHmQu2n25aiuld3VRx+VDY7wiZOazXYrpwxzOuoWbrsDzY9CZn63C8sdKE9qsDswK8lx/8Fmx9r+xyJdHlh2PbL9oZbP1HC/H8Ds2/pOnLJasWeWPZh4uonj2Zrtn+2EJFC+6PheDhycMFsXUY5fQ2rqMU+9MXbf8Aa2oLYyHGhAcMgKHHicUGXqIpVAXl6mMFphuYpoXMkjmNBETyMQs84i2hzYdpnIrJPGA0Mn7TACSsQNAb9qVKP0iyEs1Qoo0Q1GxIx0YqsuWXuIfP3WuHS81e4eWPg9I80e6ONtLK4P8AFV6sfILyRZYZWn3mlTWgXJFU0jKZhA5IDXQmtjhos2ZxaM+WaY7LYBZh0dekqM8uK5GH13ld1p/mC9GjbkUWl9Cty2YhslJb3Pa1rjg0YcEMMUIycornkJzbVHtohha1wvFwHWS4Jxk9X4JKqQNZ3VW7FK+B2JtjCFhzWtJmmmWvLip6dlrGOfY6forXETk4mNx4PFB53fBXGGl7BRhp3R9N2YPwp4jm0k9y0ZPmjIfl+eMjrHVhh3teB4VCn6mXxOX2F+1M5efomQ4Q6HETP+0tmcWwtZmAS7vpT/sgnHWyShrbdiqGxyt0QrG13B9OS7k57HfFJGV4jMIJ4lNe5CcuGM17kIbbYTGd4OR9FzMuN43TORmxPG6YNRLFHlRCQclSQDRbGdyzyQtoK6MnNJbBLI4kNlF1FChpYdpuY2iVPEm7IZ18TdGL10q7I9NJR8FZsoPuINL8Cmvoc/gx8I8VNEvADi/ANaLMNKKtDJpYBNAk5MQnJiGWyZWvYWSEgMBII36Lk5ozxzUsa3YuFNVICN0UJFaYFbJRbXO4nZHIgA4GmFcuG5VVxopcl+1py2oDWgSaDGiyY0pNW26GTfhcgNmFNF1MSoZi2GUctRktHqD1I8TwKPWhimiTJANSDmr1oLWj6x7P7UbMGT1HXHRyjc8fXA96apao0g7coUuwcMG3R7sld2Zr6ou+4Sdu34BbZGDrQOeSTuDc8UalSsbCdfhGVk2n0kzyHgMrRtfhbgD3596qMl5LjJdwxlqGr2K9SL1oIFrb8QPACqq0A5CPbsd4HCmNVh69fw78GHrk3jvwZ58S5Uchykwd7aJt2FZUSqZQVYTUpGRbASHNzBYnyKZCiiKOtbVEQujhJ0VOSRCksduAXs9KPWaUUPYdXKnRToq6MHeULAZTLAhaAFtsbTBZ8gjI7BrDJdeL1blReA3LnZcc5JuOz7GNL3bh877OJCW16MnLVZsXr6Kl838i5KGrbg7adowl1Wx0F2nfvQ4sWXRTlvZJSi3shRQuOOWi248YEYWMrAxbopJGyKVB93dRFpTLUUzhG+oVemGsZ1reIKmgvQMNj7XNncat6jqX2jWmThucEyD09hsNjWSbfjLQ8PBBpzwOALcwU5SiEqA9ubVfJDcjaS0gh5BxofdaM6HU9yqRGjKRzRNNC013GoSlKACcRlZbdCP9MlMUo9kGmhn/ABtBUNDB5qsmeGNXJ0VPJDGrkxbbLTfwFacdVwOs615nUdkcXquqeV0uAR0ayRkZEwKeJaYTGJi+QJ4YfsqKuKzZ5UBIeFtAsGq2JB5EyJBv7P2W+TVBklSIagbNaNFzp5HZVnzpovZkr6TR6+iZjAQgMqv40UBZ62C6KjNKyOhM2KLU3XekiinoxRTSqIoqgW4Fn0oRpVnhGFFFF6EEWVgTcaQzGlReW3XYI+AuBixgLa60V9rCRXG81oiiHEsfEKVRjEVdIaq6CoJEIOiooJskhYeqTTcjQ6KsdNsrJm1e0EjUYFVOKaF5YpCi4Gk03rzWXrM1tWcDJ1WW2rPONc1kcnJ22ZnJvkhRQokFCA1oanwYSFNpGK1wGobbFGCx9SwJDGdZIigdORDS+yvqkZijTyZrnNbl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4" descr="data:image/jpeg;base64,/9j/4AAQSkZJRgABAQAAAQABAAD/2wCEAAkGBxQTEhUUExQWFhQVFBUVFxgYFRcYFxcaFRYXFxUVGBgYHCggGBwlHBcUITEhJSkrLi4uFx8zODMsNygtLisBCgoKDg0OGxAQGywkICQsLCwsLCwsLCwsLCwsLCwsLCwsLCwsLCwsLCwsLCwsLCwsLCwsLCwsLCwsLCwsLCwsLP/AABEIAOQA3QMBEQACEQEDEQH/xAAbAAACAwEBAQAAAAAAAAAAAAAEBQIDBgEAB//EAEEQAAEDAQUEBwYEBAYCAwAAAAEAAgMRBBIhMUEFUWFxEyIygZGhwQZCUrHR8CNicuEUM4LxFSRDorLCB5Jj0uL/xAAbAQACAwEBAQAAAAAAAAAAAAACAwABBAUGB//EADYRAAICAQMDAgUCBAYCAwAAAAABAhEDEiExBEFREyIFMmFxgUKRI6Gx4RQzUsHR8EPxFSQ0/9oADAMBAAIRAxEAPwD5qUYZxQh5Qh5Qh4KECIkJAlqos9RQo8AoQ6QoQiAoQuhjLiGtBJJoANVaTbpFpNukH/4JJwPAV8t62f4HJ9DZ/gMnlAroy00P9xoQsc4OL0yMc4OD0vkg4bklx8FHgTuQ6q5IXxOCCTsFxCWOCRJgaRhGGgVSm2waKnSA6pTgy6LbM6h4JbVFFG0TR1Vqx8BOJCOUImgaLXSgBBLYgHJNVK5IUuCYiFsTVXcoFtbBVORYkXVHHFCHlCzihDyogRCoQLYqLO0VEJNChR0tUIRuqEHuwILoMmrjcbwHvH07iun0GHmb/B1Ph+G7yP8ABprCRel/LcHmtvc3Vx+TO+0djuyvaBn+Kzk7tt8et471i6zHqhrXKMPV4tePWuVz9gKx7MLs1xMmZI5DkNHbPa0YrG8jkwLElsDQcFpxwb5GRspjUnBEbCyTRKUaAuim4Rqoy9QfYbUMnLNONgsI2kWuGCOC0oNOkKnNIyR2SyLJtChaKZ1xSuACTW1V2QYQWOoUUkUUzbPNU1SQRkqrrjT1VCHlCEVCzwVECIioWHRBUQsuKEJBqhR2iohEhQhp4mXf4dnAE8yK/Mr0OCOnEl9D0fTR04PwXbOnF20H8w8qK1vIOKuUUT9rcoJhobh4g4juwCClwxMErcWdhcA0HSi8Z1GN480sb7P/ANHm82N48jh4Yj2xtOpoFpw4e7JGIps8Bec6AYknT910cGB5XS4NfT4JZZUh5s+AAVpdaNfed9F2cfT48aqK3OzDBjxbRW/kKfszCupF48BoKqsmDFl+dWDkx48vzqxXaIrri3d9heX6jD6eRw8Hnc2P05uPgCliKytAFYlcFRdlzJ65oeCFsbKq9RDs0VEqTso7ZyqsgeJDRIm3ZCyOfepGbIYIlelHHQVCEgoQ7RQhfBYy7JBKajyWdEDmnEK1NPggdCrIWqELrPHXGgNN+VVq6fB6jd8I1dPg9Ru+EXQxnAVxIqKioO8cCugsUKpo6SxQqnFUVvgvVAwcMwfRZc3R7XD9jLn6HbVj/Yezv/GYBoPQLqxXsOvFViBtmyVFoA+L5pcOQYP3IYbWpJYTvbddypRDNbsTk9uUTOt56JtNQf3XF+IYE8yyeV/Q5fxHGvVUvKFrYC48SkQTlJRiY4RcpKKCoWAuuN7Lc+JXocWNY46UeixY1hx0hhHLffTJjKd50TAkqX1YW+1no3vOuA+QVpbpEUFqSF1t7X9IXnPiirP+EcH4kv4/4BXLmnPOssZfkO/IJ+Lo8uXeEdvPY0Yumy5d4o67ZRGN5nKp+lFol8I6ir2/c1f/ABueu37llkZQrjZIyi3F8owtOLph0jm5JKlTBKWWcVwRrch6UJM1uQgCl2WYqi9SOJtaoQmGqEJEKEGWxZqGiVPBLK6iXGEpukO/w3DrMz3kivLALp4fhmKC3bbOpDocS+ZtlUlhiBp1mHnUef1TZdDB/Ky5fD4SVwYLaLA9uI6zd4z7x/dZZ9NOH1MWTpcmPlE7A/q/1j5LZ0S9rN3QRWiRa0YuYT+ZvD7K10ba7lcxJF7324OCotbbF9invOY6vZwpw/ZEnQV0q7ENlzUfON/7oMfzMCHIy2XPfs8ke9jh80zIt7L6he5SM9Zn1jaNxI+/Bcnrd4R/JzOv+WL+4QZLjC7XIK/h+GryP8F/DsPOR/g7D+HGTqfmV02zpSdsmDcjA95x+eaJBrdhNqPVjjGrh5K15JDlyI249em4ALzXxFufUUvojzvXtzz0vojlGsxdi7Rv1XQ6T4bGPuy7vx2/udDo/hkV7svPjt/cvjlcTUmmVGj1XWSVUjq0ntEc2GCvazONNw3lDJiMm3APb7AAS8H3a0AoOrQZctVyfiXS45YZZEqa3+/k53V9PB4nNLdfzFczdV5KUTilcTjXBLTdhBEkZojasoFxSnjZLMoGr044saFRZ0qyEC5Qo0fsjcLZA7RzD3EOHkfmuj0NPUjp/D1aku45tlnuDAXm6j1at6N8Vq27iyZ39TP9w+oV0GovsCSSOjxaatr98kLbRHLyTs1qEl4DB1KnmFWPTewOOMVK49y2c1a2TVv2U2htdix7hg8dlwAd6IaAragN56J/5XeSEi3R2EXZi4dmRp8RmPXvQw2kwY7Oi7ZE9C5p3n1TWxmXdWLrN7zQMnkLk9TulH6s5PWbqK+rCrXi9kY0xPMU9V0YRUIqK7HRxwUIKPgnaCXSNZuxKLuFHySrelwyb5ZIrCuol9iN+cu91g14K7L4iU2m1XSXHFziaDdXLvWHB06xyeWXzP8Al9DH0/TqMnkly/5fQqhriSauz/YLcvqb95Dew2cijndp2QRhN9kN3PoLgPWPbPog53E1fuf4IWiT8OQk4Xbo7zT1WL4jJQ6af2/rsZusenAxFPMKUXi27POEbJIAUGkjGrmhwVpFAbgAiIYsLvjyYULIuKhClxUKG/s4Xh5c3skXXcakeYwK29Epa7XBt6HWp6omohc+7dOJGY15hdU7GzdsXzwkkujz95hwr+6jTQ1ryLJHkVIqPiacKdyC7QD3BYZgyRrxkDRw4HP6pPErEPZ2PGi69zT2XYhauTQ91ZVZsC6M5HEeoUKfkjaIqtLDm35aFC1YP1KLHJeBacwcOY+oqhT7lPmyiyzfiHcTVRvcuXBZYv5rsqXi7fpX6LE43mX3swSjqyx+/wDsSsZq9zs6LanuzbJnopMXyE8FF5LRyCW6xztfmSpe1lthImENnqe3ITTU01Pp3qnLStym65F0NT1nf24c0Md3bJG2xxY2UF92/Bq0RQ9eEMxOWC8e24YDQBR77FVbpcE42kNOZc7M+qlktN/RHtrNeIg1rSRW84jHLIYfeC4nxhZJwUYxbXL/AAcn4lrkqSddxLBHeXnFFI4h66WmiGTRC+C0kJae5dFdolNU1ooy4XbHljGE4BQsqeoUQooQ1fspEDHTVwf4gj6LqdJtjv6nW6RVjv6jIi+MDSRmHP8Aut90dCLrZ8MGtDg/A9WQa6q1sMjcfsCShrzdlqHAYPGf7jgUMo3wVKN7oRbSszo3UPcRkRvH0WaaaM80xls609NFT/UipTi3Q+iZhyalQWGd7MLmdfaHtwcM+YzCeMqnRJ8tQHjHChw0VApdhfN1JA4ZOw70uSpgsDtXVk4HEd/71Sm9yrL7LKL0h/KPP+yCHz39BMF77+hdA8tiJ31TlwNBpXUYG7/VR7IIJDQS1uQaLzq6UVN9gbA7RaOmkve43Bo4JTet2Beph1kiBo49kZLTCJrxqkOrHCX9c9VoyrpxTG+wTdbItktjAaRtvvyL3act3IKq8kUdvc/weY8k9ZxJPujAd2qIK/8AShvZ7MQKvN0HJo7R+iW5eDNOe+wnkh6OWpFA45V3Ur815r4r06x5FOP6jh/EMChNSX6i60WQOxC40onPB/4RKqizzrEExSIZ7Ztgjdi51AutlzOHCHFtottngkutxwxKBPJOPguibIIpgSzM6I/UcWkyPYRzRXSQdE9O0Qb7FtBEZpmx96n5SMfVdTopXFxOt8Plqg4Di2vqBNEdOsBqFuXg3w/0s5JSVoew9YfdCNVaYcZVswOR9Rddz4jkrZb2AnSYdHJi2uB1B380iTvZi5tPZikudBLeacWnuc0+hWVtxdrkxyuLtcmgslraaPaepJgQfddx71thNTVo2RkskbRdcDXFujsuBTCrbBbQyrS3UZeiGStEkL7bJ1GOoMy0794FfFZZciJeTlld1Hk6lrfn9VcO5Ue4XaT1WNrnTBNYYKetIBTACp0Qt7lyZG2SEi4M39Z3Bvuj1SJu3QmUr2JWVgJAHZHn9+idjgPxRrkaQObg53ZGQ38TwT3KjTdFr7U+YgCt2poB6cFSlfBSklwF2SGpo2leWDeHFHwX2tjVkrIchflOQ4+gVU5fYXJuf0QW1/Ri+81kdkN3AIedlwBWv2rgRbblq5orUgEnm4rgfF8ieSMF2X9Tj/FJpzUV2RRHbyziuO4nMLotuN1Q+mXRXaNqVOCL00Qym2Zg6jY8AMytuNS5kPQG6yktzFRqnWGhp7JvLHnLclZt4lGjm2S17rzs1m9eUUKs42xMZW6RlTnwWjpOuePKnLjuaOmzelkTfHcEhk6J109l2X0Xqud0ehe6tE7RGWO6SPLUb+IU53InaOuc2Vt5po77zVplqXZgFoaDVrs/vEIJxsGcRfaI7wuntDFp372rJJdmZZLyCbPtnROId2HYPH/YcQhhNwkLhN45Wadovsu1xGLSMiDkV0IytGzV3KHuyJzGDlZLF+0W0a8cQ4eOPlVZcpnmDWV/4ZG+RvyVYyoMOtTuv+kJje4aZTZyMScK68BifL5pTYEmCB95xOrjXkNB4UQQVsrGrYe2jR+UeZ+i0ykoo16tKOQMdKanLPHhl3cEMIufPBUfdzwO7DECBTAauwqeC08DuAt1tp+HCBU5nQc0INd2F2cNhF5xvPOutVdatkU7nsixkpI6V+gwG790vqM0MGNyfYDNkjhg2JZXFzi45k1XjsmR5Jub7nlsk3OTk+5RaxQIUChU3NGEFsCFlCy1xGhdoTkFs1U9I9MWueakNJojLG/s5ZKuDq0ok5ZPhEsa7S2ka0aix4E47g6bFzrU86pvoRRekKsc98dG/P3T6LqdJnSXpy/B1Oi6mv4cvwXxWh0Zuv8AHQre9jotEZ4TW/GccyN6lF8kTKHijsCPEKJksDmj0dnoR86peSFipxsAtlnvfq/5cefBZWuzM0lezLtjW8ikbjiD1D82H0TMM9L0svFOnpYzncMxkcDwPFapM0Niu1vwHe3xSJ8CZAVmloafmafml45bioS3DZJq3jvwCYNKLTPQXRrh9fPDuSZvshMmXWWOnqU2PtRoh7UWsjvnHBuiuEXN2worU7Y3gYKY4NHnxK1ccGhbcFvSGQ3WYNwqfoqTZSdBcDmx4NxPDNXRdXyFMiABlmcABodPqVU8igip5FBbA/8AiAlywaMh6niuB1WPqerltGorizi58fUdS9lS+pEWevvM8f2SV8J6j6fuK/8Ajc/0/cpt1heR1QHfpIPlmly+H9RD9N/YXLos0e37CWKIg0IIIzBwKyytbMzvYMaxKbBFlntN3MVBXQktQ0m2COt8Ybwl6ZVQQX/EtpRuCbDB5LqwVy1JUMogVTBYTYLNeKz5cmlC5OjQ/wAM1zLr8RvTuk+LaXoy7rz/AMm3pviLj7cm68iu0WOSPFpvNFab13YSjkWqDtHYhKE1qg7B5LsnB6Lkspc4jqvGG/1VcAsokbTPFuh3JU4JipxsXWqPHjmDv481ma7MztXsyyG3E1Ds9eO4807Hl/TIZDL2kQtL++v2EOSWxU2qAGSUd5rNGXuMqn7ggT4JvqDvU2O2cXjXwUhu7JDd2MIDX9Iz4lOrUx9WHRvAFXYbgnrYatiTGukxODFfIxOxrZYnEXYxhv0480Vl7WSn2hDZ/wD5Zfhb/wBnZAcEuWWuBc8nZCK32ue0OrIQGjstGDW8hv4pGmc3uJSkycVhIzcac0xYX5GqDLRDEM3eaL0ki/TZOO6OyX91VNNcE0tBtHOHXBIyBLaOG6h1HArJ1fTQzQd89mZepwRyxd8+StoXmUjgmavLchhJrkaCRax6amGifSK7LssFnkPuO/8AUq9E3wmXom+E/wBh3s2MMHWIB4kLFm6XqJPaDAl02Z/pYS61M+Nv/sEhdD1F7wYP+Ezf6WDC1CuDh4ha8WPqMLuKaChDPidxTRGWNj9Q128Zd662DrtW2aNPzWx08PXXtlVPz2KZ4HNFHirdCMfMLordbG273QK6z0yy3IGr4Ae/AvtFnvDDw3clnyJMVNWJ7QTrmFkyNmTI33Ctk2CW0ODGNcTvAJoK4k0yGOaz5usjDHqm0vvtf0X1+hUZynsh2diWORp6Kcsc2Mmsob1n9WkYIpWpOBpyque+q6zFJepjvU69r7eXfH/eC3CD3TEM2z3NBJIOWRBpUYkldFSem6ENtFVmcac1pxSdGnE2M4X0oM9wWxbG1bBsEd49bF2gCPjdhcchsu0oox1j0jwOwzsj9TsvCqCWUF5KFtq21LJ1QbrPhZgO85n5INTkDqcimCB2gTIY2MjAb7OsBces4NAzT4xofGKQ4/y7c3F53V9EYy5eDrJme5BXjQD5oXYLjLuy+OzynMNYOGfp6oWLen7kJoI2tJLiQ0VJJy4DSqVmlHHBylwhWVqEXKWyM4LXWumK8jKeptnm5O3YlK30MJQxOebrRUn7qToEcIOTqIcISm9MVuMo7IxudZDwwb45nngujj6KMd57nTx9Aoq8j/AQ20PGDWtaNLox8lqilH5YmqMIw+WJzo5nVNT5D5o6yMOpsm3ZDz73z+inpvuyaX3ZMbF+KSn3zU9NeStBXJsxnx/Lu1U9OPknpryVGwUyJ+9yF4Yv9Qt4E+56FsrOw5wB0zB5g1HeosLj8sgfQlHhlktqeO1GCd7ajyNQpU/BWmYJNa2EUJoccHCnnkkylXImU3F7oVWWxOmmaxlCSTm4AUaC44kgab9Vz+szLDH1Hx+/9BM05taRudvPYWshIjuNMYfGaE1xcXYAmtBnXEVWJfD8U9TzLVqd7u68fT/tA+o1stgKOVlamhABIriRkL9chjXdmtrXt3YtNMebL2kJGwwzsv2VsjqtYS1xwJvk1q4Yiv6lgz9FK8mbp/8ANkkre6VUNU7SjLgQe0GzegkBBBje0PZ1w5wBrRslMGvwyWvp+oeRvUmnF07VK1y1fK+pPkkDQWsafTzPoujDN4NEc98FpmcRSt0bm4V56lFvLlh25cnY4xuqjjGKCjFBkNfdaE2L8IfELihkO/uTFY1IbWLZbhS83XV3ojQd+BlCxjBiW/pbiVLJ75BLLTh+HGThSrsBXkqoF4v9TK7S6mMr6Y1uN+iRm6jHhVyf/InL1OLCt/7mf2va3SYZMBqG+p3leb6vqpdQ/C8HA6nqpZ5W+PAvEayaTMK10hxo9iWMFlKEudiQNcKgY6AedV2OkgoY9XdnZ6OEceNT7slMafCPP54BaGzbaZZFYyRec663wryAVpNlr6F0LmjCKMuPxEepR6fITi/1M7IJ3aNaror2orNildiXDuCpoFtHDsd5FS8+A9UOhMFtcFZ2McD0lBzH0VekgXEj/h1DTpR4oXhpAODIy2E0NJfKqpQl2YKjPyJrbZHVxcHd1EOTFKS3JPHOS3FlmYRIxgwvOANBeOOGQFTmaAb1zZxWOVt1/Q5uTE4yCbSR0rg4O6g6O6MLl0gUuuFa4EkHWqVCMeU7vv8A+ufoLa9xRUNNa0aTQi7pU0LuJAKL7A8Fscpu1LwO0GitKaB27UYKW6qw02hh7YSRuezo4WR0a1jwwgsc4Ct8Y61p3aLN0+KUE4ZJubt7tVtwkHkipS2FdjsZwyx5rrYsOxrx4GlY8suzHnBoYebfqtUcY9RDnbKlaP5TDyA+ivSGkU3XNOMTmnhUfLBXuNW4z2fOwnFj6g1qX1xpuFKYK6lWzC0tLYYyEgVFnEg/LISR/SW18KrLlzZse/p39n/YzZOozQ/Rf2f9gQe0IGDbO1pHxOJ8qBc+fxiS2UP5/wBjDL4pPjT/AD/sUz7XlfqGjc0U881jyfE889k6+xkyddll3r7C2SWmJOPmsltu2Y223bKHSVUIcqoQVUXQHjrY76tzHVzqK55V4LqdFNOFHV6FpwruOLIwF1OrlUBv3ktqRv7Dduz21qWueeWA5VwRaia3xwWmzSZBgGmJ+irVHyVcO7Iiwy/EByA+/wC6vXEvXj8HHbJdQVcfFT1ET1o9kQGzG+87zV632I8r7Ig+ywjMj7HFXcitU2DvlhHE8le5KkUi0g9lhJ5KmiNC7aoJGIDa6anuV9i06RlX2kxSskYSHxvDgdQWmvdyXI63FjyxcJK09mc/qHvaD7JILZaJJJJGxyPoS9ziBUi6BiMdMsAFy9ePpMSjixt1skjNFepJtumEQbKkL3kSwuETmse+o6MijAejJ7VKjdlvwVw62H8OMk05vhrj7+CRxS5vgI2ls5tnEL3SMlfK0vLLrm4A9mvvHs4646JeHq31HrQgq0vSns7Xlf8AeKDcPTpy7mdntofI7qgNLiQGigbU1IA0FV0elqK0tfl87eS8M/duh7slgJFKHgcCeR1XZivbaOqvluI9AZUg4O7womCmEQseOy86Z4o7G2u4ZFane/HeFOfkqpE0RfDokbJZ5cjdPKhVbkqcfqeOzposWmrdP7jHxqrTi9i1OEtmWSMin6s7SyTR4FHDmcnBZep6LHmXBl6joo5FaM/tzZz7Oeti09l47LvoeC87n6WWF78eTgZsEsTpiCSSpWcUdY5WQtVFBVpsrZOD9DvXp83TRnutmej6jpIZN47Mq2awsvgihwSeki4uSYjoYOLkpDaxAB9WnMV8M6DVb0qZurc0NntUp7D43dwr34qNR7i3GHdM9I61H4e5XUAl6SKn2e1uzcAPviruCL1YlwiH+GTnOWlVeqJfqx7Ig7ZeFXzEnUXqc8lTyPsieo+yKTZLOK1cXUyoa641zRKUi7yMsbG33IiAPedgMuKtuuWU01u2BW3bMMYpevu+GP8A+2XhVKc32Et+BfHZZZus8dHGTg0dp3M5lEoOXzBqDlyVbS2OwXSBXEAR53jnjRBkxxa0kljTVAE3ss6rGgUc6tSK0FMac/2Sp9LFqkLl0sGhJtCzOiJYRUgkjHIirSfEErmZcEotHOyYnHYLsmzpJWtcXONMhWtKUIpXmcOC1YOjVp8WbMHSOe8n9i42Mucb3bGOPvcuK0+mk6a3GrEk6fJYyJ0YqMjoRUE8d3NGrXyhJuL9o7sO3InANmBacgT1m9zu03vrzV+rXISyb7jIQigMb6Amoxq08iM02LT4HxV8FrLU9oq9lW7xjUfYV0Rx3pB9mlhlyIB4obaBucRlZ4ntxYajccQVTknyU5xltIIfFHKKPbcJ8D3qJyjxuCtUN4uxdbbA5jDHIC+F3eRx/dVkjDNFplzjj6iNPkwW0NmGOQtrUZtO9pyPPTuXlupwvDNxZ5zNheKbizkdmos2oSWiIKtRQXtCGmLV7Sce6PXzj3QBZ7ZfLmnOmCUnbEppyIyTG6HAkOYcKIW20SXAzh2mxzL0jTXVzDR3eMj5I45XRIzdDCOZpAcy1Fo/OCPPJGpxa4L1rvEIhjc7EW2Mjg9qt5YLdkeXGlujsjImn8W2t5X2/IYoXnjXtK9eNe1FU1usLKYvlNMmtJFN5L6BUsrRXqyFtr9qT2LPE1vE9Y86AADzVOUpEbk+RY1k9oddJdK/PE9RvcMArWMHQaTZns6yKhf+JKctWt+qbGKQaS7DG2UYOsetlllwA3onKlZae19i6x2G7R7h+I7BoONwGlTzOqUk27YtXJ7h07QxppT8Npe47yBUBXyTn87GXn9mr5ie66KCjsMSTU8syVGoufAVrU9gX2dsYuCuRaHDmxzmO9EXEE122Db0wTXbYM2tstr2gtweKljuOrTwKXON7i3b3M5LESAQOY3HcpjdlxpgklnwwyriNUUoJluFnNn2x8Bq3rMPajPZcPQ8UmnHgBao8G22ZJ0zOks7r1O1G7tN4HwzT4zTW5pjkjJUyRbE7CRlx2/I8Pnojp9g3F9g+yWSZmMLxIKZOKCWnvsInofzbDCDaYPVmjLTywQODW8WKeNreDGcZbdo1wcw6VqQgvffkVqbe6pmJ9q4Gsy0dhycD6hc34tDVjjPvdGb4jHVjjN88Ga6ZcGjjkTIVKIXW+Y0uV5HevaN7Uevk9hTDJR4rmDTmEl7MzPZhT8HEaHJR7MKRTYn0JacigWzATL7I+t6M9ykX2I2U7OfdkLdFn6iOrG4mfqI6sbR20WJ0shpg1ubqYb6DeeCHoscpY0kL6PHJwSQRHZXO6jAaanfRdNYzqLHQ72T7PGQ3W4Adt3zH9kx1BEdQVyNTZ7EyJvRRDGmLkKfdi7v3Pg6+VsYONXDM7uKt77slaueAbZ1m6UmeTsAm4Dw94+iC7ZUtvah1CA0GV2dCBv4BU+dKFvf2ogIwWUf7xvOw0OQryCqUqewMnT9oI03mtOheSMNDU0+aNbOhqVOvoI/ZQB0WP8ApyyMP6ZOt8z5KXTaJJ02g2ztqXRnNpNM8tPvii43C43M3tSEMeTTA9oa00I4hLnGnqRTVOwN8OIoRepeB0eNCPlwKZGSkg0yqWzNf2cHDRW0W15BYjJC+8xxjkGFQfI7xwSnABwvgf2b2xB6tqiB0vsGfEtPoUKm48lRnKI1s20LK7GO0BnB1W/8sPBN9W+RvrX8yHEFucaDpIpW/qb9VVRe6AcIPdWiNotUTQSSyM8JB8gk5M2OHzSX5ETnCPzSMNtS1mR56xLQcNF53rOp9bJs/b2OP1Wf1J7PbsBUWUyHVZCFqdUlrsxkV676M9VYBNjzCCSsCSsvimvN/M1Lu1RSdqmVSOoQ4Kn5AbJSy0IeFV9y7GGydlunlDhhG3F7v+o3ko1DWyJanRoXDpD0cQusbhUeBx9ea1whGEdKNcIRxxoZbK2YX4RmkY7T8q/lbwRSkolzmor3c+B+1oa25GLrG5nf970r6yM/fVLkXS2utWRd7tAiW+8hij3kDWSxmaQM/wBNuLydToDxPkOaGb7sk5KKvuO7vSODGijGZ8aZBRe1W+WJ+VanyyYAlkuj+XHi4+YVXpjfdlP2Rvuxba7QXmQjIA07sPUeKtR3SDjBJpMnAzCMd3lu8Ub5ZJcszPss+k88J9+tP1MJoPAnwQvmy582O7ZWjJwD8L+7BEvAUVu4/sU7VsQc2+3OniDklym0qAt8GTnbdN11QwmrTqx3D6apcLi9iQ22JmOpAeQ11KteMnDePotCkMujj6Hqy/0u0KKi/sD2rZ5aMrzTruQuKZNmASWIjEYtSnjrgHQdsbCx4ezQ1I4aqRg07RcI6XZqLRYxMwSMFHjtD4v3+a5/xHoFNepBb9/r/cxfEehv+JDn+v8AcTyRLzqOCMLLsm8KlLllohc7YQ3lUs6IZu0dZxBwcF7Z7nqJ8gb8eYQtg3ZCOSjr3iEp+Rbe9l0udNCq7lMjY4HSOETcXONB6k8AMVEr2It9jc2ezdQWeLsN7Tviccyef0C2wioI2Qgsat8jSyWIYNabrG9t2/e0cVbkRyrd89hsHgM+CJooAcC6noge33FPnyxPatoGXBuEeVRWruAG5RJ3uNjjp2+SycGNgjaBfdQUGnD7+iJK9yJam5PgYsh6FjYWfzH4nXmSlrd2+BF6nqfCLrWegjDW4vd4knM+qKPvdvgkPe7fBVN+FEImmr3YuNfGtN30U+aWp8FxWuWt8IXwU6KZwyBDBxpifMnmAEUE7V9w0nqV99wt7cYqZaeCvyCr3MRJL0FskfoyYE/pLqO/2uKGXAUuDcTQhsjo3HqTCo4OoonavwUncdS5QBs3Augk0yB+Xcrmr9yCyLZTQJb9mtcTG4VriDqNx4KqVbFcqwKzWJsjXQSYOacCBiPhePohV1uTerFkjHRno5xhkHaePgnJjKvdFrGOjxb1mH3c+4K6sDZ8ko7M19XRGh1afoquuS9VbSKX2Opyuv1ByKugrHWy2Et1BGFDwVvgPVSAdp2ejwdHfMZ+h715L4n06w5rXEt/+TzfxDAsWW1w9yzpi1uC4mVWYSDdoO3pGllmctjxL129V4zC97i6iOVb7SO/i6mOVb7MBd1uDh5pr3GMHePFCVdlkT7zbpzGX0S2DfY03srYjcMtOu6sbOAB6zu84f0netGGP6mOwR31M2mzrA09QOutGMrz5tG8pspNb19g5zcfdW/ZBFokjjFXdWNuDW6nmN53Kk3+SLU+Oe4htlqdMavwZo3fuvfRMiqNEIKH3Cdi0JdIaXY8G7rx+g+akvBWXtHyM9ngNv2iTM4N/t4JeR/pQnM26xxDNli619olNCRWh0Gjfqlz39qFZFbUIgNmlMjzO+tMoxl/UnVpWlDZJRXpx/JY5rrpkNS51WtrnTeeap1dFbXpQNZI/wDKuOVXnngUd1NIOb/ipfQJtOcXCnyVLhgx4kYv2pipaZ9zmB3/AB+irlEW8UabYtp/ibBG4fzYaRu39XsnHeKeaVDaW/cXD2Tp8MutP4jWzMwe3Ma8Uzh6WMrQ9D4Lp2CaMPbmBkPMKoS0umDF6JUxHa4iHCRvab4kbimfQcvDDbe+N9nEjx1CQCadmuGI3V3ZVScmRYd5cCsk/Re/Am/gzH1mGsZ41B5FOjOM1aG3DIrTL47DfIIwOhBAVt0LdxDYbC84TDqj3m9rwCG0uAW0t4jcwsuAA1A7Lhpzog1OwNbsze2nYUwqHVw3EHHxC43x1r04eb/2MPxNpwj5AmPwXm6s44LI3FL0liF0nxChGoXscsFLdqn5O3lxqTt7PyceL3PQjVXjytbS/ckMrW0/3KZG6HtfNP5Ggzh4oWimfTPZt7egjOFRGwcakVcab61WqHyo0x+VDB9tazAC8R2WjTi4q6bC0uX/ACLZWOc6/KanQaDgBqmRXgdHbaJazZznNL5CIoQKuc4gYcSVUpxgVLNDH9WMWsaQyOPsnrE5VG87qhCn+pgKTpzkemkEkgAp0UdO8g593zohWwMfarfLPTym0OuA/gs7X5uA8kSSir7hJLGrfLDY4b5DR2WincMm4eaq6VsXelanyxbHtgTzTMjNYoGtaDo5xvXyN46oAPAnVLhvIDHu7ZcwAWNu8mte8lO/8g9/54Za20MeG4f7UMXyLi+TJ+1kP47jhjFTEagj6o1wNXyIC9kNpizvDnfy39SQcNHd1fMrH1OX0oxb4ujL1U9EU35Nc53RS74344ZGuq0Ja0aF/Eh9SxzegeHD+W7OmnFVWr7gL+Iq7or2tYw1we3Frs+/JHCVqmHjnqWl8oGs9mqyWE5Pa6neMx30KHNFThTKzxU4fyPn2ztsSRYNdQatOLTvqCvM48mXA/a/+DzsMs8T9rNZYrQyUXi246mJacD3FbcfxpR2yx/Y34/inaaDWTFuUleDgVtj8U6Sa+b/AGNK63p5dzk20TTMA72jHxScvxbpoLZ6vohU+twR4diyUl2LiSd54YALzPU9TLPkc3+3g42XJ6k3IGkdRJTAKOlRoglljcOIXuHE9Q4pgznDcQfJIniTETxI644bwlKTgITcSqgOuKP1EwvUL9nbVdASCSWHMA+Y0RKel2FGaUlI10PtZYi0AyuZQVLRCS6vF1SCe9MXVQQxdXBO3bBbV/5Cs8Vf4azukfo+YgAbjdbieVQkz629kJydbKWyMftj2jntTqzyEgHBgwY39LRh358Vm9VyluZ/Vvk+twuwfdzdRjeAous+EjsPdJFgsdAI2Z5ud95lWn3ZetfNIMjjDQGMA/fUkqrvdi7t6pGU9r/aljGGz2d1ScJXjLixh14lJlO3uKcrdsF/8fPJbacMLrKf70WN7hwdtGuDv8i001Tf/KNf/wCgNtXZi5t8h/ZDHli4cyM77TwXnvIzaB4ZlNh8qHw/y0ZFjfwSfzD91zfia/8Ar7+V/Uw/Ef8AJGewPaFrR0E5/D9x/wABOh/L8uWWXoeq0rTIx9J1Wj2yNdZpw0dFJiwioNa4aY6hdh+73I6svd74jGGMUMTuw7sn0S299SEubvUuQN8PR0BzaacwUd2NU9XB8ce6r3EZFzj4krz2VXJnnp/MzR7CttMCufmxiGh8SDksTjQBXcQMhCVqpIsX2lNjCyzll2eXiqbSRBM+EjsuqF7TS1wz025TJe1FVTtclNlJG6oQOmA6ZXLFvHelOFinCxfaHEa1S5+0TNaTllsl/EFYZ5dMjPTfAbaNnsjZW8C8Opd4b0jHllOfG3kKcEo87nLRZGi4bhF4a5GqOEpJyt8Ayjwa3Y/tMIXtjndcJA6/abkAMsQfJdLpeujkj7jdj6mvbk8GotHtfYmNF2a9qQxpc49+Q7yFsWWI5ZIvcyW2va2SYGOIdFGc8avcOLtBwHiULm2DLI2Z8RAaVKFUCmjW/wDj2X8SZhpV8VQB+Q//AKRwluMhLc2kTQbC4aNcfmU636qHNv102XTO6kHEj5FRcyJHmQu2n25aiuld3VRx+VDY7wiZOazXYrpwxzOuoWbrsDzY9CZn63C8sdKE9qsDswK8lx/8Fmx9r+xyJdHlh2PbL9oZbP1HC/H8Ds2/pOnLJasWeWPZh4uonj2Zrtn+2EJFC+6PheDhycMFsXUY5fQ2rqMU+9MXbf8Aa2oLYyHGhAcMgKHHicUGXqIpVAXl6mMFphuYpoXMkjmNBETyMQs84i2hzYdpnIrJPGA0Mn7TACSsQNAb9qVKP0iyEs1Qoo0Q1GxIx0YqsuWXuIfP3WuHS81e4eWPg9I80e6ONtLK4P8AFV6sfILyRZYZWn3mlTWgXJFU0jKZhA5IDXQmtjhos2ZxaM+WaY7LYBZh0dekqM8uK5GH13ld1p/mC9GjbkUWl9Cty2YhslJb3Pa1rjg0YcEMMUIycornkJzbVHtohha1wvFwHWS4Jxk9X4JKqQNZ3VW7FK+B2JtjCFhzWtJmmmWvLip6dlrGOfY6forXETk4mNx4PFB53fBXGGl7BRhp3R9N2YPwp4jm0k9y0ZPmjIfl+eMjrHVhh3teB4VCn6mXxOX2F+1M5efomQ4Q6HETP+0tmcWwtZmAS7vpT/sgnHWyShrbdiqGxyt0QrG13B9OS7k57HfFJGV4jMIJ4lNe5CcuGM17kIbbYTGd4OR9FzMuN43TORmxPG6YNRLFHlRCQclSQDRbGdyzyQtoK6MnNJbBLI4kNlF1FChpYdpuY2iVPEm7IZ18TdGL10q7I9NJR8FZsoPuINL8Cmvoc/gx8I8VNEvADi/ANaLMNKKtDJpYBNAk5MQnJiGWyZWvYWSEgMBII36Lk5ozxzUsa3YuFNVICN0UJFaYFbJRbXO4nZHIgA4GmFcuG5VVxopcl+1py2oDWgSaDGiyY0pNW26GTfhcgNmFNF1MSoZi2GUctRktHqD1I8TwKPWhimiTJANSDmr1oLWj6x7P7UbMGT1HXHRyjc8fXA96apao0g7coUuwcMG3R7sld2Zr6ou+4Sdu34BbZGDrQOeSTuDc8UalSsbCdfhGVk2n0kzyHgMrRtfhbgD3596qMl5LjJdwxlqGr2K9SL1oIFrb8QPACqq0A5CPbsd4HCmNVh69fw78GHrk3jvwZ58S5Uchykwd7aJt2FZUSqZQVYTUpGRbASHNzBYnyKZCiiKOtbVEQujhJ0VOSRCksduAXs9KPWaUUPYdXKnRToq6MHeULAZTLAhaAFtsbTBZ8gjI7BrDJdeL1blReA3LnZcc5JuOz7GNL3bh877OJCW16MnLVZsXr6Kl838i5KGrbg7adowl1Wx0F2nfvQ4sWXRTlvZJSi3shRQuOOWi248YEYWMrAxbopJGyKVB93dRFpTLUUzhG+oVemGsZ1reIKmgvQMNj7XNncat6jqX2jWmThucEyD09hsNjWSbfjLQ8PBBpzwOALcwU5SiEqA9ubVfJDcjaS0gh5BxofdaM6HU9yqRGjKRzRNNC013GoSlKACcRlZbdCP9MlMUo9kGmhn/ABtBUNDB5qsmeGNXJ0VPJDGrkxbbLTfwFacdVwOs615nUdkcXquqeV0uAR0ayRkZEwKeJaYTGJi+QJ4YfsqKuKzZ5UBIeFtAsGq2JB5EyJBv7P2W+TVBklSIagbNaNFzp5HZVnzpovZkr6TR6+iZjAQgMqv40UBZ62C6KjNKyOhM2KLU3XekiinoxRTSqIoqgW4Fn0oRpVnhGFFFF6EEWVgTcaQzGlReW3XYI+AuBixgLa60V9rCRXG81oiiHEsfEKVRjEVdIaq6CoJEIOiooJskhYeqTTcjQ6KsdNsrJm1e0EjUYFVOKaF5YpCi4Gk03rzWXrM1tWcDJ1WW2rPONc1kcnJ22ZnJvkhRQokFCA1oanwYSFNpGK1wGobbFGCx9SwJDGdZIigdORDS+yvqkZijTyZrnNbl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734" y="2780928"/>
            <a:ext cx="2672533" cy="24659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01989" y="5246844"/>
            <a:ext cx="2940021" cy="646331"/>
          </a:xfrm>
          <a:prstGeom prst="rect">
            <a:avLst/>
          </a:prstGeom>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6"/>
              </a:rPr>
              <a:t>Purple </a:t>
            </a:r>
            <a:r>
              <a:rPr lang="en-US" sz="1200" dirty="0" err="1" smtClean="0">
                <a:solidFill>
                  <a:schemeClr val="tx1">
                    <a:lumMod val="75000"/>
                    <a:lumOff val="25000"/>
                  </a:schemeClr>
                </a:solidFill>
                <a:hlinkClick r:id="rId6"/>
              </a:rPr>
              <a:t>osteospermum</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a:solidFill>
                  <a:schemeClr val="tx1">
                    <a:lumMod val="75000"/>
                    <a:lumOff val="25000"/>
                  </a:schemeClr>
                </a:solidFill>
                <a:hlinkClick r:id="rId7" tooltip="User:Pharaoh Hound"/>
              </a:rPr>
              <a:t>Pharaoh </a:t>
            </a:r>
            <a:r>
              <a:rPr lang="el-GR" sz="1200" dirty="0" smtClean="0">
                <a:solidFill>
                  <a:schemeClr val="tx1">
                    <a:lumMod val="75000"/>
                    <a:lumOff val="25000"/>
                  </a:schemeClr>
                </a:solidFill>
              </a:rPr>
              <a:t>διαθέσιμο με άδεια </a:t>
            </a:r>
            <a:r>
              <a:rPr lang="en-US" sz="1200" dirty="0">
                <a:solidFill>
                  <a:schemeClr val="tx1">
                    <a:lumMod val="75000"/>
                    <a:lumOff val="25000"/>
                  </a:schemeClr>
                </a:solidFill>
                <a:hlinkClick r:id="rId8"/>
              </a:rPr>
              <a:t>CC BY-SA 3.0</a:t>
            </a:r>
            <a:endParaRPr lang="en-US" sz="1200" dirty="0">
              <a:solidFill>
                <a:schemeClr val="tx1">
                  <a:lumMod val="75000"/>
                  <a:lumOff val="25000"/>
                </a:schemeClr>
              </a:solidFill>
            </a:endParaRPr>
          </a:p>
          <a:p>
            <a:pPr algn="ctr"/>
            <a:endParaRPr lang="en-US" sz="1200" dirty="0">
              <a:solidFill>
                <a:schemeClr val="tx1">
                  <a:lumMod val="75000"/>
                  <a:lumOff val="25000"/>
                </a:schemeClr>
              </a:solidFill>
            </a:endParaRPr>
          </a:p>
        </p:txBody>
      </p:sp>
    </p:spTree>
    <p:extLst>
      <p:ext uri="{BB962C8B-B14F-4D97-AF65-F5344CB8AC3E}">
        <p14:creationId xmlns:p14="http://schemas.microsoft.com/office/powerpoint/2010/main" val="3494632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solidFill>
                  <a:schemeClr val="tx1"/>
                </a:solidFill>
              </a:rPr>
              <a:t>Σημειώματα</a:t>
            </a:r>
            <a:endParaRPr lang="el-GR" sz="4400" cap="none" dirty="0">
              <a:solidFill>
                <a:schemeClr val="tx1"/>
              </a:solidFill>
            </a:endParaRPr>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902326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Ειρήνη </a:t>
            </a:r>
            <a:r>
              <a:rPr lang="el-GR" sz="2000" dirty="0" err="1" smtClean="0"/>
              <a:t>Γραμματοπούλου</a:t>
            </a:r>
            <a:r>
              <a:rPr lang="el-GR" sz="2000" dirty="0" smtClean="0"/>
              <a:t> 2014. Ειρήνη </a:t>
            </a:r>
            <a:r>
              <a:rPr lang="el-GR" sz="2000" dirty="0" err="1" smtClean="0"/>
              <a:t>Γραμματοπούλου</a:t>
            </a:r>
            <a:r>
              <a:rPr lang="en-US" sz="2000" dirty="0" smtClean="0"/>
              <a:t>. </a:t>
            </a:r>
            <a:r>
              <a:rPr lang="el-GR" sz="2000" dirty="0"/>
              <a:t>«Κλινική Άσκηση σε </a:t>
            </a:r>
            <a:r>
              <a:rPr lang="el-GR" sz="2000" dirty="0" err="1"/>
              <a:t>Καρδιο</a:t>
            </a:r>
            <a:r>
              <a:rPr lang="el-GR" sz="2000" dirty="0"/>
              <a:t>-Αναπνευστικές Παθήσεις (Θ). Ενότητα 1: Θεωρίες Αλλαγής </a:t>
            </a:r>
            <a:r>
              <a:rPr lang="el-GR" sz="2000" dirty="0" smtClean="0"/>
              <a:t>Συμπεριφοράς».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645299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204856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39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3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b="0" dirty="0"/>
          </a:p>
        </p:txBody>
      </p:sp>
      <p:sp>
        <p:nvSpPr>
          <p:cNvPr id="3" name="2 - Θέση περιεχομένου"/>
          <p:cNvSpPr>
            <a:spLocks noGrp="1"/>
          </p:cNvSpPr>
          <p:nvPr>
            <p:ph idx="1"/>
          </p:nvPr>
        </p:nvSpPr>
        <p:spPr/>
        <p:txBody>
          <a:bodyPr/>
          <a:lstStyle/>
          <a:p>
            <a:pPr algn="ctr">
              <a:buNone/>
            </a:pPr>
            <a:r>
              <a:rPr lang="el-GR" b="1" dirty="0" smtClean="0">
                <a:effectLst/>
              </a:rPr>
              <a:t>Πεποιθήσεις</a:t>
            </a:r>
            <a:endParaRPr lang="el-GR" b="1" dirty="0" smtClean="0"/>
          </a:p>
          <a:p>
            <a:pPr>
              <a:buNone/>
            </a:pPr>
            <a:r>
              <a:rPr lang="el-GR" dirty="0" smtClean="0">
                <a:solidFill>
                  <a:srgbClr val="0070C0"/>
                </a:solidFill>
              </a:rPr>
              <a:t>	</a:t>
            </a:r>
            <a:r>
              <a:rPr lang="el-GR" sz="2400" b="1" dirty="0" smtClean="0">
                <a:solidFill>
                  <a:srgbClr val="004B82"/>
                </a:solidFill>
              </a:rPr>
              <a:t>Οι πεποιθήσεις είναι σταθερά ατομικά χαρακτηριστικά</a:t>
            </a:r>
            <a:r>
              <a:rPr lang="el-GR" sz="2400" dirty="0" smtClean="0"/>
              <a:t>, τα οποία διαμορφώνουν τη συμπεριφορά και αποκτώνται μέσω της πρώιμης κοινωνικοποίησης </a:t>
            </a:r>
            <a:r>
              <a:rPr lang="el-GR" sz="1600" dirty="0" smtClean="0"/>
              <a:t>(</a:t>
            </a:r>
            <a:r>
              <a:rPr lang="en-US" sz="1600" dirty="0" err="1" smtClean="0"/>
              <a:t>Sheeran</a:t>
            </a:r>
            <a:r>
              <a:rPr lang="el-GR" sz="1600" dirty="0" smtClean="0"/>
              <a:t> &amp; </a:t>
            </a:r>
            <a:r>
              <a:rPr lang="en-US" sz="1600" dirty="0" smtClean="0"/>
              <a:t>Abraham</a:t>
            </a:r>
            <a:r>
              <a:rPr lang="el-GR" sz="1600" dirty="0" smtClean="0"/>
              <a:t>, 1996)</a:t>
            </a:r>
          </a:p>
          <a:p>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497724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8737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4 από 8</a:t>
            </a:r>
            <a:r>
              <a:rPr lang="en-US" sz="2400" b="0" dirty="0" smtClean="0">
                <a:latin typeface="Calibri" pitchFamily="34" charset="0"/>
              </a:rPr>
              <a:t>)</a:t>
            </a:r>
            <a:endParaRPr lang="el-GR" dirty="0"/>
          </a:p>
        </p:txBody>
      </p:sp>
      <p:sp>
        <p:nvSpPr>
          <p:cNvPr id="3" name="2 - Υπότιτλος"/>
          <p:cNvSpPr>
            <a:spLocks noGrp="1"/>
          </p:cNvSpPr>
          <p:nvPr>
            <p:ph idx="1"/>
          </p:nvPr>
        </p:nvSpPr>
        <p:spPr>
          <a:xfrm>
            <a:off x="457200" y="1600200"/>
            <a:ext cx="8229600" cy="5257800"/>
          </a:xfrm>
        </p:spPr>
        <p:txBody>
          <a:bodyPr>
            <a:normAutofit/>
          </a:bodyPr>
          <a:lstStyle/>
          <a:p>
            <a:pPr>
              <a:spcAft>
                <a:spcPts val="600"/>
              </a:spcAft>
            </a:pPr>
            <a:r>
              <a:rPr lang="el-GR" sz="2400" b="1" dirty="0" smtClean="0">
                <a:solidFill>
                  <a:srgbClr val="004B82"/>
                </a:solidFill>
                <a:latin typeface="Calibri" pitchFamily="34" charset="0"/>
              </a:rPr>
              <a:t>Το </a:t>
            </a:r>
            <a:r>
              <a:rPr lang="en-US" sz="2400" b="1" dirty="0" smtClean="0">
                <a:solidFill>
                  <a:srgbClr val="004B82"/>
                </a:solidFill>
                <a:latin typeface="Calibri" pitchFamily="34" charset="0"/>
              </a:rPr>
              <a:t>HBM</a:t>
            </a:r>
            <a:r>
              <a:rPr lang="el-GR" sz="2400" b="1" dirty="0" smtClean="0">
                <a:solidFill>
                  <a:srgbClr val="004B82"/>
                </a:solidFill>
                <a:latin typeface="Calibri" pitchFamily="34" charset="0"/>
              </a:rPr>
              <a:t> στηρίζεται στην αρχή ότι ένα άτομο θα προχωρήσει σε αλλαγή συμπεριφοράς σχετιζόμενη με την υγεία εφόσον:</a:t>
            </a:r>
          </a:p>
          <a:p>
            <a:pPr lvl="0" algn="l">
              <a:spcAft>
                <a:spcPts val="600"/>
              </a:spcAft>
              <a:buFont typeface="Wingdings" pitchFamily="2" charset="2"/>
              <a:buChar char="ü"/>
            </a:pPr>
            <a:r>
              <a:rPr lang="el-GR" sz="2400" u="sng" dirty="0" smtClean="0">
                <a:solidFill>
                  <a:schemeClr val="tx1"/>
                </a:solidFill>
                <a:latin typeface="Calibri" pitchFamily="34" charset="0"/>
              </a:rPr>
              <a:t>καταλάβει</a:t>
            </a:r>
            <a:r>
              <a:rPr lang="el-GR" sz="2400" dirty="0" smtClean="0">
                <a:solidFill>
                  <a:schemeClr val="tx1"/>
                </a:solidFill>
                <a:latin typeface="Calibri" pitchFamily="34" charset="0"/>
              </a:rPr>
              <a:t> ότι μια αρνητική κατάσταση υγείας μπορεί να    αποφευχθεί ή να προληφθεί </a:t>
            </a:r>
          </a:p>
          <a:p>
            <a:pPr lvl="0" algn="l">
              <a:spcAft>
                <a:spcPts val="600"/>
              </a:spcAft>
              <a:buFont typeface="Wingdings" pitchFamily="2" charset="2"/>
              <a:buChar char="ü"/>
            </a:pPr>
            <a:r>
              <a:rPr lang="en-US" sz="2400" dirty="0" smtClean="0">
                <a:solidFill>
                  <a:schemeClr val="tx1"/>
                </a:solidFill>
                <a:latin typeface="Calibri" pitchFamily="34" charset="0"/>
              </a:rPr>
              <a:t> </a:t>
            </a:r>
            <a:r>
              <a:rPr lang="el-GR" sz="2400" u="sng" dirty="0" smtClean="0">
                <a:solidFill>
                  <a:schemeClr val="tx1"/>
                </a:solidFill>
                <a:latin typeface="Calibri" pitchFamily="34" charset="0"/>
              </a:rPr>
              <a:t>προσδοκά</a:t>
            </a:r>
            <a:r>
              <a:rPr lang="el-GR" sz="2400" dirty="0" smtClean="0">
                <a:solidFill>
                  <a:schemeClr val="tx1"/>
                </a:solidFill>
                <a:latin typeface="Calibri" pitchFamily="34" charset="0"/>
              </a:rPr>
              <a:t> ότι αλλάζοντας συμπεριφορά θα αποφύγει ή θα προλάβει μια αρνητική κατάσταση υγείας</a:t>
            </a:r>
          </a:p>
          <a:p>
            <a:pPr lvl="0" algn="l">
              <a:spcAft>
                <a:spcPts val="600"/>
              </a:spcAft>
              <a:buFont typeface="Wingdings" pitchFamily="2" charset="2"/>
              <a:buChar char="ü"/>
            </a:pPr>
            <a:r>
              <a:rPr lang="en-US" sz="2400" dirty="0" smtClean="0">
                <a:solidFill>
                  <a:schemeClr val="tx1"/>
                </a:solidFill>
                <a:latin typeface="Calibri" pitchFamily="34" charset="0"/>
              </a:rPr>
              <a:t> </a:t>
            </a:r>
            <a:r>
              <a:rPr lang="el-GR" sz="2400" u="sng" dirty="0" smtClean="0">
                <a:solidFill>
                  <a:schemeClr val="tx1"/>
                </a:solidFill>
                <a:latin typeface="Calibri" pitchFamily="34" charset="0"/>
              </a:rPr>
              <a:t>πιστεύει</a:t>
            </a:r>
            <a:r>
              <a:rPr lang="el-GR" sz="2400" dirty="0" smtClean="0">
                <a:solidFill>
                  <a:schemeClr val="tx1"/>
                </a:solidFill>
                <a:latin typeface="Calibri" pitchFamily="34" charset="0"/>
              </a:rPr>
              <a:t> ότι με επιτυχία θα υιοθετήσει τη συμπεριφορά αυτή</a:t>
            </a:r>
          </a:p>
          <a:p>
            <a:pPr algn="l"/>
            <a:r>
              <a:rPr lang="el-GR" sz="1800" dirty="0">
                <a:solidFill>
                  <a:schemeClr val="tx1"/>
                </a:solidFill>
                <a:latin typeface="Calibri" pitchFamily="34" charset="0"/>
              </a:rPr>
              <a:t>(</a:t>
            </a:r>
            <a:r>
              <a:rPr lang="en-GB" sz="1800" dirty="0">
                <a:solidFill>
                  <a:schemeClr val="tx1"/>
                </a:solidFill>
                <a:latin typeface="Calibri" pitchFamily="34" charset="0"/>
              </a:rPr>
              <a:t>Becker</a:t>
            </a:r>
            <a:r>
              <a:rPr lang="el-GR" sz="1800" dirty="0">
                <a:solidFill>
                  <a:schemeClr val="tx1"/>
                </a:solidFill>
                <a:latin typeface="Calibri" pitchFamily="34" charset="0"/>
              </a:rPr>
              <a:t>, 1974; </a:t>
            </a:r>
            <a:r>
              <a:rPr lang="en-GB" sz="1800" dirty="0">
                <a:solidFill>
                  <a:schemeClr val="tx1"/>
                </a:solidFill>
                <a:latin typeface="Calibri" pitchFamily="34" charset="0"/>
              </a:rPr>
              <a:t>Rosenstock</a:t>
            </a:r>
            <a:r>
              <a:rPr lang="el-GR" sz="1800" dirty="0">
                <a:solidFill>
                  <a:schemeClr val="tx1"/>
                </a:solidFill>
                <a:latin typeface="Calibri" pitchFamily="34" charset="0"/>
              </a:rPr>
              <a:t>, 1974)</a:t>
            </a:r>
            <a:endParaRPr lang="el-GR" sz="1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5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dirty="0"/>
          </a:p>
        </p:txBody>
      </p:sp>
      <p:sp>
        <p:nvSpPr>
          <p:cNvPr id="3" name="2 - Υπότιτλος"/>
          <p:cNvSpPr>
            <a:spLocks noGrp="1"/>
          </p:cNvSpPr>
          <p:nvPr>
            <p:ph idx="1"/>
          </p:nvPr>
        </p:nvSpPr>
        <p:spPr/>
        <p:txBody>
          <a:bodyPr>
            <a:normAutofit/>
          </a:bodyPr>
          <a:lstStyle/>
          <a:p>
            <a:pPr>
              <a:spcAft>
                <a:spcPts val="600"/>
              </a:spcAft>
            </a:pPr>
            <a:r>
              <a:rPr lang="el-GR" sz="2400" b="1" dirty="0" smtClean="0">
                <a:solidFill>
                  <a:srgbClr val="004B82"/>
                </a:solidFill>
                <a:latin typeface="Calibri" pitchFamily="34" charset="0"/>
              </a:rPr>
              <a:t>Αρχικά, το </a:t>
            </a:r>
            <a:r>
              <a:rPr lang="en-US" sz="2400" b="1" dirty="0" smtClean="0">
                <a:solidFill>
                  <a:srgbClr val="004B82"/>
                </a:solidFill>
                <a:latin typeface="Calibri" pitchFamily="34" charset="0"/>
              </a:rPr>
              <a:t>HBM </a:t>
            </a:r>
            <a:r>
              <a:rPr lang="el-GR" sz="2400" b="1" dirty="0" smtClean="0">
                <a:solidFill>
                  <a:srgbClr val="004B82"/>
                </a:solidFill>
                <a:latin typeface="Calibri" pitchFamily="34" charset="0"/>
              </a:rPr>
              <a:t>για την υγεία εκφραζόταν με 4 μεταβλητές:</a:t>
            </a:r>
            <a:r>
              <a:rPr lang="el-GR" sz="2400" dirty="0" smtClean="0">
                <a:solidFill>
                  <a:schemeClr val="tx1"/>
                </a:solidFill>
                <a:latin typeface="Calibri" pitchFamily="34" charset="0"/>
              </a:rPr>
              <a:t> </a:t>
            </a:r>
          </a:p>
          <a:p>
            <a:pPr lvl="0" algn="l">
              <a:spcAft>
                <a:spcPts val="600"/>
              </a:spcAft>
              <a:buFont typeface="Wingdings" pitchFamily="2" charset="2"/>
              <a:buChar char="ü"/>
            </a:pPr>
            <a:r>
              <a:rPr lang="en-US" sz="2400" i="1" dirty="0" smtClean="0">
                <a:solidFill>
                  <a:schemeClr val="tx1"/>
                </a:solidFill>
                <a:latin typeface="Calibri" pitchFamily="34" charset="0"/>
              </a:rPr>
              <a:t> </a:t>
            </a:r>
            <a:r>
              <a:rPr lang="el-GR" sz="2400" b="1" i="1" dirty="0" smtClean="0">
                <a:solidFill>
                  <a:schemeClr val="tx1"/>
                </a:solidFill>
                <a:latin typeface="Calibri" pitchFamily="34" charset="0"/>
              </a:rPr>
              <a:t>Αντιλαμβανόμενη </a:t>
            </a:r>
            <a:r>
              <a:rPr lang="el-GR" sz="2400" b="1" i="1" dirty="0" smtClean="0">
                <a:solidFill>
                  <a:srgbClr val="004B82"/>
                </a:solidFill>
                <a:latin typeface="Calibri" pitchFamily="34" charset="0"/>
              </a:rPr>
              <a:t>ευπάθεια</a:t>
            </a:r>
            <a:r>
              <a:rPr lang="el-GR" sz="2400" b="1" i="1" dirty="0" smtClean="0">
                <a:latin typeface="Calibri" pitchFamily="34" charset="0"/>
              </a:rPr>
              <a:t> </a:t>
            </a:r>
            <a:r>
              <a:rPr lang="el-GR" sz="2400" i="1" dirty="0" smtClean="0">
                <a:solidFill>
                  <a:schemeClr val="tx1"/>
                </a:solidFill>
                <a:latin typeface="Calibri" pitchFamily="34" charset="0"/>
              </a:rPr>
              <a:t>(</a:t>
            </a:r>
            <a:r>
              <a:rPr lang="en-US" sz="2400" i="1" dirty="0" smtClean="0">
                <a:solidFill>
                  <a:schemeClr val="tx1"/>
                </a:solidFill>
                <a:latin typeface="Calibri" pitchFamily="34" charset="0"/>
              </a:rPr>
              <a:t>perceived susceptibility</a:t>
            </a:r>
            <a:r>
              <a:rPr lang="el-GR" sz="2400" i="1" dirty="0" smtClean="0">
                <a:solidFill>
                  <a:schemeClr val="tx1"/>
                </a:solidFill>
                <a:latin typeface="Calibri" pitchFamily="34" charset="0"/>
              </a:rPr>
              <a:t>)</a:t>
            </a:r>
          </a:p>
          <a:p>
            <a:pPr lvl="0" algn="l">
              <a:spcAft>
                <a:spcPts val="600"/>
              </a:spcAft>
              <a:buFont typeface="Wingdings" pitchFamily="2" charset="2"/>
              <a:buChar char="ü"/>
            </a:pPr>
            <a:r>
              <a:rPr lang="en-US" sz="2400" i="1" dirty="0" smtClean="0">
                <a:solidFill>
                  <a:schemeClr val="tx1"/>
                </a:solidFill>
                <a:latin typeface="Calibri" pitchFamily="34" charset="0"/>
              </a:rPr>
              <a:t> </a:t>
            </a:r>
            <a:r>
              <a:rPr lang="el-GR" sz="2400" b="1" i="1" dirty="0">
                <a:solidFill>
                  <a:schemeClr val="tx1"/>
                </a:solidFill>
                <a:latin typeface="Calibri" pitchFamily="34" charset="0"/>
              </a:rPr>
              <a:t>Αντιλαμβανόμενη </a:t>
            </a:r>
            <a:r>
              <a:rPr lang="el-GR" sz="2400" b="1" i="1" dirty="0" smtClean="0">
                <a:solidFill>
                  <a:srgbClr val="004B82"/>
                </a:solidFill>
                <a:latin typeface="Calibri" pitchFamily="34" charset="0"/>
              </a:rPr>
              <a:t>σοβαρότητα </a:t>
            </a:r>
            <a:r>
              <a:rPr lang="el-GR" sz="2400" b="1" i="1" dirty="0" smtClean="0">
                <a:solidFill>
                  <a:schemeClr val="tx1"/>
                </a:solidFill>
                <a:latin typeface="Calibri" pitchFamily="34" charset="0"/>
              </a:rPr>
              <a:t>μιας κατάστασης </a:t>
            </a:r>
            <a:r>
              <a:rPr lang="el-GR" sz="2400" i="1" dirty="0" smtClean="0">
                <a:solidFill>
                  <a:schemeClr val="tx1"/>
                </a:solidFill>
                <a:latin typeface="Calibri" pitchFamily="34" charset="0"/>
              </a:rPr>
              <a:t>(</a:t>
            </a:r>
            <a:r>
              <a:rPr lang="en-US" sz="2400" i="1" dirty="0" smtClean="0">
                <a:solidFill>
                  <a:schemeClr val="tx1"/>
                </a:solidFill>
                <a:latin typeface="Calibri" pitchFamily="34" charset="0"/>
              </a:rPr>
              <a:t>perceived severity</a:t>
            </a:r>
            <a:r>
              <a:rPr lang="el-GR" sz="2400" i="1" dirty="0" smtClean="0">
                <a:solidFill>
                  <a:schemeClr val="tx1"/>
                </a:solidFill>
                <a:latin typeface="Calibri" pitchFamily="34" charset="0"/>
              </a:rPr>
              <a:t>)</a:t>
            </a:r>
          </a:p>
          <a:p>
            <a:pPr lvl="0" algn="l">
              <a:spcAft>
                <a:spcPts val="600"/>
              </a:spcAft>
              <a:buFont typeface="Wingdings" pitchFamily="2" charset="2"/>
              <a:buChar char="ü"/>
            </a:pPr>
            <a:r>
              <a:rPr lang="en-US" sz="2400" i="1" dirty="0" smtClean="0">
                <a:solidFill>
                  <a:schemeClr val="tx1"/>
                </a:solidFill>
                <a:latin typeface="Calibri" pitchFamily="34" charset="0"/>
              </a:rPr>
              <a:t> </a:t>
            </a:r>
            <a:r>
              <a:rPr lang="el-GR" sz="2400" b="1" i="1" dirty="0" smtClean="0">
                <a:solidFill>
                  <a:schemeClr val="tx1"/>
                </a:solidFill>
                <a:latin typeface="Calibri" pitchFamily="34" charset="0"/>
              </a:rPr>
              <a:t>Αντιλαμβανόμενα </a:t>
            </a:r>
            <a:r>
              <a:rPr lang="el-GR" sz="2400" b="1" i="1" dirty="0" smtClean="0">
                <a:solidFill>
                  <a:srgbClr val="004B82"/>
                </a:solidFill>
                <a:latin typeface="Calibri" pitchFamily="34" charset="0"/>
              </a:rPr>
              <a:t>οφέλη</a:t>
            </a:r>
            <a:r>
              <a:rPr lang="el-GR" sz="2400" b="1" i="1" dirty="0" smtClean="0">
                <a:latin typeface="Calibri" pitchFamily="34" charset="0"/>
              </a:rPr>
              <a:t> </a:t>
            </a:r>
            <a:r>
              <a:rPr lang="el-GR" sz="2400" i="1" dirty="0" smtClean="0">
                <a:solidFill>
                  <a:schemeClr val="tx1"/>
                </a:solidFill>
                <a:latin typeface="Calibri" pitchFamily="34" charset="0"/>
              </a:rPr>
              <a:t>(</a:t>
            </a:r>
            <a:r>
              <a:rPr lang="en-US" sz="2400" i="1" dirty="0" smtClean="0">
                <a:solidFill>
                  <a:schemeClr val="tx1"/>
                </a:solidFill>
                <a:latin typeface="Calibri" pitchFamily="34" charset="0"/>
              </a:rPr>
              <a:t>perceived benefits</a:t>
            </a:r>
            <a:r>
              <a:rPr lang="el-GR" sz="2400" i="1" dirty="0" smtClean="0">
                <a:solidFill>
                  <a:schemeClr val="tx1"/>
                </a:solidFill>
                <a:latin typeface="Calibri" pitchFamily="34" charset="0"/>
              </a:rPr>
              <a:t>)</a:t>
            </a:r>
            <a:endParaRPr lang="el-GR" sz="2400" dirty="0" smtClean="0">
              <a:solidFill>
                <a:schemeClr val="tx1"/>
              </a:solidFill>
              <a:latin typeface="Calibri" pitchFamily="34" charset="0"/>
            </a:endParaRPr>
          </a:p>
          <a:p>
            <a:pPr lvl="0" algn="l">
              <a:spcAft>
                <a:spcPts val="600"/>
              </a:spcAft>
              <a:buFont typeface="Wingdings" pitchFamily="2" charset="2"/>
              <a:buChar char="ü"/>
            </a:pPr>
            <a:r>
              <a:rPr lang="en-US" sz="2400" i="1" dirty="0" smtClean="0">
                <a:solidFill>
                  <a:schemeClr val="tx1"/>
                </a:solidFill>
                <a:latin typeface="Calibri" pitchFamily="34" charset="0"/>
              </a:rPr>
              <a:t> </a:t>
            </a:r>
            <a:r>
              <a:rPr lang="el-GR" sz="2400" b="1" i="1" dirty="0" smtClean="0">
                <a:solidFill>
                  <a:schemeClr val="tx1"/>
                </a:solidFill>
                <a:latin typeface="Calibri" pitchFamily="34" charset="0"/>
              </a:rPr>
              <a:t>Αντιλαμβανόμενα </a:t>
            </a:r>
            <a:r>
              <a:rPr lang="el-GR" sz="2400" b="1" i="1" dirty="0" smtClean="0">
                <a:solidFill>
                  <a:srgbClr val="004B82"/>
                </a:solidFill>
                <a:latin typeface="Calibri" pitchFamily="34" charset="0"/>
              </a:rPr>
              <a:t>εμπόδια</a:t>
            </a:r>
            <a:r>
              <a:rPr lang="el-GR" sz="2400" b="1" i="1" dirty="0" smtClean="0">
                <a:latin typeface="Calibri" pitchFamily="34" charset="0"/>
              </a:rPr>
              <a:t> </a:t>
            </a:r>
            <a:r>
              <a:rPr lang="el-GR" sz="2400" i="1" dirty="0" smtClean="0">
                <a:solidFill>
                  <a:schemeClr val="tx1"/>
                </a:solidFill>
                <a:latin typeface="Calibri" pitchFamily="34" charset="0"/>
              </a:rPr>
              <a:t>(</a:t>
            </a:r>
            <a:r>
              <a:rPr lang="en-US" sz="2400" i="1" dirty="0" smtClean="0">
                <a:solidFill>
                  <a:schemeClr val="tx1"/>
                </a:solidFill>
                <a:latin typeface="Calibri" pitchFamily="34" charset="0"/>
              </a:rPr>
              <a:t>perceived barriers</a:t>
            </a:r>
            <a:r>
              <a:rPr lang="el-GR" sz="2400" i="1" dirty="0" smtClean="0">
                <a:solidFill>
                  <a:schemeClr val="tx1"/>
                </a:solidFill>
                <a:latin typeface="Calibri" pitchFamily="34" charset="0"/>
              </a:rPr>
              <a:t>)</a:t>
            </a:r>
            <a:r>
              <a:rPr lang="el-GR" sz="2400" b="1" i="1" dirty="0" smtClean="0">
                <a:solidFill>
                  <a:schemeClr val="tx1"/>
                </a:solidFill>
                <a:latin typeface="Calibri" pitchFamily="34" charset="0"/>
              </a:rPr>
              <a:t>της</a:t>
            </a:r>
            <a:r>
              <a:rPr lang="el-GR" sz="2400" i="1" dirty="0" smtClean="0">
                <a:solidFill>
                  <a:schemeClr val="tx1"/>
                </a:solidFill>
                <a:latin typeface="Calibri" pitchFamily="34" charset="0"/>
              </a:rPr>
              <a:t> </a:t>
            </a:r>
            <a:r>
              <a:rPr lang="el-GR" sz="2400" b="1" i="1" dirty="0" smtClean="0">
                <a:solidFill>
                  <a:schemeClr val="tx1"/>
                </a:solidFill>
                <a:latin typeface="Calibri" pitchFamily="34" charset="0"/>
              </a:rPr>
              <a:t>συμπεριφοράς </a:t>
            </a:r>
            <a:endParaRPr lang="el-GR" sz="2400" b="1" dirty="0" smtClean="0">
              <a:solidFill>
                <a:schemeClr val="tx1"/>
              </a:solidFill>
              <a:latin typeface="Calibri" pitchFamily="34" charset="0"/>
            </a:endParaRPr>
          </a:p>
          <a:p>
            <a:pPr algn="l">
              <a:spcAft>
                <a:spcPts val="600"/>
              </a:spcAft>
            </a:pPr>
            <a:endParaRPr lang="el-GR" b="1" dirty="0"/>
          </a:p>
        </p:txBody>
      </p:sp>
      <p:sp>
        <p:nvSpPr>
          <p:cNvPr id="5" name="Ορθογώνιο 4"/>
          <p:cNvSpPr/>
          <p:nvPr/>
        </p:nvSpPr>
        <p:spPr>
          <a:xfrm>
            <a:off x="323528" y="5892740"/>
            <a:ext cx="3316998" cy="369332"/>
          </a:xfrm>
          <a:prstGeom prst="rect">
            <a:avLst/>
          </a:prstGeom>
        </p:spPr>
        <p:txBody>
          <a:bodyPr wrap="none">
            <a:spAutoFit/>
          </a:bodyPr>
          <a:lstStyle/>
          <a:p>
            <a:r>
              <a:rPr lang="el-GR" dirty="0">
                <a:latin typeface="Calibri" pitchFamily="34" charset="0"/>
              </a:rPr>
              <a:t>(</a:t>
            </a:r>
            <a:r>
              <a:rPr lang="en-GB" dirty="0">
                <a:latin typeface="Calibri" pitchFamily="34" charset="0"/>
              </a:rPr>
              <a:t>Becker</a:t>
            </a:r>
            <a:r>
              <a:rPr lang="el-GR" dirty="0">
                <a:latin typeface="Calibri" pitchFamily="34" charset="0"/>
              </a:rPr>
              <a:t>, 1974; </a:t>
            </a:r>
            <a:r>
              <a:rPr lang="en-GB" dirty="0">
                <a:latin typeface="Calibri" pitchFamily="34" charset="0"/>
              </a:rPr>
              <a:t>Rosenstock</a:t>
            </a:r>
            <a:r>
              <a:rPr lang="el-GR" dirty="0">
                <a:latin typeface="Calibri" pitchFamily="34" charset="0"/>
              </a:rPr>
              <a:t>, 1974)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457200" y="1600201"/>
            <a:ext cx="8229600" cy="3917032"/>
          </a:xfrm>
        </p:spPr>
        <p:txBody>
          <a:bodyPr>
            <a:normAutofit/>
          </a:bodyPr>
          <a:lstStyle/>
          <a:p>
            <a:r>
              <a:rPr lang="el-GR" sz="2400" dirty="0" smtClean="0">
                <a:solidFill>
                  <a:schemeClr val="tx1"/>
                </a:solidFill>
                <a:latin typeface="Calibri" pitchFamily="34" charset="0"/>
              </a:rPr>
              <a:t>Στη συνέχεια, προστέθηκαν </a:t>
            </a:r>
          </a:p>
          <a:p>
            <a:pPr lvl="0" algn="l">
              <a:buFont typeface="Wingdings" pitchFamily="2" charset="2"/>
              <a:buChar char="ü"/>
            </a:pPr>
            <a:r>
              <a:rPr lang="el-GR" sz="2400" i="1" dirty="0" smtClean="0">
                <a:solidFill>
                  <a:schemeClr val="tx1"/>
                </a:solidFill>
                <a:latin typeface="Calibri" pitchFamily="34" charset="0"/>
              </a:rPr>
              <a:t>Ερεθίσματα για </a:t>
            </a:r>
            <a:r>
              <a:rPr lang="el-GR" sz="2400" b="1" dirty="0" smtClean="0">
                <a:solidFill>
                  <a:srgbClr val="820000"/>
                </a:solidFill>
                <a:latin typeface="Calibri" pitchFamily="34" charset="0"/>
              </a:rPr>
              <a:t>δράση</a:t>
            </a:r>
            <a:r>
              <a:rPr lang="el-GR" sz="2400" i="1" dirty="0" smtClean="0">
                <a:solidFill>
                  <a:schemeClr val="tx1"/>
                </a:solidFill>
                <a:latin typeface="Calibri" pitchFamily="34" charset="0"/>
              </a:rPr>
              <a:t> (</a:t>
            </a:r>
            <a:r>
              <a:rPr lang="en-US" sz="2400" i="1" dirty="0" smtClean="0">
                <a:solidFill>
                  <a:schemeClr val="tx1"/>
                </a:solidFill>
                <a:latin typeface="Calibri" pitchFamily="34" charset="0"/>
              </a:rPr>
              <a:t>cues to action</a:t>
            </a:r>
            <a:r>
              <a:rPr lang="el-GR" sz="2400" i="1" dirty="0" smtClean="0">
                <a:solidFill>
                  <a:schemeClr val="tx1"/>
                </a:solidFill>
                <a:latin typeface="Calibri" pitchFamily="34" charset="0"/>
              </a:rPr>
              <a:t>)</a:t>
            </a:r>
          </a:p>
          <a:p>
            <a:pPr marL="342900" lvl="0" indent="-342900" algn="l">
              <a:buFont typeface="Courier New" panose="02070309020205020404" pitchFamily="49" charset="0"/>
              <a:buChar char="o"/>
            </a:pPr>
            <a:r>
              <a:rPr lang="el-GR" sz="2400" b="1" i="1" dirty="0" smtClean="0">
                <a:solidFill>
                  <a:srgbClr val="004B82"/>
                </a:solidFill>
                <a:latin typeface="Calibri" pitchFamily="34" charset="0"/>
              </a:rPr>
              <a:t>Εσωτερικά (φόβος, συμπτώματα)</a:t>
            </a:r>
          </a:p>
          <a:p>
            <a:pPr marL="342900" lvl="0" indent="-342900" algn="l">
              <a:buFont typeface="Courier New" panose="02070309020205020404" pitchFamily="49" charset="0"/>
              <a:buChar char="o"/>
            </a:pPr>
            <a:r>
              <a:rPr lang="el-GR" sz="2400" b="1" i="1" dirty="0" smtClean="0">
                <a:solidFill>
                  <a:srgbClr val="004B82"/>
                </a:solidFill>
                <a:latin typeface="Calibri" pitchFamily="34" charset="0"/>
              </a:rPr>
              <a:t>Εξωτερικά (ξαφνική ασθένεια διάσημου, ενημερωτικό φυλλάδιο, τηλεοπτική εκπομπή, τηλεφώνημα υπενθύμισης)</a:t>
            </a:r>
            <a:endParaRPr lang="el-GR" sz="2400" b="1" dirty="0" smtClean="0">
              <a:solidFill>
                <a:srgbClr val="004B82"/>
              </a:solidFill>
              <a:latin typeface="Calibri" pitchFamily="34" charset="0"/>
            </a:endParaRPr>
          </a:p>
          <a:p>
            <a:endParaRPr lang="el-GR" sz="2400" dirty="0" smtClean="0">
              <a:solidFill>
                <a:schemeClr val="tx1"/>
              </a:solidFill>
              <a:latin typeface="Calibri" pitchFamily="34" charset="0"/>
            </a:endParaRPr>
          </a:p>
          <a:p>
            <a:pPr algn="l"/>
            <a:r>
              <a:rPr lang="el-GR" sz="2400" dirty="0" smtClean="0">
                <a:solidFill>
                  <a:schemeClr val="tx1"/>
                </a:solidFill>
                <a:latin typeface="Calibri" pitchFamily="34" charset="0"/>
              </a:rPr>
              <a:t>Τέλος, το 1988 προστέθηκε από τους </a:t>
            </a:r>
            <a:r>
              <a:rPr lang="en-US" sz="2400" dirty="0" err="1" smtClean="0">
                <a:solidFill>
                  <a:schemeClr val="tx1"/>
                </a:solidFill>
                <a:latin typeface="Calibri" pitchFamily="34" charset="0"/>
              </a:rPr>
              <a:t>Rosenstock</a:t>
            </a:r>
            <a:r>
              <a:rPr lang="el-GR" sz="2400" dirty="0" smtClean="0">
                <a:solidFill>
                  <a:schemeClr val="tx1"/>
                </a:solidFill>
                <a:latin typeface="Calibri" pitchFamily="34" charset="0"/>
              </a:rPr>
              <a:t>, </a:t>
            </a:r>
            <a:r>
              <a:rPr lang="de-DE" sz="2400" dirty="0" err="1" smtClean="0">
                <a:solidFill>
                  <a:schemeClr val="tx1"/>
                </a:solidFill>
                <a:latin typeface="Calibri" pitchFamily="34" charset="0"/>
              </a:rPr>
              <a:t>Strecher</a:t>
            </a:r>
            <a:r>
              <a:rPr lang="el-GR" sz="2400" dirty="0" smtClean="0">
                <a:solidFill>
                  <a:schemeClr val="tx1"/>
                </a:solidFill>
                <a:latin typeface="Calibri" pitchFamily="34" charset="0"/>
              </a:rPr>
              <a:t> και </a:t>
            </a:r>
            <a:r>
              <a:rPr lang="de-DE" sz="2400" dirty="0" smtClean="0">
                <a:solidFill>
                  <a:schemeClr val="tx1"/>
                </a:solidFill>
                <a:latin typeface="Calibri" pitchFamily="34" charset="0"/>
              </a:rPr>
              <a:t>Becker</a:t>
            </a:r>
            <a:endParaRPr lang="el-GR" sz="2400" dirty="0" smtClean="0">
              <a:solidFill>
                <a:schemeClr val="tx1"/>
              </a:solidFill>
              <a:latin typeface="Calibri" pitchFamily="34" charset="0"/>
            </a:endParaRPr>
          </a:p>
          <a:p>
            <a:pPr algn="l">
              <a:buFont typeface="Wingdings" pitchFamily="2" charset="2"/>
              <a:buChar char="ü"/>
            </a:pPr>
            <a:r>
              <a:rPr lang="el-GR" sz="2400" i="1" dirty="0" smtClean="0">
                <a:solidFill>
                  <a:srgbClr val="0070C0"/>
                </a:solidFill>
                <a:latin typeface="Calibri" pitchFamily="34" charset="0"/>
              </a:rPr>
              <a:t> </a:t>
            </a:r>
            <a:r>
              <a:rPr lang="el-GR" sz="2400" b="1" i="1" dirty="0" smtClean="0">
                <a:solidFill>
                  <a:srgbClr val="004B82"/>
                </a:solidFill>
                <a:latin typeface="Calibri" pitchFamily="34" charset="0"/>
              </a:rPr>
              <a:t>η </a:t>
            </a:r>
            <a:r>
              <a:rPr lang="el-GR" sz="2400" b="1" i="1" dirty="0" err="1" smtClean="0">
                <a:solidFill>
                  <a:srgbClr val="004B82"/>
                </a:solidFill>
                <a:latin typeface="Calibri" pitchFamily="34" charset="0"/>
              </a:rPr>
              <a:t>αυτο</a:t>
            </a:r>
            <a:r>
              <a:rPr lang="el-GR" sz="2400" b="1" i="1" dirty="0" smtClean="0">
                <a:solidFill>
                  <a:srgbClr val="004B82"/>
                </a:solidFill>
                <a:latin typeface="Calibri" pitchFamily="34" charset="0"/>
              </a:rPr>
              <a:t>-αποτελεσματικότητα (</a:t>
            </a:r>
            <a:r>
              <a:rPr lang="en-US" sz="2400" b="1" i="1" dirty="0" smtClean="0">
                <a:solidFill>
                  <a:srgbClr val="004B82"/>
                </a:solidFill>
                <a:latin typeface="Calibri" pitchFamily="34" charset="0"/>
              </a:rPr>
              <a:t>self</a:t>
            </a:r>
            <a:r>
              <a:rPr lang="el-GR" sz="2400" b="1" i="1" dirty="0" smtClean="0">
                <a:solidFill>
                  <a:srgbClr val="004B82"/>
                </a:solidFill>
                <a:latin typeface="Calibri" pitchFamily="34" charset="0"/>
              </a:rPr>
              <a:t>-</a:t>
            </a:r>
            <a:r>
              <a:rPr lang="en-US" sz="2400" b="1" i="1" dirty="0" smtClean="0">
                <a:solidFill>
                  <a:srgbClr val="004B82"/>
                </a:solidFill>
                <a:latin typeface="Calibri" pitchFamily="34" charset="0"/>
              </a:rPr>
              <a:t>efficacy</a:t>
            </a:r>
            <a:r>
              <a:rPr lang="el-GR" sz="2400" b="1" i="1" dirty="0" smtClean="0">
                <a:solidFill>
                  <a:srgbClr val="004B82"/>
                </a:solidFill>
                <a:latin typeface="Calibri" pitchFamily="34" charset="0"/>
              </a:rPr>
              <a:t>)</a:t>
            </a:r>
            <a:endParaRPr lang="el-GR" dirty="0"/>
          </a:p>
        </p:txBody>
      </p:sp>
      <p:sp>
        <p:nvSpPr>
          <p:cNvPr id="5" name="Ορθογώνιο 4"/>
          <p:cNvSpPr/>
          <p:nvPr/>
        </p:nvSpPr>
        <p:spPr>
          <a:xfrm>
            <a:off x="611560" y="5526348"/>
            <a:ext cx="3316998" cy="369332"/>
          </a:xfrm>
          <a:prstGeom prst="rect">
            <a:avLst/>
          </a:prstGeom>
        </p:spPr>
        <p:txBody>
          <a:bodyPr wrap="none">
            <a:spAutoFit/>
          </a:bodyPr>
          <a:lstStyle/>
          <a:p>
            <a:r>
              <a:rPr lang="el-GR" dirty="0">
                <a:latin typeface="Calibri" pitchFamily="34" charset="0"/>
              </a:rPr>
              <a:t>(</a:t>
            </a:r>
            <a:r>
              <a:rPr lang="en-GB" dirty="0">
                <a:latin typeface="Calibri" pitchFamily="34" charset="0"/>
              </a:rPr>
              <a:t>Becker</a:t>
            </a:r>
            <a:r>
              <a:rPr lang="el-GR" dirty="0">
                <a:latin typeface="Calibri" pitchFamily="34" charset="0"/>
              </a:rPr>
              <a:t>, 1974; </a:t>
            </a:r>
            <a:r>
              <a:rPr lang="en-GB" dirty="0">
                <a:latin typeface="Calibri" pitchFamily="34" charset="0"/>
              </a:rPr>
              <a:t>Rosenstock</a:t>
            </a:r>
            <a:r>
              <a:rPr lang="el-GR" dirty="0">
                <a:latin typeface="Calibri" pitchFamily="34" charset="0"/>
              </a:rPr>
              <a:t>, 1974) </a:t>
            </a:r>
            <a:endParaRPr lang="el-GR" dirty="0"/>
          </a:p>
        </p:txBody>
      </p:sp>
      <p:sp>
        <p:nvSpPr>
          <p:cNvPr id="6" name="Title 5"/>
          <p:cNvSpPr>
            <a:spLocks noGrp="1"/>
          </p:cNvSpPr>
          <p:nvPr>
            <p:ph type="title"/>
          </p:nvPr>
        </p:nvSpPr>
        <p:spPr/>
        <p:txBody>
          <a:bodyPr>
            <a:normAutofit fontScale="90000"/>
          </a:bodyPr>
          <a:lstStyle/>
          <a:p>
            <a:r>
              <a:rPr lang="el-GR" dirty="0">
                <a:latin typeface="Calibri" pitchFamily="34" charset="0"/>
              </a:rPr>
              <a:t>1. Το μοντέλο πεποιθήσεων για την υγεία</a:t>
            </a:r>
            <a:r>
              <a:rPr lang="en-US" dirty="0">
                <a:latin typeface="Calibri" pitchFamily="34" charset="0"/>
              </a:rPr>
              <a:t> </a:t>
            </a:r>
            <a:r>
              <a:rPr lang="el-GR" dirty="0">
                <a:latin typeface="Calibri" pitchFamily="34" charset="0"/>
              </a:rPr>
              <a:t/>
            </a:r>
            <a:br>
              <a:rPr lang="el-GR" dirty="0">
                <a:latin typeface="Calibri" pitchFamily="34" charset="0"/>
              </a:rPr>
            </a:br>
            <a:r>
              <a:rPr lang="en-US" sz="2400" b="0" dirty="0" smtClean="0">
                <a:latin typeface="Calibri" pitchFamily="34" charset="0"/>
              </a:rPr>
              <a:t>(</a:t>
            </a:r>
            <a:r>
              <a:rPr lang="el-GR" sz="2400" b="0" dirty="0" smtClean="0">
                <a:latin typeface="Calibri" pitchFamily="34" charset="0"/>
              </a:rPr>
              <a:t>6 </a:t>
            </a:r>
            <a:r>
              <a:rPr lang="el-GR" sz="2400" b="0" dirty="0">
                <a:latin typeface="Calibri" pitchFamily="34" charset="0"/>
              </a:rPr>
              <a:t>από </a:t>
            </a:r>
            <a:r>
              <a:rPr lang="el-GR" sz="2400" b="0" dirty="0" smtClean="0">
                <a:latin typeface="Calibri" pitchFamily="34" charset="0"/>
              </a:rPr>
              <a:t>8</a:t>
            </a:r>
            <a:r>
              <a:rPr lang="en-US" sz="2400" b="0" dirty="0" smtClean="0">
                <a:latin typeface="Calibri" pitchFamily="34" charset="0"/>
              </a:rPr>
              <a:t>)</a:t>
            </a:r>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5cfb85bf10c264709b6ae78aea5dd51b2a97"/>
</p:tagLst>
</file>

<file path=ppt/theme/theme1.xml><?xml version="1.0" encoding="utf-8"?>
<a:theme xmlns:a="http://schemas.openxmlformats.org/drawingml/2006/main" name="Θέμα του Offic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4762</Words>
  <Application>Microsoft Office PowerPoint</Application>
  <PresentationFormat>On-screen Show (4:3)</PresentationFormat>
  <Paragraphs>358</Paragraphs>
  <Slides>61</Slides>
  <Notes>9</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Θέμα του Office</vt:lpstr>
      <vt:lpstr>OC_template_updated</vt:lpstr>
      <vt:lpstr>Κλινική Άσκηση σε Καρδιο-Αναπνευστικές Παθήσεις (Θ)</vt:lpstr>
      <vt:lpstr>Θεωρίες Αλλαγής Συμπεριφοράς</vt:lpstr>
      <vt:lpstr>Περιεχόμενα</vt:lpstr>
      <vt:lpstr>1. Το μοντέλο πεποιθήσεων για την υγεία (1 από 8)</vt:lpstr>
      <vt:lpstr>1. Το μοντέλο πεποιθήσεων για την υγεία  (2 από 8)</vt:lpstr>
      <vt:lpstr>1. Το μοντέλο πεποιθήσεων για την υγεία  (3 από 8)</vt:lpstr>
      <vt:lpstr>1. Το μοντέλο πεποιθήσεων για την υγεία  (4 από 8)</vt:lpstr>
      <vt:lpstr>1. Το μοντέλο πεποιθήσεων για την υγεία  (5 από 8)</vt:lpstr>
      <vt:lpstr>1. Το μοντέλο πεποιθήσεων για την υγεία  (6 από 8)</vt:lpstr>
      <vt:lpstr>1. Το μοντέλο πεποιθήσεων για την υγεία  (7 από 8)</vt:lpstr>
      <vt:lpstr>1. Το μοντέλο πεποιθήσεων για την υγεία  (8 από 8)</vt:lpstr>
      <vt:lpstr>Το HBM στο άσθμα (1 από 3)</vt:lpstr>
      <vt:lpstr>Το HBM στο άσθμα (2 από 3)</vt:lpstr>
      <vt:lpstr>Το HBM στο άσθμα (3 από 3)</vt:lpstr>
      <vt:lpstr> Το HBM στη Χρόνια Αποφρακτική Πνευμονοπάθεια </vt:lpstr>
      <vt:lpstr>2. Το μετα-θεωρητικό μοντέλο  (Trans-theoretical model)  (1 από 9)</vt:lpstr>
      <vt:lpstr>2. Το μετα-θεωρητικό μοντέλο  (Trans-theoretical model)  (2 από 9)</vt:lpstr>
      <vt:lpstr>2. Το μετα-θεωρητικό μοντέλο  (Trans-theoretical model)  (3 από 9)</vt:lpstr>
      <vt:lpstr>2. Το μετα-θεωρητικό μοντέλο  (Trans-theoretical model)  (4 από 9)</vt:lpstr>
      <vt:lpstr>2. Το μετα-θεωρητικό μοντέλο  (Trans-theoretical model)  (5 από 9)</vt:lpstr>
      <vt:lpstr>2. Το μετα-θεωρητικό μοντέλο  (Trans-theoretical model)  (6 από 9)</vt:lpstr>
      <vt:lpstr>2. Το μετα-θεωρητικό μοντέλο  (Trans-theoretical model)  (7 από 9)</vt:lpstr>
      <vt:lpstr>2. Το μετα-θεωρητικό μοντέλο  (Trans-theoretical model)  (8 από 9)</vt:lpstr>
      <vt:lpstr>2. Το μετα-θεωρητικό μοντέλο  (Trans-theoretical model)  (9 από 9)</vt:lpstr>
      <vt:lpstr>3. Το μοντέλο της σχεδιασμένης συμπεριφοράς (planned behavior theory) (1 από 3)</vt:lpstr>
      <vt:lpstr>3. Το μοντέλο της σχεδιασμένης συμπεριφοράς (planned behavior theory) (1 από 3) </vt:lpstr>
      <vt:lpstr>3. Το μοντέλο της σχεδιασμένης συμπεριφοράς (planned behavior theory) (2 από 3)</vt:lpstr>
      <vt:lpstr>3. Το μοντέλο της σχεδιασμένης συμπεριφοράς (planned behavior theory) (3 από 3)</vt:lpstr>
      <vt:lpstr>Το μοντέλο της σχεδιασμένης συμπεριφοράς στο άσθμα</vt:lpstr>
      <vt:lpstr>Το μοντέλο της σχεδιασμένης συμπεριφοράς στη Χρόνια Αποφρακτική Πνευμονοπάθεια (1 από 2)</vt:lpstr>
      <vt:lpstr>Το μοντέλο της σχεδιασμένης συμπεριφοράς στη Χρόνια Αποφρακτική Πνευμονοπάθεια (2 από 2)</vt:lpstr>
      <vt:lpstr>4. Αυτο-αποτελεσματικότητα (self-efficacy)  (1 από 4)</vt:lpstr>
      <vt:lpstr>4. Αυτο-αποτελεσματικότητα (self-efficacy)  (2 από 4) </vt:lpstr>
      <vt:lpstr>4. Αυτο-αποτελεσματικότητα (self-efficacy)  (3 από 4) </vt:lpstr>
      <vt:lpstr>4. Αυτο-αποτελεσματικότητα (self-efficacy)  (4 από 4) </vt:lpstr>
      <vt:lpstr>Η αυτο-αποτελεσματικότητα στην αυτοδιαχείριση του άσθματος </vt:lpstr>
      <vt:lpstr>H κλίμακα GSE αξιολόγησης της αυτο-αποτελεσματικότητας: (1 από 2) (Schwarzer &amp; Jerusalem, 1995) </vt:lpstr>
      <vt:lpstr>H κλίμακα GSE αξιολόγησης της αυτο-αποτελεσματικότητας: (2 από 2) (Schwarzer &amp; Jerusalem, 1995) </vt:lpstr>
      <vt:lpstr>Η αυτο-αποτελεσματικότητα στην αυτοδιαχείριση της Χρόνιας Αποφρακτικής Πνευμονοπάθειας </vt:lpstr>
      <vt:lpstr>5. Ενδυνάμωση (empowerement) (1 από 4)</vt:lpstr>
      <vt:lpstr>5. Ενδυνάμωση (empowerement) (2 από 4)</vt:lpstr>
      <vt:lpstr>5. Ενδυνάμωση (empowerement) (3 από 4)</vt:lpstr>
      <vt:lpstr>5. Ενδυνάμωση (empowerement) (4 από 4)</vt:lpstr>
      <vt:lpstr>6. Ενδυνάμωση στο άσθμα</vt:lpstr>
      <vt:lpstr> 7. Ενδυνάμωση στη Χρόνια Αποφρακτική Πνευμονοπάθεια </vt:lpstr>
      <vt:lpstr>8. Ενίσχυση (reinforcement theory) (1 από 2)  (Baer &amp; Sherman, 1964; Gewirtz &amp; Stingle, 1968)</vt:lpstr>
      <vt:lpstr>8. Ενίσχυση (reinforcement theory) (2 από 2)  (Baer &amp; Sherman, 1964; Gewirtz &amp; Stingle, 1968)</vt:lpstr>
      <vt:lpstr>Ενίσχυση στο άσθμα (1 από 2)</vt:lpstr>
      <vt:lpstr>Ενίσχυση στο άσθμα (2 από 2)</vt:lpstr>
      <vt:lpstr>Ενίσχυση στη Χρόνια Αποφρακτική Πνευμονοπάθεια</vt:lpstr>
      <vt:lpstr>Προτεινόμενη βιβλιογραφία (1 από 4)</vt:lpstr>
      <vt:lpstr>Προτεινόμενη βιβλιογραφία (2 από 4)</vt:lpstr>
      <vt:lpstr>Προτεινόμενη βιβλιογραφία (3 από 4)</vt:lpstr>
      <vt:lpstr>Προτεινόμενη βιβλιογραφία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opencourses@teiath.gr</dc:creator>
  <cp:lastModifiedBy>alex</cp:lastModifiedBy>
  <cp:revision>329</cp:revision>
  <dcterms:created xsi:type="dcterms:W3CDTF">2013-01-06T14:39:13Z</dcterms:created>
  <dcterms:modified xsi:type="dcterms:W3CDTF">2015-04-24T12:47:58Z</dcterms:modified>
</cp:coreProperties>
</file>