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>
  <p:sldMasterIdLst>
    <p:sldMasterId id="2147483684" r:id="rId1"/>
    <p:sldMasterId id="2147483696" r:id="rId2"/>
  </p:sldMasterIdLst>
  <p:notesMasterIdLst>
    <p:notesMasterId r:id="rId39"/>
  </p:notesMasterIdLst>
  <p:handoutMasterIdLst>
    <p:handoutMasterId r:id="rId40"/>
  </p:handoutMasterIdLst>
  <p:sldIdLst>
    <p:sldId id="319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309" r:id="rId21"/>
    <p:sldId id="310" r:id="rId22"/>
    <p:sldId id="311" r:id="rId23"/>
    <p:sldId id="312" r:id="rId24"/>
    <p:sldId id="313" r:id="rId25"/>
    <p:sldId id="314" r:id="rId26"/>
    <p:sldId id="315" r:id="rId27"/>
    <p:sldId id="316" r:id="rId28"/>
    <p:sldId id="317" r:id="rId29"/>
    <p:sldId id="318" r:id="rId30"/>
    <p:sldId id="320" r:id="rId31"/>
    <p:sldId id="321" r:id="rId32"/>
    <p:sldId id="322" r:id="rId33"/>
    <p:sldId id="326" r:id="rId34"/>
    <p:sldId id="327" r:id="rId35"/>
    <p:sldId id="328" r:id="rId36"/>
    <p:sldId id="325" r:id="rId37"/>
    <p:sldId id="329" r:id="rId38"/>
  </p:sldIdLst>
  <p:sldSz cx="9144000" cy="6858000" type="screen4x3"/>
  <p:notesSz cx="7104063" cy="10234613"/>
  <p:custDataLst>
    <p:tags r:id="rId41"/>
  </p:custDataLst>
  <p:defaultTextStyle>
    <a:defPPr>
      <a:defRPr lang="el-G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223">
          <p15:clr>
            <a:srgbClr val="A4A3A4"/>
          </p15:clr>
        </p15:guide>
        <p15:guide id="2" pos="2237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20000"/>
    <a:srgbClr val="084077"/>
    <a:srgbClr val="333399"/>
    <a:srgbClr val="4545C3"/>
    <a:srgbClr val="C000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6" autoAdjust="0"/>
    <p:restoredTop sz="92816" autoAdjust="0"/>
  </p:normalViewPr>
  <p:slideViewPr>
    <p:cSldViewPr>
      <p:cViewPr varScale="1">
        <p:scale>
          <a:sx n="105" d="100"/>
          <a:sy n="105" d="100"/>
        </p:scale>
        <p:origin x="-171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3978" y="-108"/>
      </p:cViewPr>
      <p:guideLst>
        <p:guide orient="horz" pos="3223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0" Type="http://schemas.openxmlformats.org/officeDocument/2006/relationships/slide" Target="slides/slide18.xml"/><Relationship Id="rId41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84A79048-66B1-475A-B924-F459D231C4C3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921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 eaLnBrk="0" hangingPunct="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921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 eaLnBrk="0" hangingPunct="0">
              <a:defRPr sz="1300"/>
            </a:lvl1pPr>
          </a:lstStyle>
          <a:p>
            <a:pPr>
              <a:defRPr/>
            </a:pPr>
            <a:fld id="{2EBCFCCB-10BB-4121-80C8-1E5058FD1454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9600949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 bwMode="auto">
          <a:xfrm>
            <a:off x="4024313" y="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19B0F716-1969-45AD-B426-D0CBFDF13F46}" type="datetimeFigureOut">
              <a:rPr lang="el-GR"/>
              <a:pPr>
                <a:defRPr/>
              </a:pPr>
              <a:t>6/7/2015</a:t>
            </a:fld>
            <a:endParaRPr lang="el-GR" dirty="0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 dirty="0" smtClean="0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 bwMode="auto">
          <a:xfrm>
            <a:off x="711200" y="4860925"/>
            <a:ext cx="5683250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noProof="0" smtClean="0"/>
              <a:t>Kλικ για επεξεργασία των στυλ του υποδείγματος</a:t>
            </a:r>
          </a:p>
          <a:p>
            <a:pPr lvl="1"/>
            <a:r>
              <a:rPr lang="el-GR" noProof="0" smtClean="0"/>
              <a:t>Δεύτερου επιπέδου</a:t>
            </a:r>
          </a:p>
          <a:p>
            <a:pPr lvl="2"/>
            <a:r>
              <a:rPr lang="el-GR" noProof="0" smtClean="0"/>
              <a:t>Τρίτου επιπέδου</a:t>
            </a:r>
          </a:p>
          <a:p>
            <a:pPr lvl="3"/>
            <a:r>
              <a:rPr lang="el-GR" noProof="0" smtClean="0"/>
              <a:t>Τέταρτου επιπέδου</a:t>
            </a:r>
          </a:p>
          <a:p>
            <a:pPr lvl="4"/>
            <a:r>
              <a:rPr lang="el-GR" noProof="0" smtClean="0"/>
              <a:t>Πέμπτου επιπέδου</a:t>
            </a: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 bwMode="auto">
          <a:xfrm>
            <a:off x="0" y="9721850"/>
            <a:ext cx="3078163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defTabSz="990600">
              <a:defRPr sz="1300"/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 bwMode="auto"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9075" tIns="49538" rIns="99075" bIns="49538" numCol="1" anchor="b" anchorCtr="0" compatLnSpc="1">
            <a:prstTxWarp prst="textNoShape">
              <a:avLst/>
            </a:prstTxWarp>
          </a:bodyPr>
          <a:lstStyle>
            <a:lvl1pPr algn="r" defTabSz="990600">
              <a:defRPr sz="1300"/>
            </a:lvl1pPr>
          </a:lstStyle>
          <a:p>
            <a:pPr>
              <a:defRPr/>
            </a:pPr>
            <a:fld id="{71016A41-0609-40C7-9E3E-89C33107DF6A}" type="slidenum">
              <a:rPr lang="el-GR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36658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28127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9368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69536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202964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232968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625180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108218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07115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4015028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681444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759225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008154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9307793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146778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28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7940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29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7211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30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75097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31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3101659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0753707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>
                <a:solidFill>
                  <a:prstClr val="black"/>
                </a:solidFill>
              </a:rPr>
              <a:pPr/>
              <a:t>34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1231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66" indent="-185766">
              <a:buFont typeface="Arial" pitchFamily="34" charset="0"/>
              <a:buChar char="•"/>
            </a:pPr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A60D4E-153C-481E-9C52-31B1E4926C1F}" type="slidenum">
              <a:rPr lang="el-GR" smtClean="0"/>
              <a:t>35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45984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439232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648200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5658713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20947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 smtClean="0"/>
          </a:p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3796336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169279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εικόνας διαφάνειας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Θέση σημειώσεων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1016A41-0609-40C7-9E3E-89C33107DF6A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36010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59923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23622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881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8544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242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83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05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63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0053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581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2945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84077"/>
                </a:solidFill>
              </a:defRPr>
            </a:lvl1pPr>
          </a:lstStyle>
          <a:p>
            <a:r>
              <a:rPr lang="el-GR" dirty="0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0464160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0092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6453610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96752"/>
            <a:ext cx="4038600" cy="50405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4138402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4040188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4"/>
            <a:ext cx="4040188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96752"/>
            <a:ext cx="4041775" cy="97812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4"/>
            <a:ext cx="4041775" cy="40624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47345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8613680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27134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l-GR" dirty="0" smtClean="0"/>
              <a:t>Κάντε κλικ στο εικονίδιο για να προσθέσετε εικόνα</a:t>
            </a:r>
            <a:endParaRPr lang="el-GR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802076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l-GR" smtClean="0"/>
              <a:t>Στυλ κύριου τίτλου</a:t>
            </a:r>
            <a:endParaRPr lang="el-G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767969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Στυλ κύριου τίτλου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‹#›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846972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2" r:id="rId7"/>
    <p:sldLayoutId id="2147483693" r:id="rId8"/>
    <p:sldLayoutId id="2147483694" r:id="rId9"/>
    <p:sldLayoutId id="214748369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l-GR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96752"/>
            <a:ext cx="8229600" cy="50405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l-GR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l-GR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E55E3B3-0445-4CFC-BED8-763D4409E61F}" type="slidenum">
              <a:rPr lang="el-GR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el-G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5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ocp.teiath.gr/modules/document/document.php?course=STEF100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%5b1%5d%20http:/creativecommons.org/licenses/by-nc-sa/4.0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683568" y="1340768"/>
            <a:ext cx="7772400" cy="1470025"/>
          </a:xfrm>
        </p:spPr>
        <p:txBody>
          <a:bodyPr>
            <a:normAutofit/>
          </a:bodyPr>
          <a:lstStyle/>
          <a:p>
            <a:pPr lvl="1" algn="ctr"/>
            <a:r>
              <a:rPr kumimoji="0" lang="el-GR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Ακίνητη Προσθετική Ι</a:t>
            </a:r>
            <a:r>
              <a:rPr kumimoji="0" lang="en-US" sz="36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I</a:t>
            </a:r>
            <a:endParaRPr lang="el-GR" sz="3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0" y="3096542"/>
            <a:ext cx="9144000" cy="1988641"/>
          </a:xfrm>
        </p:spPr>
        <p:txBody>
          <a:bodyPr>
            <a:noAutofit/>
          </a:bodyPr>
          <a:lstStyle/>
          <a:p>
            <a:pPr fontAlgn="auto">
              <a:spcAft>
                <a:spcPts val="1200"/>
              </a:spcAft>
            </a:pPr>
            <a:r>
              <a:rPr lang="el-GR" sz="2400" b="1" dirty="0" smtClean="0"/>
              <a:t>Ενότητα 13</a:t>
            </a:r>
            <a:r>
              <a:rPr lang="el-GR" sz="2400" dirty="0" smtClean="0"/>
              <a:t>:</a:t>
            </a:r>
            <a:r>
              <a:rPr lang="en-US" sz="2400" dirty="0" smtClean="0"/>
              <a:t> </a:t>
            </a:r>
            <a:r>
              <a:rPr lang="el-GR" sz="2400" dirty="0">
                <a:solidFill>
                  <a:sysClr val="windowText" lastClr="000000"/>
                </a:solidFill>
              </a:rPr>
              <a:t>Ακίνητες Προσθετικές Κατασκευές Χωρίς Μεταλλικό </a:t>
            </a:r>
            <a:r>
              <a:rPr lang="el-GR" sz="2400" dirty="0" smtClean="0">
                <a:solidFill>
                  <a:sysClr val="windowText" lastClr="000000"/>
                </a:solidFill>
              </a:rPr>
              <a:t>Σκελετό</a:t>
            </a:r>
            <a:r>
              <a:rPr lang="en-US" sz="2400" dirty="0" smtClean="0">
                <a:solidFill>
                  <a:sysClr val="windowText" lastClr="000000"/>
                </a:solidFill>
              </a:rPr>
              <a:t> (</a:t>
            </a:r>
            <a:r>
              <a:rPr lang="el-GR" sz="2400" dirty="0" smtClean="0">
                <a:solidFill>
                  <a:sysClr val="windowText" lastClr="000000"/>
                </a:solidFill>
              </a:rPr>
              <a:t>β’ μέρος)</a:t>
            </a:r>
            <a:endParaRPr lang="el-GR" sz="2400" dirty="0">
              <a:solidFill>
                <a:sysClr val="windowText" lastClr="000000"/>
              </a:solidFill>
            </a:endParaRPr>
          </a:p>
          <a:p>
            <a:pPr fontAlgn="auto">
              <a:spcAft>
                <a:spcPts val="0"/>
              </a:spcAft>
            </a:pPr>
            <a:r>
              <a:rPr lang="el-GR" sz="2000" dirty="0" smtClean="0">
                <a:solidFill>
                  <a:sysClr val="windowText" lastClr="000000"/>
                </a:solidFill>
              </a:rPr>
              <a:t>Αριστείδης </a:t>
            </a:r>
            <a:r>
              <a:rPr lang="el-GR" sz="2000" dirty="0">
                <a:solidFill>
                  <a:sysClr val="windowText" lastClr="000000"/>
                </a:solidFill>
              </a:rPr>
              <a:t>Γαλιατσάτος</a:t>
            </a:r>
          </a:p>
          <a:p>
            <a:pPr fontAlgn="auto">
              <a:spcAft>
                <a:spcPts val="0"/>
              </a:spcAft>
            </a:pPr>
            <a:r>
              <a:rPr lang="en-US" sz="2000" dirty="0">
                <a:solidFill>
                  <a:sysClr val="windowText" lastClr="000000"/>
                </a:solidFill>
              </a:rPr>
              <a:t>DDs, Dr Dent. </a:t>
            </a:r>
            <a:r>
              <a:rPr lang="el-GR" sz="2000" dirty="0">
                <a:solidFill>
                  <a:sysClr val="windowText" lastClr="000000"/>
                </a:solidFill>
              </a:rPr>
              <a:t>Επίκουρος  Καθηγητής ΤΕΙ Αθήνας</a:t>
            </a:r>
          </a:p>
          <a:p>
            <a:pPr fontAlgn="auto">
              <a:spcAft>
                <a:spcPts val="0"/>
              </a:spcAft>
            </a:pPr>
            <a:r>
              <a:rPr lang="el-GR" sz="2000" dirty="0">
                <a:solidFill>
                  <a:sysClr val="windowText" lastClr="000000"/>
                </a:solidFill>
              </a:rPr>
              <a:t>Τμήμα Οδοντικής Τεχνολογίας</a:t>
            </a:r>
          </a:p>
        </p:txBody>
      </p:sp>
      <p:pic>
        <p:nvPicPr>
          <p:cNvPr id="6" name="Picture 5" descr="Λογότυπο έργου Ανοικτών Ακαδημαϊκών Μαθημάτων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62318" y="476672"/>
            <a:ext cx="854197" cy="648072"/>
          </a:xfrm>
          <a:prstGeom prst="rect">
            <a:avLst/>
          </a:prstGeom>
        </p:spPr>
      </p:pic>
      <p:pic>
        <p:nvPicPr>
          <p:cNvPr id="1027" name="Picture 3" descr="Λογότυπο Τεχνολογικού Ιδρύματος Αθήνας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3"/>
            <a:ext cx="682943" cy="694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241425" y="631431"/>
            <a:ext cx="666115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l-GR" sz="1600" dirty="0">
                <a:solidFill>
                  <a:prstClr val="black"/>
                </a:solidFill>
                <a:latin typeface="Calibri"/>
              </a:rPr>
              <a:t>Ανοικτά Ακαδημαϊκά </a:t>
            </a:r>
            <a:r>
              <a:rPr lang="el-GR" sz="1600" dirty="0" smtClean="0">
                <a:solidFill>
                  <a:prstClr val="black"/>
                </a:solidFill>
                <a:latin typeface="Calibri"/>
              </a:rPr>
              <a:t>Μαθήματα στο ΤΕΙ Αθήνας</a:t>
            </a:r>
            <a:endParaRPr lang="el-GR" sz="1600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0208358"/>
              </p:ext>
            </p:extLst>
          </p:nvPr>
        </p:nvGraphicFramePr>
        <p:xfrm>
          <a:off x="1759817" y="6087984"/>
          <a:ext cx="5695950" cy="792088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138838"/>
                <a:gridCol w="3557112"/>
              </a:tblGrid>
              <a:tr h="79208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περιεχόμενο του μαθήματος διατίθεται με άδεια </a:t>
                      </a:r>
                      <a:r>
                        <a:rPr lang="en-US" sz="1000" dirty="0">
                          <a:effectLst/>
                        </a:rPr>
                        <a:t>Creative Commons </a:t>
                      </a:r>
                      <a:r>
                        <a:rPr lang="el-GR" sz="1000" dirty="0">
                          <a:effectLst/>
                        </a:rPr>
                        <a:t>εκτός και αν αναφέρεται διαφορετικά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111125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l-GR" sz="1000" dirty="0" smtClean="0">
                          <a:effectLst/>
                        </a:rPr>
                        <a:t>Το </a:t>
                      </a:r>
                      <a:r>
                        <a:rPr lang="el-GR" sz="1000" dirty="0">
                          <a:effectLst/>
                        </a:rPr>
                        <a:t>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          </a:r>
                      <a:endParaRPr lang="el-GR" sz="1100" dirty="0"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2" name="Picture 1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3792" y="5367126"/>
            <a:ext cx="1971675" cy="702000"/>
          </a:xfrm>
          <a:prstGeom prst="rect">
            <a:avLst/>
          </a:prstGeom>
          <a:noFill/>
        </p:spPr>
      </p:pic>
      <p:pic>
        <p:nvPicPr>
          <p:cNvPr id="1026" name="Picture 2" descr="C:\Users\alex\Desktop\logo.pn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45866" y="5368483"/>
            <a:ext cx="3348000" cy="70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295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(9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61553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(10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30216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11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49499" y="1340768"/>
            <a:ext cx="6465690" cy="4849267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01729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12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934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13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1886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14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0899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14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0170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15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8787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16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04602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17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17647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18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91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18</a:t>
            </a:fld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66355" y="6309320"/>
            <a:ext cx="6773863" cy="328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25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Γέφυρες από ενισχυμένα πολυμερή</a:t>
            </a:r>
            <a:br>
              <a:rPr lang="el-GR" sz="4400" dirty="0" smtClean="0"/>
            </a:br>
            <a:r>
              <a:rPr lang="el-GR" sz="3600" b="0" dirty="0" smtClean="0"/>
              <a:t>(1 από 21)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956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 smtClean="0"/>
              <a:t>Γέφυρες από ενισχυμένα πολυμερή</a:t>
            </a:r>
            <a:br>
              <a:rPr lang="el-GR" sz="4400" dirty="0" smtClean="0"/>
            </a:br>
            <a:r>
              <a:rPr lang="el-GR" sz="3600" b="0" dirty="0" smtClean="0"/>
              <a:t>(19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19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9786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(20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539" y="1315177"/>
            <a:ext cx="5313610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20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97311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/>
              <a:t>(</a:t>
            </a:r>
            <a:r>
              <a:rPr lang="el-GR" sz="3600" b="0" dirty="0" smtClean="0"/>
              <a:t>21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9231" y="1199073"/>
            <a:ext cx="4946227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21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6356350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2745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 smtClean="0"/>
              <a:t>Γέφυρες με αδροποίηση (</a:t>
            </a:r>
            <a:r>
              <a:rPr lang="en-US" dirty="0" smtClean="0"/>
              <a:t>maryland)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sz="3200" b="0" dirty="0" smtClean="0"/>
              <a:t>(1 από 6)</a:t>
            </a:r>
            <a:endParaRPr lang="el-GR" sz="3200" b="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84261" y="1988840"/>
            <a:ext cx="8229600" cy="230425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Τα </a:t>
            </a:r>
            <a:r>
              <a:rPr lang="el-GR" sz="2400" b="1" dirty="0">
                <a:solidFill>
                  <a:srgbClr val="820000"/>
                </a:solidFill>
              </a:rPr>
              <a:t>συγκρατήματα</a:t>
            </a:r>
            <a:r>
              <a:rPr lang="el-GR" sz="2400" dirty="0"/>
              <a:t> του μεταλλικού σκελετού της γέφυρας αυτής </a:t>
            </a:r>
            <a:r>
              <a:rPr lang="el-GR" sz="2400" b="1" dirty="0">
                <a:solidFill>
                  <a:srgbClr val="820000"/>
                </a:solidFill>
              </a:rPr>
              <a:t>μοιάζουν με πτερύγια,</a:t>
            </a:r>
            <a:r>
              <a:rPr lang="el-GR" sz="2400" dirty="0"/>
              <a:t> που μπορεί να είναι διάτρητα, καλύπτουν τις γλωσσικές επιφάνειες των δοντιών στηριγμάτων, απέχουν από το κοπτικό χείλος των προσθίων δοντιών 1-2 χιλ. και από τον αυχένα 1 χιλ.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22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72100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με αδροποίηση (</a:t>
            </a:r>
            <a:r>
              <a:rPr lang="en-US" sz="4400" dirty="0"/>
              <a:t>maryland) 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(2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4167" y="1494718"/>
            <a:ext cx="5856354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23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948369"/>
            <a:ext cx="19698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3604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με αδροποίηση (</a:t>
            </a:r>
            <a:r>
              <a:rPr lang="en-US" sz="4400" dirty="0"/>
              <a:t>maryland) </a:t>
            </a:r>
            <a:r>
              <a:rPr lang="el-GR" sz="4400" dirty="0"/>
              <a:t/>
            </a:r>
            <a:br>
              <a:rPr lang="el-GR" sz="4400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1020" y="1484784"/>
            <a:ext cx="6102648" cy="4392265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24</a:t>
            </a:fld>
            <a:endParaRPr lang="el-GR" dirty="0"/>
          </a:p>
        </p:txBody>
      </p:sp>
      <p:sp>
        <p:nvSpPr>
          <p:cNvPr id="6" name="TextBox 5"/>
          <p:cNvSpPr txBox="1"/>
          <p:nvPr/>
        </p:nvSpPr>
        <p:spPr>
          <a:xfrm>
            <a:off x="3682244" y="5948369"/>
            <a:ext cx="18978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200" dirty="0">
                <a:solidFill>
                  <a:srgbClr val="595959"/>
                </a:solidFill>
                <a:latin typeface="Calibri"/>
              </a:rPr>
              <a:t>© </a:t>
            </a:r>
            <a:r>
              <a:rPr lang="el-GR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Αριστείδης Γαλιατσάτος</a:t>
            </a:r>
            <a:endParaRPr lang="el-GR" sz="12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617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Γέφυρες με αδροποίηση (</a:t>
            </a:r>
            <a:r>
              <a:rPr lang="en-US" sz="4400" dirty="0"/>
              <a:t>maryland) </a:t>
            </a:r>
            <a:r>
              <a:rPr lang="el-GR" sz="4400" dirty="0"/>
              <a:t/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Η συγκράτηση της γέφυρας οφείλεται στις αδροποιημένες επιφάνειες, αφενός της αδαμαντίνης του δοντιού και αφετέρου του μεταλλικού σκελετού των συγκρατημάτων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25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75543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Γέφυρες με αδροποίηση (</a:t>
            </a:r>
            <a:r>
              <a:rPr lang="en-US" sz="4400" dirty="0"/>
              <a:t>maryland) </a:t>
            </a:r>
            <a:r>
              <a:rPr lang="el-GR" sz="4400" dirty="0"/>
              <a:t/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31867" y="2276872"/>
            <a:ext cx="8229600" cy="194421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Πριν σταλεί η εργασία στον οδοντίατρο για την τελική συγκόλληση, γίνεται η </a:t>
            </a:r>
            <a:r>
              <a:rPr lang="el-GR" sz="2400" b="1" dirty="0">
                <a:solidFill>
                  <a:srgbClr val="820000"/>
                </a:solidFill>
              </a:rPr>
              <a:t>αδροποίηση της εσωτερικής επιφάνειας των πτερυγίων</a:t>
            </a:r>
            <a:r>
              <a:rPr lang="el-GR" sz="2400" dirty="0"/>
              <a:t> του μεταλλικού σκελετού με τη μέθοδο της ηλεκτρόλυσης. 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26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85384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sz="4400" dirty="0"/>
              <a:t>Γέφυρες με αδροποίηση (</a:t>
            </a:r>
            <a:r>
              <a:rPr lang="en-US" sz="4400" dirty="0"/>
              <a:t>maryland) </a:t>
            </a:r>
            <a:r>
              <a:rPr lang="el-GR" sz="4400" dirty="0"/>
              <a:t/>
            </a:r>
            <a:br>
              <a:rPr lang="el-GR" sz="4400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</a:t>
            </a:r>
            <a:r>
              <a:rPr lang="el-GR" sz="3600" b="0" dirty="0" smtClean="0"/>
              <a:t>6)</a:t>
            </a:r>
            <a:endParaRPr lang="el-GR" sz="3600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2060848"/>
            <a:ext cx="8229600" cy="172819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l-GR" sz="2400" dirty="0"/>
              <a:t>Το </a:t>
            </a:r>
            <a:r>
              <a:rPr lang="el-GR" sz="2400" b="1" dirty="0">
                <a:solidFill>
                  <a:srgbClr val="820000"/>
                </a:solidFill>
              </a:rPr>
              <a:t>κυριότερο πλεονέκτημα </a:t>
            </a:r>
            <a:r>
              <a:rPr lang="el-GR" sz="2400" dirty="0"/>
              <a:t>αυτών των γεφυρών είναι η συντηρητική παρασκευή των δοντιών, αφού αφαιρείται από τον οδοντίατρο μέρος μόνο της αδαμαντίνης στη γλωσσική επιφάνεια των δοντιών στηριγμάτων.</a:t>
            </a: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27</a:t>
            </a:fld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114056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Τίτλος 6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l-GR" dirty="0" smtClean="0"/>
              <a:t>Τέλος Ενότητας</a:t>
            </a:r>
            <a:endParaRPr lang="el-GR" dirty="0"/>
          </a:p>
        </p:txBody>
      </p:sp>
      <p:sp>
        <p:nvSpPr>
          <p:cNvPr id="8" name="Υπότιτλος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  <p:grpSp>
        <p:nvGrpSpPr>
          <p:cNvPr id="2" name="Ομάδα 1"/>
          <p:cNvGrpSpPr/>
          <p:nvPr/>
        </p:nvGrpSpPr>
        <p:grpSpPr>
          <a:xfrm>
            <a:off x="1767633" y="5931169"/>
            <a:ext cx="5828703" cy="768532"/>
            <a:chOff x="1767633" y="5931169"/>
            <a:chExt cx="5828703" cy="768532"/>
          </a:xfrm>
        </p:grpSpPr>
        <p:pic>
          <p:nvPicPr>
            <p:cNvPr id="6" name="Picture 5"/>
            <p:cNvPicPr/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7633" y="5931169"/>
              <a:ext cx="1971675" cy="702000"/>
            </a:xfrm>
            <a:prstGeom prst="rect">
              <a:avLst/>
            </a:prstGeom>
            <a:noFill/>
          </p:spPr>
        </p:pic>
        <p:pic>
          <p:nvPicPr>
            <p:cNvPr id="9" name="Picture 2" descr="C:\Users\alex\Desktop\logo.png"/>
            <p:cNvPicPr>
              <a:picLocks noChangeAspect="1" noChangeArrowheads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923928" y="5931169"/>
              <a:ext cx="3672408" cy="7685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6780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</a:t>
            </a:r>
            <a:r>
              <a:rPr lang="el-GR" sz="4400" dirty="0" smtClean="0"/>
              <a:t>πολυμερή</a:t>
            </a:r>
            <a:br>
              <a:rPr lang="el-GR" sz="4400" dirty="0" smtClean="0"/>
            </a:br>
            <a:r>
              <a:rPr lang="el-GR" sz="3600" b="0" dirty="0" smtClean="0"/>
              <a:t>(2 από </a:t>
            </a:r>
            <a:r>
              <a:rPr lang="el-GR" sz="3600" b="0" dirty="0"/>
              <a:t>21</a:t>
            </a:r>
            <a:r>
              <a:rPr lang="el-GR" sz="3600" b="0" dirty="0" smtClean="0"/>
              <a:t>)</a:t>
            </a:r>
            <a:endParaRPr lang="el-GR" sz="3600" b="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869" y="1196975"/>
            <a:ext cx="5008951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2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0107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l-GR" sz="4400" cap="none" dirty="0" smtClean="0"/>
              <a:t>Σημειώματα</a:t>
            </a:r>
            <a:endParaRPr lang="el-GR" sz="4400" cap="none" dirty="0"/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487195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Αναφοράς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000" dirty="0" smtClean="0"/>
              <a:t>Copyright Τεχνολογικό Εκπαιδευτικό Ίδρυμα Αθήνας</a:t>
            </a:r>
            <a:r>
              <a:rPr lang="en-US" sz="2000" dirty="0" smtClean="0"/>
              <a:t>, </a:t>
            </a:r>
            <a:r>
              <a:rPr lang="el-GR" sz="2000" dirty="0" smtClean="0"/>
              <a:t>Αριστείδης Γαλιατσάτος 2014. Αριστείδης Γαλιατσάτος. «Ακίνητη Προσθετική Ι</a:t>
            </a:r>
            <a:r>
              <a:rPr lang="en-US" sz="2000" dirty="0"/>
              <a:t>I</a:t>
            </a:r>
            <a:r>
              <a:rPr lang="el-GR" sz="2000" dirty="0" smtClean="0"/>
              <a:t>. Ενότητα 13</a:t>
            </a:r>
            <a:r>
              <a:rPr lang="en-US" sz="2000" dirty="0" smtClean="0"/>
              <a:t>:</a:t>
            </a:r>
            <a:r>
              <a:rPr lang="el-GR" sz="2000" dirty="0" smtClean="0"/>
              <a:t> </a:t>
            </a:r>
            <a:r>
              <a:rPr lang="el-GR" sz="2000" dirty="0">
                <a:solidFill>
                  <a:sysClr val="windowText" lastClr="000000"/>
                </a:solidFill>
              </a:rPr>
              <a:t>Ακίνητες Προσθετικές Κατασκευές Χωρίς Μεταλλικό </a:t>
            </a:r>
            <a:r>
              <a:rPr lang="el-GR" sz="2000" dirty="0" smtClean="0">
                <a:solidFill>
                  <a:sysClr val="windowText" lastClr="000000"/>
                </a:solidFill>
              </a:rPr>
              <a:t>Σκελετό (β</a:t>
            </a:r>
            <a:r>
              <a:rPr lang="el-GR" sz="2000" smtClean="0">
                <a:solidFill>
                  <a:sysClr val="windowText" lastClr="000000"/>
                </a:solidFill>
              </a:rPr>
              <a:t>’ μέρος)</a:t>
            </a:r>
            <a:r>
              <a:rPr lang="el-GR" sz="2000" smtClean="0"/>
              <a:t>». </a:t>
            </a:r>
            <a:r>
              <a:rPr lang="el-GR" sz="2000" dirty="0"/>
              <a:t>Έκδοση: </a:t>
            </a:r>
            <a:r>
              <a:rPr lang="el-GR" sz="2000" dirty="0" smtClean="0"/>
              <a:t>1.0</a:t>
            </a:r>
            <a:r>
              <a:rPr lang="el-GR" sz="2000" dirty="0"/>
              <a:t>. Αθήνα </a:t>
            </a:r>
            <a:r>
              <a:rPr lang="el-GR" sz="2000" dirty="0" smtClean="0"/>
              <a:t>2014. </a:t>
            </a:r>
            <a:r>
              <a:rPr lang="el-GR" sz="2000" dirty="0"/>
              <a:t>Διαθέσιμο από τη δικτυακή </a:t>
            </a:r>
            <a:r>
              <a:rPr lang="el-GR" sz="2000" dirty="0" smtClean="0"/>
              <a:t>διεύθυνση: </a:t>
            </a:r>
            <a:r>
              <a:rPr lang="en-US" sz="2000" dirty="0" smtClean="0">
                <a:hlinkClick r:id="rId3"/>
              </a:rPr>
              <a:t>ocp.teiath.gr</a:t>
            </a:r>
            <a:r>
              <a:rPr lang="el-GR" sz="2000" dirty="0" smtClean="0"/>
              <a:t>.</a:t>
            </a:r>
            <a:endParaRPr lang="el-GR" sz="2000" dirty="0"/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1515953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62272"/>
            <a:ext cx="8229600" cy="1143000"/>
          </a:xfrm>
        </p:spPr>
        <p:txBody>
          <a:bodyPr>
            <a:normAutofit/>
          </a:bodyPr>
          <a:lstStyle/>
          <a:p>
            <a:r>
              <a:rPr lang="el-GR" dirty="0"/>
              <a:t>Σημείωμα </a:t>
            </a:r>
            <a:r>
              <a:rPr lang="el-GR" dirty="0" smtClean="0"/>
              <a:t>Αδειοδότησης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648" y="764704"/>
            <a:ext cx="8928992" cy="2078336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l-GR" sz="1800" dirty="0" smtClean="0"/>
              <a:t>Το </a:t>
            </a:r>
            <a:r>
              <a:rPr lang="el-GR" sz="1800" dirty="0"/>
              <a:t>παρόν υλικό διατίθεται με τους όρους της άδειας χρήσης Creative Commons Αναφορά, Μη Εμπορική Χρήση Παρόμοια Διανομή 4.0 [1] ή μεταγενέστερη, Διεθνής Έκδοση.   Εξαιρούνται τα αυτοτελή έργα τρίτων π.χ. φωτογραφίες, διαγράμματα κ.λ.π., </a:t>
            </a:r>
            <a:r>
              <a:rPr lang="el-GR" sz="1800" dirty="0" smtClean="0"/>
              <a:t>τα </a:t>
            </a:r>
            <a:r>
              <a:rPr lang="el-GR" sz="1800" dirty="0"/>
              <a:t>οποία εμπεριέχονται σε </a:t>
            </a:r>
            <a:r>
              <a:rPr lang="el-GR" sz="1800" dirty="0" smtClean="0"/>
              <a:t>αυτό. </a:t>
            </a:r>
            <a:r>
              <a:rPr lang="el-GR" sz="1800" dirty="0"/>
              <a:t>Οι όροι χρήσης των </a:t>
            </a:r>
            <a:r>
              <a:rPr lang="el-GR" sz="1800" dirty="0" smtClean="0"/>
              <a:t>έργων τρίτων </a:t>
            </a:r>
            <a:r>
              <a:rPr lang="el-GR" sz="1800" dirty="0"/>
              <a:t>επεξηγούνται στη διαφάνεια  «Επεξήγηση όρων χρήσης έργων </a:t>
            </a:r>
            <a:r>
              <a:rPr lang="el-GR" sz="1800" dirty="0" smtClean="0"/>
              <a:t>τρίτων». </a:t>
            </a:r>
          </a:p>
          <a:p>
            <a:pPr marL="0" indent="0">
              <a:buNone/>
            </a:pPr>
            <a:r>
              <a:rPr lang="el-GR" sz="1800" dirty="0" smtClean="0"/>
              <a:t>Τα έργα για τα οποία έχει ζητηθεί άδεια  αναφέρονται στο «Σημείωμα  </a:t>
            </a:r>
            <a:r>
              <a:rPr lang="el-GR" sz="1800" dirty="0"/>
              <a:t>Χρήσης Έργων Τρίτων</a:t>
            </a:r>
            <a:r>
              <a:rPr lang="el-GR" sz="1800" dirty="0" smtClean="0"/>
              <a:t>». </a:t>
            </a:r>
          </a:p>
        </p:txBody>
      </p:sp>
      <p:pic>
        <p:nvPicPr>
          <p:cNvPr id="2056" name="Picture 22" descr="Λογότυπο για Άδειες χρήσης Creative Commons BY-NC-ND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3888" y="2843040"/>
            <a:ext cx="1648660" cy="576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6648" y="3284984"/>
            <a:ext cx="9036496" cy="3573016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/>
          <a:p>
            <a:pPr>
              <a:spcBef>
                <a:spcPts val="600"/>
              </a:spcBef>
            </a:pPr>
            <a:r>
              <a:rPr lang="el-GR" dirty="0">
                <a:latin typeface="+mn-lt"/>
              </a:rPr>
              <a:t>[1] http://creativecommons.org/licenses/by-nc-sa/4.0/ 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Ως </a:t>
            </a:r>
            <a:r>
              <a:rPr lang="el-GR" b="1" dirty="0">
                <a:latin typeface="+mn-lt"/>
              </a:rPr>
              <a:t>Μη Εμπορική</a:t>
            </a:r>
            <a:r>
              <a:rPr lang="el-GR" dirty="0">
                <a:latin typeface="+mn-lt"/>
              </a:rPr>
              <a:t> ορίζεται η χρήση: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 δεν περιλαμβάνει άμεσο ή έμμεσο οικονομικό όφελος από την χρήση του έργου, για το διανομέα του έργου και αδειοδόχο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περιλαμβάνει οικονομική συναλλαγή ως προϋπόθεση για τη χρήση ή πρόσβαση στο έργο</a:t>
            </a:r>
          </a:p>
          <a:p>
            <a:pPr marL="342900" lvl="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l-GR" dirty="0">
                <a:latin typeface="+mn-lt"/>
              </a:rPr>
              <a:t>που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δεν προσπορίζει στο διανομέα του έργου και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αδειοδόχο</a:t>
            </a:r>
            <a:r>
              <a:rPr lang="en-GB" dirty="0">
                <a:latin typeface="+mn-lt"/>
              </a:rPr>
              <a:t> </a:t>
            </a:r>
            <a:r>
              <a:rPr lang="el-GR" dirty="0">
                <a:latin typeface="+mn-lt"/>
              </a:rPr>
              <a:t>έμμεσο οικονομικό όφελος (π.χ. διαφημίσεις) από την προβολή του έργου σε διαδικτυακό </a:t>
            </a:r>
            <a:r>
              <a:rPr lang="el-GR" dirty="0" smtClean="0">
                <a:latin typeface="+mn-lt"/>
              </a:rPr>
              <a:t>τόπο</a:t>
            </a:r>
            <a:endParaRPr lang="en-US" dirty="0" smtClean="0">
              <a:latin typeface="+mn-lt"/>
            </a:endParaRPr>
          </a:p>
          <a:p>
            <a:pPr>
              <a:spcBef>
                <a:spcPts val="600"/>
              </a:spcBef>
            </a:pPr>
            <a:r>
              <a:rPr lang="el-GR" dirty="0" smtClean="0">
                <a:latin typeface="+mn-lt"/>
              </a:rPr>
              <a:t>Ο </a:t>
            </a:r>
            <a:r>
              <a:rPr lang="el-GR" dirty="0">
                <a:latin typeface="+mn-lt"/>
              </a:rPr>
              <a:t>δικαιούχος μπορεί να παρέχει στον αδειοδόχο ξεχωριστή άδεια να χρησιμοποιεί το έργο για εμπορική χρήση, εφόσον αυτό του ζητηθεί</a:t>
            </a:r>
            <a:r>
              <a:rPr lang="el-GR" dirty="0" smtClean="0">
                <a:latin typeface="+mn-lt"/>
              </a:rPr>
              <a:t>.</a:t>
            </a:r>
            <a:endParaRPr lang="el-GR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2172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3366" y="0"/>
            <a:ext cx="8229600" cy="908720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Επεξήγηση όρων χρήσης έργων τρίτων</a:t>
            </a:r>
            <a:endParaRPr lang="el-GR" dirty="0"/>
          </a:p>
        </p:txBody>
      </p:sp>
      <p:sp>
        <p:nvSpPr>
          <p:cNvPr id="6" name="Rectangle 5"/>
          <p:cNvSpPr/>
          <p:nvPr/>
        </p:nvSpPr>
        <p:spPr>
          <a:xfrm>
            <a:off x="2088230" y="823372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επαναχρησιμοποίηση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,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παρά μόνο εάν ζητηθεί εκ νέου άδεια από το δημιουργό.</a:t>
            </a:r>
            <a:endParaRPr lang="el-GR" sz="3200" dirty="0">
              <a:latin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88763" y="914631"/>
            <a:ext cx="39946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©</a:t>
            </a:r>
            <a:endParaRPr lang="el-GR" sz="20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66552" y="1360947"/>
            <a:ext cx="1421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93932" y="1945722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06220" y="3829842"/>
            <a:ext cx="188201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NC-SA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61245" y="3132000"/>
            <a:ext cx="18269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088000" y="1404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και η δημιουργία παραγώγων αυτού με απλή αναφορά του δημιουργού.</a:t>
            </a:r>
            <a:endParaRPr lang="el-GR" sz="3200" dirty="0">
              <a:latin typeface="+mn-lt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088000" y="1980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δημιουργού, και διάθεση του έργου ή του παράγωγου αυτού με την ίδια άδεια.</a:t>
            </a:r>
            <a:endParaRPr lang="el-GR" sz="3200" dirty="0">
              <a:latin typeface="+mn-lt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088000" y="3168000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088230" y="3752897"/>
            <a:ext cx="66247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διάθεση του έργου ή του παράγωγου αυτού με την ίδια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έργου.</a:t>
            </a:r>
            <a:endParaRPr lang="el-GR" sz="3200" dirty="0">
              <a:latin typeface="+mn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93932" y="2530497"/>
            <a:ext cx="17942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088230" y="2561274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δημιουργού. 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</a:t>
            </a:r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δημιουργία παραγώγων του έργου.</a:t>
            </a:r>
            <a:endParaRPr lang="el-GR" sz="1400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05954" y="4513900"/>
            <a:ext cx="16822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άδεια 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CC-BY</a:t>
            </a:r>
            <a:r>
              <a:rPr lang="el-GR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-</a:t>
            </a:r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NC-ND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088230" y="4544678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 με αναφορά του δημιουργού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.</a:t>
            </a:r>
          </a:p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Δεν επιτρέπεται η εμπορική χρήση του έργου</a:t>
            </a:r>
            <a:r>
              <a:rPr lang="en-US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και η δημιουργία παραγώγων του.</a:t>
            </a:r>
            <a:endParaRPr lang="el-GR" sz="3200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0" y="5112000"/>
            <a:ext cx="20882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με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άδεια </a:t>
            </a:r>
          </a:p>
          <a:p>
            <a:pPr algn="r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CC0 </a:t>
            </a: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Public Domain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0" y="5791105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διαθέσιμο </a:t>
            </a:r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ως κοινό κτήμα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2088000" y="5112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088231" y="5688000"/>
            <a:ext cx="706296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Επιτρέπεται η επαναχρησιμοποίηση του έργου, η δημιουργία παραγώγων αυτού και η εμπορική του χρήση, χωρίς αναφορά του δημιουργού.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0" y="6334511"/>
            <a:ext cx="2088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χωρίς σήμανση</a:t>
            </a:r>
            <a:endParaRPr lang="el-GR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2088231" y="6334512"/>
            <a:ext cx="706296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Συνήθως δεν επιτρέπεται η επαναχρησιμοποίηση του έργου.</a:t>
            </a:r>
            <a:endParaRPr lang="en-US" sz="1400" dirty="0" smtClean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cxnSp>
        <p:nvCxnSpPr>
          <p:cNvPr id="31" name="Straight Connector 30"/>
          <p:cNvCxnSpPr/>
          <p:nvPr/>
        </p:nvCxnSpPr>
        <p:spPr>
          <a:xfrm>
            <a:off x="71243" y="1383775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71243" y="1968481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71243" y="253945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71243" y="3107253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71243" y="3722806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1243" y="451432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-1" y="5111310"/>
            <a:ext cx="8532000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71244" y="569777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71244" y="6220998"/>
            <a:ext cx="8533204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45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dirty="0"/>
              <a:t>Διατήρηση </a:t>
            </a:r>
            <a:r>
              <a:rPr lang="el-GR" dirty="0" smtClean="0"/>
              <a:t>Σημειωμάτων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l-GR" sz="2400" dirty="0" smtClean="0"/>
              <a:t>Οποιαδήποτε </a:t>
            </a:r>
            <a:r>
              <a:rPr lang="el-GR" sz="2400" dirty="0"/>
              <a:t>αναπαραγωγή ή διασκευή του υλικού θα πρέπει να συμπεριλαμβάνει: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Αναφοράς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ο </a:t>
            </a:r>
            <a:r>
              <a:rPr lang="en-US" sz="2000" dirty="0"/>
              <a:t>Σημείωμα Αδειοδότησης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n-US" sz="2000" dirty="0" smtClean="0"/>
              <a:t>η </a:t>
            </a:r>
            <a:r>
              <a:rPr lang="en-US" sz="2000" dirty="0"/>
              <a:t>δήλωση </a:t>
            </a:r>
            <a:r>
              <a:rPr lang="el-GR" sz="2000" dirty="0"/>
              <a:t>Δ</a:t>
            </a:r>
            <a:r>
              <a:rPr lang="en-US" sz="2000" dirty="0" smtClean="0"/>
              <a:t>ιατήρησης </a:t>
            </a:r>
            <a:r>
              <a:rPr lang="en-US" sz="2000" dirty="0"/>
              <a:t>Σημειωμάτων</a:t>
            </a:r>
            <a:endParaRPr lang="el-GR" sz="2000" dirty="0"/>
          </a:p>
          <a:p>
            <a:pPr lvl="1">
              <a:buFont typeface="Wingdings" panose="05000000000000000000" pitchFamily="2" charset="2"/>
              <a:buChar char="§"/>
            </a:pPr>
            <a:r>
              <a:rPr lang="el-GR" sz="2000" dirty="0"/>
              <a:t>τ</a:t>
            </a:r>
            <a:r>
              <a:rPr lang="el-GR" sz="2000" dirty="0" smtClean="0"/>
              <a:t>ο Σημείωμα Χρήσης Έργων Τρίτων </a:t>
            </a:r>
            <a:r>
              <a:rPr lang="el-GR" sz="2000" dirty="0"/>
              <a:t>(εφόσον υπάρχει)</a:t>
            </a:r>
          </a:p>
          <a:p>
            <a:pPr marL="0" indent="0">
              <a:buNone/>
            </a:pPr>
            <a:r>
              <a:rPr lang="el-GR" sz="2400" dirty="0"/>
              <a:t>μαζί με τους συνοδευόμενους υπερσυνδέσμους.</a:t>
            </a:r>
          </a:p>
          <a:p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3530274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l-GR" dirty="0"/>
              <a:t>Σημείωμα Χρήσης Έργων </a:t>
            </a:r>
            <a:r>
              <a:rPr lang="el-GR" dirty="0" smtClean="0"/>
              <a:t>Τρίτων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l-GR" sz="2000" dirty="0" smtClean="0"/>
              <a:t>Το </a:t>
            </a:r>
            <a:r>
              <a:rPr lang="el-GR" sz="2000" dirty="0"/>
              <a:t>Έργο αυτό κάνει χρήση </a:t>
            </a:r>
            <a:r>
              <a:rPr lang="el-GR" sz="2000" dirty="0" smtClean="0"/>
              <a:t>περιεχομένου από τα ακόλουθα έργα</a:t>
            </a:r>
            <a:r>
              <a:rPr lang="en-US" sz="2000" dirty="0" smtClean="0"/>
              <a:t>:</a:t>
            </a:r>
            <a:endParaRPr lang="el-GR" sz="2000" dirty="0" smtClean="0"/>
          </a:p>
          <a:p>
            <a:pPr marL="0" indent="0">
              <a:buNone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457200" indent="-457200">
              <a:buFont typeface="+mj-lt"/>
              <a:buAutoNum type="arabicPeriod"/>
            </a:pPr>
            <a:r>
              <a:rPr lang="el-GR" sz="2000" dirty="0" smtClean="0"/>
              <a:t>Δημητροπούλου </a:t>
            </a:r>
            <a:r>
              <a:rPr lang="el-GR" sz="2000" dirty="0"/>
              <a:t>Ε. Η εργαστηριακή διαδικασία στην Ακίνητη </a:t>
            </a:r>
            <a:r>
              <a:rPr lang="el-GR" sz="2000" dirty="0" smtClean="0"/>
              <a:t>Προσθετική. Αυτοέκδοση</a:t>
            </a:r>
            <a:r>
              <a:rPr lang="el-GR" sz="2000" dirty="0"/>
              <a:t>. </a:t>
            </a:r>
            <a:r>
              <a:rPr lang="el-GR" sz="2000" dirty="0" smtClean="0"/>
              <a:t>Αθήνα 2004</a:t>
            </a:r>
            <a:r>
              <a:rPr lang="el-GR" sz="2000" dirty="0"/>
              <a:t>. </a:t>
            </a:r>
            <a:endParaRPr lang="en-US" sz="2000" dirty="0" smtClean="0"/>
          </a:p>
          <a:p>
            <a:pPr marL="457200" indent="-457200">
              <a:buFont typeface="+mj-lt"/>
              <a:buAutoNum type="arabicPeriod"/>
            </a:pPr>
            <a:endParaRPr lang="el-GR" sz="2000" dirty="0" smtClean="0"/>
          </a:p>
          <a:p>
            <a:pPr marL="0" indent="0">
              <a:buNone/>
            </a:pPr>
            <a:endParaRPr lang="el-GR" sz="2000" dirty="0"/>
          </a:p>
        </p:txBody>
      </p:sp>
    </p:spTree>
    <p:extLst>
      <p:ext uri="{BB962C8B-B14F-4D97-AF65-F5344CB8AC3E}">
        <p14:creationId xmlns:p14="http://schemas.microsoft.com/office/powerpoint/2010/main" val="801556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smtClean="0"/>
              <a:t>Χρηματοδότηση</a:t>
            </a:r>
            <a:endParaRPr lang="el-GR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/>
          </a:bodyPr>
          <a:lstStyle/>
          <a:p>
            <a:r>
              <a:rPr lang="el-GR" sz="2000" dirty="0" smtClean="0"/>
              <a:t>Το παρόν εκπαιδευτικό υλικό έχει αναπτυχθεί στ</a:t>
            </a:r>
            <a:r>
              <a:rPr lang="en-US" sz="2000" dirty="0" smtClean="0"/>
              <a:t>o</a:t>
            </a:r>
            <a:r>
              <a:rPr lang="el-GR" sz="2000" dirty="0" smtClean="0"/>
              <a:t> πλαίσι</a:t>
            </a:r>
            <a:r>
              <a:rPr lang="en-US" sz="2000" dirty="0" smtClean="0"/>
              <a:t>o</a:t>
            </a:r>
            <a:r>
              <a:rPr lang="el-GR" sz="2000" dirty="0" smtClean="0"/>
              <a:t> του εκπαιδευτικού έργου του διδάσκοντα.</a:t>
            </a:r>
            <a:endParaRPr lang="en-US" sz="2000" dirty="0" smtClean="0"/>
          </a:p>
          <a:p>
            <a:r>
              <a:rPr lang="el-GR" sz="2000" dirty="0" smtClean="0"/>
              <a:t>Το έργο «</a:t>
            </a:r>
            <a:r>
              <a:rPr lang="el-GR" sz="2000" b="1" dirty="0" smtClean="0"/>
              <a:t>Ανοικτά Ακαδημαϊκά Μαθήματα στο ΤΕΙ Αθήνας</a:t>
            </a:r>
            <a:r>
              <a:rPr lang="el-GR" sz="2000" dirty="0" smtClean="0"/>
              <a:t>» έχει χρηματοδοτήσει μόνο την αναδιαμόρφωση του εκπαιδευτικού υλικού. </a:t>
            </a:r>
            <a:endParaRPr lang="en-US" sz="2000" dirty="0" smtClean="0"/>
          </a:p>
          <a:p>
            <a:r>
              <a:rPr lang="el-GR" sz="2000" dirty="0" smtClean="0"/>
              <a:t>Το έργο υλοποιείται στο πλαίσιο του Επιχειρησιακού Προγράμματος «Εκπαίδευση και Δια Βίου Μάθηση» και συγχρηματοδοτείται από την Ευρωπαϊκή Ένωση (Ευρωπαϊκό Κοινωνικό Ταμείο) και από εθνικούς πόρους.</a:t>
            </a:r>
          </a:p>
        </p:txBody>
      </p:sp>
      <p:pic>
        <p:nvPicPr>
          <p:cNvPr id="7" name="Picture 6" descr="Λογότυπο Επιχειρησιακού Προγράμματος Εκπαίδευση και Δια βίου Μάθηση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9672" y="4653136"/>
            <a:ext cx="5501640" cy="138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96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(3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8980" y="1196975"/>
            <a:ext cx="528672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3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5255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(4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4</a:t>
            </a:fld>
            <a:endParaRPr lang="el-GR" dirty="0"/>
          </a:p>
        </p:txBody>
      </p:sp>
      <p:pic>
        <p:nvPicPr>
          <p:cNvPr id="7" name="Θέση περιεχομένου 6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341962"/>
            <a:ext cx="6720418" cy="5040313"/>
          </a:xfrm>
          <a:prstGeom prst="rect">
            <a:avLst/>
          </a:prstGeom>
        </p:spPr>
      </p:pic>
      <p:sp>
        <p:nvSpPr>
          <p:cNvPr id="5" name="Ορθογώνιο 4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127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(5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5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7426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(6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6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143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br>
              <a:rPr lang="el-GR" sz="4400" dirty="0"/>
            </a:br>
            <a:r>
              <a:rPr lang="el-GR" sz="3600" b="0" dirty="0" smtClean="0"/>
              <a:t>(7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7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08698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08720"/>
          </a:xfrm>
        </p:spPr>
        <p:txBody>
          <a:bodyPr>
            <a:normAutofit fontScale="90000"/>
          </a:bodyPr>
          <a:lstStyle/>
          <a:p>
            <a:r>
              <a:rPr lang="el-GR" sz="4400" dirty="0"/>
              <a:t>Γέφυρες από ενισχυμένα πολυμερή</a:t>
            </a:r>
            <a:r>
              <a:rPr lang="el-GR" dirty="0"/>
              <a:t/>
            </a:r>
            <a:br>
              <a:rPr lang="el-GR" dirty="0"/>
            </a:br>
            <a:r>
              <a:rPr lang="el-GR" sz="3600" b="0" dirty="0" smtClean="0"/>
              <a:t>(8 </a:t>
            </a:r>
            <a:r>
              <a:rPr lang="el-GR" sz="3600" b="0" dirty="0"/>
              <a:t>από 21</a:t>
            </a:r>
            <a:r>
              <a:rPr lang="el-GR" sz="3600" b="0" dirty="0" smtClean="0"/>
              <a:t>)</a:t>
            </a:r>
            <a:endParaRPr lang="el-GR" sz="3600" dirty="0"/>
          </a:p>
        </p:txBody>
      </p:sp>
      <p:pic>
        <p:nvPicPr>
          <p:cNvPr id="5" name="Θέση περιεχομένου 4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2135" y="1196975"/>
            <a:ext cx="6720418" cy="5040313"/>
          </a:xfrm>
          <a:prstGeom prst="rect">
            <a:avLst/>
          </a:prstGeom>
        </p:spPr>
      </p:pic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5E3B3-0445-4CFC-BED8-763D4409E61F}" type="slidenum">
              <a:rPr lang="el-GR" smtClean="0"/>
              <a:pPr>
                <a:defRPr/>
              </a:pPr>
              <a:t>8</a:t>
            </a:fld>
            <a:endParaRPr lang="el-GR" dirty="0"/>
          </a:p>
        </p:txBody>
      </p:sp>
      <p:sp>
        <p:nvSpPr>
          <p:cNvPr id="6" name="Ορθογώνιο 5"/>
          <p:cNvSpPr/>
          <p:nvPr/>
        </p:nvSpPr>
        <p:spPr>
          <a:xfrm>
            <a:off x="1197968" y="6395646"/>
            <a:ext cx="67687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l-GR" sz="1200" dirty="0">
                <a:solidFill>
                  <a:srgbClr val="595959"/>
                </a:solidFill>
                <a:latin typeface="Calibri"/>
              </a:rPr>
              <a:t>© Δημητροπούλου Ε. Η εργαστηριακή διαδικασία στην Ακίνητη Προσθετική.</a:t>
            </a:r>
            <a:r>
              <a:rPr lang="el-GR" sz="1200" dirty="0">
                <a:latin typeface="Calibri"/>
                <a:ea typeface="Times New Roman"/>
              </a:rPr>
              <a:t> </a:t>
            </a:r>
            <a:r>
              <a:rPr lang="el-GR" sz="1200" dirty="0">
                <a:solidFill>
                  <a:srgbClr val="595959"/>
                </a:solidFill>
                <a:latin typeface="Calibri"/>
              </a:rPr>
              <a:t>Αυτοέκδοση. Αθήνα 2004</a:t>
            </a:r>
            <a:endParaRPr lang="el-GR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46494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C_template_updated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Θέμα του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OC_template_updated</Template>
  <TotalTime>180</TotalTime>
  <Words>1227</Words>
  <Application>Microsoft Office PowerPoint</Application>
  <PresentationFormat>Προβολή στην οθόνη (4:3)</PresentationFormat>
  <Paragraphs>172</Paragraphs>
  <Slides>36</Slides>
  <Notes>28</Notes>
  <HiddenSlides>0</HiddenSlides>
  <MMClips>0</MMClips>
  <ScaleCrop>false</ScaleCrop>
  <HeadingPairs>
    <vt:vector size="4" baseType="variant">
      <vt:variant>
        <vt:lpstr>Θέμα</vt:lpstr>
      </vt:variant>
      <vt:variant>
        <vt:i4>2</vt:i4>
      </vt:variant>
      <vt:variant>
        <vt:lpstr>Τίτλοι διαφανειών</vt:lpstr>
      </vt:variant>
      <vt:variant>
        <vt:i4>36</vt:i4>
      </vt:variant>
    </vt:vector>
  </HeadingPairs>
  <TitlesOfParts>
    <vt:vector size="38" baseType="lpstr">
      <vt:lpstr>OC_template_updated</vt:lpstr>
      <vt:lpstr>1_OC_template_updated</vt:lpstr>
      <vt:lpstr>Ακίνητη Προσθετική ΙI</vt:lpstr>
      <vt:lpstr>Γέφυρες από ενισχυμένα πολυμερή (1 από 21)</vt:lpstr>
      <vt:lpstr>Γέφυρες από ενισχυμένα πολυμερή (2 από 21)</vt:lpstr>
      <vt:lpstr>Γέφυρες από ενισχυμένα πολυμερή (3 από 21)</vt:lpstr>
      <vt:lpstr>Γέφυρες από ενισχυμένα πολυμερή (4 από 21)</vt:lpstr>
      <vt:lpstr>Γέφυρες από ενισχυμένα πολυμερή (5 από 21)</vt:lpstr>
      <vt:lpstr>Γέφυρες από ενισχυμένα πολυμερή (6 από 21)</vt:lpstr>
      <vt:lpstr>Γέφυρες από ενισχυμένα πολυμερή (7 από 21)</vt:lpstr>
      <vt:lpstr>Γέφυρες από ενισχυμένα πολυμερή (8 από 21)</vt:lpstr>
      <vt:lpstr>Γέφυρες από ενισχυμένα πολυμερή (9 από 21)</vt:lpstr>
      <vt:lpstr>Γέφυρες από ενισχυμένα πολυμερή (10 από 21)</vt:lpstr>
      <vt:lpstr>Γέφυρες από ενισχυμένα πολυμερή (11 από 21)</vt:lpstr>
      <vt:lpstr>Γέφυρες από ενισχυμένα πολυμερή (12 από 21)</vt:lpstr>
      <vt:lpstr>Γέφυρες από ενισχυμένα πολυμερή (13 από 21)</vt:lpstr>
      <vt:lpstr>Γέφυρες από ενισχυμένα πολυμερή (14 από 21)</vt:lpstr>
      <vt:lpstr>Γέφυρες από ενισχυμένα πολυμερή (15 από 21)</vt:lpstr>
      <vt:lpstr>Γέφυρες από ενισχυμένα πολυμερή (16 από 21)</vt:lpstr>
      <vt:lpstr>Γέφυρες από ενισχυμένα πολυμερή (17 από 21)</vt:lpstr>
      <vt:lpstr>Γέφυρες από ενισχυμένα πολυμερή (18 από 21)</vt:lpstr>
      <vt:lpstr>Γέφυρες από ενισχυμένα πολυμερή (19 από 21)</vt:lpstr>
      <vt:lpstr>Γέφυρες από ενισχυμένα πολυμερή (20 από 21)</vt:lpstr>
      <vt:lpstr>Γέφυρες από ενισχυμένα πολυμερή (21 από 21)</vt:lpstr>
      <vt:lpstr>Γέφυρες με αδροποίηση (maryland)  (1 από 6)</vt:lpstr>
      <vt:lpstr>Γέφυρες με αδροποίηση (maryland)  (2 από 6)</vt:lpstr>
      <vt:lpstr>Γέφυρες με αδροποίηση (maryland)  (3 από 6)</vt:lpstr>
      <vt:lpstr>Γέφυρες με αδροποίηση (maryland)  (4 από 6)</vt:lpstr>
      <vt:lpstr>Γέφυρες με αδροποίηση (maryland)  (5 από 6)</vt:lpstr>
      <vt:lpstr>Γέφυρες με αδροποίηση (maryland)  (6 από 6)</vt:lpstr>
      <vt:lpstr>Τέλος Ενότητας</vt:lpstr>
      <vt:lpstr>Σημειώματα</vt:lpstr>
      <vt:lpstr>Σημείωμα Αναφοράς</vt:lpstr>
      <vt:lpstr>Σημείωμα Αδειοδότησης</vt:lpstr>
      <vt:lpstr>Επεξήγηση όρων χρήσης έργων τρίτων</vt:lpstr>
      <vt:lpstr>Διατήρηση Σημειωμάτων</vt:lpstr>
      <vt:lpstr>Σημείωμα Χρήσης Έργων Τρίτων</vt:lpstr>
      <vt:lpstr>Χρηματοδότηση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Ακίνητη Προσθετική ΙΙ</dc:title>
  <dc:creator>opencourses@teiath.gr</dc:creator>
  <cp:lastModifiedBy>fkaram2</cp:lastModifiedBy>
  <cp:revision>29</cp:revision>
  <dcterms:created xsi:type="dcterms:W3CDTF">2014-01-21T06:29:08Z</dcterms:created>
  <dcterms:modified xsi:type="dcterms:W3CDTF">2015-07-06T08:42:00Z</dcterms:modified>
</cp:coreProperties>
</file>