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32"/>
  </p:notesMasterIdLst>
  <p:handoutMasterIdLst>
    <p:handoutMasterId r:id="rId33"/>
  </p:handoutMasterIdLst>
  <p:sldIdLst>
    <p:sldId id="256" r:id="rId6"/>
    <p:sldId id="374" r:id="rId7"/>
    <p:sldId id="384" r:id="rId8"/>
    <p:sldId id="387" r:id="rId9"/>
    <p:sldId id="406" r:id="rId10"/>
    <p:sldId id="416" r:id="rId11"/>
    <p:sldId id="418" r:id="rId12"/>
    <p:sldId id="407" r:id="rId13"/>
    <p:sldId id="408" r:id="rId14"/>
    <p:sldId id="385" r:id="rId15"/>
    <p:sldId id="411" r:id="rId16"/>
    <p:sldId id="426" r:id="rId17"/>
    <p:sldId id="427" r:id="rId18"/>
    <p:sldId id="410" r:id="rId19"/>
    <p:sldId id="412" r:id="rId20"/>
    <p:sldId id="362" r:id="rId21"/>
    <p:sldId id="358" r:id="rId22"/>
    <p:sldId id="359" r:id="rId23"/>
    <p:sldId id="389" r:id="rId24"/>
    <p:sldId id="257" r:id="rId25"/>
    <p:sldId id="267" r:id="rId26"/>
    <p:sldId id="269" r:id="rId27"/>
    <p:sldId id="276" r:id="rId28"/>
    <p:sldId id="277" r:id="rId29"/>
    <p:sldId id="271" r:id="rId30"/>
    <p:sldId id="274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4A82"/>
    <a:srgbClr val="333399"/>
    <a:srgbClr val="4545C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ofmassage.com/2011/10/how-massage-therapy-heals-the-body-part-iii-vasodilation-mechanisms-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etpainfree.tv/trigger-point-self-treatment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happybody.ucoz.com/index/trigger_point_therapy/0-13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otswold-acupuncture.co.uk/news/acupuncture-news/1126.html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sltGyJvbvW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alanceinmotionsb.blogspot.gr/2013/08/what-is-trigger-point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odyinmind.org/trigger-point-evaluation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lockeroomsports.com/mobility/trigger-point-therapy.html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eroomsports.com/mobility/trigger-point-therapy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atlasanatomy.com.au/treatments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aryparkway.massagetherapy.com/trigger-point-therapy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QY9ePL690Dk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arolinahealthinnovations.com/massage-3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</a:t>
            </a:r>
            <a:r>
              <a:rPr lang="en-US" sz="2600" dirty="0" smtClean="0"/>
              <a:t> Trigger points – </a:t>
            </a:r>
            <a:r>
              <a:rPr lang="el-GR" sz="2600" dirty="0" err="1"/>
              <a:t>Ανάτριψη</a:t>
            </a:r>
            <a:r>
              <a:rPr lang="el-GR" sz="2600" dirty="0"/>
              <a:t> </a:t>
            </a:r>
            <a:r>
              <a:rPr lang="el-GR" sz="2600" dirty="0" smtClean="0"/>
              <a:t>– Εφαρμογές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Παρατήρηση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" name="Picture 2" descr="C:\Documents and Settings\dora\Τα έγγραφά μου\PULMONA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381" t="5449" r="50000" b="48918"/>
          <a:stretch>
            <a:fillRect/>
          </a:stretch>
        </p:blipFill>
        <p:spPr bwMode="auto">
          <a:xfrm>
            <a:off x="395536" y="1196752"/>
            <a:ext cx="3096344" cy="45585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C:\Documents and Settings\dora\Τα έγγραφά μου\PULMONARY.jpg"/>
          <p:cNvPicPr>
            <a:picLocks noChangeAspect="1" noChangeArrowheads="1"/>
          </p:cNvPicPr>
          <p:nvPr/>
        </p:nvPicPr>
        <p:blipFill>
          <a:blip r:embed="rId2" cstate="print"/>
          <a:srcRect l="50893" t="49039" r="9821" b="4647"/>
          <a:stretch>
            <a:fillRect/>
          </a:stretch>
        </p:blipFill>
        <p:spPr bwMode="auto">
          <a:xfrm>
            <a:off x="5796136" y="1196752"/>
            <a:ext cx="2952328" cy="45626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grpSp>
        <p:nvGrpSpPr>
          <p:cNvPr id="12" name="11 - Ομάδα"/>
          <p:cNvGrpSpPr/>
          <p:nvPr/>
        </p:nvGrpSpPr>
        <p:grpSpPr>
          <a:xfrm>
            <a:off x="3707904" y="1412776"/>
            <a:ext cx="2088232" cy="4176464"/>
            <a:chOff x="3851920" y="1700808"/>
            <a:chExt cx="1882631" cy="4032448"/>
          </a:xfrm>
        </p:grpSpPr>
        <p:pic>
          <p:nvPicPr>
            <p:cNvPr id="7" name="Picture 2" descr="C:\Documents and Settings\dora\Τα έγγραφά μου\PULMONARY.jpg"/>
            <p:cNvPicPr>
              <a:picLocks noChangeAspect="1" noChangeArrowheads="1"/>
            </p:cNvPicPr>
            <p:nvPr/>
          </p:nvPicPr>
          <p:blipFill>
            <a:blip r:embed="rId2" cstate="print"/>
            <a:srcRect l="4731" t="70444" r="86324" b="13502"/>
            <a:stretch>
              <a:fillRect/>
            </a:stretch>
          </p:blipFill>
          <p:spPr bwMode="auto">
            <a:xfrm>
              <a:off x="3851920" y="1844824"/>
              <a:ext cx="1652584" cy="3888432"/>
            </a:xfrm>
            <a:prstGeom prst="rect">
              <a:avLst/>
            </a:prstGeom>
            <a:noFill/>
          </p:spPr>
        </p:pic>
        <p:sp>
          <p:nvSpPr>
            <p:cNvPr id="8" name="7 - Ορθογώνιο"/>
            <p:cNvSpPr/>
            <p:nvPr/>
          </p:nvSpPr>
          <p:spPr>
            <a:xfrm>
              <a:off x="3923928" y="1700808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Δέρμα</a:t>
              </a:r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3851920" y="3068960"/>
              <a:ext cx="1882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Συνδετικός ιστός</a:t>
              </a:r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3923928" y="4365104"/>
              <a:ext cx="1735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Σκελετικοί μύες</a:t>
              </a:r>
            </a:p>
          </p:txBody>
        </p:sp>
      </p:grpSp>
      <p:sp>
        <p:nvSpPr>
          <p:cNvPr id="13" name="12 - Ορθογώνιο"/>
          <p:cNvSpPr/>
          <p:nvPr/>
        </p:nvSpPr>
        <p:spPr>
          <a:xfrm>
            <a:off x="539552" y="5877271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scienceofmassage.com</a:t>
            </a:r>
            <a:endParaRPr lang="el-GR" sz="12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Trigger-points</a:t>
            </a:r>
            <a:r>
              <a:rPr lang="el-GR" dirty="0" smtClean="0"/>
              <a:t> / </a:t>
            </a:r>
            <a:r>
              <a:rPr lang="el-GR" sz="3200" b="0" dirty="0" smtClean="0"/>
              <a:t>Χάρτης 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6237312"/>
            <a:ext cx="3312368" cy="3590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200" dirty="0" smtClean="0">
                <a:hlinkClick r:id="rId2"/>
              </a:rPr>
              <a:t>getpainfree.tv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6149" name="Picture 5" descr="C:\Documents and Settings\dora\Τα έγγραφά μου\midbackshoulderneckpain (1).jpg"/>
          <p:cNvPicPr>
            <a:picLocks noChangeAspect="1" noChangeArrowheads="1"/>
          </p:cNvPicPr>
          <p:nvPr/>
        </p:nvPicPr>
        <p:blipFill>
          <a:blip r:embed="rId3" cstate="print"/>
          <a:srcRect l="23334" r="27080"/>
          <a:stretch>
            <a:fillRect/>
          </a:stretch>
        </p:blipFill>
        <p:spPr bwMode="auto">
          <a:xfrm>
            <a:off x="539552" y="1196752"/>
            <a:ext cx="3216000" cy="50131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150" name="Picture 6" descr="C:\Documents and Settings\dora\Τα έγγραφά μου\tt_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3894499" cy="50888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7 - Ορθογώνιο"/>
          <p:cNvSpPr/>
          <p:nvPr/>
        </p:nvSpPr>
        <p:spPr>
          <a:xfrm>
            <a:off x="4644008" y="6334780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happybody.ucoz.com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Trigger-points</a:t>
            </a:r>
            <a:r>
              <a:rPr lang="el-GR" dirty="0" smtClean="0"/>
              <a:t> / </a:t>
            </a:r>
            <a:r>
              <a:rPr lang="el-GR" sz="3200" b="0" dirty="0" smtClean="0"/>
              <a:t>Μηχανισμός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smtClean="0"/>
              <a:t>trigger-points </a:t>
            </a:r>
            <a:r>
              <a:rPr lang="el-GR" dirty="0" smtClean="0"/>
              <a:t> μπορούν να δημιουργηθούν από οποιαδήποτε αιτία (μηχανική, μεταβολική, διατροφική, κακή στάση) η οποία τροποποιεί την κυκλοφορία του αίματος τοπικά έστω και σε λίγες μυϊκές ίνες.</a:t>
            </a:r>
          </a:p>
          <a:p>
            <a:r>
              <a:rPr lang="el-GR" dirty="0" smtClean="0"/>
              <a:t>Πρόκειται για στενές ταινίες στη μάζα του ιδίου του μυός, οι οποίες σταδιακά γίνονται ισχαιμικές και ινώδεις. </a:t>
            </a:r>
          </a:p>
          <a:p>
            <a:r>
              <a:rPr lang="el-GR" dirty="0" smtClean="0"/>
              <a:t>Αναγνωρίζεται αυξημένη τάση ή σπασμός σε συγκεκριμένη περιοχή.</a:t>
            </a:r>
          </a:p>
          <a:p>
            <a:r>
              <a:rPr lang="el-GR" dirty="0" smtClean="0"/>
              <a:t>Η πίεση αναπαράγει τον πόνο τοπικά  και με συγκεκριμένο εντοπισμό στην περιφέρεια.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Trigger-points</a:t>
            </a:r>
            <a:r>
              <a:rPr lang="el-GR" dirty="0" smtClean="0"/>
              <a:t> / </a:t>
            </a:r>
            <a:r>
              <a:rPr lang="el-GR" sz="3200" b="0" dirty="0" smtClean="0"/>
              <a:t>Χάρτης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/>
          <a:lstStyle/>
          <a:p>
            <a:r>
              <a:rPr lang="el-GR" dirty="0" smtClean="0"/>
              <a:t>Ένα ενεργό </a:t>
            </a:r>
            <a:r>
              <a:rPr lang="en-US" dirty="0" smtClean="0"/>
              <a:t>Trigger-point</a:t>
            </a:r>
            <a:r>
              <a:rPr lang="el-GR" dirty="0" smtClean="0"/>
              <a:t> χαρακτηρίζεται ως εξαιρετικά επώδυνο.</a:t>
            </a:r>
          </a:p>
          <a:p>
            <a:r>
              <a:rPr lang="el-GR" dirty="0" smtClean="0"/>
              <a:t>Η απενεργοποίησή του γίνεται με:</a:t>
            </a:r>
          </a:p>
          <a:p>
            <a:pPr lvl="1"/>
            <a:r>
              <a:rPr lang="el-GR" dirty="0" smtClean="0"/>
              <a:t>Εφαρμογή εντοπισμένης πίεσης - </a:t>
            </a:r>
            <a:r>
              <a:rPr lang="el-GR" dirty="0" err="1" smtClean="0"/>
              <a:t>ανάτριψη</a:t>
            </a:r>
            <a:r>
              <a:rPr lang="el-GR" dirty="0" smtClean="0"/>
              <a:t> (δείκτης, αγκώνας, μπαλάκι, ξύλινο μανιτάρι </a:t>
            </a:r>
            <a:r>
              <a:rPr lang="el-GR" dirty="0" err="1" smtClean="0"/>
              <a:t>κ.λ.π</a:t>
            </a:r>
            <a:r>
              <a:rPr lang="el-GR" dirty="0" smtClean="0"/>
              <a:t>.).</a:t>
            </a:r>
          </a:p>
          <a:p>
            <a:pPr lvl="1"/>
            <a:r>
              <a:rPr lang="el-GR" dirty="0" smtClean="0"/>
              <a:t>Διάταση με κατάλληλες ασκήσεις.</a:t>
            </a:r>
          </a:p>
          <a:p>
            <a:pPr lvl="1"/>
            <a:r>
              <a:rPr lang="el-GR" dirty="0" smtClean="0"/>
              <a:t>Ασκήσεις ενεργοποίησης  των μυϊκών συστημάτων  της περιοχής.</a:t>
            </a:r>
          </a:p>
          <a:p>
            <a:r>
              <a:rPr lang="el-GR" dirty="0" smtClean="0"/>
              <a:t>Ένα </a:t>
            </a:r>
            <a:r>
              <a:rPr lang="en-US" dirty="0" smtClean="0"/>
              <a:t>Trigger-point</a:t>
            </a:r>
            <a:r>
              <a:rPr lang="el-GR" dirty="0" smtClean="0"/>
              <a:t> παραμένει σιωπηλό,  αλλά μπορεί να ενεργοποιηθεί ανά πάσα στιγμή.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trigger-points</a:t>
            </a:r>
            <a:r>
              <a:rPr lang="el-GR" dirty="0" smtClean="0"/>
              <a:t>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187624" y="6381328"/>
            <a:ext cx="2664296" cy="360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200" dirty="0" smtClean="0">
                <a:hlinkClick r:id="rId2"/>
              </a:rPr>
              <a:t>cotswold-acupuncture.co.uk</a:t>
            </a:r>
            <a:endParaRPr lang="el-GR" sz="1200" dirty="0"/>
          </a:p>
        </p:txBody>
      </p:sp>
      <p:pic>
        <p:nvPicPr>
          <p:cNvPr id="1026" name="Picture 2" descr="C:\Documents and Settings\dora\Τα έγγραφά μου\trigger-pt-complex-22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960440" cy="5400600"/>
          </a:xfrm>
          <a:prstGeom prst="rect">
            <a:avLst/>
          </a:prstGeom>
          <a:noFill/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5292080" y="2276872"/>
            <a:ext cx="374441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4A82"/>
                </a:solidFill>
                <a:latin typeface="+mj-lt"/>
                <a:ea typeface="+mj-ea"/>
                <a:cs typeface="+mj-cs"/>
                <a:hlinkClick r:id="rId4"/>
              </a:rPr>
              <a:t>trigger point explained with animation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004A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fkaram2\Desktop\vide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29" y="3187666"/>
            <a:ext cx="671451" cy="6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trigger-points</a:t>
            </a:r>
            <a:r>
              <a:rPr lang="el-GR" dirty="0" smtClean="0"/>
              <a:t>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" name="Picture 4" descr="C:\Documents and Settings\dora\Τα έγγραφά μου\TP_Picture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24" r="3492" b="6349"/>
          <a:stretch>
            <a:fillRect/>
          </a:stretch>
        </p:blipFill>
        <p:spPr bwMode="auto">
          <a:xfrm>
            <a:off x="3275856" y="1268760"/>
            <a:ext cx="5503300" cy="424847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131840" y="5805264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balanceinmotionsb.blogspot.gr</a:t>
            </a:r>
            <a:endParaRPr lang="el-GR" sz="1200" dirty="0">
              <a:latin typeface="+mn-lt"/>
            </a:endParaRPr>
          </a:p>
        </p:txBody>
      </p:sp>
      <p:pic>
        <p:nvPicPr>
          <p:cNvPr id="11" name="Picture 3" descr="C:\Documents and Settings\dora\Τα έγγραφά μου\MPT.png"/>
          <p:cNvPicPr>
            <a:picLocks noChangeAspect="1" noChangeArrowheads="1"/>
          </p:cNvPicPr>
          <p:nvPr/>
        </p:nvPicPr>
        <p:blipFill>
          <a:blip r:embed="rId4" cstate="print"/>
          <a:srcRect r="30260"/>
          <a:stretch>
            <a:fillRect/>
          </a:stretch>
        </p:blipFill>
        <p:spPr bwMode="auto">
          <a:xfrm>
            <a:off x="467544" y="1484784"/>
            <a:ext cx="2825438" cy="3600400"/>
          </a:xfrm>
          <a:prstGeom prst="rect">
            <a:avLst/>
          </a:prstGeom>
          <a:noFill/>
        </p:spPr>
      </p:pic>
      <p:sp>
        <p:nvSpPr>
          <p:cNvPr id="12" name="11 - Έλλειψη"/>
          <p:cNvSpPr/>
          <p:nvPr/>
        </p:nvSpPr>
        <p:spPr>
          <a:xfrm>
            <a:off x="2627784" y="2636912"/>
            <a:ext cx="792088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T.P.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99996" y="6165304"/>
            <a:ext cx="4176464" cy="288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200" dirty="0" smtClean="0">
                <a:hlinkClick r:id="rId2"/>
              </a:rPr>
              <a:t>bodyinmind.org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5122" name="Picture 2" descr="C:\Documents and Settings\dora\Τα έγγραφά μου\trigger-point (1).jpg"/>
          <p:cNvPicPr>
            <a:picLocks noChangeAspect="1" noChangeArrowheads="1"/>
          </p:cNvPicPr>
          <p:nvPr/>
        </p:nvPicPr>
        <p:blipFill>
          <a:blip r:embed="rId3" cstate="print"/>
          <a:srcRect l="6896"/>
          <a:stretch>
            <a:fillRect/>
          </a:stretch>
        </p:blipFill>
        <p:spPr bwMode="auto">
          <a:xfrm>
            <a:off x="827584" y="1289154"/>
            <a:ext cx="3672408" cy="5243243"/>
          </a:xfrm>
          <a:prstGeom prst="rect">
            <a:avLst/>
          </a:prstGeom>
          <a:noFill/>
        </p:spPr>
      </p:pic>
      <p:pic>
        <p:nvPicPr>
          <p:cNvPr id="7" name="Picture 2" descr="C:\Documents and Settings\dora\Τα έγγραφά μου\trigger_point_therapy_01_2.jpg"/>
          <p:cNvPicPr>
            <a:picLocks noChangeAspect="1" noChangeArrowheads="1"/>
          </p:cNvPicPr>
          <p:nvPr/>
        </p:nvPicPr>
        <p:blipFill>
          <a:blip r:embed="rId4" cstate="print"/>
          <a:srcRect l="48835" r="25350"/>
          <a:stretch>
            <a:fillRect/>
          </a:stretch>
        </p:blipFill>
        <p:spPr bwMode="auto">
          <a:xfrm>
            <a:off x="5724128" y="980728"/>
            <a:ext cx="2880320" cy="42260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292080" y="5223790"/>
            <a:ext cx="374441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lockeroomsports.com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</a:t>
            </a:r>
            <a:r>
              <a:rPr lang="el-GR" sz="3200" dirty="0" smtClean="0"/>
              <a:t>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2050" name="Picture 2" descr="C:\Documents and Settings\dora\Τα έγγραφά μου\trigger_point_therapy_01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23" t="5000" r="53805" b="5000"/>
          <a:stretch>
            <a:fillRect/>
          </a:stretch>
        </p:blipFill>
        <p:spPr bwMode="auto">
          <a:xfrm>
            <a:off x="395536" y="1844824"/>
            <a:ext cx="5256584" cy="3888432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6900258" y="5805264"/>
            <a:ext cx="17281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lockeroomsports.com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cuments and Settings\dora\Τα έγγραφά μου\trigger_point_therapy_01_2.jpg"/>
          <p:cNvPicPr>
            <a:picLocks noChangeAspect="1" noChangeArrowheads="1"/>
          </p:cNvPicPr>
          <p:nvPr/>
        </p:nvPicPr>
        <p:blipFill>
          <a:blip r:embed="rId2" cstate="print"/>
          <a:srcRect l="75056" t="4069" r="1830" b="4389"/>
          <a:stretch>
            <a:fillRect/>
          </a:stretch>
        </p:blipFill>
        <p:spPr bwMode="auto">
          <a:xfrm>
            <a:off x="5796136" y="1484784"/>
            <a:ext cx="2832314" cy="424847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</a:t>
            </a:r>
            <a:r>
              <a:rPr lang="el-GR" sz="3200" b="0" dirty="0" smtClean="0"/>
              <a:t>3/3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32040" y="6165304"/>
            <a:ext cx="2304256" cy="360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200" dirty="0" smtClean="0">
                <a:hlinkClick r:id="rId2"/>
              </a:rPr>
              <a:t>atlasanatomy.com.au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3074" name="Picture 2" descr="C:\Documents and Settings\dora\Τα έγγραφά μου\mass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80728"/>
            <a:ext cx="4556874" cy="30243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5" name="Picture 3" descr="C:\Documents and Settings\dora\Τα έγγραφά μου\Trigger-Point-Therapy-on-H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65" y="3140968"/>
            <a:ext cx="4907809" cy="32738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Μηχανισμός</a:t>
            </a:r>
            <a:r>
              <a:rPr lang="en-US" dirty="0" smtClean="0"/>
              <a:t> Trigger-Points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17" name="Picture 2" descr="C:\Documents and Settings\dora\Τα έγγραφά μου\Trigger Point Therapy 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397183" cy="3816424"/>
          </a:xfrm>
          <a:prstGeom prst="rect">
            <a:avLst/>
          </a:prstGeom>
          <a:noFill/>
        </p:spPr>
      </p:pic>
      <p:sp>
        <p:nvSpPr>
          <p:cNvPr id="18" name="2 - Θέση περιεχομένου"/>
          <p:cNvSpPr txBox="1">
            <a:spLocks/>
          </p:cNvSpPr>
          <p:nvPr/>
        </p:nvSpPr>
        <p:spPr>
          <a:xfrm>
            <a:off x="290735" y="5373216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caryparkway.massagetherapy.com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C:\Users\fkaram2\Desktop\vid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87666"/>
            <a:ext cx="671451" cy="6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580112" y="3075347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Myofascial Pain Syndrome and Trigger Points Treatments, Animation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Συνδετικός Ιστός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67544" y="1268760"/>
            <a:ext cx="821925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Εάν το σώμα έχει λιγότερη δραστηριότητα, ο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συνδετικός  ιστός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δεν έχει «ενέργεια»,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επιτρέπει στην θεμέλια ουσία να γίνει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παχεία</a:t>
            </a:r>
            <a:r>
              <a:rPr lang="el-GR" sz="2400" dirty="0" smtClean="0">
                <a:latin typeface="+mn-lt"/>
              </a:rPr>
              <a:t>,</a:t>
            </a:r>
            <a:endParaRPr lang="el-GR" sz="2400" noProof="0" dirty="0" smtClean="0">
              <a:latin typeface="+mn-lt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noProof="0" dirty="0" smtClean="0">
                <a:latin typeface="+mn-lt"/>
              </a:rPr>
              <a:t>χάνει την ελαστικότητά του,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noProof="0" dirty="0" smtClean="0">
                <a:latin typeface="+mn-lt"/>
              </a:rPr>
              <a:t>δεν είναι πλέον </a:t>
            </a:r>
            <a:r>
              <a:rPr lang="el-GR" sz="2400" noProof="0" dirty="0" err="1" smtClean="0">
                <a:latin typeface="+mn-lt"/>
              </a:rPr>
              <a:t>διατατός</a:t>
            </a:r>
            <a:r>
              <a:rPr lang="el-GR" sz="2400" dirty="0" smtClean="0">
                <a:latin typeface="+mn-lt"/>
              </a:rPr>
              <a:t>.</a:t>
            </a:r>
            <a:endParaRPr lang="el-GR" sz="2400" noProof="0" dirty="0" smtClean="0">
              <a:latin typeface="+mn-lt"/>
            </a:endParaRPr>
          </a:p>
          <a:p>
            <a:pPr marL="457200" indent="-4572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μάλαξη έχει θετική επίδραση στην  ελαστικότητα του συνδετικού ιστού, 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περιτονιών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/>
              <a:t>Trigger points – </a:t>
            </a:r>
            <a:r>
              <a:rPr lang="el-GR" sz="2000"/>
              <a:t>Ανάτριψη </a:t>
            </a:r>
            <a:r>
              <a:rPr lang="el-GR" sz="2000" dirty="0"/>
              <a:t>– </a:t>
            </a:r>
            <a:r>
              <a:rPr lang="el-GR" sz="2000" dirty="0" smtClean="0"/>
              <a:t>Εφαρμογές».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Πόνος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grpSp>
        <p:nvGrpSpPr>
          <p:cNvPr id="32" name="31 - Ομάδα"/>
          <p:cNvGrpSpPr/>
          <p:nvPr/>
        </p:nvGrpSpPr>
        <p:grpSpPr>
          <a:xfrm>
            <a:off x="755576" y="1268760"/>
            <a:ext cx="7208356" cy="5256584"/>
            <a:chOff x="755576" y="1268760"/>
            <a:chExt cx="7208356" cy="5256584"/>
          </a:xfrm>
        </p:grpSpPr>
        <p:grpSp>
          <p:nvGrpSpPr>
            <p:cNvPr id="28" name="27 - Ομάδα"/>
            <p:cNvGrpSpPr/>
            <p:nvPr/>
          </p:nvGrpSpPr>
          <p:grpSpPr>
            <a:xfrm>
              <a:off x="1619672" y="1268760"/>
              <a:ext cx="6344260" cy="5256584"/>
              <a:chOff x="1252076" y="1196752"/>
              <a:chExt cx="6344260" cy="5256584"/>
            </a:xfrm>
          </p:grpSpPr>
          <p:sp>
            <p:nvSpPr>
              <p:cNvPr id="6" name="5 - Ορθογώνιο"/>
              <p:cNvSpPr/>
              <p:nvPr/>
            </p:nvSpPr>
            <p:spPr>
              <a:xfrm>
                <a:off x="2555776" y="5517232"/>
                <a:ext cx="1944216" cy="830997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Περιορισμένη κίνηση</a:t>
                </a:r>
                <a:endParaRPr lang="el-GR" sz="2400" dirty="0">
                  <a:latin typeface="+mn-lt"/>
                </a:endParaRPr>
              </a:p>
            </p:txBody>
          </p:sp>
          <p:sp>
            <p:nvSpPr>
              <p:cNvPr id="8" name="7 - Ορθογώνιο"/>
              <p:cNvSpPr/>
              <p:nvPr/>
            </p:nvSpPr>
            <p:spPr>
              <a:xfrm>
                <a:off x="2555776" y="2564904"/>
                <a:ext cx="1368152" cy="864096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Μυϊκή σύσπαση</a:t>
                </a:r>
              </a:p>
            </p:txBody>
          </p:sp>
          <p:sp>
            <p:nvSpPr>
              <p:cNvPr id="10" name="9 - Δεξιό βέλος"/>
              <p:cNvSpPr/>
              <p:nvPr/>
            </p:nvSpPr>
            <p:spPr>
              <a:xfrm rot="5400000">
                <a:off x="3023828" y="1952836"/>
                <a:ext cx="792088" cy="432048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Δεξιό βέλος"/>
              <p:cNvSpPr/>
              <p:nvPr/>
            </p:nvSpPr>
            <p:spPr>
              <a:xfrm rot="10800000">
                <a:off x="4572000" y="5949280"/>
                <a:ext cx="1080120" cy="432048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12 - Δεξιό βέλος"/>
              <p:cNvSpPr/>
              <p:nvPr/>
            </p:nvSpPr>
            <p:spPr>
              <a:xfrm rot="5400000">
                <a:off x="3131840" y="3501008"/>
                <a:ext cx="576064" cy="432048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13 - Δεξιό βέλος"/>
              <p:cNvSpPr/>
              <p:nvPr/>
            </p:nvSpPr>
            <p:spPr>
              <a:xfrm rot="16200000">
                <a:off x="3131840" y="5013176"/>
                <a:ext cx="648072" cy="360040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14 - Δεξιό βέλος"/>
              <p:cNvSpPr/>
              <p:nvPr/>
            </p:nvSpPr>
            <p:spPr>
              <a:xfrm rot="7704555">
                <a:off x="1259186" y="1999704"/>
                <a:ext cx="1513059" cy="362574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" name="16 - Ορθογώνιο"/>
              <p:cNvSpPr/>
              <p:nvPr/>
            </p:nvSpPr>
            <p:spPr>
              <a:xfrm>
                <a:off x="2555776" y="4005064"/>
                <a:ext cx="1872208" cy="830997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Ελάττωση κυκλοφορίας</a:t>
                </a:r>
              </a:p>
            </p:txBody>
          </p:sp>
          <p:sp>
            <p:nvSpPr>
              <p:cNvPr id="18" name="17 - Δεξιό βέλος"/>
              <p:cNvSpPr/>
              <p:nvPr/>
            </p:nvSpPr>
            <p:spPr>
              <a:xfrm>
                <a:off x="1475656" y="2852936"/>
                <a:ext cx="1080120" cy="432048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18 - Δεξιό βέλος"/>
              <p:cNvSpPr/>
              <p:nvPr/>
            </p:nvSpPr>
            <p:spPr>
              <a:xfrm rot="3305398">
                <a:off x="523079" y="4304505"/>
                <a:ext cx="2524302" cy="409229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0" name="19 - Δεξιό βέλος"/>
              <p:cNvSpPr/>
              <p:nvPr/>
            </p:nvSpPr>
            <p:spPr>
              <a:xfrm rot="2423490">
                <a:off x="1252076" y="3685081"/>
                <a:ext cx="1364306" cy="351936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21 - Δεξιό βέλος"/>
              <p:cNvSpPr/>
              <p:nvPr/>
            </p:nvSpPr>
            <p:spPr>
              <a:xfrm rot="14399616">
                <a:off x="3673586" y="2267673"/>
                <a:ext cx="1357528" cy="371795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" name="22 - Δεξιό βέλος"/>
              <p:cNvSpPr/>
              <p:nvPr/>
            </p:nvSpPr>
            <p:spPr>
              <a:xfrm rot="7861790" flipV="1">
                <a:off x="3978189" y="4254346"/>
                <a:ext cx="3536594" cy="369818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4" name="23 - Δεξιό βέλος"/>
              <p:cNvSpPr/>
              <p:nvPr/>
            </p:nvSpPr>
            <p:spPr>
              <a:xfrm rot="13155384">
                <a:off x="4201467" y="2266235"/>
                <a:ext cx="2487730" cy="342269"/>
              </a:xfrm>
              <a:prstGeom prst="rightArrow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6" name="25 - Έλλειψη"/>
              <p:cNvSpPr/>
              <p:nvPr/>
            </p:nvSpPr>
            <p:spPr>
              <a:xfrm>
                <a:off x="2195736" y="1196752"/>
                <a:ext cx="2304256" cy="7200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2800" dirty="0" smtClean="0"/>
                  <a:t>    Πόνος</a:t>
                </a:r>
              </a:p>
            </p:txBody>
          </p:sp>
          <p:sp>
            <p:nvSpPr>
              <p:cNvPr id="27" name="26 - Έλλειψη"/>
              <p:cNvSpPr/>
              <p:nvPr/>
            </p:nvSpPr>
            <p:spPr>
              <a:xfrm>
                <a:off x="6084168" y="2996952"/>
                <a:ext cx="1512168" cy="9361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2800" dirty="0" smtClean="0"/>
                  <a:t>  </a:t>
                </a:r>
              </a:p>
              <a:p>
                <a:r>
                  <a:rPr lang="en-US" sz="2400" dirty="0" smtClean="0"/>
                  <a:t>Trigger Points</a:t>
                </a:r>
                <a:endParaRPr lang="el-GR" sz="2400" dirty="0" smtClean="0"/>
              </a:p>
              <a:p>
                <a:endParaRPr lang="el-GR" sz="2800" dirty="0" smtClean="0"/>
              </a:p>
            </p:txBody>
          </p:sp>
          <p:sp>
            <p:nvSpPr>
              <p:cNvPr id="29" name="28 - Έλλειψη"/>
              <p:cNvSpPr/>
              <p:nvPr/>
            </p:nvSpPr>
            <p:spPr>
              <a:xfrm>
                <a:off x="4139952" y="2780928"/>
                <a:ext cx="1512168" cy="108012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dirty="0" smtClean="0"/>
                  <a:t>Πίεση σε νευρικό ιστό</a:t>
                </a:r>
                <a:endParaRPr lang="el-GR" dirty="0"/>
              </a:p>
            </p:txBody>
          </p:sp>
          <p:sp>
            <p:nvSpPr>
              <p:cNvPr id="30" name="29 - Έλλειψη"/>
              <p:cNvSpPr/>
              <p:nvPr/>
            </p:nvSpPr>
            <p:spPr>
              <a:xfrm>
                <a:off x="5220072" y="5517232"/>
                <a:ext cx="1728192" cy="9361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dirty="0" smtClean="0"/>
                  <a:t>Μυϊκή βράχυνση</a:t>
                </a:r>
              </a:p>
            </p:txBody>
          </p:sp>
        </p:grpSp>
        <p:sp>
          <p:nvSpPr>
            <p:cNvPr id="31" name="30 - Έλλειψη"/>
            <p:cNvSpPr/>
            <p:nvPr/>
          </p:nvSpPr>
          <p:spPr>
            <a:xfrm>
              <a:off x="755576" y="2852936"/>
              <a:ext cx="1403648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dirty="0" smtClean="0"/>
                <a:t>Τάση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Περιτονία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l-GR" dirty="0" smtClean="0"/>
              <a:t>Η </a:t>
            </a:r>
            <a:r>
              <a:rPr lang="el-GR" dirty="0" err="1" smtClean="0"/>
              <a:t>περιτονία</a:t>
            </a:r>
            <a:r>
              <a:rPr lang="el-GR" dirty="0" smtClean="0"/>
              <a:t> είναι μεμβράνη συνδετικού ιστού, που περιτυλίσσει κάθε κατασκευή του  σώματος και βοηθά την διατήρηση της συνοχής της.</a:t>
            </a:r>
          </a:p>
          <a:p>
            <a:pPr lvl="0">
              <a:defRPr/>
            </a:pPr>
            <a:r>
              <a:rPr lang="el-GR" dirty="0" smtClean="0"/>
              <a:t>Περιβάλλει οστά, αιμοφόρα αγγεία, νεύρα, μύες διατηρώντας τις δομές σταθερές μεταξύ τους.</a:t>
            </a:r>
          </a:p>
          <a:p>
            <a:pPr lvl="0">
              <a:defRPr/>
            </a:pPr>
            <a:r>
              <a:rPr lang="el-GR" dirty="0" smtClean="0"/>
              <a:t>Τα οστά εφοδιάζουν το σώμα με τον βασικό του σκελετό αλλά οι </a:t>
            </a:r>
            <a:r>
              <a:rPr lang="el-GR" dirty="0" err="1" smtClean="0"/>
              <a:t>περιτονίες</a:t>
            </a:r>
            <a:r>
              <a:rPr lang="el-GR" dirty="0" smtClean="0"/>
              <a:t> είναι αυτές που διατηρούν τα οστά σε μια χαλαρή σχέση μεταξύ τους.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Μυϊκός ιστός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6165304"/>
            <a:ext cx="2952328" cy="2880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200" dirty="0" smtClean="0">
                <a:hlinkClick r:id="rId2"/>
              </a:rPr>
              <a:t>carolinahealthinnovations.com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0242" name="Picture 2" descr="C:\Documents and Settings\dora\Τα έγγραφά μου\fascia-muscle-strain-300x240.jpg"/>
          <p:cNvPicPr>
            <a:picLocks noChangeAspect="1" noChangeArrowheads="1"/>
          </p:cNvPicPr>
          <p:nvPr/>
        </p:nvPicPr>
        <p:blipFill>
          <a:blip r:embed="rId3" cstate="print"/>
          <a:srcRect r="52874" b="2299"/>
          <a:stretch>
            <a:fillRect/>
          </a:stretch>
        </p:blipFill>
        <p:spPr bwMode="auto">
          <a:xfrm>
            <a:off x="467544" y="1196752"/>
            <a:ext cx="2952328" cy="4896544"/>
          </a:xfrm>
          <a:prstGeom prst="rect">
            <a:avLst/>
          </a:prstGeom>
          <a:noFill/>
        </p:spPr>
      </p:pic>
      <p:pic>
        <p:nvPicPr>
          <p:cNvPr id="6" name="Picture 2" descr="C:\Documents and Settings\dora\Τα έγγραφά μου\fascia-muscle-strain-300x240.jpg"/>
          <p:cNvPicPr>
            <a:picLocks noChangeAspect="1" noChangeArrowheads="1"/>
          </p:cNvPicPr>
          <p:nvPr/>
        </p:nvPicPr>
        <p:blipFill>
          <a:blip r:embed="rId3" cstate="print"/>
          <a:srcRect l="54023" t="8621" r="12644" b="54023"/>
          <a:stretch>
            <a:fillRect/>
          </a:stretch>
        </p:blipFill>
        <p:spPr bwMode="auto">
          <a:xfrm>
            <a:off x="3491880" y="1700808"/>
            <a:ext cx="2088232" cy="1872208"/>
          </a:xfrm>
          <a:prstGeom prst="rect">
            <a:avLst/>
          </a:prstGeom>
          <a:noFill/>
        </p:spPr>
      </p:pic>
      <p:pic>
        <p:nvPicPr>
          <p:cNvPr id="7" name="Picture 2" descr="C:\Documents and Settings\dora\Τα έγγραφά μου\fascia-muscle-strain-300x240.jpg"/>
          <p:cNvPicPr>
            <a:picLocks noChangeAspect="1" noChangeArrowheads="1"/>
          </p:cNvPicPr>
          <p:nvPr/>
        </p:nvPicPr>
        <p:blipFill>
          <a:blip r:embed="rId3" cstate="print"/>
          <a:srcRect l="60919" t="54598" r="12644" b="8046"/>
          <a:stretch>
            <a:fillRect/>
          </a:stretch>
        </p:blipFill>
        <p:spPr bwMode="auto">
          <a:xfrm>
            <a:off x="3995936" y="3789040"/>
            <a:ext cx="1656184" cy="1872208"/>
          </a:xfrm>
          <a:prstGeom prst="rect">
            <a:avLst/>
          </a:prstGeom>
          <a:noFill/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652120" y="4293096"/>
            <a:ext cx="244827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Φυσιολογικός μυϊκός ιστός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5580112" y="1772816"/>
            <a:ext cx="33123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Ιστός με αυξημένη τάση,  λόγω έλλειψης ελαστικότητας στις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περιτονίες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el-GR" dirty="0"/>
              <a:t>Υποδοχείς </a:t>
            </a:r>
            <a:r>
              <a:rPr lang="el-GR" dirty="0" smtClean="0"/>
              <a:t>πόνου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92" y="1340768"/>
            <a:ext cx="8435280" cy="53285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Οι υποδοχείς πόνου:</a:t>
            </a:r>
          </a:p>
          <a:p>
            <a:pPr lvl="1"/>
            <a:r>
              <a:rPr lang="el-GR" dirty="0" smtClean="0"/>
              <a:t>Είναι ευαίσθητοι </a:t>
            </a:r>
            <a:r>
              <a:rPr lang="el-GR" dirty="0"/>
              <a:t>σε </a:t>
            </a:r>
            <a:r>
              <a:rPr lang="el-GR" dirty="0" err="1"/>
              <a:t>ό,τι</a:t>
            </a:r>
            <a:r>
              <a:rPr lang="el-GR" dirty="0"/>
              <a:t> μπορεί να </a:t>
            </a:r>
            <a:r>
              <a:rPr lang="el-GR" dirty="0" smtClean="0"/>
              <a:t>καταστρέψει τον  ιστό.</a:t>
            </a:r>
          </a:p>
          <a:p>
            <a:pPr lvl="1"/>
            <a:r>
              <a:rPr lang="el-GR" dirty="0" smtClean="0"/>
              <a:t>Εντοπίζονται </a:t>
            </a:r>
            <a:r>
              <a:rPr lang="el-GR" dirty="0"/>
              <a:t>στις απολήξεις  μικρών </a:t>
            </a:r>
            <a:r>
              <a:rPr lang="el-GR" dirty="0" err="1" smtClean="0"/>
              <a:t>αμύελων</a:t>
            </a:r>
            <a:r>
              <a:rPr lang="el-GR" dirty="0" smtClean="0"/>
              <a:t> </a:t>
            </a:r>
            <a:r>
              <a:rPr lang="el-GR" dirty="0"/>
              <a:t>ή </a:t>
            </a:r>
            <a:r>
              <a:rPr lang="el-GR" dirty="0" err="1"/>
              <a:t>εμμύελων</a:t>
            </a:r>
            <a:r>
              <a:rPr lang="el-GR" dirty="0"/>
              <a:t>  προσαγωγών – αισθητικών- </a:t>
            </a:r>
            <a:r>
              <a:rPr lang="el-GR" dirty="0" smtClean="0"/>
              <a:t>νευρώνων.</a:t>
            </a:r>
          </a:p>
          <a:p>
            <a:pPr lvl="1"/>
            <a:r>
              <a:rPr lang="el-GR" dirty="0" smtClean="0"/>
              <a:t>Επηρεάζονται  από διαφορετικά ερεθίσματα:</a:t>
            </a:r>
          </a:p>
          <a:p>
            <a:pPr lvl="2"/>
            <a:r>
              <a:rPr lang="el-GR" dirty="0" smtClean="0"/>
              <a:t>  επίμονη μηχανική πίεση,</a:t>
            </a:r>
          </a:p>
          <a:p>
            <a:pPr lvl="2"/>
            <a:r>
              <a:rPr lang="el-GR" dirty="0" smtClean="0"/>
              <a:t>  μηχανικό και θερμικό ερέθισμα.</a:t>
            </a:r>
          </a:p>
          <a:p>
            <a:r>
              <a:rPr lang="el-GR" dirty="0" smtClean="0"/>
              <a:t>Το μηχανικό, θερμικό ή χημικό ερέθισμα είναι δυνατόν να προέρχεται από κατεστραμμένο ιστό (</a:t>
            </a:r>
            <a:r>
              <a:rPr lang="el-GR" dirty="0" err="1" smtClean="0"/>
              <a:t>ισταμίνη</a:t>
            </a:r>
            <a:r>
              <a:rPr lang="el-GR" dirty="0" smtClean="0"/>
              <a:t>, </a:t>
            </a:r>
            <a:r>
              <a:rPr lang="el-GR" dirty="0" err="1" smtClean="0"/>
              <a:t>βραδυκινίνη</a:t>
            </a:r>
            <a:r>
              <a:rPr lang="el-GR" dirty="0" smtClean="0"/>
              <a:t>, </a:t>
            </a:r>
            <a:r>
              <a:rPr lang="el-GR" dirty="0" err="1" smtClean="0"/>
              <a:t>προσταγλανδίνες</a:t>
            </a:r>
            <a:r>
              <a:rPr lang="el-GR" dirty="0" smtClean="0"/>
              <a:t>) ή </a:t>
            </a:r>
            <a:r>
              <a:rPr lang="el-GR" dirty="0" err="1" smtClean="0"/>
              <a:t>εκπόλωση</a:t>
            </a:r>
            <a:r>
              <a:rPr lang="el-GR" dirty="0" smtClean="0"/>
              <a:t> υποδοχέων που επηρεάζουν απολήξεις αισθητικών – προσαγωγών νευρώνων.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Υποδοχείς </a:t>
            </a:r>
            <a:r>
              <a:rPr lang="el-GR" dirty="0" smtClean="0"/>
              <a:t>πόνου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352928" cy="56166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/>
              <a:t>Ιδιαίτερο χαρακτηριστικό των υποδοχέων πόνου αποτελεί η δυνατότητά τους να επηρεάζονται από συναισθήματα όπως άγχος, φόβος </a:t>
            </a:r>
            <a:r>
              <a:rPr lang="el-GR" dirty="0" err="1"/>
              <a:t>κ.λ.π</a:t>
            </a:r>
            <a:r>
              <a:rPr lang="el-GR" dirty="0"/>
              <a:t>. και να προκαλούν ή όχι αντανακλαστική </a:t>
            </a:r>
            <a:r>
              <a:rPr lang="el-GR" dirty="0" smtClean="0"/>
              <a:t>αντίδραση.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Ένα </a:t>
            </a:r>
            <a:r>
              <a:rPr lang="el-GR" dirty="0"/>
              <a:t>ερέθισμα πόνου είναι δυνατόν να προκαλέσει την ίδια απάντηση που θα προκαλούσε ο </a:t>
            </a:r>
            <a:r>
              <a:rPr lang="el-GR" dirty="0" smtClean="0"/>
              <a:t>φόβος.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Συγκεκριμένα αύξηση:</a:t>
            </a:r>
            <a:endParaRPr lang="el-GR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του </a:t>
            </a:r>
            <a:r>
              <a:rPr lang="el-GR" dirty="0"/>
              <a:t>καρδιακού ρυθμού, </a:t>
            </a:r>
            <a:endParaRPr lang="el-GR" dirty="0" smtClean="0"/>
          </a:p>
          <a:p>
            <a:pPr lvl="1">
              <a:lnSpc>
                <a:spcPct val="110000"/>
              </a:lnSpc>
            </a:pPr>
            <a:r>
              <a:rPr lang="el-GR" dirty="0" smtClean="0"/>
              <a:t>της  αρτηριακής πίεσης</a:t>
            </a:r>
            <a:r>
              <a:rPr lang="el-GR" dirty="0"/>
              <a:t>, </a:t>
            </a:r>
            <a:endParaRPr lang="el-GR" dirty="0" smtClean="0"/>
          </a:p>
          <a:p>
            <a:pPr lvl="1">
              <a:lnSpc>
                <a:spcPct val="110000"/>
              </a:lnSpc>
            </a:pPr>
            <a:r>
              <a:rPr lang="el-GR" dirty="0" smtClean="0"/>
              <a:t>της </a:t>
            </a:r>
            <a:r>
              <a:rPr lang="el-GR" dirty="0"/>
              <a:t>έκκρισης </a:t>
            </a:r>
            <a:r>
              <a:rPr lang="el-GR" dirty="0" err="1"/>
              <a:t>επινεφρίνης</a:t>
            </a:r>
            <a:r>
              <a:rPr lang="el-GR" dirty="0"/>
              <a:t> </a:t>
            </a:r>
            <a:r>
              <a:rPr lang="el-GR" dirty="0" smtClean="0"/>
              <a:t>και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της </a:t>
            </a:r>
            <a:r>
              <a:rPr lang="el-GR" dirty="0"/>
              <a:t>συγκέντρωσης της γλυκόζης στο αίμα.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Acupuncture</a:t>
            </a:r>
            <a:r>
              <a:rPr lang="el-GR" dirty="0" smtClean="0"/>
              <a:t> </a:t>
            </a:r>
            <a:r>
              <a:rPr lang="en-US" dirty="0" smtClean="0"/>
              <a:t>Points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r>
              <a:rPr lang="el-GR" dirty="0" smtClean="0"/>
              <a:t>Αλλαγές στα μαλακά μόρια, προκαλούν:</a:t>
            </a:r>
          </a:p>
          <a:p>
            <a:pPr lvl="1"/>
            <a:r>
              <a:rPr lang="el-GR" dirty="0" smtClean="0"/>
              <a:t>Συγκεκριμένες περιοχές που λειτουργούν ως γενεσιουργά αίτια προβλημάτων. </a:t>
            </a:r>
          </a:p>
          <a:p>
            <a:pPr lvl="1"/>
            <a:r>
              <a:rPr lang="el-GR" dirty="0" smtClean="0"/>
              <a:t>Περιοχές</a:t>
            </a:r>
            <a:r>
              <a:rPr lang="en-US" dirty="0" smtClean="0"/>
              <a:t> </a:t>
            </a:r>
            <a:r>
              <a:rPr lang="el-GR" dirty="0" smtClean="0"/>
              <a:t>ευαίσθητες και επώδυνες με ελάχιστες διαφορές  με τα </a:t>
            </a:r>
            <a:r>
              <a:rPr lang="en-US" dirty="0" smtClean="0"/>
              <a:t>trigger points.</a:t>
            </a:r>
            <a:endParaRPr lang="el-GR" dirty="0" smtClean="0"/>
          </a:p>
          <a:p>
            <a:pPr lvl="1"/>
            <a:r>
              <a:rPr lang="el-GR" dirty="0" smtClean="0"/>
              <a:t>Σημεία στο δέρμα, που με την ψηλάφηση αναγνωρίζονται ως ινώδεις σχηματισμοί, με λεπτότερο δέρμα επιφανειακά. </a:t>
            </a:r>
          </a:p>
          <a:p>
            <a:r>
              <a:rPr lang="el-GR" dirty="0" smtClean="0"/>
              <a:t>Πρόκειται για </a:t>
            </a:r>
            <a:r>
              <a:rPr lang="el-GR" dirty="0" err="1" smtClean="0"/>
              <a:t>νευροαγγειακούς</a:t>
            </a:r>
            <a:r>
              <a:rPr lang="el-GR" dirty="0" smtClean="0"/>
              <a:t> σχηματισμούς με ελεύθερες αισθητικές νευρικές απολήξεις και </a:t>
            </a:r>
            <a:r>
              <a:rPr lang="el-GR" dirty="0" err="1" smtClean="0"/>
              <a:t>μηχανουποδοχείς</a:t>
            </a:r>
            <a:r>
              <a:rPr lang="el-GR" dirty="0" smtClean="0"/>
              <a:t>. Στο βάθος αναπτύσσεται </a:t>
            </a:r>
            <a:r>
              <a:rPr lang="el-GR" dirty="0" err="1" smtClean="0"/>
              <a:t>αγγείωση</a:t>
            </a:r>
            <a:r>
              <a:rPr lang="el-GR" dirty="0" smtClean="0"/>
              <a:t>  και νεύρωση.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Acupuncture</a:t>
            </a:r>
            <a:r>
              <a:rPr lang="el-GR" dirty="0" smtClean="0"/>
              <a:t> </a:t>
            </a:r>
            <a:r>
              <a:rPr lang="en-US" dirty="0" smtClean="0"/>
              <a:t>and Trigger Points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Στο 70% των περιπτώσεων τα σημεία </a:t>
            </a:r>
            <a:r>
              <a:rPr lang="en-US" dirty="0" smtClean="0"/>
              <a:t>trigger</a:t>
            </a:r>
            <a:r>
              <a:rPr lang="el-GR" dirty="0" smtClean="0"/>
              <a:t> και </a:t>
            </a:r>
            <a:r>
              <a:rPr lang="en-US" dirty="0" smtClean="0"/>
              <a:t>acupuncture</a:t>
            </a:r>
            <a:r>
              <a:rPr lang="el-GR" dirty="0" smtClean="0"/>
              <a:t> ταυτίζονται και εκφράζουν το ίδιο φαινόμενο: </a:t>
            </a:r>
          </a:p>
          <a:p>
            <a:pPr lvl="1"/>
            <a:r>
              <a:rPr lang="el-GR" dirty="0" smtClean="0"/>
              <a:t>διαρκή ερεθισμό χαμηλού επιπέδου του κεντρικού νευρικού συστήματος επηρεάζοντας διαφορετικούς ιστούς, που </a:t>
            </a:r>
            <a:r>
              <a:rPr lang="el-GR" dirty="0" err="1" smtClean="0"/>
              <a:t>νευρώνονται</a:t>
            </a:r>
            <a:r>
              <a:rPr lang="el-GR" dirty="0" smtClean="0"/>
              <a:t> από τα ίδια επίπεδα.</a:t>
            </a:r>
          </a:p>
          <a:p>
            <a:r>
              <a:rPr lang="el-GR" dirty="0" smtClean="0"/>
              <a:t>Παρόλα αυτά:</a:t>
            </a:r>
          </a:p>
          <a:p>
            <a:pPr lvl="1"/>
            <a:r>
              <a:rPr lang="el-GR" dirty="0" smtClean="0"/>
              <a:t>Τα σημεία </a:t>
            </a:r>
            <a:r>
              <a:rPr lang="en-US" b="1" dirty="0" smtClean="0"/>
              <a:t>trigger</a:t>
            </a:r>
            <a:r>
              <a:rPr lang="el-GR" b="1" dirty="0" smtClean="0"/>
              <a:t> </a:t>
            </a:r>
            <a:r>
              <a:rPr lang="el-GR" dirty="0" err="1" smtClean="0"/>
              <a:t>νευρώνονται</a:t>
            </a:r>
            <a:r>
              <a:rPr lang="el-GR" dirty="0" smtClean="0"/>
              <a:t> από ίνες βραδείας μεταφοράς του ερεθίσματος. </a:t>
            </a:r>
          </a:p>
          <a:p>
            <a:pPr lvl="1"/>
            <a:r>
              <a:rPr lang="el-GR" dirty="0" smtClean="0"/>
              <a:t>Τα σημεία </a:t>
            </a:r>
            <a:r>
              <a:rPr lang="en-US" b="1" dirty="0" smtClean="0"/>
              <a:t>acupuncture</a:t>
            </a:r>
            <a:r>
              <a:rPr lang="el-GR" b="1" dirty="0" smtClean="0"/>
              <a:t> </a:t>
            </a:r>
            <a:r>
              <a:rPr lang="el-GR" dirty="0" smtClean="0"/>
              <a:t> έχουν ίνες ταχείας μεταφοράς του ερεθίσματος.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1339</TotalTime>
  <Words>1223</Words>
  <Application>Microsoft Office PowerPoint</Application>
  <PresentationFormat>Προβολή στην οθόνη (4:3)</PresentationFormat>
  <Paragraphs>170</Paragraphs>
  <Slides>26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26</vt:i4>
      </vt:variant>
    </vt:vector>
  </HeadingPairs>
  <TitlesOfParts>
    <vt:vector size="31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Συνδετικός Ιστός</vt:lpstr>
      <vt:lpstr>Πόνος </vt:lpstr>
      <vt:lpstr>Περιτονία</vt:lpstr>
      <vt:lpstr>Μυϊκός ιστός</vt:lpstr>
      <vt:lpstr>Υποδοχείς πόνου 1/2</vt:lpstr>
      <vt:lpstr>Υποδοχείς πόνου 2/2</vt:lpstr>
      <vt:lpstr>Acupuncture Points</vt:lpstr>
      <vt:lpstr>Acupuncture and Trigger Points</vt:lpstr>
      <vt:lpstr>Παρατήρηση</vt:lpstr>
      <vt:lpstr>Trigger-points / Χάρτης </vt:lpstr>
      <vt:lpstr>Trigger-points / Μηχανισμός</vt:lpstr>
      <vt:lpstr>Trigger-points / Χάρτης </vt:lpstr>
      <vt:lpstr>trigger-points 1/2</vt:lpstr>
      <vt:lpstr>trigger-points 2/2</vt:lpstr>
      <vt:lpstr>Εφαρμογή 1/3</vt:lpstr>
      <vt:lpstr>Εφαρμογή 2/3</vt:lpstr>
      <vt:lpstr>Εφαρμογή 3/3</vt:lpstr>
      <vt:lpstr>Μηχανισμός Trigger-Points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29</cp:revision>
  <dcterms:created xsi:type="dcterms:W3CDTF">2015-08-26T08:42:46Z</dcterms:created>
  <dcterms:modified xsi:type="dcterms:W3CDTF">2015-12-14T10:59:27Z</dcterms:modified>
</cp:coreProperties>
</file>