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8" r:id="rId3"/>
  </p:sldMasterIdLst>
  <p:notesMasterIdLst>
    <p:notesMasterId r:id="rId30"/>
  </p:notesMasterIdLst>
  <p:handoutMasterIdLst>
    <p:handoutMasterId r:id="rId31"/>
  </p:handoutMasterIdLst>
  <p:sldIdLst>
    <p:sldId id="256" r:id="rId4"/>
    <p:sldId id="272"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57" r:id="rId22"/>
    <p:sldId id="262" r:id="rId23"/>
    <p:sldId id="264" r:id="rId24"/>
    <p:sldId id="269" r:id="rId25"/>
    <p:sldId id="270" r:id="rId26"/>
    <p:sldId id="266" r:id="rId27"/>
    <p:sldId id="289" r:id="rId28"/>
    <p:sldId id="261" r:id="rId29"/>
  </p:sldIdLst>
  <p:sldSz cx="9144000" cy="6858000" type="screen4x3"/>
  <p:notesSz cx="7104063" cy="10234613"/>
  <p:custDataLst>
    <p:tags r:id="rId32"/>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15/12/2015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15/12/2015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18</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21</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24</a:t>
            </a:fld>
            <a:endParaRPr lang="el-GR">
              <a:solidFill>
                <a:prstClr val="black"/>
              </a:solidFill>
            </a:endParaRPr>
          </a:p>
        </p:txBody>
      </p:sp>
    </p:spTree>
    <p:extLst>
      <p:ext uri="{BB962C8B-B14F-4D97-AF65-F5344CB8AC3E}">
        <p14:creationId xmlns:p14="http://schemas.microsoft.com/office/powerpoint/2010/main" val="2145123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endParaRPr lang="en-US"/>
          </a:p>
        </p:txBody>
      </p:sp>
      <p:sp>
        <p:nvSpPr>
          <p:cNvPr id="3" name="2 - Θέση υποσέλιδου"/>
          <p:cNvSpPr>
            <a:spLocks noGrp="1"/>
          </p:cNvSpPr>
          <p:nvPr>
            <p:ph type="ftr" sz="quarter" idx="11"/>
          </p:nvPr>
        </p:nvSpPr>
        <p:spPr/>
        <p:txBody>
          <a:bodyPr/>
          <a:lstStyle/>
          <a:p>
            <a:endParaRPr lang="en-US"/>
          </a:p>
        </p:txBody>
      </p:sp>
      <p:sp>
        <p:nvSpPr>
          <p:cNvPr id="4" name="3 - Θέση αριθμού διαφάνειας"/>
          <p:cNvSpPr>
            <a:spLocks noGrp="1"/>
          </p:cNvSpPr>
          <p:nvPr>
            <p:ph type="sldNum" sz="quarter" idx="12"/>
          </p:nvPr>
        </p:nvSpPr>
        <p:spPr/>
        <p:txBody>
          <a:bodyPr/>
          <a:lstStyle/>
          <a:p>
            <a:fld id="{0D728E76-5FBB-4432-9147-60894B33BABE}" type="slidenum">
              <a:rPr lang="en-US" smtClean="0"/>
              <a:pPr/>
              <a:t>‹#›</a:t>
            </a:fld>
            <a:endParaRPr lang="en-US"/>
          </a:p>
        </p:txBody>
      </p:sp>
    </p:spTree>
    <p:extLst>
      <p:ext uri="{BB962C8B-B14F-4D97-AF65-F5344CB8AC3E}">
        <p14:creationId xmlns:p14="http://schemas.microsoft.com/office/powerpoint/2010/main" val="10393764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0768"/>
          </a:xfrm>
          <a:solidFill>
            <a:schemeClr val="accent5">
              <a:lumMod val="50000"/>
            </a:schemeClr>
          </a:solidFill>
        </p:spPr>
        <p:txBody>
          <a:bodyPr>
            <a:normAutofit/>
          </a:bodyPr>
          <a:lstStyle>
            <a:lvl1pPr marL="92075" indent="0" algn="l">
              <a:defRPr sz="3600">
                <a:solidFill>
                  <a:schemeClr val="bg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323528" y="1484784"/>
            <a:ext cx="8568952" cy="5256584"/>
          </a:xfrm>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10083527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3765665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418334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4435977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9187230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74113230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61178684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250951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40249579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865313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707"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5128743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Νομοθεσία /Δεοντολογία Νοσηλευτικού Επαγγέλματος</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a:spcBef>
                <a:spcPts val="0"/>
              </a:spcBef>
              <a:spcAft>
                <a:spcPts val="1200"/>
              </a:spcAft>
            </a:pPr>
            <a:r>
              <a:rPr lang="el-GR" sz="2600" b="1" dirty="0" smtClean="0"/>
              <a:t>Ενότητα 8</a:t>
            </a:r>
            <a:r>
              <a:rPr lang="el-GR" sz="2600" dirty="0" smtClean="0"/>
              <a:t>:</a:t>
            </a:r>
            <a:r>
              <a:rPr lang="en-US" sz="2600" dirty="0" smtClean="0"/>
              <a:t> </a:t>
            </a:r>
            <a:r>
              <a:rPr lang="el-GR" sz="2600" dirty="0" smtClean="0"/>
              <a:t>Ευθανασία</a:t>
            </a:r>
            <a:endParaRPr lang="en-US" sz="2600" dirty="0" smtClean="0"/>
          </a:p>
          <a:p>
            <a:pPr>
              <a:spcBef>
                <a:spcPts val="0"/>
              </a:spcBef>
            </a:pPr>
            <a:r>
              <a:rPr lang="el-GR" sz="2200" dirty="0"/>
              <a:t>Ευγενία </a:t>
            </a:r>
            <a:r>
              <a:rPr lang="el-GR" sz="2200" dirty="0" err="1"/>
              <a:t>Βλάχου</a:t>
            </a:r>
            <a:r>
              <a:rPr lang="el-GR" sz="2200" dirty="0"/>
              <a:t>, Ελένη Ευαγγέλου </a:t>
            </a:r>
          </a:p>
          <a:p>
            <a:pPr>
              <a:spcBef>
                <a:spcPts val="0"/>
              </a:spcBef>
            </a:pPr>
            <a:r>
              <a:rPr lang="el-GR" sz="2200"/>
              <a:t>Τμήμα Νοσηλευτικής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«ανακούφιση» </a:t>
            </a:r>
            <a:r>
              <a:rPr lang="el-GR" dirty="0"/>
              <a:t>του περιβάλλοντος </a:t>
            </a:r>
            <a:r>
              <a:rPr lang="el-GR" dirty="0" smtClean="0"/>
              <a:t/>
            </a:r>
            <a:br>
              <a:rPr lang="el-GR" dirty="0" smtClean="0"/>
            </a:br>
            <a:r>
              <a:rPr lang="el-GR" dirty="0" smtClean="0"/>
              <a:t>του </a:t>
            </a:r>
            <a:r>
              <a:rPr lang="el-GR" dirty="0"/>
              <a:t>καταδικασμένου αρρώστου </a:t>
            </a:r>
          </a:p>
        </p:txBody>
      </p:sp>
      <p:sp>
        <p:nvSpPr>
          <p:cNvPr id="3" name="Θέση περιεχομένου 2"/>
          <p:cNvSpPr>
            <a:spLocks noGrp="1"/>
          </p:cNvSpPr>
          <p:nvPr>
            <p:ph idx="1"/>
          </p:nvPr>
        </p:nvSpPr>
        <p:spPr/>
        <p:txBody>
          <a:bodyPr/>
          <a:lstStyle/>
          <a:p>
            <a:r>
              <a:rPr lang="el-GR" dirty="0"/>
              <a:t>Λόγοι φυλετικοί και επιχειρήματα οικονομικής φύσης δεν μπορούν επίσης σοβαρά να συζητηθούν και </a:t>
            </a:r>
            <a:r>
              <a:rPr lang="el-GR" b="1" dirty="0"/>
              <a:t>η </a:t>
            </a:r>
            <a:r>
              <a:rPr lang="el-GR" b="1" dirty="0" smtClean="0"/>
              <a:t>«ανακούφιση» </a:t>
            </a:r>
            <a:r>
              <a:rPr lang="el-GR" b="1" dirty="0"/>
              <a:t>του περιβάλλοντος του καταδικασμένου αρρώστου</a:t>
            </a:r>
            <a:r>
              <a:rPr lang="el-GR" dirty="0"/>
              <a:t> δεν μπορεί, δεν είναι δυνατό να γίνει ηθικά παραδεκτή και να μετατρέψει έτσι </a:t>
            </a:r>
            <a:r>
              <a:rPr lang="el-GR" b="1" dirty="0">
                <a:solidFill>
                  <a:schemeClr val="accent5">
                    <a:lumMod val="50000"/>
                  </a:schemeClr>
                </a:solidFill>
              </a:rPr>
              <a:t>την οικογένεια σε κάποιας μορφής ανώτατο κριτή και το γιατρό σε δήμιο.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40700461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Ακούσια ευθανασία </a:t>
            </a:r>
            <a:r>
              <a:rPr lang="el-GR" sz="3000" b="0" dirty="0" smtClean="0"/>
              <a:t>1/3</a:t>
            </a:r>
            <a:endParaRPr lang="el-GR" sz="3000" b="0" dirty="0"/>
          </a:p>
        </p:txBody>
      </p:sp>
      <p:sp>
        <p:nvSpPr>
          <p:cNvPr id="3" name="Θέση περιεχομένου 2"/>
          <p:cNvSpPr>
            <a:spLocks noGrp="1"/>
          </p:cNvSpPr>
          <p:nvPr>
            <p:ph idx="1"/>
          </p:nvPr>
        </p:nvSpPr>
        <p:spPr/>
        <p:txBody>
          <a:bodyPr/>
          <a:lstStyle/>
          <a:p>
            <a:r>
              <a:rPr lang="el-GR" dirty="0"/>
              <a:t>Η ευθανασία και τα προβλήματά της περιορίζονται μόνο δίπλα στο κρεβάτι του </a:t>
            </a:r>
            <a:r>
              <a:rPr lang="el-GR" b="1" dirty="0" err="1"/>
              <a:t>ανιάτως</a:t>
            </a:r>
            <a:r>
              <a:rPr lang="el-GR" b="1" dirty="0"/>
              <a:t> πάσχοντος</a:t>
            </a:r>
            <a:r>
              <a:rPr lang="el-GR" dirty="0"/>
              <a:t>, από τον οποίο δεν υπάρχει – ιδιαίτερα  τονίζεται </a:t>
            </a:r>
            <a:r>
              <a:rPr lang="el-GR" dirty="0" smtClean="0"/>
              <a:t>– εκπεφρασμένη </a:t>
            </a:r>
            <a:r>
              <a:rPr lang="el-GR" dirty="0"/>
              <a:t>βούληση για τερματισμό της ζωής του. </a:t>
            </a:r>
          </a:p>
          <a:p>
            <a:r>
              <a:rPr lang="el-GR" dirty="0"/>
              <a:t>Πρόκειται δηλαδή για την </a:t>
            </a:r>
            <a:r>
              <a:rPr lang="el-GR" b="1" dirty="0"/>
              <a:t>ακούσια ευθανασία </a:t>
            </a:r>
            <a:r>
              <a:rPr lang="el-GR" dirty="0"/>
              <a:t>(</a:t>
            </a:r>
            <a:r>
              <a:rPr lang="el-GR" dirty="0" err="1"/>
              <a:t>involuntary</a:t>
            </a:r>
            <a:r>
              <a:rPr lang="el-GR" dirty="0"/>
              <a:t> </a:t>
            </a:r>
            <a:r>
              <a:rPr lang="el-GR" dirty="0" err="1"/>
              <a:t>euthanasia</a:t>
            </a:r>
            <a:r>
              <a:rPr lang="el-GR" dirty="0"/>
              <a:t>) που αφορά </a:t>
            </a:r>
            <a:r>
              <a:rPr lang="el-GR" b="1" dirty="0"/>
              <a:t>δύο κυρίως περιόδους ζωής του ανθρώπου, τη νεογνική και τη γεροντική </a:t>
            </a:r>
            <a:r>
              <a:rPr lang="el-GR" dirty="0"/>
              <a:t>και που μπορεί να είναι </a:t>
            </a:r>
            <a:r>
              <a:rPr lang="el-GR" b="1" dirty="0">
                <a:solidFill>
                  <a:schemeClr val="accent5">
                    <a:lumMod val="50000"/>
                  </a:schemeClr>
                </a:solidFill>
              </a:rPr>
              <a:t>ενεργητική (θετική, άμεση) ή παθητική (αρνητική, έμμεση</a:t>
            </a:r>
            <a:r>
              <a:rPr lang="el-GR" b="1" dirty="0" smtClean="0">
                <a:solidFill>
                  <a:schemeClr val="accent5">
                    <a:lumMod val="50000"/>
                  </a:schemeClr>
                </a:solidFill>
              </a:rPr>
              <a:t>).</a:t>
            </a:r>
            <a:endParaRPr lang="el-GR" b="1" dirty="0">
              <a:solidFill>
                <a:schemeClr val="accent5">
                  <a:lumMod val="50000"/>
                </a:schemeClr>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24268467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Ακούσια ευθανασία </a:t>
            </a:r>
            <a:r>
              <a:rPr lang="el-GR" sz="3000" b="0" dirty="0" smtClean="0">
                <a:solidFill>
                  <a:prstClr val="white"/>
                </a:solidFill>
              </a:rPr>
              <a:t>2/3</a:t>
            </a:r>
            <a:endParaRPr lang="el-GR" dirty="0"/>
          </a:p>
        </p:txBody>
      </p:sp>
      <p:sp>
        <p:nvSpPr>
          <p:cNvPr id="3" name="Θέση περιεχομένου 2"/>
          <p:cNvSpPr>
            <a:spLocks noGrp="1"/>
          </p:cNvSpPr>
          <p:nvPr>
            <p:ph idx="1"/>
          </p:nvPr>
        </p:nvSpPr>
        <p:spPr/>
        <p:txBody>
          <a:bodyPr>
            <a:normAutofit/>
          </a:bodyPr>
          <a:lstStyle/>
          <a:p>
            <a:r>
              <a:rPr lang="el-GR" dirty="0"/>
              <a:t>Στην πρώτη περίπτωση, κατά τη νεογνική ηλικία, το πρόβλημα προβάλλει οξύ σε δύο κυρίως περιπτώσεις και συγκεκριμένα:</a:t>
            </a:r>
          </a:p>
          <a:p>
            <a:pPr lvl="1"/>
            <a:r>
              <a:rPr lang="el-GR" b="1" dirty="0" err="1" smtClean="0">
                <a:solidFill>
                  <a:schemeClr val="accent5">
                    <a:lumMod val="50000"/>
                  </a:schemeClr>
                </a:solidFill>
              </a:rPr>
              <a:t>Tη</a:t>
            </a:r>
            <a:r>
              <a:rPr lang="el-GR" b="1" dirty="0" smtClean="0">
                <a:solidFill>
                  <a:schemeClr val="accent5">
                    <a:lumMod val="50000"/>
                  </a:schemeClr>
                </a:solidFill>
              </a:rPr>
              <a:t> </a:t>
            </a:r>
            <a:r>
              <a:rPr lang="el-GR" b="1" dirty="0" err="1">
                <a:solidFill>
                  <a:schemeClr val="accent5">
                    <a:lumMod val="50000"/>
                  </a:schemeClr>
                </a:solidFill>
              </a:rPr>
              <a:t>μογγολοειδή</a:t>
            </a:r>
            <a:r>
              <a:rPr lang="el-GR" b="1" dirty="0">
                <a:solidFill>
                  <a:schemeClr val="accent5">
                    <a:lumMod val="50000"/>
                  </a:schemeClr>
                </a:solidFill>
              </a:rPr>
              <a:t> ιδιωτία (Σύνδρομο </a:t>
            </a:r>
            <a:r>
              <a:rPr lang="el-GR" b="1" dirty="0" err="1">
                <a:solidFill>
                  <a:schemeClr val="accent5">
                    <a:lumMod val="50000"/>
                  </a:schemeClr>
                </a:solidFill>
              </a:rPr>
              <a:t>Down</a:t>
            </a:r>
            <a:r>
              <a:rPr lang="el-GR" b="1" dirty="0">
                <a:solidFill>
                  <a:schemeClr val="accent5">
                    <a:lumMod val="50000"/>
                  </a:schemeClr>
                </a:solidFill>
              </a:rPr>
              <a:t>), και στις</a:t>
            </a:r>
          </a:p>
          <a:p>
            <a:pPr lvl="1"/>
            <a:r>
              <a:rPr lang="el-GR" b="1" dirty="0">
                <a:solidFill>
                  <a:schemeClr val="accent5">
                    <a:lumMod val="50000"/>
                  </a:schemeClr>
                </a:solidFill>
              </a:rPr>
              <a:t>Διαμαρτίες, γενικώς, διαπλάσεως (δισχιδής ράχη, κ.λπ.).</a:t>
            </a:r>
          </a:p>
          <a:p>
            <a:r>
              <a:rPr lang="el-GR" dirty="0" smtClean="0"/>
              <a:t>H </a:t>
            </a:r>
            <a:r>
              <a:rPr lang="el-GR" dirty="0"/>
              <a:t>δεύτερη περίπτωση αφορά άτομα μεγάλης ηλικίας, </a:t>
            </a:r>
            <a:r>
              <a:rPr lang="el-GR" dirty="0" err="1"/>
              <a:t>ανιάτως</a:t>
            </a:r>
            <a:r>
              <a:rPr lang="el-GR" dirty="0"/>
              <a:t> πάσχοντα. </a:t>
            </a:r>
            <a:r>
              <a:rPr lang="el-GR" dirty="0" smtClean="0"/>
              <a:t>Άτομα </a:t>
            </a:r>
            <a:r>
              <a:rPr lang="el-GR" dirty="0"/>
              <a:t>δηλαδή, για τα οποία δεν υπάρχει πλέον θεραπευτική ελπίδα, ο θάνατος είναι αναπόφευκτος και επικείμενος, παράλληλα δε υποφέρουν από πόνους ισχυρούς, έλλειψη δυνατότητος αυτοεξυπηρέτησης, κατακλίσεις, κ.λπ.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29774166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Ακούσια ευθανασία </a:t>
            </a:r>
            <a:r>
              <a:rPr lang="el-GR" sz="3000" b="0" dirty="0" smtClean="0">
                <a:solidFill>
                  <a:prstClr val="white"/>
                </a:solidFill>
              </a:rPr>
              <a:t>3/3</a:t>
            </a:r>
            <a:endParaRPr lang="el-GR" dirty="0"/>
          </a:p>
        </p:txBody>
      </p:sp>
      <p:sp>
        <p:nvSpPr>
          <p:cNvPr id="3" name="Θέση περιεχομένου 2"/>
          <p:cNvSpPr>
            <a:spLocks noGrp="1"/>
          </p:cNvSpPr>
          <p:nvPr>
            <p:ph idx="1"/>
          </p:nvPr>
        </p:nvSpPr>
        <p:spPr/>
        <p:txBody>
          <a:bodyPr/>
          <a:lstStyle/>
          <a:p>
            <a:r>
              <a:rPr lang="el-GR" dirty="0" smtClean="0"/>
              <a:t>Οι </a:t>
            </a:r>
            <a:r>
              <a:rPr lang="el-GR" dirty="0"/>
              <a:t>καταστάσεις αυτές - πρέπει και πάλι να διευκρινισθεί - διαφέρουν από τις περιπτώσεις του θανάτου του εγκεφαλικού στελέχους, περιπτώσεις κατά τις οποίες ο θάνατος είναι ήδη γεγονός, έστω και αν εξακολουθεί ακόμη να υπάρχει, με τεχνητά μέσα, αναπνοή και κυκλοφορία. </a:t>
            </a:r>
          </a:p>
          <a:p>
            <a:pPr marL="355600" indent="0">
              <a:buNone/>
            </a:pPr>
            <a:r>
              <a:rPr lang="el-GR" b="1" dirty="0">
                <a:solidFill>
                  <a:schemeClr val="accent5">
                    <a:lumMod val="50000"/>
                  </a:schemeClr>
                </a:solidFill>
              </a:rPr>
              <a:t>Ακόμη και από περιπτώσεις εγκεφαλικού θανάτου, που είναι περισσότερο γνωστές ως «άτομα κλινικώς νεκρά» («φυτά»), κ.λπ.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36113773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Ορισμός </a:t>
            </a:r>
            <a:r>
              <a:rPr lang="el-GR" dirty="0"/>
              <a:t>του θανάτου</a:t>
            </a:r>
          </a:p>
        </p:txBody>
      </p:sp>
      <p:sp>
        <p:nvSpPr>
          <p:cNvPr id="3" name="Θέση περιεχομένου 2"/>
          <p:cNvSpPr>
            <a:spLocks noGrp="1"/>
          </p:cNvSpPr>
          <p:nvPr>
            <p:ph idx="1"/>
          </p:nvPr>
        </p:nvSpPr>
        <p:spPr/>
        <p:txBody>
          <a:bodyPr/>
          <a:lstStyle/>
          <a:p>
            <a:r>
              <a:rPr lang="el-GR" dirty="0" err="1"/>
              <a:t>Aξίζει</a:t>
            </a:r>
            <a:r>
              <a:rPr lang="el-GR" dirty="0"/>
              <a:t> στο σημείο αυτό να </a:t>
            </a:r>
            <a:r>
              <a:rPr lang="el-GR" dirty="0" err="1"/>
              <a:t>υπομνησθεί</a:t>
            </a:r>
            <a:r>
              <a:rPr lang="el-GR" dirty="0"/>
              <a:t> ότι σήμερα ο ορισμός του θανάτου περιλαμβάνει - είναι ταυτόσημος με  </a:t>
            </a:r>
            <a:r>
              <a:rPr lang="el-GR" b="1" dirty="0">
                <a:solidFill>
                  <a:schemeClr val="accent5">
                    <a:lumMod val="50000"/>
                  </a:schemeClr>
                </a:solidFill>
              </a:rPr>
              <a:t>τη μη αντιστρεπτή αναστολή της λειτουργίας του εγκεφαλικού στελέχους (εγκεφαλικός θάνατος),</a:t>
            </a:r>
            <a:r>
              <a:rPr lang="el-GR" dirty="0"/>
              <a:t> ανεξαρτήτως - εφόσον διαπιστωθεί με τη διάγνωση ορισμένων κριτηρίων - χρόνου αναμονής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28572377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1988840"/>
          </a:xfrm>
        </p:spPr>
        <p:txBody>
          <a:bodyPr>
            <a:normAutofit/>
          </a:bodyPr>
          <a:lstStyle/>
          <a:p>
            <a:r>
              <a:rPr lang="el-GR" dirty="0"/>
              <a:t>Η έννοια του ανιάτου δεν στοιχειοθετεί δίκαιο προκειμένου να εγκαταλειφθεί ο αγώνας για τη διατήρηση της ζωής</a:t>
            </a:r>
          </a:p>
        </p:txBody>
      </p:sp>
      <p:sp>
        <p:nvSpPr>
          <p:cNvPr id="3" name="Θέση περιεχομένου 2"/>
          <p:cNvSpPr>
            <a:spLocks noGrp="1"/>
          </p:cNvSpPr>
          <p:nvPr>
            <p:ph idx="1"/>
          </p:nvPr>
        </p:nvSpPr>
        <p:spPr>
          <a:xfrm>
            <a:off x="323528" y="2204864"/>
            <a:ext cx="8568952" cy="4536504"/>
          </a:xfrm>
        </p:spPr>
        <p:txBody>
          <a:bodyPr/>
          <a:lstStyle/>
          <a:p>
            <a:r>
              <a:rPr lang="el-GR" dirty="0" smtClean="0"/>
              <a:t>O </a:t>
            </a:r>
            <a:r>
              <a:rPr lang="el-GR" dirty="0"/>
              <a:t>γιατρός αναλαμβάνει την προσπάθεια όχι «να κάνει καλά» έναν άρρωστο, αλλά «να προσπαθήσει να τον κάνει καλά» και η προσπάθεια αυτή στα πλαίσια του είδους της νοσολογικής </a:t>
            </a:r>
            <a:r>
              <a:rPr lang="el-GR" dirty="0" err="1"/>
              <a:t>οντότητος</a:t>
            </a:r>
            <a:r>
              <a:rPr lang="el-GR" dirty="0"/>
              <a:t> που αντιμετωπίζει περιλαμβάνει κάθε ενέργεια από την πλήρη ίαση μέχρι τη συμπτωματική ανακούφιση</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18686128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 οίκτος για τον </a:t>
            </a:r>
            <a:r>
              <a:rPr lang="el-GR" dirty="0" smtClean="0"/>
              <a:t>πάσχοντα</a:t>
            </a:r>
            <a:endParaRPr lang="el-GR" dirty="0"/>
          </a:p>
        </p:txBody>
      </p:sp>
      <p:sp>
        <p:nvSpPr>
          <p:cNvPr id="3" name="Θέση περιεχομένου 2"/>
          <p:cNvSpPr>
            <a:spLocks noGrp="1"/>
          </p:cNvSpPr>
          <p:nvPr>
            <p:ph idx="1"/>
          </p:nvPr>
        </p:nvSpPr>
        <p:spPr/>
        <p:txBody>
          <a:bodyPr/>
          <a:lstStyle/>
          <a:p>
            <a:r>
              <a:rPr lang="el-GR" dirty="0" smtClean="0"/>
              <a:t>Ο </a:t>
            </a:r>
            <a:r>
              <a:rPr lang="el-GR" dirty="0"/>
              <a:t>οίκτος για τον πάσχοντα, είναι πραγματικό γεγονός, αδιαφιλονίκητης αξίας. </a:t>
            </a:r>
            <a:r>
              <a:rPr lang="el-GR" dirty="0" smtClean="0"/>
              <a:t>Αλλά </a:t>
            </a:r>
            <a:r>
              <a:rPr lang="el-GR" dirty="0"/>
              <a:t>για το γιατρό και το νοσηλευτή είναι κίνητρο για την προσπάθειά του τη θεραπευτική, είναι αφετηρία για τον αγώνα του ενάντια στην αρρώστια και το θάνατο</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27422865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Οι </a:t>
            </a:r>
            <a:r>
              <a:rPr lang="el-GR" dirty="0" smtClean="0"/>
              <a:t>επαγγελματίες </a:t>
            </a:r>
            <a:r>
              <a:rPr lang="el-GR" dirty="0"/>
              <a:t>υγείας </a:t>
            </a:r>
          </a:p>
        </p:txBody>
      </p:sp>
      <p:sp>
        <p:nvSpPr>
          <p:cNvPr id="3" name="Θέση περιεχομένου 2"/>
          <p:cNvSpPr>
            <a:spLocks noGrp="1"/>
          </p:cNvSpPr>
          <p:nvPr>
            <p:ph idx="1"/>
          </p:nvPr>
        </p:nvSpPr>
        <p:spPr/>
        <p:txBody>
          <a:bodyPr/>
          <a:lstStyle/>
          <a:p>
            <a:r>
              <a:rPr lang="el-GR" dirty="0"/>
              <a:t>Οι </a:t>
            </a:r>
            <a:r>
              <a:rPr lang="el-GR" dirty="0" smtClean="0"/>
              <a:t>επαγγελματίες </a:t>
            </a:r>
            <a:r>
              <a:rPr lang="el-GR" dirty="0"/>
              <a:t>υγείας  είναι ταγμένοι και ορκισμένοι να προσπαθούν να θεραπεύσουν, να ανακουφίζουν τον πόνο, </a:t>
            </a:r>
            <a:r>
              <a:rPr lang="el-GR" b="1" dirty="0"/>
              <a:t>με ορθή επιστημονική κρίση και συνείδηση</a:t>
            </a:r>
            <a:r>
              <a:rPr lang="el-GR" dirty="0"/>
              <a:t>, και όχι με τη μεθοδολογία του θανάτου, αν υποστηριχθεί έστω ότι σ’ ορισμένες περιπτώσεις είναι και ο θάνατος μιας μορφής ανακούφιση.</a:t>
            </a:r>
          </a:p>
          <a:p>
            <a:r>
              <a:rPr lang="el-GR" b="1" dirty="0" smtClean="0">
                <a:solidFill>
                  <a:schemeClr val="accent5">
                    <a:lumMod val="50000"/>
                  </a:schemeClr>
                </a:solidFill>
              </a:rPr>
              <a:t>Στη </a:t>
            </a:r>
            <a:r>
              <a:rPr lang="el-GR" b="1" dirty="0">
                <a:solidFill>
                  <a:schemeClr val="accent5">
                    <a:lumMod val="50000"/>
                  </a:schemeClr>
                </a:solidFill>
              </a:rPr>
              <a:t>σημερινή δε ιδιαίτερα εποχή, υπάρχουν πληθώρα πραγματικά θεραπευτικών μέσων, με βάση φάρμακα ισχυρής αναλγητικής και «ανακουφιστικής» δράσης, έτσι ώστε να εξασφαλίσουν στον άρρωστο μια ήρεμη και αξιοπρεπή επιβίωση, μέχρις ότου επέλθει το μοιραίο.</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val="27066980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Γίνεται συμφιλίωση </a:t>
            </a:r>
            <a:r>
              <a:rPr lang="el-GR" dirty="0"/>
              <a:t>του ανθρώπου </a:t>
            </a:r>
            <a:r>
              <a:rPr lang="el-GR" dirty="0" smtClean="0"/>
              <a:t/>
            </a:r>
            <a:br>
              <a:rPr lang="el-GR" dirty="0" smtClean="0"/>
            </a:br>
            <a:r>
              <a:rPr lang="el-GR" dirty="0" smtClean="0"/>
              <a:t>με </a:t>
            </a:r>
            <a:r>
              <a:rPr lang="el-GR" dirty="0"/>
              <a:t>την ιδέα του </a:t>
            </a:r>
            <a:r>
              <a:rPr lang="el-GR" dirty="0" smtClean="0"/>
              <a:t>θανάτου;</a:t>
            </a:r>
            <a:endParaRPr lang="el-GR" dirty="0"/>
          </a:p>
        </p:txBody>
      </p:sp>
      <p:sp>
        <p:nvSpPr>
          <p:cNvPr id="3" name="Θέση περιεχομένου 2"/>
          <p:cNvSpPr>
            <a:spLocks noGrp="1"/>
          </p:cNvSpPr>
          <p:nvPr>
            <p:ph idx="1"/>
          </p:nvPr>
        </p:nvSpPr>
        <p:spPr/>
        <p:txBody>
          <a:bodyPr/>
          <a:lstStyle/>
          <a:p>
            <a:r>
              <a:rPr lang="el-GR" dirty="0"/>
              <a:t>H συμφιλίωση του ανθρώπου με την ιδέα του θανάτου, ιδέα που γίνεται μελαγχολικό βίωμα με την πάροδο της ηλικίας, είναι η δυσκολότερη υπόθεση στη ζωή, σε τέτοιο μάλιστα σημείο, ώστε σωστά να υποστηρίζεται ότι μια τέτοια συμφιλίωση είναι ανέφικτη και ουτοπική. </a:t>
            </a:r>
            <a:r>
              <a:rPr lang="el-GR" dirty="0" err="1"/>
              <a:t>Kαι</a:t>
            </a:r>
            <a:r>
              <a:rPr lang="el-GR" dirty="0"/>
              <a:t> το μυστήριο του θανάτου είναι και θα παραμείνει αδιαπέραστο. </a:t>
            </a:r>
            <a:r>
              <a:rPr lang="el-GR" dirty="0" smtClean="0"/>
              <a:t>Το </a:t>
            </a:r>
            <a:r>
              <a:rPr lang="el-GR" dirty="0"/>
              <a:t>μυστήριο αυτό αναλύεται μονάχα με την πίστη, που χαρίζει σε ελάχιστους δυστυχώς μόνο, φωτισμένους, γαλήνη και παρηγοριά. </a:t>
            </a:r>
          </a:p>
          <a:p>
            <a:r>
              <a:rPr lang="el-GR" dirty="0" smtClean="0"/>
              <a:t>Είναι </a:t>
            </a:r>
            <a:r>
              <a:rPr lang="el-GR" dirty="0"/>
              <a:t>ο θάνατος τέλος ή αρχή; </a:t>
            </a:r>
            <a:r>
              <a:rPr lang="el-GR" dirty="0" err="1"/>
              <a:t>Kαι</a:t>
            </a:r>
            <a:r>
              <a:rPr lang="el-GR" dirty="0"/>
              <a:t> η πίστη μόνο μπορεί να σου επιτρέψει να δεις καταπρόσωπο το θάνατο και να </a:t>
            </a:r>
            <a:r>
              <a:rPr lang="el-GR" dirty="0" smtClean="0"/>
              <a:t>πεις... </a:t>
            </a:r>
          </a:p>
          <a:p>
            <a:pPr marL="355600" indent="0">
              <a:buNone/>
            </a:pPr>
            <a:r>
              <a:rPr lang="el-GR" b="1" dirty="0" smtClean="0">
                <a:solidFill>
                  <a:schemeClr val="accent5">
                    <a:lumMod val="50000"/>
                  </a:schemeClr>
                </a:solidFill>
              </a:rPr>
              <a:t>Είναι </a:t>
            </a:r>
            <a:r>
              <a:rPr lang="el-GR" b="1" dirty="0">
                <a:solidFill>
                  <a:schemeClr val="accent5">
                    <a:lumMod val="50000"/>
                  </a:schemeClr>
                </a:solidFill>
              </a:rPr>
              <a:t>η </a:t>
            </a:r>
            <a:r>
              <a:rPr lang="el-GR" b="1" dirty="0" smtClean="0">
                <a:solidFill>
                  <a:schemeClr val="accent5">
                    <a:lumMod val="50000"/>
                  </a:schemeClr>
                </a:solidFill>
              </a:rPr>
              <a:t>Αρχή..! </a:t>
            </a:r>
            <a:endParaRPr lang="el-GR" b="1" dirty="0">
              <a:solidFill>
                <a:schemeClr val="accent5">
                  <a:lumMod val="50000"/>
                </a:schemeClr>
              </a:solidFill>
            </a:endParaRP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Tree>
    <p:extLst>
      <p:ext uri="{BB962C8B-B14F-4D97-AF65-F5344CB8AC3E}">
        <p14:creationId xmlns:p14="http://schemas.microsoft.com/office/powerpoint/2010/main" val="27631337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23528" y="980728"/>
            <a:ext cx="8568952" cy="5256584"/>
          </a:xfrm>
        </p:spPr>
        <p:txBody>
          <a:bodyPr/>
          <a:lstStyle/>
          <a:p>
            <a:pPr marL="0" indent="0">
              <a:buNone/>
            </a:pPr>
            <a:r>
              <a:rPr lang="el-GR" sz="2500" dirty="0">
                <a:solidFill>
                  <a:schemeClr val="bg1"/>
                </a:solidFill>
              </a:rPr>
              <a:t>O «νόμος» είναι αδήριτος και είναι καθοριστικά διατυπωμένος από τον </a:t>
            </a:r>
            <a:r>
              <a:rPr lang="el-GR" sz="2500" dirty="0" err="1">
                <a:solidFill>
                  <a:schemeClr val="bg1"/>
                </a:solidFill>
              </a:rPr>
              <a:t>Aριστοτέλη</a:t>
            </a:r>
            <a:r>
              <a:rPr lang="el-GR" sz="2500" dirty="0">
                <a:solidFill>
                  <a:schemeClr val="bg1"/>
                </a:solidFill>
              </a:rPr>
              <a:t> ακόμη</a:t>
            </a:r>
            <a:r>
              <a:rPr lang="el-GR" sz="2500" dirty="0" smtClean="0">
                <a:solidFill>
                  <a:schemeClr val="bg1"/>
                </a:solidFill>
              </a:rPr>
              <a:t>.</a:t>
            </a:r>
            <a:endParaRPr lang="el-GR" sz="2500" dirty="0">
              <a:solidFill>
                <a:schemeClr val="bg1"/>
              </a:solidFill>
            </a:endParaRPr>
          </a:p>
          <a:p>
            <a:pPr marL="0" indent="0" algn="ctr">
              <a:buNone/>
            </a:pPr>
            <a:r>
              <a:rPr lang="el-GR" i="1" dirty="0" smtClean="0">
                <a:solidFill>
                  <a:schemeClr val="bg1"/>
                </a:solidFill>
              </a:rPr>
              <a:t> </a:t>
            </a:r>
            <a:r>
              <a:rPr lang="el-GR" sz="2800" b="1" i="1" dirty="0">
                <a:solidFill>
                  <a:srgbClr val="FFFF00"/>
                </a:solidFill>
              </a:rPr>
              <a:t>«</a:t>
            </a:r>
            <a:r>
              <a:rPr lang="el-GR" sz="2800" b="1" i="1" dirty="0" err="1">
                <a:solidFill>
                  <a:srgbClr val="FFFF00"/>
                </a:solidFill>
              </a:rPr>
              <a:t>Eστι</a:t>
            </a:r>
            <a:r>
              <a:rPr lang="el-GR" sz="2800" b="1" i="1" dirty="0">
                <a:solidFill>
                  <a:srgbClr val="FFFF00"/>
                </a:solidFill>
              </a:rPr>
              <a:t> μεν </a:t>
            </a:r>
            <a:r>
              <a:rPr lang="el-GR" sz="2800" b="1" i="1" dirty="0" err="1">
                <a:solidFill>
                  <a:srgbClr val="FFFF00"/>
                </a:solidFill>
              </a:rPr>
              <a:t>ουν</a:t>
            </a:r>
            <a:r>
              <a:rPr lang="el-GR" sz="2800" b="1" i="1" dirty="0">
                <a:solidFill>
                  <a:srgbClr val="FFFF00"/>
                </a:solidFill>
              </a:rPr>
              <a:t> </a:t>
            </a:r>
            <a:r>
              <a:rPr lang="el-GR" sz="2800" b="1" i="1" dirty="0" err="1">
                <a:solidFill>
                  <a:srgbClr val="FFFF00"/>
                </a:solidFill>
              </a:rPr>
              <a:t>πάσι</a:t>
            </a:r>
            <a:r>
              <a:rPr lang="el-GR" sz="2800" b="1" i="1" dirty="0">
                <a:solidFill>
                  <a:srgbClr val="FFFF00"/>
                </a:solidFill>
              </a:rPr>
              <a:t> τοις </a:t>
            </a:r>
            <a:r>
              <a:rPr lang="el-GR" sz="2800" b="1" i="1" dirty="0" err="1">
                <a:solidFill>
                  <a:srgbClr val="FFFF00"/>
                </a:solidFill>
              </a:rPr>
              <a:t>ζώοις</a:t>
            </a:r>
            <a:r>
              <a:rPr lang="el-GR" sz="2800" b="1" i="1" dirty="0">
                <a:solidFill>
                  <a:srgbClr val="FFFF00"/>
                </a:solidFill>
              </a:rPr>
              <a:t> </a:t>
            </a:r>
            <a:r>
              <a:rPr lang="el-GR" sz="2800" b="1" i="1" dirty="0" err="1">
                <a:solidFill>
                  <a:srgbClr val="FFFF00"/>
                </a:solidFill>
              </a:rPr>
              <a:t>κοινόν</a:t>
            </a:r>
            <a:r>
              <a:rPr lang="el-GR" sz="2800" b="1" i="1" dirty="0">
                <a:solidFill>
                  <a:srgbClr val="FFFF00"/>
                </a:solidFill>
              </a:rPr>
              <a:t> </a:t>
            </a:r>
            <a:r>
              <a:rPr lang="el-GR" sz="2800" b="1" i="1" dirty="0" err="1">
                <a:solidFill>
                  <a:srgbClr val="FFFF00"/>
                </a:solidFill>
              </a:rPr>
              <a:t>γένεσις</a:t>
            </a:r>
            <a:r>
              <a:rPr lang="el-GR" sz="2800" b="1" i="1" dirty="0">
                <a:solidFill>
                  <a:srgbClr val="FFFF00"/>
                </a:solidFill>
              </a:rPr>
              <a:t> και θάνατος».</a:t>
            </a:r>
          </a:p>
          <a:p>
            <a:pPr marL="0" indent="0">
              <a:buNone/>
            </a:pPr>
            <a:r>
              <a:rPr lang="el-GR" dirty="0">
                <a:solidFill>
                  <a:schemeClr val="bg1"/>
                </a:solidFill>
              </a:rPr>
              <a:t> </a:t>
            </a:r>
            <a:r>
              <a:rPr lang="el-GR" sz="2500" dirty="0" err="1" smtClean="0">
                <a:solidFill>
                  <a:schemeClr val="bg1"/>
                </a:solidFill>
              </a:rPr>
              <a:t>Kαι</a:t>
            </a:r>
            <a:r>
              <a:rPr lang="el-GR" sz="2500" dirty="0" smtClean="0">
                <a:solidFill>
                  <a:schemeClr val="bg1"/>
                </a:solidFill>
              </a:rPr>
              <a:t> </a:t>
            </a:r>
            <a:r>
              <a:rPr lang="el-GR" sz="2500" dirty="0">
                <a:solidFill>
                  <a:schemeClr val="bg1"/>
                </a:solidFill>
              </a:rPr>
              <a:t>χρόνια αργότερα ο μεγάλος </a:t>
            </a:r>
            <a:r>
              <a:rPr lang="el-GR" sz="2500" dirty="0" smtClean="0">
                <a:solidFill>
                  <a:schemeClr val="bg1"/>
                </a:solidFill>
              </a:rPr>
              <a:t>Άγγλος </a:t>
            </a:r>
            <a:r>
              <a:rPr lang="el-GR" sz="2500" dirty="0">
                <a:solidFill>
                  <a:schemeClr val="bg1"/>
                </a:solidFill>
              </a:rPr>
              <a:t>τραγικός ποιητής, ο Σαίξπηρ, μονολογεί με τη γλώσσα του </a:t>
            </a:r>
            <a:r>
              <a:rPr lang="el-GR" sz="2500" dirty="0" err="1">
                <a:solidFill>
                  <a:schemeClr val="bg1"/>
                </a:solidFill>
              </a:rPr>
              <a:t>ήρωά</a:t>
            </a:r>
            <a:r>
              <a:rPr lang="el-GR" sz="2500" dirty="0">
                <a:solidFill>
                  <a:schemeClr val="bg1"/>
                </a:solidFill>
              </a:rPr>
              <a:t> του, του </a:t>
            </a:r>
            <a:r>
              <a:rPr lang="el-GR" sz="2500" dirty="0" err="1">
                <a:solidFill>
                  <a:schemeClr val="bg1"/>
                </a:solidFill>
              </a:rPr>
              <a:t>Aμλετ</a:t>
            </a:r>
            <a:r>
              <a:rPr lang="el-GR" sz="2500" dirty="0" smtClean="0">
                <a:solidFill>
                  <a:schemeClr val="bg1"/>
                </a:solidFill>
              </a:rPr>
              <a:t>.</a:t>
            </a:r>
          </a:p>
          <a:p>
            <a:pPr marL="0" indent="0" algn="ctr">
              <a:buNone/>
            </a:pPr>
            <a:r>
              <a:rPr lang="el-GR" sz="2800" b="1" i="1" dirty="0" smtClean="0">
                <a:solidFill>
                  <a:srgbClr val="FFFF00"/>
                </a:solidFill>
              </a:rPr>
              <a:t>«</a:t>
            </a:r>
            <a:r>
              <a:rPr lang="el-GR" sz="2800" b="1" i="1" dirty="0" err="1">
                <a:solidFill>
                  <a:srgbClr val="FFFF00"/>
                </a:solidFill>
              </a:rPr>
              <a:t>Θάταν</a:t>
            </a:r>
            <a:r>
              <a:rPr lang="el-GR" sz="2800" b="1" i="1" dirty="0">
                <a:solidFill>
                  <a:srgbClr val="FFFF00"/>
                </a:solidFill>
              </a:rPr>
              <a:t> παράξενο αν ότι ζούσε δεν πέθαινε</a:t>
            </a:r>
            <a:r>
              <a:rPr lang="el-GR" sz="2800" b="1" i="1" dirty="0" smtClean="0">
                <a:solidFill>
                  <a:srgbClr val="FFFF00"/>
                </a:solidFill>
              </a:rPr>
              <a:t>...»</a:t>
            </a:r>
            <a:r>
              <a:rPr lang="el-GR" i="1" dirty="0" smtClean="0">
                <a:solidFill>
                  <a:schemeClr val="bg1"/>
                </a:solidFill>
              </a:rPr>
              <a:t>.</a:t>
            </a:r>
            <a:endParaRPr lang="el-GR" sz="2800" b="1" i="1" dirty="0">
              <a:solidFill>
                <a:srgbClr val="FFFF00"/>
              </a:solidFill>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30575622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Ελένη Ευαγγέλου, Ευγενία </a:t>
            </a:r>
            <a:r>
              <a:rPr lang="el-GR" sz="2000" dirty="0" err="1"/>
              <a:t>Βλάχου</a:t>
            </a:r>
            <a:r>
              <a:rPr lang="el-GR" sz="2000" dirty="0"/>
              <a:t> </a:t>
            </a:r>
            <a:r>
              <a:rPr lang="el-GR" sz="2000" dirty="0" smtClean="0"/>
              <a:t>2014. </a:t>
            </a:r>
            <a:r>
              <a:rPr lang="el-GR" sz="2000" dirty="0"/>
              <a:t>Ελένη Ευαγγέλου, Ευγενία </a:t>
            </a:r>
            <a:r>
              <a:rPr lang="el-GR" sz="2000" dirty="0" err="1"/>
              <a:t>Βλάχου</a:t>
            </a:r>
            <a:r>
              <a:rPr lang="el-GR" sz="2000" dirty="0"/>
              <a:t>. «Νομοθεσία /Δεοντολογία Νοσηλευτικού Επαγγέλματος. </a:t>
            </a:r>
            <a:r>
              <a:rPr lang="el-GR" sz="2000" dirty="0" smtClean="0"/>
              <a:t>Ενότητα 8</a:t>
            </a:r>
            <a:r>
              <a:rPr lang="en-US" sz="2000" dirty="0" smtClean="0"/>
              <a:t>:</a:t>
            </a:r>
            <a:r>
              <a:rPr lang="el-GR" sz="2000" dirty="0" smtClean="0"/>
              <a:t> Ευθανασία».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lvl="0"/>
            <a:r>
              <a:rPr lang="el-GR" sz="2000" dirty="0"/>
              <a:t>Αντ. Σ. </a:t>
            </a:r>
            <a:r>
              <a:rPr lang="el-GR" sz="2000" dirty="0" err="1"/>
              <a:t>Κουτσελίνης</a:t>
            </a:r>
            <a:r>
              <a:rPr lang="el-GR" sz="2000" dirty="0"/>
              <a:t>, «Βασικές αρχές Βιοηθικής, Ιατρικής Δεοντολογίας και Ιατρικής Ευθύνης», επιστημονικές εκδόσεις "Γρηγόριος </a:t>
            </a:r>
            <a:r>
              <a:rPr lang="el-GR" sz="2000" dirty="0" err="1"/>
              <a:t>Παρισιάνος</a:t>
            </a:r>
            <a:r>
              <a:rPr lang="el-GR" sz="2000" dirty="0"/>
              <a:t>", Αθήνα 1999.</a:t>
            </a:r>
          </a:p>
        </p:txBody>
      </p:sp>
    </p:spTree>
    <p:extLst>
      <p:ext uri="{BB962C8B-B14F-4D97-AF65-F5344CB8AC3E}">
        <p14:creationId xmlns:p14="http://schemas.microsoft.com/office/powerpoint/2010/main" val="18884413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Ευθανασία </a:t>
            </a:r>
            <a:endParaRPr lang="el-GR" dirty="0"/>
          </a:p>
        </p:txBody>
      </p:sp>
      <p:sp>
        <p:nvSpPr>
          <p:cNvPr id="3" name="Θέση περιεχομένου 2"/>
          <p:cNvSpPr>
            <a:spLocks noGrp="1"/>
          </p:cNvSpPr>
          <p:nvPr>
            <p:ph idx="1"/>
          </p:nvPr>
        </p:nvSpPr>
        <p:spPr/>
        <p:txBody>
          <a:bodyPr/>
          <a:lstStyle/>
          <a:p>
            <a:r>
              <a:rPr lang="el-GR" b="1" dirty="0" err="1"/>
              <a:t>Eνεργητική</a:t>
            </a:r>
            <a:r>
              <a:rPr lang="el-GR" b="1" dirty="0"/>
              <a:t>, </a:t>
            </a:r>
            <a:r>
              <a:rPr lang="el-GR" dirty="0"/>
              <a:t>σημαίνει την ενεργό παρέμβαση με την παροχή π.χ. φαρμάκου  στην επέλευση του θανάτου.</a:t>
            </a:r>
          </a:p>
          <a:p>
            <a:r>
              <a:rPr lang="el-GR" b="1" dirty="0"/>
              <a:t>Παθητική, </a:t>
            </a:r>
            <a:r>
              <a:rPr lang="el-GR" dirty="0"/>
              <a:t>την προσχεδιασμένη και σκόπιμη παράλειψη ή διακοπή οιασδήποτε θεραπευτικής αγωγής.</a:t>
            </a:r>
          </a:p>
          <a:p>
            <a:r>
              <a:rPr lang="el-GR" b="1" dirty="0"/>
              <a:t>Εθελοντική ή </a:t>
            </a:r>
            <a:r>
              <a:rPr lang="el-GR" b="1" dirty="0" smtClean="0"/>
              <a:t>εκούσια. </a:t>
            </a:r>
            <a:r>
              <a:rPr lang="el-GR" dirty="0"/>
              <a:t>Μετά από επίμονη απαίτηση του ασθενή</a:t>
            </a:r>
          </a:p>
          <a:p>
            <a:r>
              <a:rPr lang="el-GR" b="1" dirty="0"/>
              <a:t>Ακούσια </a:t>
            </a:r>
            <a:r>
              <a:rPr lang="el-GR" b="1" dirty="0" smtClean="0"/>
              <a:t>ευθανασία. </a:t>
            </a:r>
            <a:r>
              <a:rPr lang="el-GR" dirty="0"/>
              <a:t>Η κοινωνία ή ένα μέλος της κοινωνίας αποφασίζει να δώσει τέλος στη ζωή κάποιου χωρίς τη συναίνεσή </a:t>
            </a:r>
            <a:r>
              <a:rPr lang="el-GR" dirty="0" smtClean="0"/>
              <a:t>του.</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32081377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Δικαίωμα </a:t>
            </a:r>
            <a:r>
              <a:rPr lang="el-GR" dirty="0"/>
              <a:t>του </a:t>
            </a:r>
            <a:r>
              <a:rPr lang="el-GR" dirty="0" err="1"/>
              <a:t>αποθνήσκειν</a:t>
            </a:r>
            <a:r>
              <a:rPr lang="el-GR" dirty="0"/>
              <a:t> </a:t>
            </a:r>
          </a:p>
        </p:txBody>
      </p:sp>
      <p:sp>
        <p:nvSpPr>
          <p:cNvPr id="3" name="Θέση περιεχομένου 2"/>
          <p:cNvSpPr>
            <a:spLocks noGrp="1"/>
          </p:cNvSpPr>
          <p:nvPr>
            <p:ph idx="1"/>
          </p:nvPr>
        </p:nvSpPr>
        <p:spPr/>
        <p:txBody>
          <a:bodyPr/>
          <a:lstStyle/>
          <a:p>
            <a:r>
              <a:rPr lang="el-GR" dirty="0"/>
              <a:t>Το </a:t>
            </a:r>
            <a:r>
              <a:rPr lang="el-GR" dirty="0" err="1"/>
              <a:t>πολυθρυλούμενο</a:t>
            </a:r>
            <a:r>
              <a:rPr lang="el-GR" dirty="0"/>
              <a:t> δικαίωμα του </a:t>
            </a:r>
            <a:r>
              <a:rPr lang="el-GR" dirty="0" err="1"/>
              <a:t>αποθνήσκειν</a:t>
            </a:r>
            <a:r>
              <a:rPr lang="el-GR" dirty="0"/>
              <a:t> συζητείται σήμερα ευρύτατα. </a:t>
            </a:r>
          </a:p>
          <a:p>
            <a:r>
              <a:rPr lang="el-GR" b="1" dirty="0" smtClean="0"/>
              <a:t>Δικαίωμα </a:t>
            </a:r>
            <a:r>
              <a:rPr lang="el-GR" b="1" dirty="0"/>
              <a:t>όμως υπάρχει μόνο ζωής και επιτακτική ανάγκη για τη διασφάλισή της. </a:t>
            </a:r>
            <a:r>
              <a:rPr lang="el-GR" dirty="0" err="1"/>
              <a:t>Aλλά</a:t>
            </a:r>
            <a:r>
              <a:rPr lang="el-GR" dirty="0"/>
              <a:t> κι αν ακόμη μπορούσε να συζητηθεί μια τέτοια φιλοσοφική θεώρηση του δικαιώματος ζωής και θανάτου, αυτή δεν έχει σχέση με την ευθανασία.</a:t>
            </a:r>
          </a:p>
          <a:p>
            <a:r>
              <a:rPr lang="el-GR" dirty="0" smtClean="0"/>
              <a:t>Συνδέεται </a:t>
            </a:r>
            <a:r>
              <a:rPr lang="el-GR" dirty="0"/>
              <a:t>περισσότερο με την αυτοκτονία, κάτι τελείως διαφορετικό, αφού το ίδιο το άτομο, με δική του επιλογή, κάνει χρήση του δικαιώματος του </a:t>
            </a:r>
            <a:r>
              <a:rPr lang="el-GR" dirty="0" err="1"/>
              <a:t>αποθνήσκειν</a:t>
            </a:r>
            <a:r>
              <a:rPr lang="el-GR" dirty="0"/>
              <a:t>.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2125849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Ανθρωποκτονία εν συναινέσει </a:t>
            </a:r>
            <a:r>
              <a:rPr lang="el-GR" dirty="0" smtClean="0"/>
              <a:t/>
            </a:r>
            <a:br>
              <a:rPr lang="el-GR" dirty="0" smtClean="0"/>
            </a:br>
            <a:r>
              <a:rPr lang="el-GR" dirty="0" smtClean="0"/>
              <a:t>(</a:t>
            </a:r>
            <a:r>
              <a:rPr lang="el-GR" dirty="0"/>
              <a:t>άρθρο 300 Π.K) </a:t>
            </a:r>
          </a:p>
        </p:txBody>
      </p:sp>
      <p:sp>
        <p:nvSpPr>
          <p:cNvPr id="3" name="Θέση περιεχομένου 2"/>
          <p:cNvSpPr>
            <a:spLocks noGrp="1"/>
          </p:cNvSpPr>
          <p:nvPr>
            <p:ph idx="1"/>
          </p:nvPr>
        </p:nvSpPr>
        <p:spPr/>
        <p:txBody>
          <a:bodyPr/>
          <a:lstStyle/>
          <a:p>
            <a:r>
              <a:rPr lang="el-GR" dirty="0"/>
              <a:t>Υπάρχει στη χώρα μας αλλά στη διεθνή βιβλιογραφία αντιδιαστέλλεται από την ακούσια ευθανασία με το χαρακτηρισμό εκούσια (</a:t>
            </a:r>
            <a:r>
              <a:rPr lang="el-GR" dirty="0" err="1"/>
              <a:t>Voluntary</a:t>
            </a:r>
            <a:r>
              <a:rPr lang="el-GR" dirty="0"/>
              <a:t> </a:t>
            </a:r>
            <a:r>
              <a:rPr lang="el-GR" dirty="0" err="1"/>
              <a:t>euthanasia</a:t>
            </a:r>
            <a:r>
              <a:rPr lang="el-GR" dirty="0"/>
              <a:t>).</a:t>
            </a:r>
          </a:p>
          <a:p>
            <a:endParaRPr lang="el-GR" dirty="0"/>
          </a:p>
          <a:p>
            <a:r>
              <a:rPr lang="el-GR" b="1" dirty="0">
                <a:solidFill>
                  <a:schemeClr val="accent5">
                    <a:lumMod val="50000"/>
                  </a:schemeClr>
                </a:solidFill>
              </a:rPr>
              <a:t>«</a:t>
            </a:r>
            <a:r>
              <a:rPr lang="el-GR" b="1" dirty="0" err="1">
                <a:solidFill>
                  <a:schemeClr val="accent5">
                    <a:lumMod val="50000"/>
                  </a:schemeClr>
                </a:solidFill>
              </a:rPr>
              <a:t>Aρθρο</a:t>
            </a:r>
            <a:r>
              <a:rPr lang="el-GR" b="1" dirty="0">
                <a:solidFill>
                  <a:schemeClr val="accent5">
                    <a:lumMod val="50000"/>
                  </a:schemeClr>
                </a:solidFill>
              </a:rPr>
              <a:t> 300 Π.K. </a:t>
            </a:r>
            <a:r>
              <a:rPr lang="el-GR" b="1" dirty="0" err="1">
                <a:solidFill>
                  <a:schemeClr val="accent5">
                    <a:lumMod val="50000"/>
                  </a:schemeClr>
                </a:solidFill>
              </a:rPr>
              <a:t>Oποιος</a:t>
            </a:r>
            <a:r>
              <a:rPr lang="el-GR" b="1" dirty="0">
                <a:solidFill>
                  <a:schemeClr val="accent5">
                    <a:lumMod val="50000"/>
                  </a:schemeClr>
                </a:solidFill>
              </a:rPr>
              <a:t> αποφάσισε και εκτέλεσε ανθρωποκτονία ύστερα από σπουδαία και επίμονη απαίτηση του θύματος και από οίκτο γι αυτόν που έπασχε από ανίατη ασθένεια τιμωρείται με φυλάκιση</a:t>
            </a:r>
            <a:r>
              <a:rPr lang="el-GR" b="1" dirty="0" smtClean="0">
                <a:solidFill>
                  <a:schemeClr val="accent5">
                    <a:lumMod val="50000"/>
                  </a:schemeClr>
                </a:solidFill>
              </a:rPr>
              <a:t>».</a:t>
            </a:r>
            <a:endParaRPr lang="el-GR" b="1" dirty="0">
              <a:solidFill>
                <a:schemeClr val="accent5">
                  <a:lumMod val="50000"/>
                </a:schemeClr>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19505181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a:t>
            </a:r>
            <a:r>
              <a:rPr lang="el-GR" dirty="0"/>
              <a:t>Σ</a:t>
            </a:r>
            <a:r>
              <a:rPr lang="el-GR" dirty="0" smtClean="0"/>
              <a:t>πουδαία </a:t>
            </a:r>
            <a:r>
              <a:rPr lang="el-GR" dirty="0"/>
              <a:t>και επίμονη» απαίτηση </a:t>
            </a:r>
            <a:r>
              <a:rPr lang="el-GR" dirty="0" smtClean="0"/>
              <a:t/>
            </a:r>
            <a:br>
              <a:rPr lang="el-GR" dirty="0" smtClean="0"/>
            </a:br>
            <a:r>
              <a:rPr lang="el-GR" dirty="0" smtClean="0"/>
              <a:t>του αρρώστου για θανάτωση </a:t>
            </a:r>
            <a:r>
              <a:rPr lang="el-GR" sz="3000" b="0" dirty="0" smtClean="0"/>
              <a:t>1/3</a:t>
            </a:r>
            <a:endParaRPr lang="el-GR" sz="3000" b="0" dirty="0"/>
          </a:p>
        </p:txBody>
      </p:sp>
      <p:sp>
        <p:nvSpPr>
          <p:cNvPr id="3" name="Θέση περιεχομένου 2"/>
          <p:cNvSpPr>
            <a:spLocks noGrp="1"/>
          </p:cNvSpPr>
          <p:nvPr>
            <p:ph idx="1"/>
          </p:nvPr>
        </p:nvSpPr>
        <p:spPr/>
        <p:txBody>
          <a:bodyPr>
            <a:normAutofit/>
          </a:bodyPr>
          <a:lstStyle/>
          <a:p>
            <a:r>
              <a:rPr lang="el-GR" dirty="0"/>
              <a:t>H επίμονη και σπουδαία απαίτηση του πάσχοντος </a:t>
            </a:r>
            <a:r>
              <a:rPr lang="el-GR" dirty="0" smtClean="0"/>
              <a:t>είναι </a:t>
            </a:r>
            <a:r>
              <a:rPr lang="el-GR" dirty="0"/>
              <a:t>για το γιατρό έννοιες ανοιχτές σε συζήτηση, αφού γνωρίζει καλά - και το ζει καθημερινά - ότι εξοικείωση του αρρώστου με το θάνατο σε τέτοιο σημείο ώστε να τον επιζητά, δεν υπάρχει. </a:t>
            </a:r>
          </a:p>
          <a:p>
            <a:r>
              <a:rPr lang="el-GR" dirty="0" smtClean="0"/>
              <a:t>H </a:t>
            </a:r>
            <a:r>
              <a:rPr lang="el-GR" dirty="0"/>
              <a:t>διαπίστωση αυτή δεν αφορά βεβαίως τον αυτόχειρα, η ψυχοσύνθεση του οποίου αποτελεί τελείως διαφορετικό πρόβλημα. O άρρωστος, άλλωστε, ακόμη και μέσα στον πιο ανυπόφορο πόνο του ελπίζει πάντοτε. </a:t>
            </a:r>
            <a:r>
              <a:rPr lang="el-GR" dirty="0" smtClean="0"/>
              <a:t>Και </a:t>
            </a:r>
            <a:r>
              <a:rPr lang="el-GR" dirty="0"/>
              <a:t>η «σπουδαία και επίμονη» απαίτηση για θανάτωση κρύβει σχεδόν πάντοτε τη γεμάτη λαχτάρα προσμονή του ν’ ακούσει από το γιατρό να τον διαβεβαιώνει ότι δεν έχει δίκαιο γι’ αυτά που ζητάει, ότι θα «γίνει καλά», κ.λπ.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4825925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solidFill>
                  <a:prstClr val="white"/>
                </a:solidFill>
              </a:rPr>
              <a:t>«Σπουδαία και επίμονη» απαίτηση </a:t>
            </a:r>
            <a:br>
              <a:rPr lang="el-GR" dirty="0">
                <a:solidFill>
                  <a:prstClr val="white"/>
                </a:solidFill>
              </a:rPr>
            </a:br>
            <a:r>
              <a:rPr lang="el-GR" dirty="0">
                <a:solidFill>
                  <a:prstClr val="white"/>
                </a:solidFill>
              </a:rPr>
              <a:t>του αρρώστου για θανάτωση </a:t>
            </a:r>
            <a:r>
              <a:rPr lang="el-GR" sz="3000" b="0" dirty="0" smtClean="0">
                <a:solidFill>
                  <a:prstClr val="white"/>
                </a:solidFill>
              </a:rPr>
              <a:t>2/3</a:t>
            </a:r>
            <a:endParaRPr lang="el-GR" dirty="0"/>
          </a:p>
        </p:txBody>
      </p:sp>
      <p:sp>
        <p:nvSpPr>
          <p:cNvPr id="5" name="Θέση περιεχομένου 4"/>
          <p:cNvSpPr>
            <a:spLocks noGrp="1"/>
          </p:cNvSpPr>
          <p:nvPr>
            <p:ph idx="1"/>
          </p:nvPr>
        </p:nvSpPr>
        <p:spPr/>
        <p:txBody>
          <a:bodyPr/>
          <a:lstStyle/>
          <a:p>
            <a:r>
              <a:rPr lang="el-GR" dirty="0" smtClean="0"/>
              <a:t>Αυτή </a:t>
            </a:r>
            <a:r>
              <a:rPr lang="el-GR" dirty="0"/>
              <a:t>η διαβεβαίωση του γιατρού - έστω κι’ όχι αληθινή, όπως δυστυχώς πολλές φορές συμβαίνει - είναι το καλύτερο φάρμακο για τον άρρωστο, βάλσαμο παρηγοριάς κι’ ελπίδας που μετατρέπει την επίκληση για θάνατο... «Γιατρέ λύτρωσέ με», σε κραυγή αγωνίας... «Γιατρέ σώσε με</a:t>
            </a:r>
            <a:r>
              <a:rPr lang="el-GR" dirty="0" smtClean="0"/>
              <a:t>...».</a:t>
            </a:r>
            <a:endParaRPr lang="el-GR"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6338834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prstClr val="white"/>
                </a:solidFill>
              </a:rPr>
              <a:t>«Σπουδαία και επίμονη» απαίτηση </a:t>
            </a:r>
            <a:br>
              <a:rPr lang="el-GR" dirty="0">
                <a:solidFill>
                  <a:prstClr val="white"/>
                </a:solidFill>
              </a:rPr>
            </a:br>
            <a:r>
              <a:rPr lang="el-GR" dirty="0">
                <a:solidFill>
                  <a:prstClr val="white"/>
                </a:solidFill>
              </a:rPr>
              <a:t>του αρρώστου για θανάτωση </a:t>
            </a:r>
            <a:r>
              <a:rPr lang="el-GR" sz="3000" b="0" dirty="0" smtClean="0">
                <a:solidFill>
                  <a:prstClr val="white"/>
                </a:solidFill>
              </a:rPr>
              <a:t>3/3</a:t>
            </a:r>
            <a:endParaRPr lang="el-GR" dirty="0"/>
          </a:p>
        </p:txBody>
      </p:sp>
      <p:sp>
        <p:nvSpPr>
          <p:cNvPr id="3" name="Θέση περιεχομένου 2"/>
          <p:cNvSpPr>
            <a:spLocks noGrp="1"/>
          </p:cNvSpPr>
          <p:nvPr>
            <p:ph idx="1"/>
          </p:nvPr>
        </p:nvSpPr>
        <p:spPr/>
        <p:txBody>
          <a:bodyPr/>
          <a:lstStyle/>
          <a:p>
            <a:r>
              <a:rPr lang="el-GR" dirty="0" smtClean="0"/>
              <a:t>Είναι </a:t>
            </a:r>
            <a:r>
              <a:rPr lang="el-GR" dirty="0"/>
              <a:t>κατά συνέπεια αυτονόητο ότι δεν είναι δυνατό μια τέτοια ψυχοσύνθεση αρρώστου, να στοιχειοθετήσει τις έννοιες «σπουδαία και επίμονη», απαιτήσεις που θέλει ο νομοθέτης και μάλιστα με τις προϋποθέσεις να έχει ο άρρωστος τον απόλυτο έλεγχο της συνείδησής του, επίγνωση των συνεπειών της απαιτήσεώς του, να μην έχει το ακαταλόγιστο για οποιοδήποτε λόγο κ.λπ. </a:t>
            </a:r>
            <a:r>
              <a:rPr lang="el-GR" dirty="0" smtClean="0"/>
              <a:t>Αν </a:t>
            </a:r>
            <a:r>
              <a:rPr lang="el-GR" dirty="0"/>
              <a:t>όλες αυτές οι προϋποθέσεις συντρέξουν, τότε ο άρρωστος έχει ήδη την ψυχοπαθολογία του </a:t>
            </a:r>
            <a:r>
              <a:rPr lang="el-GR" dirty="0" err="1"/>
              <a:t>αυτόχειρος</a:t>
            </a:r>
            <a:r>
              <a:rPr lang="el-GR" dirty="0"/>
              <a:t>, είναι μια ψυχοπαθητική προσωπικότητα που δεν τολμά να επιχειρήσει κάτι μόνος του και ζητά τη συνδρομή τρίτου</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36048527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Είναι ο θάνατος </a:t>
            </a:r>
            <a:r>
              <a:rPr lang="el-GR" dirty="0" smtClean="0"/>
              <a:t>λύτρωση;</a:t>
            </a:r>
            <a:endParaRPr lang="el-GR" dirty="0"/>
          </a:p>
        </p:txBody>
      </p:sp>
      <p:sp>
        <p:nvSpPr>
          <p:cNvPr id="3" name="Θέση περιεχομένου 2"/>
          <p:cNvSpPr>
            <a:spLocks noGrp="1"/>
          </p:cNvSpPr>
          <p:nvPr>
            <p:ph idx="1"/>
          </p:nvPr>
        </p:nvSpPr>
        <p:spPr/>
        <p:txBody>
          <a:bodyPr/>
          <a:lstStyle/>
          <a:p>
            <a:r>
              <a:rPr lang="el-GR" dirty="0"/>
              <a:t>Είναι ο θάνατος </a:t>
            </a:r>
            <a:r>
              <a:rPr lang="el-GR" dirty="0" smtClean="0"/>
              <a:t>λύτρωση;; </a:t>
            </a:r>
            <a:r>
              <a:rPr lang="el-GR" dirty="0"/>
              <a:t>Ως μέσο που στον «καταδικασμένο» άρρωστο που υποφέρει </a:t>
            </a:r>
            <a:r>
              <a:rPr lang="el-GR" dirty="0" smtClean="0"/>
              <a:t>θα </a:t>
            </a:r>
            <a:r>
              <a:rPr lang="el-GR" dirty="0"/>
              <a:t>έφερνε πλέον οριστικά ανακούφιση και γαλήνη;; </a:t>
            </a:r>
          </a:p>
          <a:p>
            <a:r>
              <a:rPr lang="el-GR" dirty="0" smtClean="0"/>
              <a:t>Είναι </a:t>
            </a:r>
            <a:r>
              <a:rPr lang="el-GR" dirty="0"/>
              <a:t>μια  σκέψη, μιας τραγικής στιγμής, ο μόνος ίσως «ηθικός </a:t>
            </a:r>
            <a:r>
              <a:rPr lang="el-GR" dirty="0" err="1"/>
              <a:t>απόλογος</a:t>
            </a:r>
            <a:r>
              <a:rPr lang="el-GR" dirty="0"/>
              <a:t>» της έννοιας της ευθανασίας, που θα μπορούσε ίσως να συζητηθεί</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100752164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exo-opistho_simeioma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exo-opistho_simeioma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100</TotalTime>
  <Words>1906</Words>
  <Application>Microsoft Office PowerPoint</Application>
  <PresentationFormat>Προβολή στην οθόνη (4:3)</PresentationFormat>
  <Paragraphs>139</Paragraphs>
  <Slides>26</Slides>
  <Notes>8</Notes>
  <HiddenSlides>0</HiddenSlides>
  <MMClips>0</MMClips>
  <ScaleCrop>false</ScaleCrop>
  <HeadingPairs>
    <vt:vector size="4" baseType="variant">
      <vt:variant>
        <vt:lpstr>Θέμα</vt:lpstr>
      </vt:variant>
      <vt:variant>
        <vt:i4>3</vt:i4>
      </vt:variant>
      <vt:variant>
        <vt:lpstr>Τίτλοι διαφανειών</vt:lpstr>
      </vt:variant>
      <vt:variant>
        <vt:i4>26</vt:i4>
      </vt:variant>
    </vt:vector>
  </HeadingPairs>
  <TitlesOfParts>
    <vt:vector size="29" baseType="lpstr">
      <vt:lpstr>exo-opistho_simeiomata</vt:lpstr>
      <vt:lpstr>OC_template_updated</vt:lpstr>
      <vt:lpstr>1_exo-opistho_simeiomata</vt:lpstr>
      <vt:lpstr>Νομοθεσία /Δεοντολογία Νοσηλευτικού Επαγγέλματος</vt:lpstr>
      <vt:lpstr>Παρουσίαση του PowerPoint</vt:lpstr>
      <vt:lpstr>Ευθανασία </vt:lpstr>
      <vt:lpstr>Δικαίωμα του αποθνήσκειν </vt:lpstr>
      <vt:lpstr>Ανθρωποκτονία εν συναινέσει  (άρθρο 300 Π.K) </vt:lpstr>
      <vt:lpstr>«Σπουδαία και επίμονη» απαίτηση  του αρρώστου για θανάτωση 1/3</vt:lpstr>
      <vt:lpstr>«Σπουδαία και επίμονη» απαίτηση  του αρρώστου για θανάτωση 2/3</vt:lpstr>
      <vt:lpstr>«Σπουδαία και επίμονη» απαίτηση  του αρρώστου για θανάτωση 3/3</vt:lpstr>
      <vt:lpstr>Είναι ο θάνατος λύτρωση;</vt:lpstr>
      <vt:lpstr>Η «ανακούφιση» του περιβάλλοντος  του καταδικασμένου αρρώστου </vt:lpstr>
      <vt:lpstr>Ακούσια ευθανασία 1/3</vt:lpstr>
      <vt:lpstr>Ακούσια ευθανασία 2/3</vt:lpstr>
      <vt:lpstr>Ακούσια ευθανασία 3/3</vt:lpstr>
      <vt:lpstr>Ορισμός του θανάτου</vt:lpstr>
      <vt:lpstr>Η έννοια του ανιάτου δεν στοιχειοθετεί δίκαιο προκειμένου να εγκαταλειφθεί ο αγώνας για τη διατήρηση της ζωής</vt:lpstr>
      <vt:lpstr>Ο οίκτος για τον πάσχοντα</vt:lpstr>
      <vt:lpstr>Οι επαγγελματίες υγείας </vt:lpstr>
      <vt:lpstr>Γίνεται συμφιλίωση του ανθρώπου  με την ιδέα του θανάτου;</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Νομοθεσία /Δεοντολογία Νοσηλευτικού Επαγγέλματος</dc:title>
  <dc:creator>opencourses@teiath.gr</dc:creator>
  <cp:lastModifiedBy>fkaram2</cp:lastModifiedBy>
  <cp:revision>14</cp:revision>
  <dcterms:created xsi:type="dcterms:W3CDTF">2015-10-07T06:58:52Z</dcterms:created>
  <dcterms:modified xsi:type="dcterms:W3CDTF">2015-12-15T12:38:07Z</dcterms:modified>
</cp:coreProperties>
</file>