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2"/>
    <p:sldId id="259" r:id="rId3"/>
    <p:sldId id="257" r:id="rId4"/>
    <p:sldId id="258" r:id="rId5"/>
    <p:sldId id="261" r:id="rId6"/>
    <p:sldId id="262" r:id="rId7"/>
    <p:sldId id="263" r:id="rId8"/>
    <p:sldId id="264" r:id="rId9"/>
    <p:sldId id="265" r:id="rId10"/>
    <p:sldId id="266" r:id="rId11"/>
    <p:sldId id="267" r:id="rId12"/>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113" d="100"/>
          <a:sy n="113" d="100"/>
        </p:scale>
        <p:origin x="-2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99E610-1FD9-47E1-9BF6-EB1725438D3D}" type="datetimeFigureOut">
              <a:rPr lang="el-GR" smtClean="0"/>
              <a:t>19/12/2015</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l-GR" smtClean="0"/>
              <a:t>ΚΑΝΙΑΡΗΣ Π.,ΓΕΡΟΛΟΥΚΑ - ΚΩΣΤΟΠΑΝΑΓΙΩΤΟΥ Γ.</a:t>
            </a:r>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1B460D-85F8-4CBC-B5AA-5B1AD00C3EDF}" type="slidenum">
              <a:rPr lang="el-GR" smtClean="0"/>
              <a:t>‹#›</a:t>
            </a:fld>
            <a:endParaRPr lang="el-GR"/>
          </a:p>
        </p:txBody>
      </p:sp>
    </p:spTree>
    <p:extLst>
      <p:ext uri="{BB962C8B-B14F-4D97-AF65-F5344CB8AC3E}">
        <p14:creationId xmlns:p14="http://schemas.microsoft.com/office/powerpoint/2010/main" val="197153260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8D30C-6A60-4592-A481-B2CB3D6AFC9C}" type="datetimeFigureOut">
              <a:rPr lang="el-GR" smtClean="0"/>
              <a:t>19/12/2015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l-GR" smtClean="0"/>
              <a:t>ΚΑΝΙΑΡΗΣ Π.,ΓΕΡΟΛΟΥΚΑ - ΚΩΣΤΟΠΑΝΑΓΙΩΤΟΥ Γ.</a:t>
            </a: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53D80-5659-41BA-9545-F875B638696C}" type="slidenum">
              <a:rPr lang="el-GR" smtClean="0"/>
              <a:t>‹#›</a:t>
            </a:fld>
            <a:endParaRPr lang="el-GR"/>
          </a:p>
        </p:txBody>
      </p:sp>
    </p:spTree>
    <p:extLst>
      <p:ext uri="{BB962C8B-B14F-4D97-AF65-F5344CB8AC3E}">
        <p14:creationId xmlns:p14="http://schemas.microsoft.com/office/powerpoint/2010/main" val="196700085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Footer Placeholder 5"/>
          <p:cNvSpPr>
            <a:spLocks noGrp="1"/>
          </p:cNvSpPr>
          <p:nvPr>
            <p:ph type="ftr" sz="quarter" idx="11"/>
          </p:nvPr>
        </p:nvSpPr>
        <p:spPr/>
        <p:txBody>
          <a:bodyPr/>
          <a:lstStyle/>
          <a:p>
            <a:r>
              <a:rPr lang="el-GR" smtClean="0"/>
              <a:t>ΚΑΝΙΑΡΗΣ Π.,ΓΕΡΟΛΟΥΚΑ - ΚΩΣΤΟΠΑΝΑΓΙΩΤΟΥ Γ.</a:t>
            </a:r>
            <a:endParaRPr lang="el-GR"/>
          </a:p>
        </p:txBody>
      </p:sp>
    </p:spTree>
    <p:extLst>
      <p:ext uri="{BB962C8B-B14F-4D97-AF65-F5344CB8AC3E}">
        <p14:creationId xmlns:p14="http://schemas.microsoft.com/office/powerpoint/2010/main" val="308769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F231B1-667A-4371-9C82-66AB98362A42}"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ADE54-043A-47C3-8918-8ACA47D460D7}" type="datetime1">
              <a:rPr lang="en-US" smtClean="0"/>
              <a:t>12/19/2015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A117A-9EEF-4B9A-8F08-A09416DC1A85}"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DDE04-CB71-45FC-B78E-40AA18F05B03}"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C9E5C2-A5FB-4713-BEA4-E0B6996A2A17}"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FEE032-37FB-48B3-9870-699381E1FFFA}" type="datetime1">
              <a:rPr lang="en-US" smtClean="0"/>
              <a:t>12/19/2015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E4FD0-EE0B-4842-967F-6DCDCEF1B976}" type="datetime1">
              <a:rPr lang="en-US" smtClean="0"/>
              <a:t>12/19/2015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392D3-E7C8-48E2-84FC-31A41A50591C}"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ACEEAF-B9BA-4744-A16F-4C986E298336}"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197EAAC-7CB9-4FD1-BBE4-4E3C4FC3431C}"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7F583-C114-42B5-BCBB-CF1C68815C06}" type="datetime1">
              <a:rPr lang="en-US" smtClean="0"/>
              <a:t>12/19/2015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C96C0C-7F96-4297-AF8B-BA8F5ACFFE21}" type="datetime1">
              <a:rPr lang="en-US" smtClean="0"/>
              <a:t>12/19/2015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1F53A-8D6F-4E83-BFA2-234CEB2F61BA}" type="datetime1">
              <a:rPr lang="en-US" smtClean="0"/>
              <a:t>12/19/2015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93A660E-3A87-4F36-81A8-74360CAF2296}" type="datetime1">
              <a:rPr lang="en-US" smtClean="0"/>
              <a:t>12/19/2015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42EB19-7C80-4EA1-A1B2-EAAD7155325C}" type="datetime1">
              <a:rPr lang="en-US" smtClean="0"/>
              <a:t>12/19/2015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C55AFF4-25D4-49C0-888D-3A0613301922}" type="datetime1">
              <a:rPr lang="en-US" smtClean="0"/>
              <a:t>12/19/2015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B079D-8694-4C18-AC67-98E0B7BB566E}" type="datetime1">
              <a:rPr lang="en-US" smtClean="0"/>
              <a:t>12/19/2015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D5FDA4-C08D-40F6-9A96-D787E944DEC1}" type="datetime1">
              <a:rPr lang="en-US" smtClean="0"/>
              <a:t>12/19/2015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iming>
    <p:tnLst>
      <p:par>
        <p:cTn id="1" dur="indefinite" restart="never" nodeType="tmRoot"/>
      </p:par>
    </p:tnLst>
  </p:timing>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371" y="1762813"/>
            <a:ext cx="8825658" cy="2486753"/>
          </a:xfrm>
        </p:spPr>
        <p:txBody>
          <a:bodyPr/>
          <a:lstStyle/>
          <a:p>
            <a:pPr algn="ctr"/>
            <a:r>
              <a:rPr lang="el-GR" dirty="0" smtClean="0"/>
              <a:t>Τοπικά αναισθητικά στο τοκετό</a:t>
            </a:r>
            <a:endParaRPr lang="el-GR" dirty="0"/>
          </a:p>
        </p:txBody>
      </p:sp>
      <p:sp>
        <p:nvSpPr>
          <p:cNvPr id="3" name="Subtitle 2"/>
          <p:cNvSpPr>
            <a:spLocks noGrp="1"/>
          </p:cNvSpPr>
          <p:nvPr>
            <p:ph type="subTitle" idx="1"/>
          </p:nvPr>
        </p:nvSpPr>
        <p:spPr>
          <a:xfrm>
            <a:off x="108580" y="5128181"/>
            <a:ext cx="8825658" cy="1470582"/>
          </a:xfrm>
        </p:spPr>
        <p:txBody>
          <a:bodyPr>
            <a:normAutofit/>
          </a:bodyPr>
          <a:lstStyle/>
          <a:p>
            <a:r>
              <a:rPr lang="el-GR" sz="1600" dirty="0" smtClean="0"/>
              <a:t>ΤΡΙΑΝΤΟΓΙΑΝΝΗ ΑΝΝΑ ΜΑΡΙΑ, Τ.Ε.Ι. ΑΘΗΝΑΣ, ΤΜΗΜΑ ΜΑΙΕΥΤΙΚΗΣ</a:t>
            </a:r>
          </a:p>
          <a:p>
            <a:r>
              <a:rPr lang="el-GR" sz="1600" dirty="0" smtClean="0"/>
              <a:t>ΥΠΕΥΘΥΝΗ ΚΑΘΗΓΗΤΡΙΑ</a:t>
            </a:r>
            <a:r>
              <a:rPr lang="en-US" sz="1600" dirty="0" smtClean="0"/>
              <a:t>:</a:t>
            </a:r>
            <a:r>
              <a:rPr lang="el-GR" sz="1600" dirty="0" smtClean="0"/>
              <a:t> ΒΙΒΙΛΑΚΗ ΒΙΚΤΩΡΙΑ</a:t>
            </a:r>
          </a:p>
          <a:p>
            <a:r>
              <a:rPr lang="el-GR" sz="1600" dirty="0" smtClean="0">
                <a:latin typeface="Century Gothic" panose="020B0502020202020204" pitchFamily="34" charset="0"/>
              </a:rPr>
              <a:t>ΠαρουσΙαση </a:t>
            </a:r>
            <a:r>
              <a:rPr lang="el-GR" sz="1600" dirty="0">
                <a:latin typeface="Century Gothic" panose="020B0502020202020204" pitchFamily="34" charset="0"/>
              </a:rPr>
              <a:t>στα </a:t>
            </a:r>
            <a:r>
              <a:rPr lang="el-GR" sz="1600" dirty="0" smtClean="0">
                <a:latin typeface="Century Gothic" panose="020B0502020202020204" pitchFamily="34" charset="0"/>
              </a:rPr>
              <a:t>πλαΙσια </a:t>
            </a:r>
            <a:r>
              <a:rPr lang="el-GR" sz="1600" dirty="0">
                <a:latin typeface="Century Gothic" panose="020B0502020202020204" pitchFamily="34" charset="0"/>
              </a:rPr>
              <a:t>του </a:t>
            </a:r>
            <a:r>
              <a:rPr lang="el-GR" sz="1600" dirty="0" smtClean="0">
                <a:latin typeface="Century Gothic" panose="020B0502020202020204" pitchFamily="34" charset="0"/>
              </a:rPr>
              <a:t>ΜαθΗματος</a:t>
            </a:r>
            <a:r>
              <a:rPr lang="en-US" sz="1600" dirty="0" smtClean="0">
                <a:latin typeface="Century Gothic" panose="020B0502020202020204" pitchFamily="34" charset="0"/>
              </a:rPr>
              <a:t>:</a:t>
            </a:r>
            <a:endParaRPr lang="en-US" sz="1600" dirty="0">
              <a:latin typeface="Century Gothic" panose="020B0502020202020204" pitchFamily="34" charset="0"/>
            </a:endParaRPr>
          </a:p>
          <a:p>
            <a:r>
              <a:rPr lang="el-GR" sz="1600" b="1" i="1" dirty="0" smtClean="0">
                <a:latin typeface="Century Gothic" panose="020B0502020202020204" pitchFamily="34" charset="0"/>
              </a:rPr>
              <a:t>‘‘</a:t>
            </a:r>
            <a:r>
              <a:rPr lang="en-US" sz="1600" b="1" i="1" dirty="0" smtClean="0">
                <a:latin typeface="Century Gothic" panose="020B0502020202020204" pitchFamily="34" charset="0"/>
              </a:rPr>
              <a:t> </a:t>
            </a:r>
            <a:r>
              <a:rPr lang="el-GR" sz="1600" b="1" i="1" dirty="0" smtClean="0">
                <a:latin typeface="Century Gothic" panose="020B0502020202020204" pitchFamily="34" charset="0"/>
              </a:rPr>
              <a:t>ΚοινοτικΗ ΜαιευτικΗ </a:t>
            </a:r>
            <a:r>
              <a:rPr lang="el-GR" sz="1600" b="1" i="1" dirty="0">
                <a:latin typeface="Century Gothic" panose="020B0502020202020204" pitchFamily="34" charset="0"/>
              </a:rPr>
              <a:t>- </a:t>
            </a:r>
            <a:r>
              <a:rPr lang="el-GR" sz="1600" b="1" i="1" dirty="0" smtClean="0">
                <a:latin typeface="Century Gothic" panose="020B0502020202020204" pitchFamily="34" charset="0"/>
              </a:rPr>
              <a:t>ΓυναικολογικΗ φροντΙδα </a:t>
            </a:r>
            <a:r>
              <a:rPr lang="el-GR" sz="1600" b="1" i="1" dirty="0">
                <a:latin typeface="Century Gothic" panose="020B0502020202020204" pitchFamily="34" charset="0"/>
              </a:rPr>
              <a:t>– </a:t>
            </a:r>
            <a:r>
              <a:rPr lang="el-GR" sz="1600" b="1" i="1" dirty="0" smtClean="0">
                <a:latin typeface="Century Gothic" panose="020B0502020202020204" pitchFamily="34" charset="0"/>
              </a:rPr>
              <a:t>Αγωγ</a:t>
            </a:r>
            <a:r>
              <a:rPr lang="en-US" sz="1600" b="1" i="1" dirty="0" smtClean="0">
                <a:latin typeface="Century Gothic" panose="020B0502020202020204" pitchFamily="34" charset="0"/>
              </a:rPr>
              <a:t>h</a:t>
            </a:r>
            <a:r>
              <a:rPr lang="el-GR" sz="1600" b="1" i="1" dirty="0" smtClean="0">
                <a:latin typeface="Century Gothic" panose="020B0502020202020204" pitchFamily="34" charset="0"/>
              </a:rPr>
              <a:t> ΥγεΙας</a:t>
            </a:r>
            <a:r>
              <a:rPr lang="el-GR" sz="1600" b="1" i="1" dirty="0">
                <a:latin typeface="Century Gothic" panose="020B0502020202020204" pitchFamily="34" charset="0"/>
              </a:rPr>
              <a:t>’’</a:t>
            </a:r>
            <a:endParaRPr lang="el-GR" sz="1600" dirty="0">
              <a:latin typeface="Century Gothic" panose="020B0502020202020204" pitchFamily="34" charset="0"/>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48279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52514"/>
          </a:xfrm>
        </p:spPr>
        <p:txBody>
          <a:bodyPr/>
          <a:lstStyle/>
          <a:p>
            <a:pPr algn="ctr"/>
            <a:r>
              <a:rPr lang="el-GR" dirty="0" smtClean="0"/>
              <a:t>Συμπέρασμα</a:t>
            </a:r>
            <a:endParaRPr lang="el-GR" dirty="0"/>
          </a:p>
        </p:txBody>
      </p:sp>
      <p:sp>
        <p:nvSpPr>
          <p:cNvPr id="3" name="Content Placeholder 2"/>
          <p:cNvSpPr>
            <a:spLocks noGrp="1"/>
          </p:cNvSpPr>
          <p:nvPr>
            <p:ph idx="1"/>
          </p:nvPr>
        </p:nvSpPr>
        <p:spPr>
          <a:xfrm>
            <a:off x="1103312" y="2052918"/>
            <a:ext cx="8946541" cy="1555255"/>
          </a:xfrm>
        </p:spPr>
        <p:txBody>
          <a:bodyPr/>
          <a:lstStyle/>
          <a:p>
            <a:pPr>
              <a:buClr>
                <a:schemeClr val="accent1"/>
              </a:buClr>
              <a:buFont typeface="Wingdings" panose="05000000000000000000" pitchFamily="2" charset="2"/>
              <a:buChar char="v"/>
            </a:pPr>
            <a:r>
              <a:rPr lang="el-GR" dirty="0" smtClean="0"/>
              <a:t>Περισσότερες έρευνες </a:t>
            </a:r>
            <a:r>
              <a:rPr lang="el-GR" dirty="0"/>
              <a:t>θα προσφέρουν στις </a:t>
            </a:r>
            <a:r>
              <a:rPr lang="el-GR" dirty="0" smtClean="0"/>
              <a:t>γυναίκες εναλλακτικές λύσεις, που </a:t>
            </a:r>
            <a:r>
              <a:rPr lang="el-GR" dirty="0"/>
              <a:t>βασίζονται σε επιστημονικές </a:t>
            </a:r>
            <a:r>
              <a:rPr lang="el-GR" dirty="0" smtClean="0"/>
              <a:t>μεθόδους και είναι ευεργετικές </a:t>
            </a:r>
            <a:r>
              <a:rPr lang="el-GR" dirty="0"/>
              <a:t>για την φυσική εξέλιξη του </a:t>
            </a:r>
            <a:r>
              <a:rPr lang="el-GR" dirty="0" smtClean="0"/>
              <a:t>τοκετού, χωρίς </a:t>
            </a:r>
            <a:r>
              <a:rPr lang="el-GR" dirty="0"/>
              <a:t>πρόσθετους </a:t>
            </a:r>
            <a:r>
              <a:rPr lang="el-GR" dirty="0" smtClean="0"/>
              <a:t>κινδύνους, οι οποίες πρέπει </a:t>
            </a:r>
            <a:r>
              <a:rPr lang="el-GR" dirty="0"/>
              <a:t>οπωσδήποτε </a:t>
            </a:r>
            <a:r>
              <a:rPr lang="el-GR" dirty="0" smtClean="0"/>
              <a:t>να είναι ενθαρρυντικές.</a:t>
            </a:r>
            <a:endParaRPr lang="el-GR" dirty="0"/>
          </a:p>
        </p:txBody>
      </p:sp>
      <p:sp>
        <p:nvSpPr>
          <p:cNvPr id="4" name="Footer Placeholder 3"/>
          <p:cNvSpPr>
            <a:spLocks noGrp="1"/>
          </p:cNvSpPr>
          <p:nvPr>
            <p:ph type="ftr" sz="quarter" idx="11"/>
          </p:nvPr>
        </p:nvSpPr>
        <p:spPr>
          <a:xfrm>
            <a:off x="252190" y="6140741"/>
            <a:ext cx="11450452" cy="459727"/>
          </a:xfrm>
        </p:spPr>
        <p:txBody>
          <a:bodyPr/>
          <a:lstStyle/>
          <a:p>
            <a:r>
              <a:rPr lang="en-US" dirty="0" err="1"/>
              <a:t>Colacioppo</a:t>
            </a:r>
            <a:r>
              <a:rPr lang="en-US" dirty="0"/>
              <a:t>, Priscila Maria, and Maria </a:t>
            </a:r>
            <a:r>
              <a:rPr lang="en-US" dirty="0" err="1"/>
              <a:t>Luiza</a:t>
            </a:r>
            <a:r>
              <a:rPr lang="en-US" dirty="0"/>
              <a:t> Gonzalez </a:t>
            </a:r>
            <a:r>
              <a:rPr lang="en-US" dirty="0" err="1" smtClean="0"/>
              <a:t>Riesco</a:t>
            </a:r>
            <a:r>
              <a:rPr lang="el-GR" dirty="0" smtClean="0"/>
              <a:t>, </a:t>
            </a:r>
            <a:r>
              <a:rPr lang="en-US" dirty="0" smtClean="0"/>
              <a:t>(2009)</a:t>
            </a:r>
            <a:r>
              <a:rPr lang="el-GR" dirty="0" smtClean="0"/>
              <a:t>,</a:t>
            </a:r>
            <a:r>
              <a:rPr lang="en-US" dirty="0" smtClean="0"/>
              <a:t> </a:t>
            </a:r>
            <a:r>
              <a:rPr lang="en-US" dirty="0"/>
              <a:t>"Effectiveness of Local </a:t>
            </a:r>
            <a:r>
              <a:rPr lang="en-US" dirty="0" err="1"/>
              <a:t>Anaesthetics</a:t>
            </a:r>
            <a:r>
              <a:rPr lang="en-US" dirty="0"/>
              <a:t> with and without Vasoconstrictors for Perineal Repair during Spontaneous Delivery: Double-blind </a:t>
            </a:r>
            <a:r>
              <a:rPr lang="en-US" dirty="0" err="1"/>
              <a:t>Randomised</a:t>
            </a:r>
            <a:r>
              <a:rPr lang="en-US" dirty="0"/>
              <a:t> Controlled Trial</a:t>
            </a:r>
            <a:r>
              <a:rPr lang="en-US" dirty="0" smtClean="0"/>
              <a:t>."</a:t>
            </a:r>
            <a:r>
              <a:rPr lang="el-GR" dirty="0" smtClean="0"/>
              <a:t>,</a:t>
            </a:r>
            <a:r>
              <a:rPr lang="en-US" dirty="0"/>
              <a:t> </a:t>
            </a:r>
            <a:r>
              <a:rPr lang="en-US" i="1" dirty="0" smtClean="0"/>
              <a:t>Midwifery</a:t>
            </a:r>
            <a:r>
              <a:rPr lang="el-GR" i="1" dirty="0" smtClean="0"/>
              <a:t>,</a:t>
            </a:r>
            <a:r>
              <a:rPr lang="en-US" dirty="0"/>
              <a:t> </a:t>
            </a:r>
            <a:r>
              <a:rPr lang="en-US" dirty="0" smtClean="0"/>
              <a:t>25</a:t>
            </a:r>
            <a:r>
              <a:rPr lang="el-GR" dirty="0"/>
              <a:t>,</a:t>
            </a:r>
            <a:r>
              <a:rPr lang="en-US" dirty="0" smtClean="0"/>
              <a:t> 88-95</a:t>
            </a:r>
            <a:endParaRPr lang="en-US" dirty="0"/>
          </a:p>
        </p:txBody>
      </p:sp>
    </p:spTree>
    <p:extLst>
      <p:ext uri="{BB962C8B-B14F-4D97-AF65-F5344CB8AC3E}">
        <p14:creationId xmlns:p14="http://schemas.microsoft.com/office/powerpoint/2010/main" val="283675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226" y="245087"/>
            <a:ext cx="9931915" cy="4696769"/>
          </a:xfrm>
        </p:spPr>
      </p:pic>
      <p:sp>
        <p:nvSpPr>
          <p:cNvPr id="4" name="Footer Placeholder 3"/>
          <p:cNvSpPr>
            <a:spLocks noGrp="1"/>
          </p:cNvSpPr>
          <p:nvPr>
            <p:ph type="ftr" sz="quarter" idx="11"/>
          </p:nvPr>
        </p:nvSpPr>
        <p:spPr>
          <a:xfrm>
            <a:off x="2832355" y="5321644"/>
            <a:ext cx="5947720" cy="897925"/>
          </a:xfrm>
        </p:spPr>
        <p:txBody>
          <a:bodyPr/>
          <a:lstStyle/>
          <a:p>
            <a:pPr algn="ctr"/>
            <a:r>
              <a:rPr lang="el-GR" sz="3600" dirty="0" smtClean="0"/>
              <a:t>ΣΑΣ ΕΥΧΑΡΙΣΤΩ ΠΟΛΥ!</a:t>
            </a:r>
            <a:endParaRPr lang="en-US" sz="3600" dirty="0"/>
          </a:p>
        </p:txBody>
      </p:sp>
      <p:sp>
        <p:nvSpPr>
          <p:cNvPr id="6" name="Rectangle 5"/>
          <p:cNvSpPr/>
          <p:nvPr/>
        </p:nvSpPr>
        <p:spPr>
          <a:xfrm>
            <a:off x="8174850" y="4941856"/>
            <a:ext cx="2198038" cy="230832"/>
          </a:xfrm>
          <a:prstGeom prst="rect">
            <a:avLst/>
          </a:prstGeom>
        </p:spPr>
        <p:txBody>
          <a:bodyPr wrap="none">
            <a:spAutoFit/>
          </a:bodyPr>
          <a:lstStyle/>
          <a:p>
            <a:r>
              <a:rPr lang="en-US" sz="900" dirty="0"/>
              <a:t>http://</a:t>
            </a:r>
            <a:r>
              <a:rPr lang="en-US" sz="900" dirty="0" smtClean="0"/>
              <a:t>search.creativecommons.org</a:t>
            </a:r>
            <a:endParaRPr lang="el-GR" sz="900" dirty="0"/>
          </a:p>
        </p:txBody>
      </p:sp>
    </p:spTree>
    <p:extLst>
      <p:ext uri="{BB962C8B-B14F-4D97-AF65-F5344CB8AC3E}">
        <p14:creationId xmlns:p14="http://schemas.microsoft.com/office/powerpoint/2010/main" val="2088559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Γενικά για τα τοπικά αναισθητικά</a:t>
            </a:r>
            <a:endParaRPr lang="el-GR" dirty="0"/>
          </a:p>
        </p:txBody>
      </p:sp>
      <p:sp>
        <p:nvSpPr>
          <p:cNvPr id="3" name="Content Placeholder 2"/>
          <p:cNvSpPr>
            <a:spLocks noGrp="1"/>
          </p:cNvSpPr>
          <p:nvPr>
            <p:ph idx="1"/>
          </p:nvPr>
        </p:nvSpPr>
        <p:spPr>
          <a:xfrm>
            <a:off x="1103312" y="2052918"/>
            <a:ext cx="8946541" cy="3565457"/>
          </a:xfrm>
        </p:spPr>
        <p:txBody>
          <a:bodyPr/>
          <a:lstStyle/>
          <a:p>
            <a:pPr>
              <a:buClr>
                <a:schemeClr val="accent1"/>
              </a:buClr>
            </a:pPr>
            <a:r>
              <a:rPr lang="el-GR" dirty="0" smtClean="0"/>
              <a:t>Τοπικό αναισθητικό καλείται κάθε φάρμακο το οποίο όταν εφαρμόζεται στο νευρικό ιστό, μπορεί να εμποδίσει την αγωγιμότητα του νευρικού ερεθίσματος.</a:t>
            </a:r>
            <a:endParaRPr lang="en-US" dirty="0" smtClean="0"/>
          </a:p>
          <a:p>
            <a:pPr marL="0" indent="0">
              <a:buClr>
                <a:schemeClr val="accent1"/>
              </a:buClr>
              <a:buNone/>
            </a:pPr>
            <a:endParaRPr lang="en-US" dirty="0" smtClean="0"/>
          </a:p>
          <a:p>
            <a:pPr>
              <a:buClr>
                <a:schemeClr val="accent1"/>
              </a:buClr>
            </a:pPr>
            <a:r>
              <a:rPr lang="el-GR" dirty="0" smtClean="0"/>
              <a:t>Δηλαδή, όλα τα τοπικά αναισθητικά προκαλούν ανατάξιμη (αμφίδρομη) καταστολή της αγωγιμότητας.</a:t>
            </a:r>
            <a:endParaRPr lang="en-US" dirty="0" smtClean="0"/>
          </a:p>
          <a:p>
            <a:pPr marL="0" indent="0">
              <a:buClr>
                <a:schemeClr val="accent1"/>
              </a:buClr>
              <a:buNone/>
            </a:pPr>
            <a:endParaRPr lang="en-US" dirty="0" smtClean="0"/>
          </a:p>
          <a:p>
            <a:pPr>
              <a:buClr>
                <a:schemeClr val="accent1"/>
              </a:buClr>
            </a:pPr>
            <a:r>
              <a:rPr lang="el-GR" dirty="0" smtClean="0"/>
              <a:t>Επιπλέον, προκαλούν εξάλειψη του πόνου με ή χωρίς απώλεια της αφής.</a:t>
            </a:r>
          </a:p>
          <a:p>
            <a:endParaRPr lang="el-GR" dirty="0"/>
          </a:p>
        </p:txBody>
      </p:sp>
      <p:sp>
        <p:nvSpPr>
          <p:cNvPr id="4" name="Footer Placeholder 3"/>
          <p:cNvSpPr>
            <a:spLocks noGrp="1"/>
          </p:cNvSpPr>
          <p:nvPr>
            <p:ph type="ftr" sz="quarter" idx="11"/>
          </p:nvPr>
        </p:nvSpPr>
        <p:spPr>
          <a:xfrm>
            <a:off x="237361" y="6385393"/>
            <a:ext cx="11391917" cy="304801"/>
          </a:xfrm>
        </p:spPr>
        <p:txBody>
          <a:bodyPr/>
          <a:lstStyle/>
          <a:p>
            <a:r>
              <a:rPr lang="el-GR" dirty="0" smtClean="0"/>
              <a:t>ΚΑΝΙΑΡΗΣ Π.,ΓΕΡΟΛΟΥΚΑ – ΚΩΣΤΟΠΑΝΑΓΙΩΤΟΥ Γ.,(1993),</a:t>
            </a:r>
            <a:r>
              <a:rPr lang="el-GR" i="1" dirty="0" smtClean="0"/>
              <a:t>ΕΙΣΑΓΩΓΗ ΣΤΗΝ ΑΝΑΙΣΘΗΣΙΟΛΟΓΙΑ,</a:t>
            </a:r>
            <a:r>
              <a:rPr lang="el-GR" dirty="0" smtClean="0"/>
              <a:t>ΙΑΤΡΙΚΕΣ ΕΚΔΟΣΕΙΣ ΠΑΣΧΑΛΙΔΗΣ,ΑΘΗΝΑ</a:t>
            </a:r>
          </a:p>
        </p:txBody>
      </p:sp>
    </p:spTree>
    <p:extLst>
      <p:ext uri="{BB962C8B-B14F-4D97-AF65-F5344CB8AC3E}">
        <p14:creationId xmlns:p14="http://schemas.microsoft.com/office/powerpoint/2010/main" val="364389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Χρήση τοπικών αναισθητικών στην μαιευτική</a:t>
            </a:r>
            <a:endParaRPr lang="el-GR" dirty="0"/>
          </a:p>
        </p:txBody>
      </p:sp>
      <p:sp>
        <p:nvSpPr>
          <p:cNvPr id="3" name="Content Placeholder 2"/>
          <p:cNvSpPr>
            <a:spLocks noGrp="1"/>
          </p:cNvSpPr>
          <p:nvPr>
            <p:ph idx="1"/>
          </p:nvPr>
        </p:nvSpPr>
        <p:spPr>
          <a:xfrm>
            <a:off x="1103312" y="2052919"/>
            <a:ext cx="8946541" cy="2820740"/>
          </a:xfrm>
        </p:spPr>
        <p:txBody>
          <a:bodyPr>
            <a:normAutofit/>
          </a:bodyPr>
          <a:lstStyle/>
          <a:p>
            <a:pPr marL="0" indent="0">
              <a:buNone/>
            </a:pPr>
            <a:r>
              <a:rPr lang="el-GR" dirty="0"/>
              <a:t>Τα τοπικά αναισθητικά, τα οποία είναι διαθέσιμα στην Ελλάδα για χρήση στη μαιευτική αναισθησία είναι</a:t>
            </a:r>
            <a:r>
              <a:rPr lang="el-GR" dirty="0" smtClean="0"/>
              <a:t>:</a:t>
            </a:r>
          </a:p>
          <a:p>
            <a:pPr marL="0" indent="0">
              <a:buNone/>
            </a:pPr>
            <a:endParaRPr lang="el-GR" dirty="0"/>
          </a:p>
          <a:p>
            <a:pPr>
              <a:buClr>
                <a:schemeClr val="accent1"/>
              </a:buClr>
              <a:buFont typeface="Wingdings" panose="05000000000000000000" pitchFamily="2" charset="2"/>
              <a:buChar char="q"/>
            </a:pPr>
            <a:r>
              <a:rPr lang="el-GR" dirty="0" smtClean="0"/>
              <a:t>Βουπιβακαϊνη </a:t>
            </a:r>
            <a:r>
              <a:rPr lang="el-GR" dirty="0"/>
              <a:t>σε πυκνότητα </a:t>
            </a:r>
            <a:r>
              <a:rPr lang="el-GR" dirty="0" smtClean="0"/>
              <a:t>0,25-0,5%</a:t>
            </a:r>
            <a:endParaRPr lang="en-US" dirty="0" smtClean="0"/>
          </a:p>
          <a:p>
            <a:pPr>
              <a:buClr>
                <a:schemeClr val="accent1"/>
              </a:buClr>
              <a:buFont typeface="Wingdings" panose="05000000000000000000" pitchFamily="2" charset="2"/>
              <a:buChar char="q"/>
            </a:pPr>
            <a:r>
              <a:rPr lang="el-GR" dirty="0" smtClean="0"/>
              <a:t>Ροπιβακαϊνη </a:t>
            </a:r>
            <a:r>
              <a:rPr lang="el-GR" dirty="0"/>
              <a:t>σε πυκνότητα </a:t>
            </a:r>
            <a:r>
              <a:rPr lang="el-GR" dirty="0" smtClean="0"/>
              <a:t>0,5-0,75-1%</a:t>
            </a:r>
            <a:endParaRPr lang="en-US" dirty="0" smtClean="0"/>
          </a:p>
          <a:p>
            <a:pPr>
              <a:buClr>
                <a:schemeClr val="accent1"/>
              </a:buClr>
              <a:buFont typeface="Wingdings" panose="05000000000000000000" pitchFamily="2" charset="2"/>
              <a:buChar char="q"/>
            </a:pPr>
            <a:r>
              <a:rPr lang="el-GR" dirty="0" smtClean="0"/>
              <a:t>Λιδοκαϊνη </a:t>
            </a:r>
            <a:r>
              <a:rPr lang="el-GR" dirty="0"/>
              <a:t>(</a:t>
            </a:r>
            <a:r>
              <a:rPr lang="el-GR" dirty="0" smtClean="0"/>
              <a:t>ξυλοκαϊνη)σε </a:t>
            </a:r>
            <a:r>
              <a:rPr lang="el-GR" dirty="0"/>
              <a:t>πυκνότητα 1% και 2%</a:t>
            </a:r>
          </a:p>
          <a:p>
            <a:pPr marL="0" indent="0">
              <a:buNone/>
            </a:pPr>
            <a:endParaRPr lang="el-GR" dirty="0"/>
          </a:p>
        </p:txBody>
      </p:sp>
      <p:sp>
        <p:nvSpPr>
          <p:cNvPr id="4" name="Footer Placeholder 3"/>
          <p:cNvSpPr>
            <a:spLocks noGrp="1"/>
          </p:cNvSpPr>
          <p:nvPr>
            <p:ph type="ftr" sz="quarter" idx="11"/>
          </p:nvPr>
        </p:nvSpPr>
        <p:spPr>
          <a:xfrm>
            <a:off x="177154" y="6358308"/>
            <a:ext cx="11066985" cy="304801"/>
          </a:xfrm>
        </p:spPr>
        <p:txBody>
          <a:bodyPr/>
          <a:lstStyle/>
          <a:p>
            <a:r>
              <a:rPr lang="en-US" dirty="0"/>
              <a:t>http://hypatia.teiath.gr/xmlui/handle/11400/358</a:t>
            </a:r>
          </a:p>
        </p:txBody>
      </p:sp>
    </p:spTree>
    <p:extLst>
      <p:ext uri="{BB962C8B-B14F-4D97-AF65-F5344CB8AC3E}">
        <p14:creationId xmlns:p14="http://schemas.microsoft.com/office/powerpoint/2010/main" val="252507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44411" y="557753"/>
            <a:ext cx="2946866" cy="576262"/>
          </a:xfrm>
        </p:spPr>
        <p:txBody>
          <a:bodyPr>
            <a:normAutofit/>
          </a:bodyPr>
          <a:lstStyle/>
          <a:p>
            <a:pPr lvl="0" algn="ctr"/>
            <a:r>
              <a:rPr lang="el-GR" b="1" u="sng" dirty="0"/>
              <a:t>Βουπιβακαϊνη</a:t>
            </a:r>
            <a:endParaRPr lang="el-GR" dirty="0"/>
          </a:p>
        </p:txBody>
      </p:sp>
      <p:sp>
        <p:nvSpPr>
          <p:cNvPr id="8" name="Text Placeholder 7"/>
          <p:cNvSpPr>
            <a:spLocks noGrp="1"/>
          </p:cNvSpPr>
          <p:nvPr>
            <p:ph type="body" sz="half" idx="15"/>
          </p:nvPr>
        </p:nvSpPr>
        <p:spPr>
          <a:xfrm>
            <a:off x="609628" y="1180363"/>
            <a:ext cx="2927350" cy="4928204"/>
          </a:xfrm>
        </p:spPr>
        <p:txBody>
          <a:bodyPr>
            <a:normAutofit fontScale="92500" lnSpcReduction="20000"/>
          </a:bodyPr>
          <a:lstStyle/>
          <a:p>
            <a:pPr marL="285750" indent="-285750">
              <a:buClr>
                <a:schemeClr val="accent1"/>
              </a:buClr>
              <a:buFont typeface="Wingdings" panose="05000000000000000000" pitchFamily="2" charset="2"/>
              <a:buChar char="§"/>
            </a:pPr>
            <a:r>
              <a:rPr lang="el-GR" dirty="0" smtClean="0"/>
              <a:t>Το </a:t>
            </a:r>
            <a:r>
              <a:rPr lang="el-GR" dirty="0"/>
              <a:t>κατ’ εξοχήν χρησιμοποιούμενο τοπικό αναισθητικό στη μαιευτική </a:t>
            </a:r>
            <a:r>
              <a:rPr lang="el-GR" dirty="0" smtClean="0"/>
              <a:t>αναισθησία </a:t>
            </a:r>
            <a:r>
              <a:rPr lang="el-GR" dirty="0" smtClean="0">
                <a:sym typeface="Wingdings" panose="05000000000000000000" pitchFamily="2" charset="2"/>
              </a:rPr>
              <a:t> </a:t>
            </a:r>
            <a:r>
              <a:rPr lang="el-GR" dirty="0" smtClean="0"/>
              <a:t>λόγω </a:t>
            </a:r>
            <a:r>
              <a:rPr lang="el-GR" dirty="0"/>
              <a:t>της μεγάλης δέσμευσης με τις πρωτεΐνες (96%) και της λιποδιαλυτότητάς της </a:t>
            </a:r>
            <a:r>
              <a:rPr lang="el-GR" dirty="0" smtClean="0">
                <a:sym typeface="Wingdings" panose="05000000000000000000" pitchFamily="2" charset="2"/>
              </a:rPr>
              <a:t> </a:t>
            </a:r>
            <a:r>
              <a:rPr lang="el-GR" dirty="0" smtClean="0"/>
              <a:t>δεν </a:t>
            </a:r>
            <a:r>
              <a:rPr lang="el-GR" dirty="0"/>
              <a:t>διέρχεται τον πλακούντα κι έτσι επηρεάζει ελάχιστα το </a:t>
            </a:r>
            <a:r>
              <a:rPr lang="el-GR" dirty="0" smtClean="0"/>
              <a:t>νεογνό.</a:t>
            </a:r>
            <a:endParaRPr lang="en-US" dirty="0" smtClean="0"/>
          </a:p>
          <a:p>
            <a:pPr marL="285750" indent="-285750">
              <a:buClr>
                <a:schemeClr val="accent1"/>
              </a:buClr>
              <a:buFont typeface="Wingdings" panose="05000000000000000000" pitchFamily="2" charset="2"/>
              <a:buChar char="§"/>
            </a:pPr>
            <a:r>
              <a:rPr lang="el-GR" dirty="0" smtClean="0"/>
              <a:t>Χορηγείται </a:t>
            </a:r>
            <a:r>
              <a:rPr lang="el-GR" dirty="0"/>
              <a:t>σε πυκνότητα 0,25%-0,55</a:t>
            </a:r>
            <a:r>
              <a:rPr lang="el-GR" dirty="0" smtClean="0"/>
              <a:t>%</a:t>
            </a:r>
            <a:r>
              <a:rPr lang="en-US" dirty="0" smtClean="0"/>
              <a:t>.</a:t>
            </a:r>
            <a:r>
              <a:rPr lang="el-GR" dirty="0" smtClean="0"/>
              <a:t> </a:t>
            </a:r>
            <a:endParaRPr lang="en-US" dirty="0" smtClean="0"/>
          </a:p>
          <a:p>
            <a:pPr marL="285750" indent="-285750">
              <a:buClr>
                <a:schemeClr val="accent1"/>
              </a:buClr>
              <a:buFont typeface="Wingdings" panose="05000000000000000000" pitchFamily="2" charset="2"/>
              <a:buChar char="§"/>
            </a:pPr>
            <a:r>
              <a:rPr lang="el-GR" dirty="0" smtClean="0"/>
              <a:t>Η έναρξη </a:t>
            </a:r>
            <a:r>
              <a:rPr lang="el-GR" dirty="0"/>
              <a:t>δράσης της εμφανίζεται σε 10 λεπτά και εγκαθίσταται αναλγησία σε 25 λεπτά. </a:t>
            </a:r>
            <a:endParaRPr lang="en-US" dirty="0"/>
          </a:p>
          <a:p>
            <a:pPr marL="285750" indent="-285750">
              <a:buClr>
                <a:schemeClr val="accent1"/>
              </a:buClr>
              <a:buFont typeface="Wingdings" panose="05000000000000000000" pitchFamily="2" charset="2"/>
              <a:buChar char="§"/>
            </a:pPr>
            <a:r>
              <a:rPr lang="el-GR" dirty="0" smtClean="0"/>
              <a:t>Η </a:t>
            </a:r>
            <a:r>
              <a:rPr lang="el-GR" dirty="0"/>
              <a:t>διάρκεια δράσης της είναι μεγάλη (</a:t>
            </a:r>
            <a:r>
              <a:rPr lang="el-GR" dirty="0" smtClean="0"/>
              <a:t>1</a:t>
            </a:r>
            <a:r>
              <a:rPr lang="en-US" dirty="0"/>
              <a:t>h</a:t>
            </a:r>
            <a:r>
              <a:rPr lang="el-GR" dirty="0" smtClean="0"/>
              <a:t>) </a:t>
            </a:r>
            <a:r>
              <a:rPr lang="el-GR" dirty="0"/>
              <a:t>χωρίς να επιφέρει σημαντικό κινητικό αποκλεισμό. </a:t>
            </a:r>
          </a:p>
          <a:p>
            <a:r>
              <a:rPr lang="el-GR" dirty="0"/>
              <a:t>Οι δύο αυτοί παράγοντες την καθιστούν φάρμακο εκλογής για τον φυσιολογικό τοκετό. </a:t>
            </a:r>
            <a:endParaRPr lang="el-GR" dirty="0" smtClean="0"/>
          </a:p>
          <a:p>
            <a:r>
              <a:rPr lang="el-GR" dirty="0" smtClean="0"/>
              <a:t>Χαρακτηρίζεται </a:t>
            </a:r>
            <a:r>
              <a:rPr lang="el-GR" dirty="0"/>
              <a:t>από αυξημένη καρδιοτοξικότητα, σε περίπτωση υπερδοσολογίας ή ενδαγγειακής χορήγησης.</a:t>
            </a:r>
          </a:p>
          <a:p>
            <a:endParaRPr lang="el-GR" dirty="0"/>
          </a:p>
        </p:txBody>
      </p:sp>
      <p:sp>
        <p:nvSpPr>
          <p:cNvPr id="6" name="Text Placeholder 5"/>
          <p:cNvSpPr>
            <a:spLocks noGrp="1"/>
          </p:cNvSpPr>
          <p:nvPr>
            <p:ph type="body" sz="quarter" idx="3"/>
          </p:nvPr>
        </p:nvSpPr>
        <p:spPr>
          <a:xfrm>
            <a:off x="3873106" y="557753"/>
            <a:ext cx="2936241" cy="576262"/>
          </a:xfrm>
        </p:spPr>
        <p:txBody>
          <a:bodyPr/>
          <a:lstStyle/>
          <a:p>
            <a:pPr lvl="0" algn="ctr"/>
            <a:r>
              <a:rPr lang="el-GR" b="1" u="sng" dirty="0"/>
              <a:t>Ροπιβακαϊνη</a:t>
            </a:r>
            <a:endParaRPr lang="el-GR" dirty="0"/>
          </a:p>
        </p:txBody>
      </p:sp>
      <p:sp>
        <p:nvSpPr>
          <p:cNvPr id="9" name="Text Placeholder 8"/>
          <p:cNvSpPr>
            <a:spLocks noGrp="1"/>
          </p:cNvSpPr>
          <p:nvPr>
            <p:ph type="body" sz="half" idx="16"/>
          </p:nvPr>
        </p:nvSpPr>
        <p:spPr>
          <a:xfrm>
            <a:off x="3873106" y="1180362"/>
            <a:ext cx="2946794" cy="4928207"/>
          </a:xfrm>
        </p:spPr>
        <p:txBody>
          <a:bodyPr/>
          <a:lstStyle/>
          <a:p>
            <a:pPr marL="285750" indent="-285750">
              <a:buClr>
                <a:schemeClr val="accent1"/>
              </a:buClr>
              <a:buFont typeface="Wingdings" panose="05000000000000000000" pitchFamily="2" charset="2"/>
              <a:buChar char="§"/>
            </a:pPr>
            <a:r>
              <a:rPr lang="el-GR" dirty="0" smtClean="0"/>
              <a:t>Αποτελεί </a:t>
            </a:r>
            <a:r>
              <a:rPr lang="el-GR" dirty="0"/>
              <a:t>ρακεμικό μίγμα της </a:t>
            </a:r>
            <a:r>
              <a:rPr lang="el-GR" dirty="0" smtClean="0"/>
              <a:t>βουπιβακαϊνης </a:t>
            </a:r>
            <a:r>
              <a:rPr lang="el-GR" dirty="0"/>
              <a:t>ώστε να μειωθεί η καρδιοτοξικότητά </a:t>
            </a:r>
            <a:r>
              <a:rPr lang="el-GR" dirty="0" smtClean="0"/>
              <a:t>της.</a:t>
            </a:r>
            <a:endParaRPr lang="en-US" dirty="0" smtClean="0"/>
          </a:p>
          <a:p>
            <a:pPr marL="285750" indent="-285750">
              <a:buClr>
                <a:schemeClr val="accent1"/>
              </a:buClr>
              <a:buFont typeface="Wingdings" panose="05000000000000000000" pitchFamily="2" charset="2"/>
              <a:buChar char="§"/>
            </a:pPr>
            <a:r>
              <a:rPr lang="el-GR" dirty="0" smtClean="0"/>
              <a:t>Δεν </a:t>
            </a:r>
            <a:r>
              <a:rPr lang="el-GR" dirty="0"/>
              <a:t>προκαλεί κινητικό </a:t>
            </a:r>
            <a:r>
              <a:rPr lang="el-GR" dirty="0" smtClean="0"/>
              <a:t>αποκλεισμό.</a:t>
            </a:r>
            <a:endParaRPr lang="en-US" dirty="0" smtClean="0"/>
          </a:p>
          <a:p>
            <a:pPr marL="285750" indent="-285750">
              <a:buClr>
                <a:schemeClr val="accent1"/>
              </a:buClr>
              <a:buFont typeface="Wingdings" panose="05000000000000000000" pitchFamily="2" charset="2"/>
              <a:buChar char="§"/>
            </a:pPr>
            <a:r>
              <a:rPr lang="el-GR" dirty="0" smtClean="0"/>
              <a:t>Η </a:t>
            </a:r>
            <a:r>
              <a:rPr lang="el-GR" dirty="0"/>
              <a:t>διάρκεια δράσης της είναι ελαφρώς μικρότερη της </a:t>
            </a:r>
            <a:r>
              <a:rPr lang="el-GR" dirty="0" smtClean="0"/>
              <a:t>βουπιβακαϊνης</a:t>
            </a:r>
            <a:r>
              <a:rPr lang="el-GR" dirty="0"/>
              <a:t>. </a:t>
            </a:r>
          </a:p>
        </p:txBody>
      </p:sp>
      <p:sp>
        <p:nvSpPr>
          <p:cNvPr id="7" name="Text Placeholder 6"/>
          <p:cNvSpPr>
            <a:spLocks noGrp="1"/>
          </p:cNvSpPr>
          <p:nvPr>
            <p:ph type="body" sz="quarter" idx="13"/>
          </p:nvPr>
        </p:nvSpPr>
        <p:spPr>
          <a:xfrm>
            <a:off x="7124699" y="558537"/>
            <a:ext cx="2932113" cy="576262"/>
          </a:xfrm>
        </p:spPr>
        <p:txBody>
          <a:bodyPr/>
          <a:lstStyle/>
          <a:p>
            <a:pPr lvl="0" algn="ctr"/>
            <a:r>
              <a:rPr lang="el-GR" b="1" u="sng" dirty="0" smtClean="0"/>
              <a:t>Λιδοκαϊνη</a:t>
            </a:r>
            <a:endParaRPr lang="el-GR" dirty="0"/>
          </a:p>
        </p:txBody>
      </p:sp>
      <p:sp>
        <p:nvSpPr>
          <p:cNvPr id="10" name="Text Placeholder 9"/>
          <p:cNvSpPr>
            <a:spLocks noGrp="1"/>
          </p:cNvSpPr>
          <p:nvPr>
            <p:ph type="body" sz="half" idx="17"/>
          </p:nvPr>
        </p:nvSpPr>
        <p:spPr>
          <a:xfrm>
            <a:off x="7124699" y="1182370"/>
            <a:ext cx="2932113" cy="4926197"/>
          </a:xfrm>
        </p:spPr>
        <p:txBody>
          <a:bodyPr>
            <a:normAutofit/>
          </a:bodyPr>
          <a:lstStyle/>
          <a:p>
            <a:pPr marL="285750" indent="-285750">
              <a:buClr>
                <a:schemeClr val="accent1"/>
              </a:buClr>
              <a:buFont typeface="Wingdings" panose="05000000000000000000" pitchFamily="2" charset="2"/>
              <a:buChar char="§"/>
            </a:pPr>
            <a:r>
              <a:rPr lang="el-GR" dirty="0"/>
              <a:t>Κυκλοφορεί σε διάλυμα 1% και 2</a:t>
            </a:r>
            <a:r>
              <a:rPr lang="el-GR" dirty="0" smtClean="0"/>
              <a:t>%.</a:t>
            </a:r>
            <a:endParaRPr lang="en-US" dirty="0" smtClean="0"/>
          </a:p>
          <a:p>
            <a:pPr marL="285750" indent="-285750">
              <a:buClr>
                <a:schemeClr val="accent1"/>
              </a:buClr>
              <a:buFont typeface="Wingdings" panose="05000000000000000000" pitchFamily="2" charset="2"/>
              <a:buChar char="§"/>
            </a:pPr>
            <a:r>
              <a:rPr lang="el-GR" dirty="0" smtClean="0"/>
              <a:t>Λόγω </a:t>
            </a:r>
            <a:r>
              <a:rPr lang="el-GR" dirty="0"/>
              <a:t>της ταχείας έναρξης δράσης της (10 λεπτά), χορηγείται σε περιπτώσεις επιθυμητού ταχέως και σύντομου αποκλεισμού (40 λεπτά</a:t>
            </a:r>
            <a:r>
              <a:rPr lang="el-GR" dirty="0" smtClean="0"/>
              <a:t>).</a:t>
            </a:r>
            <a:endParaRPr lang="en-US" dirty="0" smtClean="0"/>
          </a:p>
          <a:p>
            <a:pPr marL="285750" indent="-285750">
              <a:buClr>
                <a:schemeClr val="accent1"/>
              </a:buClr>
              <a:buFont typeface="Wingdings" panose="05000000000000000000" pitchFamily="2" charset="2"/>
              <a:buChar char="§"/>
            </a:pPr>
            <a:r>
              <a:rPr lang="el-GR" dirty="0" smtClean="0"/>
              <a:t>Συνδέεται </a:t>
            </a:r>
            <a:r>
              <a:rPr lang="el-GR" dirty="0"/>
              <a:t>ασθενώς με τις πρωτεΐνες (48%) του </a:t>
            </a:r>
            <a:r>
              <a:rPr lang="el-GR" dirty="0" smtClean="0"/>
              <a:t>πλάσματος.</a:t>
            </a:r>
            <a:endParaRPr lang="en-US" dirty="0" smtClean="0"/>
          </a:p>
          <a:p>
            <a:pPr marL="285750" indent="-285750">
              <a:buClr>
                <a:schemeClr val="accent1"/>
              </a:buClr>
              <a:buFont typeface="Wingdings" panose="05000000000000000000" pitchFamily="2" charset="2"/>
              <a:buChar char="§"/>
            </a:pPr>
            <a:r>
              <a:rPr lang="el-GR" dirty="0" smtClean="0"/>
              <a:t>Διέρχεται </a:t>
            </a:r>
            <a:r>
              <a:rPr lang="el-GR" dirty="0"/>
              <a:t>σε σημαντικό ποσοστό τον πλακούντα</a:t>
            </a:r>
            <a:r>
              <a:rPr lang="el-GR" dirty="0" smtClean="0"/>
              <a:t>.</a:t>
            </a:r>
          </a:p>
        </p:txBody>
      </p:sp>
      <p:sp>
        <p:nvSpPr>
          <p:cNvPr id="4" name="Footer Placeholder 3"/>
          <p:cNvSpPr>
            <a:spLocks noGrp="1"/>
          </p:cNvSpPr>
          <p:nvPr>
            <p:ph type="ftr" sz="quarter" idx="11"/>
          </p:nvPr>
        </p:nvSpPr>
        <p:spPr>
          <a:xfrm>
            <a:off x="230227" y="6359582"/>
            <a:ext cx="11282533" cy="304801"/>
          </a:xfrm>
        </p:spPr>
        <p:txBody>
          <a:bodyPr/>
          <a:lstStyle/>
          <a:p>
            <a:r>
              <a:rPr lang="en-US" dirty="0"/>
              <a:t>http://hypatia.teiath.gr/xmlui/handle/11400/358</a:t>
            </a:r>
          </a:p>
        </p:txBody>
      </p:sp>
    </p:spTree>
    <p:extLst>
      <p:ext uri="{BB962C8B-B14F-4D97-AF65-F5344CB8AC3E}">
        <p14:creationId xmlns:p14="http://schemas.microsoft.com/office/powerpoint/2010/main" val="3363708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103312" y="1279956"/>
            <a:ext cx="9134197" cy="4195481"/>
          </a:xfrm>
        </p:spPr>
        <p:txBody>
          <a:bodyPr/>
          <a:lstStyle/>
          <a:p>
            <a:pPr>
              <a:buClr>
                <a:schemeClr val="accent1"/>
              </a:buClr>
              <a:buFont typeface="Wingdings" panose="05000000000000000000" pitchFamily="2" charset="2"/>
              <a:buChar char="Ø"/>
            </a:pPr>
            <a:r>
              <a:rPr lang="el-GR" dirty="0"/>
              <a:t>Τ</a:t>
            </a:r>
            <a:r>
              <a:rPr lang="el-GR" dirty="0" smtClean="0"/>
              <a:t>α </a:t>
            </a:r>
            <a:r>
              <a:rPr lang="el-GR" dirty="0"/>
              <a:t>τοπικά αναισθητικά προκαλούν υπόταση, η οποία λόγω της συνοδού οξέωσης, αν παραταθεί, τροποποιεί τη φαρμακολογική συμπεριφορά τους, διότι μεγαλύτερο ποσοστό τους παραμένει στο </a:t>
            </a:r>
            <a:r>
              <a:rPr lang="el-GR" dirty="0" smtClean="0"/>
              <a:t>έμβρυο.</a:t>
            </a:r>
            <a:endParaRPr lang="en-US" dirty="0"/>
          </a:p>
          <a:p>
            <a:pPr>
              <a:buClr>
                <a:schemeClr val="accent1"/>
              </a:buClr>
              <a:buFont typeface="Wingdings" panose="05000000000000000000" pitchFamily="2" charset="2"/>
              <a:buChar char="Ø"/>
            </a:pPr>
            <a:r>
              <a:rPr lang="el-GR" dirty="0" smtClean="0"/>
              <a:t>Τέλος</a:t>
            </a:r>
            <a:r>
              <a:rPr lang="el-GR" dirty="0"/>
              <a:t>, η προσθήκη οπιοειδών στο διάλυμα του τοπικού αναισθητικού (φεντανύλη-σουφεντανύλη) είναι ευεργετική διότι βελτιώνει την ποιότητα της </a:t>
            </a:r>
            <a:r>
              <a:rPr lang="el-GR" dirty="0" smtClean="0"/>
              <a:t>αναισθησία</a:t>
            </a:r>
            <a:r>
              <a:rPr lang="el-GR" dirty="0"/>
              <a:t>ς</a:t>
            </a:r>
            <a:r>
              <a:rPr lang="el-GR" dirty="0" smtClean="0"/>
              <a:t>, </a:t>
            </a:r>
            <a:r>
              <a:rPr lang="el-GR" dirty="0"/>
              <a:t>δυνατόν να ελαττώνει τις απαιτούμενες δόσεις αναισθητικού, καθώς και τη συχνότητα μετεγχειρητικού ρίγους, η χρήση τους σήμερα έχει </a:t>
            </a:r>
            <a:r>
              <a:rPr lang="el-GR" dirty="0" smtClean="0"/>
              <a:t>γενικευτεί.</a:t>
            </a:r>
            <a:endParaRPr lang="en-US" dirty="0"/>
          </a:p>
          <a:p>
            <a:pPr>
              <a:buClr>
                <a:schemeClr val="accent1"/>
              </a:buClr>
              <a:buFont typeface="Wingdings" panose="05000000000000000000" pitchFamily="2" charset="2"/>
              <a:buChar char="Ø"/>
            </a:pPr>
            <a:r>
              <a:rPr lang="el-GR" dirty="0" smtClean="0"/>
              <a:t>Η </a:t>
            </a:r>
            <a:r>
              <a:rPr lang="el-GR" dirty="0"/>
              <a:t>επίδραση των τεχνικών αυτών στη μυομητρική δραστηριότητα εξαρτάται από τη δόση του τοπικού αναισθητικού, τον τρόπο και τον χρόνο εφαρμογής των διαφόρων τεχνικών.</a:t>
            </a:r>
          </a:p>
          <a:p>
            <a:endParaRPr lang="el-GR" dirty="0"/>
          </a:p>
          <a:p>
            <a:endParaRPr lang="el-GR" dirty="0"/>
          </a:p>
        </p:txBody>
      </p:sp>
      <p:sp>
        <p:nvSpPr>
          <p:cNvPr id="9" name="Footer Placeholder 8"/>
          <p:cNvSpPr>
            <a:spLocks noGrp="1"/>
          </p:cNvSpPr>
          <p:nvPr>
            <p:ph type="ftr" sz="quarter" idx="11"/>
          </p:nvPr>
        </p:nvSpPr>
        <p:spPr>
          <a:xfrm>
            <a:off x="293181" y="6318309"/>
            <a:ext cx="11363190" cy="304801"/>
          </a:xfrm>
        </p:spPr>
        <p:txBody>
          <a:bodyPr/>
          <a:lstStyle/>
          <a:p>
            <a:r>
              <a:rPr lang="en-US" dirty="0"/>
              <a:t>http://hypatia.teiath.gr/xmlui/handle/11400/358</a:t>
            </a:r>
          </a:p>
        </p:txBody>
      </p:sp>
    </p:spTree>
    <p:extLst>
      <p:ext uri="{BB962C8B-B14F-4D97-AF65-F5344CB8AC3E}">
        <p14:creationId xmlns:p14="http://schemas.microsoft.com/office/powerpoint/2010/main" val="1713562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1597"/>
            <a:ext cx="9404723" cy="1400530"/>
          </a:xfrm>
        </p:spPr>
        <p:txBody>
          <a:bodyPr/>
          <a:lstStyle/>
          <a:p>
            <a:pPr algn="ctr"/>
            <a:r>
              <a:rPr lang="el-GR" dirty="0" smtClean="0"/>
              <a:t>Χρήση τοπικών αναισθητικών από μαία/μαιευτή</a:t>
            </a:r>
            <a:endParaRPr lang="el-GR" dirty="0"/>
          </a:p>
        </p:txBody>
      </p:sp>
      <p:sp>
        <p:nvSpPr>
          <p:cNvPr id="3" name="Content Placeholder 2"/>
          <p:cNvSpPr>
            <a:spLocks noGrp="1"/>
          </p:cNvSpPr>
          <p:nvPr>
            <p:ph sz="half" idx="1"/>
          </p:nvPr>
        </p:nvSpPr>
        <p:spPr>
          <a:xfrm>
            <a:off x="1296259" y="2060575"/>
            <a:ext cx="4396339" cy="4195763"/>
          </a:xfrm>
        </p:spPr>
        <p:txBody>
          <a:bodyPr/>
          <a:lstStyle/>
          <a:p>
            <a:pPr marL="0" indent="0">
              <a:buNone/>
            </a:pPr>
            <a:r>
              <a:rPr lang="el-GR" u="sng" dirty="0" smtClean="0"/>
              <a:t>Χρησιμοποιούνται στην τοπική αναισθησία με διήθηση των ιστών του περινέου</a:t>
            </a:r>
            <a:r>
              <a:rPr lang="en-US" dirty="0" smtClean="0"/>
              <a:t>:</a:t>
            </a:r>
            <a:endParaRPr lang="el-GR" dirty="0" smtClean="0"/>
          </a:p>
          <a:p>
            <a:pPr marL="0" indent="0">
              <a:buNone/>
            </a:pPr>
            <a:endParaRPr lang="el-GR" dirty="0" smtClean="0"/>
          </a:p>
          <a:p>
            <a:pPr>
              <a:buClr>
                <a:schemeClr val="accent1"/>
              </a:buClr>
            </a:pPr>
            <a:r>
              <a:rPr lang="el-GR" dirty="0" smtClean="0"/>
              <a:t>Όταν πρόκειται να πραγματοποιηθεί περινεοτομή.</a:t>
            </a:r>
            <a:endParaRPr lang="en-US" dirty="0" smtClean="0"/>
          </a:p>
          <a:p>
            <a:pPr>
              <a:buClr>
                <a:schemeClr val="accent1"/>
              </a:buClr>
            </a:pPr>
            <a:r>
              <a:rPr lang="el-GR" dirty="0" smtClean="0"/>
              <a:t>Όταν πρέπει να εκτελεστεί συρραφή των ρήξεων μετά τον τοκετό σε γυναίκα που δεν έχει υποβληθεί σε τοπική αναισθησία.</a:t>
            </a:r>
            <a:endParaRPr lang="el-GR"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5565" y="1853248"/>
            <a:ext cx="2851708" cy="2140722"/>
          </a:xfrm>
        </p:spPr>
      </p:pic>
      <p:sp>
        <p:nvSpPr>
          <p:cNvPr id="4" name="Footer Placeholder 3"/>
          <p:cNvSpPr>
            <a:spLocks noGrp="1"/>
          </p:cNvSpPr>
          <p:nvPr>
            <p:ph type="ftr" sz="quarter" idx="11"/>
          </p:nvPr>
        </p:nvSpPr>
        <p:spPr>
          <a:xfrm>
            <a:off x="337592" y="6338581"/>
            <a:ext cx="7513068" cy="304801"/>
          </a:xfrm>
        </p:spPr>
        <p:txBody>
          <a:bodyPr/>
          <a:lstStyle/>
          <a:p>
            <a:r>
              <a:rPr lang="en-US" dirty="0"/>
              <a:t>Lowdermilk </a:t>
            </a:r>
            <a:r>
              <a:rPr lang="en-US" dirty="0" smtClean="0"/>
              <a:t>D</a:t>
            </a:r>
            <a:r>
              <a:rPr lang="el-GR" dirty="0" smtClean="0"/>
              <a:t>.</a:t>
            </a:r>
            <a:r>
              <a:rPr lang="en-US" dirty="0" smtClean="0"/>
              <a:t>, </a:t>
            </a:r>
            <a:r>
              <a:rPr lang="en-US" dirty="0"/>
              <a:t>Perry </a:t>
            </a:r>
            <a:r>
              <a:rPr lang="en-US" dirty="0" smtClean="0"/>
              <a:t>S</a:t>
            </a:r>
            <a:r>
              <a:rPr lang="el-GR" dirty="0" smtClean="0"/>
              <a:t>.</a:t>
            </a:r>
            <a:r>
              <a:rPr lang="en-US" dirty="0" smtClean="0"/>
              <a:t>, </a:t>
            </a:r>
            <a:r>
              <a:rPr lang="en-US" dirty="0"/>
              <a:t>Cashion </a:t>
            </a:r>
            <a:r>
              <a:rPr lang="en-US" dirty="0" smtClean="0"/>
              <a:t>K</a:t>
            </a:r>
            <a:r>
              <a:rPr lang="el-GR" dirty="0" smtClean="0"/>
              <a:t>.,</a:t>
            </a:r>
            <a:r>
              <a:rPr lang="en-US" dirty="0" smtClean="0"/>
              <a:t> </a:t>
            </a:r>
            <a:r>
              <a:rPr lang="en-US" dirty="0"/>
              <a:t>Alden </a:t>
            </a:r>
            <a:r>
              <a:rPr lang="en-US" dirty="0" smtClean="0"/>
              <a:t>K</a:t>
            </a:r>
            <a:r>
              <a:rPr lang="el-GR" dirty="0" smtClean="0"/>
              <a:t>,(</a:t>
            </a:r>
            <a:r>
              <a:rPr lang="en-US" dirty="0" smtClean="0"/>
              <a:t>2010</a:t>
            </a:r>
            <a:r>
              <a:rPr lang="el-GR" dirty="0" smtClean="0"/>
              <a:t>)</a:t>
            </a:r>
            <a:r>
              <a:rPr lang="en-US" dirty="0" smtClean="0"/>
              <a:t> </a:t>
            </a:r>
            <a:r>
              <a:rPr lang="en-US" i="1" dirty="0"/>
              <a:t>Maternity </a:t>
            </a:r>
            <a:r>
              <a:rPr lang="en-US" i="1" dirty="0" smtClean="0"/>
              <a:t>Nursing</a:t>
            </a:r>
            <a:r>
              <a:rPr lang="el-GR" i="1" dirty="0" smtClean="0"/>
              <a:t>, </a:t>
            </a:r>
            <a:r>
              <a:rPr lang="el-GR" dirty="0" smtClean="0"/>
              <a:t>Ιατρικές εκδόσεις Λαγός Δ., Αθήνα</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565" y="4076213"/>
            <a:ext cx="2851708" cy="2068376"/>
          </a:xfrm>
          <a:prstGeom prst="rect">
            <a:avLst/>
          </a:prstGeom>
        </p:spPr>
      </p:pic>
      <p:sp>
        <p:nvSpPr>
          <p:cNvPr id="8" name="Rectangle 7"/>
          <p:cNvSpPr/>
          <p:nvPr/>
        </p:nvSpPr>
        <p:spPr>
          <a:xfrm>
            <a:off x="8884731" y="6124568"/>
            <a:ext cx="1462548" cy="230832"/>
          </a:xfrm>
          <a:prstGeom prst="rect">
            <a:avLst/>
          </a:prstGeom>
        </p:spPr>
        <p:txBody>
          <a:bodyPr wrap="square">
            <a:spAutoFit/>
          </a:bodyPr>
          <a:lstStyle/>
          <a:p>
            <a:r>
              <a:rPr lang="en-US" sz="900" dirty="0"/>
              <a:t>https://www.flickr.com</a:t>
            </a:r>
          </a:p>
        </p:txBody>
      </p:sp>
    </p:spTree>
    <p:extLst>
      <p:ext uri="{BB962C8B-B14F-4D97-AF65-F5344CB8AC3E}">
        <p14:creationId xmlns:p14="http://schemas.microsoft.com/office/powerpoint/2010/main" val="126779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altLang="el-GR" dirty="0"/>
              <a:t>Ταχεία αναισθησία</a:t>
            </a:r>
            <a:endParaRPr lang="el-GR" dirty="0"/>
          </a:p>
        </p:txBody>
      </p:sp>
      <p:sp>
        <p:nvSpPr>
          <p:cNvPr id="5" name="Content Placeholder 4"/>
          <p:cNvSpPr>
            <a:spLocks noGrp="1"/>
          </p:cNvSpPr>
          <p:nvPr>
            <p:ph sz="half" idx="1"/>
          </p:nvPr>
        </p:nvSpPr>
        <p:spPr/>
        <p:txBody>
          <a:bodyPr/>
          <a:lstStyle/>
          <a:p>
            <a:pPr>
              <a:buClr>
                <a:schemeClr val="accent1"/>
              </a:buClr>
            </a:pPr>
            <a:r>
              <a:rPr lang="el-GR" altLang="el-GR" dirty="0"/>
              <a:t>Προκαλείται με έγχυση 10 εως 20 </a:t>
            </a:r>
            <a:r>
              <a:rPr lang="en-US" altLang="el-GR" dirty="0"/>
              <a:t>ml </a:t>
            </a:r>
            <a:r>
              <a:rPr lang="el-GR" altLang="el-GR" dirty="0"/>
              <a:t>λιδοκαϊνης 1% ή χλωροπροκαϊνης 2% στο δέρμα και εν συνέχεια υποδόρια στη περιοχή που πρόκειται να </a:t>
            </a:r>
            <a:r>
              <a:rPr lang="el-GR" altLang="el-GR" dirty="0" smtClean="0"/>
              <a:t>αναισθητοποιηθεί.</a:t>
            </a:r>
            <a:endParaRPr lang="en-US" altLang="el-GR" dirty="0" smtClean="0"/>
          </a:p>
          <a:p>
            <a:pPr>
              <a:buClr>
                <a:schemeClr val="accent1"/>
              </a:buClr>
            </a:pPr>
            <a:r>
              <a:rPr lang="el-GR" altLang="el-GR" dirty="0" smtClean="0"/>
              <a:t>Συνήθως </a:t>
            </a:r>
            <a:r>
              <a:rPr lang="el-GR" altLang="el-GR" dirty="0"/>
              <a:t>προστίθεται επινεφρίνη στο διάλυμα για παράταση των δράσεων της </a:t>
            </a:r>
            <a:r>
              <a:rPr lang="el-GR" altLang="el-GR" dirty="0" smtClean="0"/>
              <a:t>αναισθησίας.</a:t>
            </a:r>
            <a:endParaRPr lang="en-US" altLang="el-GR" dirty="0"/>
          </a:p>
          <a:p>
            <a:pPr>
              <a:buClr>
                <a:schemeClr val="accent1"/>
              </a:buClr>
            </a:pPr>
            <a:r>
              <a:rPr lang="el-GR" altLang="el-GR" smtClean="0"/>
              <a:t>Η </a:t>
            </a:r>
            <a:r>
              <a:rPr lang="el-GR" altLang="el-GR" dirty="0"/>
              <a:t>επαναλαμβανόμενη έγχυση του τοπικού αναισθητικού παρατείνει την αναισθησία όσο χρειάζεται για την αποκατάσταση των ρήξεων μετά το τοκετό.</a:t>
            </a:r>
          </a:p>
          <a:p>
            <a:endParaRPr lang="el-GR" altLang="el-GR" dirty="0"/>
          </a:p>
          <a:p>
            <a:pPr marL="0" indent="0">
              <a:buNone/>
            </a:pPr>
            <a:endParaRPr lang="el-GR"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49542" y="2135732"/>
            <a:ext cx="2043750" cy="2571041"/>
          </a:xfrm>
        </p:spPr>
      </p:pic>
      <p:sp>
        <p:nvSpPr>
          <p:cNvPr id="4" name="Footer Placeholder 3"/>
          <p:cNvSpPr>
            <a:spLocks noGrp="1"/>
          </p:cNvSpPr>
          <p:nvPr>
            <p:ph type="ftr" sz="quarter" idx="11"/>
          </p:nvPr>
        </p:nvSpPr>
        <p:spPr>
          <a:xfrm>
            <a:off x="219844" y="6311264"/>
            <a:ext cx="11609843" cy="304801"/>
          </a:xfrm>
        </p:spPr>
        <p:txBody>
          <a:bodyPr/>
          <a:lstStyle/>
          <a:p>
            <a:r>
              <a:rPr lang="en-US" dirty="0"/>
              <a:t>Lowdermilk D</a:t>
            </a:r>
            <a:r>
              <a:rPr lang="el-GR" dirty="0"/>
              <a:t>.</a:t>
            </a:r>
            <a:r>
              <a:rPr lang="en-US" dirty="0"/>
              <a:t>, Perry S</a:t>
            </a:r>
            <a:r>
              <a:rPr lang="el-GR" dirty="0"/>
              <a:t>.</a:t>
            </a:r>
            <a:r>
              <a:rPr lang="en-US" dirty="0"/>
              <a:t>, Cashion K</a:t>
            </a:r>
            <a:r>
              <a:rPr lang="el-GR" dirty="0"/>
              <a:t>.,</a:t>
            </a:r>
            <a:r>
              <a:rPr lang="en-US" dirty="0"/>
              <a:t> Alden K</a:t>
            </a:r>
            <a:r>
              <a:rPr lang="el-GR" dirty="0"/>
              <a:t>,(</a:t>
            </a:r>
            <a:r>
              <a:rPr lang="en-US" dirty="0"/>
              <a:t>2010</a:t>
            </a:r>
            <a:r>
              <a:rPr lang="el-GR" dirty="0"/>
              <a:t>)</a:t>
            </a:r>
            <a:r>
              <a:rPr lang="en-US" dirty="0"/>
              <a:t> </a:t>
            </a:r>
            <a:r>
              <a:rPr lang="en-US" i="1" dirty="0"/>
              <a:t>Maternity Nursing</a:t>
            </a:r>
            <a:r>
              <a:rPr lang="el-GR" i="1" dirty="0"/>
              <a:t>, </a:t>
            </a:r>
            <a:r>
              <a:rPr lang="el-GR" dirty="0"/>
              <a:t>Ιατρικές εκδόσεις Λαγός Δ., Αθήνα</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017" y="2135732"/>
            <a:ext cx="1928281" cy="257104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311" y="4781930"/>
            <a:ext cx="2803416" cy="1267081"/>
          </a:xfrm>
          <a:prstGeom prst="rect">
            <a:avLst/>
          </a:prstGeom>
        </p:spPr>
      </p:pic>
      <p:sp>
        <p:nvSpPr>
          <p:cNvPr id="11" name="Rectangle 10"/>
          <p:cNvSpPr/>
          <p:nvPr/>
        </p:nvSpPr>
        <p:spPr>
          <a:xfrm>
            <a:off x="7447200" y="6008752"/>
            <a:ext cx="2225305" cy="230832"/>
          </a:xfrm>
          <a:prstGeom prst="rect">
            <a:avLst/>
          </a:prstGeom>
        </p:spPr>
        <p:txBody>
          <a:bodyPr wrap="square">
            <a:spAutoFit/>
          </a:bodyPr>
          <a:lstStyle/>
          <a:p>
            <a:r>
              <a:rPr lang="en-US" sz="900" dirty="0"/>
              <a:t>http://</a:t>
            </a:r>
            <a:r>
              <a:rPr lang="en-US" sz="900" dirty="0" smtClean="0"/>
              <a:t>search.creativecommons.org</a:t>
            </a:r>
            <a:endParaRPr lang="el-GR" dirty="0"/>
          </a:p>
        </p:txBody>
      </p:sp>
    </p:spTree>
    <p:extLst>
      <p:ext uri="{BB962C8B-B14F-4D97-AF65-F5344CB8AC3E}">
        <p14:creationId xmlns:p14="http://schemas.microsoft.com/office/powerpoint/2010/main" val="113299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95053"/>
            <a:ext cx="9404723" cy="1400530"/>
          </a:xfrm>
        </p:spPr>
        <p:txBody>
          <a:bodyPr/>
          <a:lstStyle/>
          <a:p>
            <a:pPr algn="ctr"/>
            <a:r>
              <a:rPr lang="el-GR" dirty="0" smtClean="0"/>
              <a:t>Σύγκριση λιδοκαϊνης με ροπιβακαϊνη και φυσιολογικό ορό</a:t>
            </a:r>
            <a:endParaRPr lang="el-GR" dirty="0"/>
          </a:p>
        </p:txBody>
      </p:sp>
      <p:sp>
        <p:nvSpPr>
          <p:cNvPr id="3" name="Content Placeholder 2"/>
          <p:cNvSpPr>
            <a:spLocks noGrp="1"/>
          </p:cNvSpPr>
          <p:nvPr>
            <p:ph idx="1"/>
          </p:nvPr>
        </p:nvSpPr>
        <p:spPr>
          <a:xfrm>
            <a:off x="1103312" y="2011729"/>
            <a:ext cx="8946541" cy="4195481"/>
          </a:xfrm>
        </p:spPr>
        <p:txBody>
          <a:bodyPr/>
          <a:lstStyle/>
          <a:p>
            <a:pPr>
              <a:buClr>
                <a:schemeClr val="accent1"/>
              </a:buClr>
              <a:buFont typeface="Courier New" panose="02070309020205020404" pitchFamily="49" charset="0"/>
              <a:buChar char="o"/>
            </a:pPr>
            <a:r>
              <a:rPr lang="el-GR" dirty="0" smtClean="0"/>
              <a:t>Πρόσφατες μελέτες συγκρίνουν την αποτελεσματικότητα (ως προς την αναλγησία) της λιδοκαϊνης, της ροπιβακαϊνης αλλά και του φυσιολογικού ορού.</a:t>
            </a:r>
          </a:p>
          <a:p>
            <a:pPr>
              <a:buClr>
                <a:schemeClr val="accent1"/>
              </a:buClr>
              <a:buFont typeface="Courier New" panose="02070309020205020404" pitchFamily="49" charset="0"/>
              <a:buChar char="o"/>
            </a:pPr>
            <a:r>
              <a:rPr lang="el-GR" dirty="0" smtClean="0"/>
              <a:t>Η περινεϊκή διήθηση με λιδοκαϊνη κατά την διάρκεια της περινεοτομής χρησιμοποιείται ευρέως, αν και μία πρόσφατη έρευνα έδειξε ότι δεν υπάρχει καμία διαφορά όταν συγκρίθηκε με φυσιολογικό ορό.</a:t>
            </a:r>
          </a:p>
          <a:p>
            <a:pPr>
              <a:buClr>
                <a:schemeClr val="accent1"/>
              </a:buClr>
              <a:buFont typeface="Courier New" panose="02070309020205020404" pitchFamily="49" charset="0"/>
              <a:buChar char="o"/>
            </a:pPr>
            <a:r>
              <a:rPr lang="el-GR" dirty="0" smtClean="0"/>
              <a:t>Η χρήση της ροπιβακαϊνης έχει αυξηθεί στη μαιευτική πρακτική, όχι όμως στις περινεοτομές. Φάνηκε πως δεν ήταν πιο αποτελεσματική από τον φυσιολογικό ορό και την λιδοκαϊνη στη μείωση του πόνου της περινεοτομής στο πρώτο 24ωρο.</a:t>
            </a:r>
          </a:p>
          <a:p>
            <a:pPr>
              <a:buClr>
                <a:schemeClr val="accent1"/>
              </a:buClr>
              <a:buFont typeface="Courier New" panose="02070309020205020404" pitchFamily="49" charset="0"/>
              <a:buChar char="o"/>
            </a:pPr>
            <a:r>
              <a:rPr lang="el-GR" dirty="0" smtClean="0"/>
              <a:t>Ο φυσιολογικός ορός ήταν τόσο αποτελεσματικός όσο και τα άλλα δύο τοπικά αναισθητικά.</a:t>
            </a:r>
            <a:endParaRPr lang="el-GR" dirty="0"/>
          </a:p>
        </p:txBody>
      </p:sp>
      <p:sp>
        <p:nvSpPr>
          <p:cNvPr id="4" name="Footer Placeholder 3"/>
          <p:cNvSpPr>
            <a:spLocks noGrp="1"/>
          </p:cNvSpPr>
          <p:nvPr>
            <p:ph type="ftr" sz="quarter" idx="11"/>
          </p:nvPr>
        </p:nvSpPr>
        <p:spPr>
          <a:xfrm>
            <a:off x="201857" y="6207210"/>
            <a:ext cx="11534342" cy="587045"/>
          </a:xfrm>
        </p:spPr>
        <p:txBody>
          <a:bodyPr/>
          <a:lstStyle/>
          <a:p>
            <a:r>
              <a:rPr lang="en-US" dirty="0"/>
              <a:t>Schinkel, N., L. </a:t>
            </a:r>
            <a:r>
              <a:rPr lang="en-US" dirty="0" err="1"/>
              <a:t>Colbus</a:t>
            </a:r>
            <a:r>
              <a:rPr lang="en-US" dirty="0"/>
              <a:t>, C. </a:t>
            </a:r>
            <a:r>
              <a:rPr lang="en-US" dirty="0" err="1"/>
              <a:t>Soltner</a:t>
            </a:r>
            <a:r>
              <a:rPr lang="en-US" dirty="0"/>
              <a:t>, E. </a:t>
            </a:r>
            <a:r>
              <a:rPr lang="en-US" dirty="0" err="1"/>
              <a:t>Parot-Schinkel</a:t>
            </a:r>
            <a:r>
              <a:rPr lang="en-US" dirty="0"/>
              <a:t>, L. </a:t>
            </a:r>
            <a:r>
              <a:rPr lang="en-US" dirty="0" err="1"/>
              <a:t>Naar</a:t>
            </a:r>
            <a:r>
              <a:rPr lang="en-US" dirty="0"/>
              <a:t>, A. </a:t>
            </a:r>
            <a:r>
              <a:rPr lang="en-US" dirty="0" err="1"/>
              <a:t>Fournié</a:t>
            </a:r>
            <a:r>
              <a:rPr lang="en-US" dirty="0"/>
              <a:t>, J.-C. </a:t>
            </a:r>
            <a:r>
              <a:rPr lang="en-US" dirty="0" err="1"/>
              <a:t>Granry</a:t>
            </a:r>
            <a:r>
              <a:rPr lang="en-US" dirty="0"/>
              <a:t>, and L. </a:t>
            </a:r>
            <a:r>
              <a:rPr lang="en-US" dirty="0" err="1" smtClean="0"/>
              <a:t>Beydon</a:t>
            </a:r>
            <a:r>
              <a:rPr lang="en-US" dirty="0"/>
              <a:t> (2010</a:t>
            </a:r>
            <a:r>
              <a:rPr lang="en-US" dirty="0" smtClean="0"/>
              <a:t>)</a:t>
            </a:r>
            <a:r>
              <a:rPr lang="el-GR" dirty="0" smtClean="0"/>
              <a:t>,</a:t>
            </a:r>
            <a:r>
              <a:rPr lang="en-US" dirty="0" smtClean="0"/>
              <a:t>"</a:t>
            </a:r>
            <a:r>
              <a:rPr lang="en-US" dirty="0"/>
              <a:t>Perineal Infiltration with Lidocaine 1%, </a:t>
            </a:r>
            <a:r>
              <a:rPr lang="en-US" dirty="0" err="1"/>
              <a:t>Ropivacaine</a:t>
            </a:r>
            <a:r>
              <a:rPr lang="en-US" dirty="0"/>
              <a:t> 0.75%, or Placebo for Episiotomy Repair in </a:t>
            </a:r>
            <a:r>
              <a:rPr lang="en-US" dirty="0" err="1"/>
              <a:t>Parturients</a:t>
            </a:r>
            <a:r>
              <a:rPr lang="en-US" dirty="0"/>
              <a:t> Who Received Epidural Labor Analgesia: A Double-blind Randomized </a:t>
            </a:r>
            <a:r>
              <a:rPr lang="en-US" dirty="0" smtClean="0"/>
              <a:t>Study</a:t>
            </a:r>
            <a:r>
              <a:rPr lang="el-GR" dirty="0" smtClean="0"/>
              <a:t>,</a:t>
            </a:r>
            <a:r>
              <a:rPr lang="en-US" dirty="0" smtClean="0"/>
              <a:t>"</a:t>
            </a:r>
            <a:r>
              <a:rPr lang="en-US" dirty="0"/>
              <a:t> </a:t>
            </a:r>
            <a:r>
              <a:rPr lang="en-US" i="1" dirty="0"/>
              <a:t>International Journal of Obstetric </a:t>
            </a:r>
            <a:r>
              <a:rPr lang="en-US" i="1" dirty="0" smtClean="0"/>
              <a:t>Anesthesia</a:t>
            </a:r>
            <a:r>
              <a:rPr lang="el-GR" i="1" dirty="0" smtClean="0"/>
              <a:t>¨</a:t>
            </a:r>
            <a:r>
              <a:rPr lang="en-US" dirty="0"/>
              <a:t> </a:t>
            </a:r>
            <a:r>
              <a:rPr lang="el-GR" dirty="0" smtClean="0"/>
              <a:t>,</a:t>
            </a:r>
            <a:r>
              <a:rPr lang="en-US" dirty="0" smtClean="0"/>
              <a:t>19</a:t>
            </a:r>
            <a:r>
              <a:rPr lang="el-GR" dirty="0" smtClean="0"/>
              <a:t>, </a:t>
            </a:r>
            <a:r>
              <a:rPr lang="en-US" dirty="0" smtClean="0"/>
              <a:t>293-</a:t>
            </a:r>
            <a:r>
              <a:rPr lang="el-GR" dirty="0" smtClean="0"/>
              <a:t>2</a:t>
            </a:r>
            <a:r>
              <a:rPr lang="en-US" dirty="0" smtClean="0"/>
              <a:t>97</a:t>
            </a:r>
            <a:endParaRPr lang="en-US" dirty="0"/>
          </a:p>
        </p:txBody>
      </p:sp>
    </p:spTree>
    <p:extLst>
      <p:ext uri="{BB962C8B-B14F-4D97-AF65-F5344CB8AC3E}">
        <p14:creationId xmlns:p14="http://schemas.microsoft.com/office/powerpoint/2010/main" val="1348938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28217"/>
            <a:ext cx="9404723" cy="1225081"/>
          </a:xfrm>
        </p:spPr>
        <p:txBody>
          <a:bodyPr/>
          <a:lstStyle/>
          <a:p>
            <a:pPr algn="ctr"/>
            <a:r>
              <a:rPr lang="el-GR" dirty="0" smtClean="0"/>
              <a:t>Λιδοκαϊνη </a:t>
            </a:r>
            <a:r>
              <a:rPr lang="en-US" dirty="0" smtClean="0"/>
              <a:t>Vs </a:t>
            </a:r>
            <a:r>
              <a:rPr lang="el-GR" dirty="0" smtClean="0"/>
              <a:t>Ροπιβακαϊνη</a:t>
            </a:r>
            <a:br>
              <a:rPr lang="el-GR" dirty="0" smtClean="0"/>
            </a:br>
            <a:r>
              <a:rPr lang="el-GR" sz="2000" dirty="0" smtClean="0"/>
              <a:t>(για χρήση μετά την περινεοτομή)</a:t>
            </a:r>
            <a:endParaRPr lang="el-GR" sz="2000" dirty="0"/>
          </a:p>
        </p:txBody>
      </p:sp>
      <p:sp>
        <p:nvSpPr>
          <p:cNvPr id="3" name="Content Placeholder 2"/>
          <p:cNvSpPr>
            <a:spLocks noGrp="1"/>
          </p:cNvSpPr>
          <p:nvPr>
            <p:ph idx="1"/>
          </p:nvPr>
        </p:nvSpPr>
        <p:spPr>
          <a:xfrm>
            <a:off x="1104293" y="2336477"/>
            <a:ext cx="8946541" cy="3351260"/>
          </a:xfrm>
        </p:spPr>
        <p:txBody>
          <a:bodyPr/>
          <a:lstStyle/>
          <a:p>
            <a:pPr>
              <a:buClr>
                <a:schemeClr val="accent1"/>
              </a:buClr>
            </a:pPr>
            <a:r>
              <a:rPr lang="el-GR" dirty="0" smtClean="0"/>
              <a:t>Σύμφωνα με άλλες τυχαιοποιημένες έρευνες, η ροποβακαϊνη παρουσιάζει πλεονεκτήματα (μακρύτερη δράση κ.α.).</a:t>
            </a:r>
          </a:p>
          <a:p>
            <a:pPr>
              <a:buClr>
                <a:schemeClr val="accent1"/>
              </a:buClr>
            </a:pPr>
            <a:r>
              <a:rPr lang="el-GR" dirty="0" smtClean="0"/>
              <a:t>Η αναλγητική δράση της λιδοκαϊνης (υποδόρια διήθηση) δεν υπερβαίνει τις 2 ώρες, ενώ εκείνη της ροπιβακαϊνης μπορεί να φτάσει τις 12 ώρες.</a:t>
            </a:r>
          </a:p>
          <a:p>
            <a:pPr>
              <a:buClr>
                <a:schemeClr val="accent1"/>
              </a:buClr>
            </a:pPr>
            <a:r>
              <a:rPr lang="el-GR" dirty="0" smtClean="0"/>
              <a:t>Οι έρευνες αυτές παρουσιάζουν αρκετούς περιορισμούς αλλά τα αποτελέσματα δείχνουν ότι υπάρχει μία πιθανή βελτίωση στην αναλγησία μετά την περινεοτομή χάρη στην ροπιβακαϊνη στις 24 και 48 ώρες.</a:t>
            </a:r>
            <a:endParaRPr lang="el-GR" dirty="0"/>
          </a:p>
        </p:txBody>
      </p:sp>
      <p:sp>
        <p:nvSpPr>
          <p:cNvPr id="4" name="Footer Placeholder 3"/>
          <p:cNvSpPr>
            <a:spLocks noGrp="1"/>
          </p:cNvSpPr>
          <p:nvPr>
            <p:ph type="ftr" sz="quarter" idx="11"/>
          </p:nvPr>
        </p:nvSpPr>
        <p:spPr>
          <a:xfrm>
            <a:off x="168300" y="6205621"/>
            <a:ext cx="11786012" cy="484895"/>
          </a:xfrm>
        </p:spPr>
        <p:txBody>
          <a:bodyPr/>
          <a:lstStyle/>
          <a:p>
            <a:r>
              <a:rPr lang="en-US" dirty="0" err="1"/>
              <a:t>Gutton</a:t>
            </a:r>
            <a:r>
              <a:rPr lang="en-US" dirty="0"/>
              <a:t>, Christophe, Jean-Pierre </a:t>
            </a:r>
            <a:r>
              <a:rPr lang="en-US" dirty="0" err="1"/>
              <a:t>Bellefleur</a:t>
            </a:r>
            <a:r>
              <a:rPr lang="en-US" dirty="0"/>
              <a:t>, </a:t>
            </a:r>
            <a:r>
              <a:rPr lang="en-US" dirty="0" err="1"/>
              <a:t>Séverine</a:t>
            </a:r>
            <a:r>
              <a:rPr lang="en-US" dirty="0"/>
              <a:t> </a:t>
            </a:r>
            <a:r>
              <a:rPr lang="en-US" dirty="0" err="1"/>
              <a:t>Puppo</a:t>
            </a:r>
            <a:r>
              <a:rPr lang="en-US" dirty="0"/>
              <a:t>, Julie Brunet, Francois </a:t>
            </a:r>
            <a:r>
              <a:rPr lang="en-US" dirty="0" err="1"/>
              <a:t>Antonini</a:t>
            </a:r>
            <a:r>
              <a:rPr lang="en-US" dirty="0"/>
              <a:t>, Marc Leone, and Florence </a:t>
            </a:r>
            <a:r>
              <a:rPr lang="en-US" dirty="0" err="1" smtClean="0"/>
              <a:t>Bretelle</a:t>
            </a:r>
            <a:r>
              <a:rPr lang="el-GR" dirty="0" smtClean="0"/>
              <a:t>,</a:t>
            </a:r>
            <a:r>
              <a:rPr lang="en-US" dirty="0" smtClean="0"/>
              <a:t>(2013)</a:t>
            </a:r>
            <a:r>
              <a:rPr lang="el-GR" dirty="0" smtClean="0"/>
              <a:t>,</a:t>
            </a:r>
            <a:r>
              <a:rPr lang="en-US" dirty="0" smtClean="0"/>
              <a:t> "</a:t>
            </a:r>
            <a:r>
              <a:rPr lang="en-US" dirty="0"/>
              <a:t>Lidocaine versus </a:t>
            </a:r>
            <a:r>
              <a:rPr lang="en-US" dirty="0" err="1"/>
              <a:t>Ropivacaine</a:t>
            </a:r>
            <a:r>
              <a:rPr lang="en-US" dirty="0"/>
              <a:t> for Perineal Infiltration </a:t>
            </a:r>
            <a:r>
              <a:rPr lang="en-US" dirty="0" smtClean="0"/>
              <a:t>Post-episiotomy</a:t>
            </a:r>
            <a:r>
              <a:rPr lang="el-GR" dirty="0" smtClean="0"/>
              <a:t>¨,</a:t>
            </a:r>
            <a:r>
              <a:rPr lang="en-US" i="1" dirty="0" smtClean="0"/>
              <a:t>International </a:t>
            </a:r>
            <a:r>
              <a:rPr lang="en-US" i="1" dirty="0"/>
              <a:t>Journal of Gynecology &amp; </a:t>
            </a:r>
            <a:r>
              <a:rPr lang="en-US" i="1" dirty="0" smtClean="0"/>
              <a:t>Obstetrics</a:t>
            </a:r>
            <a:r>
              <a:rPr lang="el-GR" dirty="0" smtClean="0"/>
              <a:t>, 1</a:t>
            </a:r>
            <a:r>
              <a:rPr lang="en-US" dirty="0" smtClean="0"/>
              <a:t>22</a:t>
            </a:r>
            <a:r>
              <a:rPr lang="el-GR" dirty="0" smtClean="0"/>
              <a:t>,</a:t>
            </a:r>
            <a:r>
              <a:rPr lang="en-US" dirty="0" smtClean="0"/>
              <a:t> 33-36</a:t>
            </a:r>
            <a:endParaRPr lang="en-US" dirty="0"/>
          </a:p>
        </p:txBody>
      </p:sp>
    </p:spTree>
    <p:extLst>
      <p:ext uri="{BB962C8B-B14F-4D97-AF65-F5344CB8AC3E}">
        <p14:creationId xmlns:p14="http://schemas.microsoft.com/office/powerpoint/2010/main" val="1827257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9b7e42cc5a6158099b15e186c13221e2a4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287</TotalTime>
  <Words>982</Words>
  <Application>Microsoft Office PowerPoint</Application>
  <PresentationFormat>Custom</PresentationFormat>
  <Paragraphs>70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Τοπικά αναισθητικά στο τοκετό</vt:lpstr>
      <vt:lpstr>Γενικά για τα τοπικά αναισθητικά</vt:lpstr>
      <vt:lpstr>Χρήση τοπικών αναισθητικών στην μαιευτική</vt:lpstr>
      <vt:lpstr>PowerPoint Presentation</vt:lpstr>
      <vt:lpstr>PowerPoint Presentation</vt:lpstr>
      <vt:lpstr>Χρήση τοπικών αναισθητικών από μαία/μαιευτή</vt:lpstr>
      <vt:lpstr>Ταχεία αναισθησία</vt:lpstr>
      <vt:lpstr>Σύγκριση λιδοκαϊνης με ροπιβακαϊνη και φυσιολογικό ορό</vt:lpstr>
      <vt:lpstr>Λιδοκαϊνη Vs Ροπιβακαϊνη (για χρήση μετά την περινεοτομή)</vt:lpstr>
      <vt:lpstr>Συμπέρασμα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Τοπικά αναισθητικά στο τοκετό</dc:title>
  <dc:creator>George</dc:creator>
  <cp:lastModifiedBy>alex</cp:lastModifiedBy>
  <cp:revision>30</cp:revision>
  <dcterms:created xsi:type="dcterms:W3CDTF">2014-11-23T16:32:56Z</dcterms:created>
  <dcterms:modified xsi:type="dcterms:W3CDTF">2015-12-19T17:46:43Z</dcterms:modified>
</cp:coreProperties>
</file>