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9"/>
  </p:notesMasterIdLst>
  <p:handoutMasterIdLst>
    <p:handoutMasterId r:id="rId30"/>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57" r:id="rId23"/>
    <p:sldId id="262" r:id="rId24"/>
    <p:sldId id="264" r:id="rId25"/>
    <p:sldId id="265" r:id="rId26"/>
    <p:sldId id="266" r:id="rId27"/>
    <p:sldId id="261" r:id="rId28"/>
  </p:sldIdLst>
  <p:sldSz cx="9144000" cy="6858000" type="screen4x3"/>
  <p:notesSz cx="7104063" cy="10234613"/>
  <p:custDataLst>
    <p:tags r:id="rId3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110" d="100"/>
          <a:sy n="110" d="100"/>
        </p:scale>
        <p:origin x="-1722"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28/1/2015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28/1/2015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16</a:t>
            </a:fld>
            <a:endParaRPr lang="el-GR">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 name="Θέση αριθμού διαφάνειας 3"/>
          <p:cNvSpPr>
            <a:spLocks noGrp="1"/>
          </p:cNvSpPr>
          <p:nvPr>
            <p:ph type="sldNum" sz="quarter" idx="5"/>
          </p:nvPr>
        </p:nvSpPr>
        <p:spPr/>
        <p:txBody>
          <a:bodyPr/>
          <a:lstStyle/>
          <a:p>
            <a:pPr>
              <a:defRPr/>
            </a:pPr>
            <a:fld id="{EE4DBEF2-2617-4ED3-B79C-83B398FE5FA1}" type="slidenum">
              <a:rPr lang="el-GR" smtClean="0">
                <a:solidFill>
                  <a:prstClr val="black"/>
                </a:solidFill>
              </a:rPr>
              <a:pPr>
                <a:defRPr/>
              </a:pPr>
              <a:t>1</a:t>
            </a:fld>
            <a:endParaRPr lang="el-G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505DA2E1-8887-4BA3-A7CE-3592E0BA9C57}" type="slidenum">
              <a:rPr lang="el-GR" smtClean="0">
                <a:solidFill>
                  <a:prstClr val="black"/>
                </a:solidFill>
              </a:rPr>
              <a:pPr>
                <a:defRPr/>
              </a:pPr>
              <a:t>3</a:t>
            </a:fld>
            <a:endParaRPr lang="el-G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DF54F05E-4596-4261-9125-32A0C52CA886}" type="slidenum">
              <a:rPr lang="el-GR" smtClean="0">
                <a:solidFill>
                  <a:prstClr val="black"/>
                </a:solidFill>
              </a:rPr>
              <a:pPr>
                <a:defRPr/>
              </a:pPr>
              <a:t>4</a:t>
            </a:fld>
            <a:endParaRPr lang="el-G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B7671FE7-2D29-4352-B400-2F4CCE7B220B}" type="slidenum">
              <a:rPr lang="el-GR" smtClean="0">
                <a:solidFill>
                  <a:prstClr val="black"/>
                </a:solidFill>
              </a:rPr>
              <a:pPr>
                <a:defRPr/>
              </a:pPr>
              <a:t>5</a:t>
            </a:fld>
            <a:endParaRPr lang="el-G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30314430-FC8B-400B-93A4-728F2AFA590F}" type="slidenum">
              <a:rPr lang="el-GR" smtClean="0">
                <a:solidFill>
                  <a:prstClr val="black"/>
                </a:solidFill>
              </a:rPr>
              <a:pPr>
                <a:defRPr/>
              </a:pPr>
              <a:t>10</a:t>
            </a:fld>
            <a:endParaRPr lang="el-GR">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9ACD0CB1-A777-41BD-8791-3F6E086A2E3F}" type="slidenum">
              <a:rPr lang="el-GR" smtClean="0">
                <a:solidFill>
                  <a:prstClr val="black"/>
                </a:solidFill>
              </a:rPr>
              <a:pPr>
                <a:defRPr/>
              </a:pPr>
              <a:t>11</a:t>
            </a:fld>
            <a:endParaRPr lang="el-GR">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E1E3F26B-F6F4-4C17-AF4E-5F71B9CA168F}" type="slidenum">
              <a:rPr lang="el-GR" smtClean="0">
                <a:solidFill>
                  <a:prstClr val="black"/>
                </a:solidFill>
              </a:rPr>
              <a:pPr>
                <a:defRPr/>
              </a:pPr>
              <a:t>12</a:t>
            </a:fld>
            <a:endParaRPr lang="el-GR">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4CB271BD-92B7-4CD0-91FE-740AFFDE2697}" type="slidenum">
              <a:rPr lang="el-GR" smtClean="0">
                <a:solidFill>
                  <a:prstClr val="black"/>
                </a:solidFill>
              </a:rPr>
              <a:pPr>
                <a:defRPr/>
              </a:pPr>
              <a:t>14</a:t>
            </a:fld>
            <a:endParaRPr lang="el-G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C63C945-2847-4049-9CBE-6020C4F2F2DB}"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76845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E7186E-D60B-4CDD-9FD8-A6DE36940F32}"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121999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F3B2D0-66B7-4D3E-BEFA-3A5749DB5A9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09896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EA9588E-C273-4551-A61E-70770FDC1B10}"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43492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E4DCBAF-4289-4E97-B8FE-D38388B28545}"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00931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60E3256-C28D-4585-A84E-B5EA5447E67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26281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1FDC37D-F420-40C5-A708-E2DBA986A6C4}"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77001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4AA404-5686-4959-B81B-38DF6B9F889F}"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1743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1C3A3F-F673-4AC3-A4F7-E7489CBDB55B}"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0356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2E47C7-DD63-4868-AE31-298FDA5F29A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86586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dirty="0"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F0A24D2A-0851-435F-A906-0013047BCCF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419012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eaLnBrk="1" fontAlgn="base" hangingPunct="1">
        <a:spcBef>
          <a:spcPct val="0"/>
        </a:spcBef>
        <a:spcAft>
          <a:spcPct val="0"/>
        </a:spcAft>
        <a:defRPr sz="4000" b="1" kern="1200">
          <a:solidFill>
            <a:srgbClr val="004A82"/>
          </a:solidFill>
          <a:latin typeface="+mj-lt"/>
          <a:ea typeface="+mj-ea"/>
          <a:cs typeface="+mj-cs"/>
        </a:defRPr>
      </a:lvl1pPr>
      <a:lvl2pPr algn="ctr" rtl="0" eaLnBrk="1" fontAlgn="base" hangingPunct="1">
        <a:spcBef>
          <a:spcPct val="0"/>
        </a:spcBef>
        <a:spcAft>
          <a:spcPct val="0"/>
        </a:spcAft>
        <a:defRPr sz="4000" b="1">
          <a:solidFill>
            <a:schemeClr val="tx1"/>
          </a:solidFill>
          <a:latin typeface="Calibri" pitchFamily="34" charset="0"/>
        </a:defRPr>
      </a:lvl2pPr>
      <a:lvl3pPr algn="ctr" rtl="0" eaLnBrk="1" fontAlgn="base" hangingPunct="1">
        <a:spcBef>
          <a:spcPct val="0"/>
        </a:spcBef>
        <a:spcAft>
          <a:spcPct val="0"/>
        </a:spcAft>
        <a:defRPr sz="4000" b="1">
          <a:solidFill>
            <a:schemeClr val="tx1"/>
          </a:solidFill>
          <a:latin typeface="Calibri" pitchFamily="34" charset="0"/>
        </a:defRPr>
      </a:lvl3pPr>
      <a:lvl4pPr algn="ctr" rtl="0" eaLnBrk="1" fontAlgn="base" hangingPunct="1">
        <a:spcBef>
          <a:spcPct val="0"/>
        </a:spcBef>
        <a:spcAft>
          <a:spcPct val="0"/>
        </a:spcAft>
        <a:defRPr sz="4000" b="1">
          <a:solidFill>
            <a:schemeClr val="tx1"/>
          </a:solidFill>
          <a:latin typeface="Calibri" pitchFamily="34" charset="0"/>
        </a:defRPr>
      </a:lvl4pPr>
      <a:lvl5pPr algn="ctr" rtl="0" eaLnBrk="1" fontAlgn="base" hangingPunct="1">
        <a:spcBef>
          <a:spcPct val="0"/>
        </a:spcBef>
        <a:spcAft>
          <a:spcPct val="0"/>
        </a:spcAft>
        <a:defRPr sz="4000" b="1">
          <a:solidFill>
            <a:schemeClr val="tx1"/>
          </a:solidFill>
          <a:latin typeface="Calibri" pitchFamily="34" charset="0"/>
        </a:defRPr>
      </a:lvl5pPr>
      <a:lvl6pPr marL="457200" algn="ctr" rtl="0" eaLnBrk="1" fontAlgn="base" hangingPunct="1">
        <a:spcBef>
          <a:spcPct val="0"/>
        </a:spcBef>
        <a:spcAft>
          <a:spcPct val="0"/>
        </a:spcAft>
        <a:defRPr sz="4000" b="1">
          <a:solidFill>
            <a:schemeClr val="tx1"/>
          </a:solidFill>
          <a:latin typeface="Calibri" pitchFamily="34" charset="0"/>
        </a:defRPr>
      </a:lvl6pPr>
      <a:lvl7pPr marL="914400" algn="ctr" rtl="0" eaLnBrk="1" fontAlgn="base" hangingPunct="1">
        <a:spcBef>
          <a:spcPct val="0"/>
        </a:spcBef>
        <a:spcAft>
          <a:spcPct val="0"/>
        </a:spcAft>
        <a:defRPr sz="4000" b="1">
          <a:solidFill>
            <a:schemeClr val="tx1"/>
          </a:solidFill>
          <a:latin typeface="Calibri" pitchFamily="34" charset="0"/>
        </a:defRPr>
      </a:lvl7pPr>
      <a:lvl8pPr marL="1371600" algn="ctr" rtl="0" eaLnBrk="1" fontAlgn="base" hangingPunct="1">
        <a:spcBef>
          <a:spcPct val="0"/>
        </a:spcBef>
        <a:spcAft>
          <a:spcPct val="0"/>
        </a:spcAft>
        <a:defRPr sz="4000" b="1">
          <a:solidFill>
            <a:schemeClr val="tx1"/>
          </a:solidFill>
          <a:latin typeface="Calibri" pitchFamily="34" charset="0"/>
        </a:defRPr>
      </a:lvl8pPr>
      <a:lvl9pPr marL="1828800" algn="ctr" rtl="0" eaLnBrk="1" fontAlgn="base" hangingPunct="1">
        <a:spcBef>
          <a:spcPct val="0"/>
        </a:spcBef>
        <a:spcAft>
          <a:spcPct val="0"/>
        </a:spcAft>
        <a:defRPr sz="4000" b="1">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creativecommons.org/licenses/by/3.0/deed.en" TargetMode="External"/><Relationship Id="rId3" Type="http://schemas.openxmlformats.org/officeDocument/2006/relationships/hyperlink" Target="http://commons.wikimedia.org/wiki/File:NaCl_polyhedra.png" TargetMode="External"/><Relationship Id="rId7" Type="http://schemas.openxmlformats.org/officeDocument/2006/relationships/hyperlink" Target="http://commons.wikimedia.org/wiki/User:Ausis" TargetMode="External"/><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hyperlink" Target="http://commons.wikimedia.org/wiki/File:Nacl-structure.jpg" TargetMode="External"/><Relationship Id="rId5" Type="http://schemas.openxmlformats.org/officeDocument/2006/relationships/image" Target="../media/image8.jpeg"/><Relationship Id="rId4" Type="http://schemas.openxmlformats.org/officeDocument/2006/relationships/hyperlink" Target="http://commons.wikimedia.org/wiki/User:Solid_Stat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hyperlink" Target="http://commons.wikimedia.org/wiki/User:Apostoloff" TargetMode="External"/><Relationship Id="rId4" Type="http://schemas.openxmlformats.org/officeDocument/2006/relationships/hyperlink" Target="http://commons.wikimedia.org/wiki/File:Elektronenformel_Punkte_HCl.sv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commons.wikimedia.org/wiki/File:Methane-CRC-MW-3D-balls.png"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hyperlink" Target="http://commons.wikimedia.org/wiki/User:Benjah-bmm27" TargetMode="External"/><Relationship Id="rId4" Type="http://schemas.openxmlformats.org/officeDocument/2006/relationships/hyperlink" Target="http://commons.wikimedia.org/wiki/File:Boron-trifluoride-elpot-3D-vdW.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commons.wikimedia.org/wiki/File:Ammonia-elpot-transparent-3D-balls-A.png"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hyperlink" Target="http://commons.wikimedia.org/wiki/User:Benjah-bmm27" TargetMode="External"/><Relationship Id="rId4" Type="http://schemas.openxmlformats.org/officeDocument/2006/relationships/hyperlink" Target="http://commons.wikimedia.org/wiki/File:Water-elpot-transparent-3D-balls.p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hyperlink" Target="http://commons.wikimedia.org/wiki/User:Benjah-bmm27" TargetMode="External"/><Relationship Id="rId3" Type="http://schemas.openxmlformats.org/officeDocument/2006/relationships/image" Target="../media/image14.png"/><Relationship Id="rId7" Type="http://schemas.openxmlformats.org/officeDocument/2006/relationships/hyperlink" Target="http://commons.wikimedia.org/wiki/File:Ammonium-3D-balls.png"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hyperlink" Target="http://commons.wikimedia.org/wiki/User:Ragimiri" TargetMode="External"/><Relationship Id="rId4" Type="http://schemas.openxmlformats.org/officeDocument/2006/relationships/hyperlink" Target="http://commons.wikimedia.org/wiki/File:Ammonium-2D.sv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hyperlink" Target="http://commons.wikimedia.org/wiki/User:Snek01" TargetMode="External"/><Relationship Id="rId4" Type="http://schemas.openxmlformats.org/officeDocument/2006/relationships/hyperlink" Target="http://commons.wikimedia.org/wiki/File:3D_model_hydrogen_bonds_in_water.jp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hyperlink" Target="http://commons.wikimedia.org/wiki/User:DynaBlast" TargetMode="External"/><Relationship Id="rId3" Type="http://schemas.openxmlformats.org/officeDocument/2006/relationships/notesSlide" Target="../notesSlides/notesSlide3.xml"/><Relationship Id="rId7" Type="http://schemas.openxmlformats.org/officeDocument/2006/relationships/hyperlink" Target="http://commons.wikimedia.org/wiki/File:Electron_dot.svg" TargetMode="Externa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oleObject" Target="../embeddings/oleObject1.bin"/><Relationship Id="rId9" Type="http://schemas.openxmlformats.org/officeDocument/2006/relationships/hyperlink" Target="http://creativecommons.org/licenses/by-sa/2.5/deed.e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kumimoji="0" lang="el-GR" sz="4400" b="1" i="0" u="none" strike="noStrike" kern="0" cap="none" spc="0" normalizeH="0" baseline="0" noProof="0" dirty="0" smtClean="0">
                <a:ln>
                  <a:noFill/>
                </a:ln>
                <a:solidFill>
                  <a:prstClr val="black"/>
                </a:solidFill>
                <a:effectLst/>
                <a:uLnTx/>
                <a:uFillTx/>
                <a:latin typeface="Calibri"/>
              </a:rPr>
              <a:t>Χημεία Γραφικών Τεχνών</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r>
              <a:rPr lang="el-GR" sz="2600" b="1" dirty="0">
                <a:solidFill>
                  <a:prstClr val="black"/>
                </a:solidFill>
              </a:rPr>
              <a:t>Ενότητα 5</a:t>
            </a:r>
            <a:r>
              <a:rPr lang="el-GR" sz="2600" dirty="0" smtClean="0">
                <a:solidFill>
                  <a:prstClr val="black"/>
                </a:solidFill>
              </a:rPr>
              <a:t>:</a:t>
            </a:r>
            <a:r>
              <a:rPr lang="en-US" sz="2600" dirty="0" smtClean="0">
                <a:solidFill>
                  <a:prstClr val="black"/>
                </a:solidFill>
              </a:rPr>
              <a:t> </a:t>
            </a:r>
            <a:r>
              <a:rPr lang="el-GR" altLang="el-GR" sz="2600" dirty="0"/>
              <a:t>Χημική συγγένεια </a:t>
            </a:r>
            <a:r>
              <a:rPr lang="en-US" altLang="el-GR" sz="2600" dirty="0"/>
              <a:t>-</a:t>
            </a:r>
            <a:r>
              <a:rPr lang="el-GR" altLang="el-GR" sz="2600" dirty="0"/>
              <a:t> Χημικός </a:t>
            </a:r>
            <a:r>
              <a:rPr lang="el-GR" altLang="el-GR" sz="2600" dirty="0" smtClean="0"/>
              <a:t>δεσμός</a:t>
            </a:r>
            <a:endParaRPr lang="en-US" sz="2600" dirty="0" smtClean="0">
              <a:solidFill>
                <a:prstClr val="black"/>
              </a:solidFill>
            </a:endParaRPr>
          </a:p>
          <a:p>
            <a:pPr lvl="0"/>
            <a:endParaRPr lang="en-US" sz="2200" dirty="0">
              <a:solidFill>
                <a:prstClr val="black"/>
              </a:solidFill>
            </a:endParaRPr>
          </a:p>
          <a:p>
            <a:pPr lvl="0"/>
            <a:r>
              <a:rPr lang="el-GR" altLang="el-GR" sz="2200" dirty="0">
                <a:solidFill>
                  <a:prstClr val="black"/>
                </a:solidFill>
              </a:rPr>
              <a:t>Δρ. </a:t>
            </a:r>
            <a:r>
              <a:rPr lang="el-GR" altLang="el-GR" sz="2200" dirty="0" err="1">
                <a:solidFill>
                  <a:prstClr val="black"/>
                </a:solidFill>
              </a:rPr>
              <a:t>Σταματίνα</a:t>
            </a:r>
            <a:r>
              <a:rPr lang="el-GR" altLang="el-GR" sz="2200" dirty="0">
                <a:solidFill>
                  <a:prstClr val="black"/>
                </a:solidFill>
              </a:rPr>
              <a:t> Θεοχάρη Καθηγήτρια Εφαρμογών</a:t>
            </a:r>
          </a:p>
          <a:p>
            <a:pPr lvl="0"/>
            <a:r>
              <a:rPr lang="el-GR" altLang="el-GR" sz="2200" dirty="0">
                <a:solidFill>
                  <a:prstClr val="black"/>
                </a:solidFill>
              </a:rPr>
              <a:t>Τμήμα Γραφιστικής/Κατεύθυνση Τεχνολογίας Γραφικών Τεχνών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p:cNvSpPr>
          <p:nvPr>
            <p:ph type="title"/>
          </p:nvPr>
        </p:nvSpPr>
        <p:spPr>
          <a:xfrm>
            <a:off x="0" y="115888"/>
            <a:ext cx="9144000" cy="909637"/>
          </a:xfrm>
        </p:spPr>
        <p:txBody>
          <a:bodyPr/>
          <a:lstStyle/>
          <a:p>
            <a:pPr eaLnBrk="1" hangingPunct="1"/>
            <a:r>
              <a:rPr lang="el-GR" altLang="el-GR" dirty="0" smtClean="0"/>
              <a:t>Κρύσταλλος χλωριούχου νατρίου </a:t>
            </a:r>
            <a:r>
              <a:rPr lang="en-US" altLang="el-GR" dirty="0" smtClean="0"/>
              <a:t>(</a:t>
            </a:r>
            <a:r>
              <a:rPr lang="en-US" altLang="el-GR" dirty="0" err="1" smtClean="0"/>
              <a:t>NaCl</a:t>
            </a:r>
            <a:r>
              <a:rPr lang="en-US" altLang="el-GR" dirty="0" smtClean="0"/>
              <a:t>)</a:t>
            </a:r>
            <a:endParaRPr lang="el-GR" altLang="el-GR" dirty="0" smtClean="0"/>
          </a:p>
        </p:txBody>
      </p:sp>
      <p:pic>
        <p:nvPicPr>
          <p:cNvPr id="30722" name="Picture 2" descr="η κρυσταλλική δομή του χλωριούχου νατρίου"/>
          <p:cNvPicPr>
            <a:picLocks noChangeAspect="1" noChangeArrowheads="1"/>
          </p:cNvPicPr>
          <p:nvPr/>
        </p:nvPicPr>
        <p:blipFill>
          <a:blip r:embed="rId2" cstate="print"/>
          <a:srcRect/>
          <a:stretch>
            <a:fillRect/>
          </a:stretch>
        </p:blipFill>
        <p:spPr bwMode="auto">
          <a:xfrm>
            <a:off x="250825" y="1568450"/>
            <a:ext cx="4503738" cy="385921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Rectangle 8"/>
          <p:cNvSpPr/>
          <p:nvPr/>
        </p:nvSpPr>
        <p:spPr>
          <a:xfrm>
            <a:off x="1308100" y="5516563"/>
            <a:ext cx="2389188" cy="461962"/>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3"/>
              </a:rPr>
              <a:t>NaCl </a:t>
            </a:r>
            <a:r>
              <a:rPr lang="en-US" sz="1200" dirty="0" err="1">
                <a:solidFill>
                  <a:prstClr val="black"/>
                </a:solidFill>
                <a:latin typeface="Calibri"/>
                <a:cs typeface="Arial" charset="0"/>
                <a:hlinkClick r:id="rId3"/>
              </a:rPr>
              <a:t>polyhedra</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4" tooltip="User:Solid State"/>
              </a:rPr>
              <a:t>Solid State</a:t>
            </a:r>
            <a:r>
              <a:rPr lang="en-US" sz="1200"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grpSp>
        <p:nvGrpSpPr>
          <p:cNvPr id="10247" name="Ομάδα 14" descr="μοριακή δομή χλωριούχου νατρίου"/>
          <p:cNvGrpSpPr>
            <a:grpSpLocks/>
          </p:cNvGrpSpPr>
          <p:nvPr/>
        </p:nvGrpSpPr>
        <p:grpSpPr bwMode="auto">
          <a:xfrm>
            <a:off x="5003800" y="1570038"/>
            <a:ext cx="3844925" cy="3859212"/>
            <a:chOff x="5004048" y="1570224"/>
            <a:chExt cx="3844754" cy="3859743"/>
          </a:xfrm>
        </p:grpSpPr>
        <p:pic>
          <p:nvPicPr>
            <p:cNvPr id="5" name="Picture 2" descr="μοριακή δομή χλωριούχου νατρίου"/>
            <p:cNvPicPr>
              <a:picLocks noChangeAspect="1" noChangeArrowheads="1"/>
            </p:cNvPicPr>
            <p:nvPr/>
          </p:nvPicPr>
          <p:blipFill rotWithShape="1">
            <a:blip r:embed="rId5" cstate="print"/>
            <a:srcRect l="18131" t="2179" r="10288" b="2007"/>
            <a:stretch/>
          </p:blipFill>
          <p:spPr bwMode="auto">
            <a:xfrm>
              <a:off x="5004048" y="1570224"/>
              <a:ext cx="3844754" cy="385974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35829" y="4869503"/>
              <a:ext cx="480992" cy="462026"/>
            </a:xfrm>
            <a:prstGeom prst="rect">
              <a:avLst/>
            </a:prstGeom>
            <a:noFill/>
          </p:spPr>
          <p:txBody>
            <a:bodyPr wrap="none">
              <a:spAutoFit/>
            </a:bodyPr>
            <a:lstStyle/>
            <a:p>
              <a:pPr>
                <a:defRPr/>
              </a:pPr>
              <a:r>
                <a:rPr lang="en-US" sz="2400" dirty="0">
                  <a:solidFill>
                    <a:prstClr val="black"/>
                  </a:solidFill>
                  <a:latin typeface="Calibri"/>
                  <a:cs typeface="Arial" charset="0"/>
                </a:rPr>
                <a:t>Cl</a:t>
              </a:r>
              <a:r>
                <a:rPr lang="en-US" sz="2400" b="1" baseline="30000" dirty="0">
                  <a:solidFill>
                    <a:prstClr val="black"/>
                  </a:solidFill>
                  <a:latin typeface="Calibri"/>
                  <a:cs typeface="Arial" charset="0"/>
                </a:rPr>
                <a:t>-</a:t>
              </a:r>
              <a:endParaRPr lang="el-GR" sz="2400" b="1" baseline="30000" dirty="0">
                <a:solidFill>
                  <a:prstClr val="black"/>
                </a:solidFill>
                <a:latin typeface="Calibri"/>
                <a:cs typeface="Arial" charset="0"/>
              </a:endParaRPr>
            </a:p>
          </p:txBody>
        </p:sp>
        <p:sp>
          <p:nvSpPr>
            <p:cNvPr id="9" name="TextBox 8"/>
            <p:cNvSpPr txBox="1"/>
            <p:nvPr/>
          </p:nvSpPr>
          <p:spPr>
            <a:xfrm>
              <a:off x="8212243" y="4637696"/>
              <a:ext cx="633384" cy="462026"/>
            </a:xfrm>
            <a:prstGeom prst="rect">
              <a:avLst/>
            </a:prstGeom>
            <a:noFill/>
          </p:spPr>
          <p:txBody>
            <a:bodyPr wrap="none">
              <a:spAutoFit/>
            </a:bodyPr>
            <a:lstStyle/>
            <a:p>
              <a:pPr>
                <a:defRPr/>
              </a:pPr>
              <a:r>
                <a:rPr lang="en-US" sz="2400" dirty="0">
                  <a:solidFill>
                    <a:prstClr val="black"/>
                  </a:solidFill>
                  <a:latin typeface="Calibri"/>
                  <a:cs typeface="Arial" charset="0"/>
                </a:rPr>
                <a:t>Na</a:t>
              </a:r>
              <a:r>
                <a:rPr lang="en-US" sz="2400" b="1" baseline="30000" dirty="0">
                  <a:solidFill>
                    <a:prstClr val="black"/>
                  </a:solidFill>
                  <a:latin typeface="Calibri"/>
                  <a:cs typeface="Arial" charset="0"/>
                </a:rPr>
                <a:t>+</a:t>
              </a:r>
              <a:endParaRPr lang="el-GR" sz="2400" b="1" baseline="30000" dirty="0">
                <a:solidFill>
                  <a:prstClr val="black"/>
                </a:solidFill>
                <a:latin typeface="Calibri"/>
                <a:cs typeface="Arial" charset="0"/>
              </a:endParaRPr>
            </a:p>
          </p:txBody>
        </p:sp>
        <p:cxnSp>
          <p:nvCxnSpPr>
            <p:cNvPr id="11" name="Ευθύγραμμο βέλος σύνδεσης 10"/>
            <p:cNvCxnSpPr>
              <a:stCxn id="6" idx="3"/>
            </p:cNvCxnSpPr>
            <p:nvPr/>
          </p:nvCxnSpPr>
          <p:spPr>
            <a:xfrm>
              <a:off x="5916820" y="5099722"/>
              <a:ext cx="450830" cy="0"/>
            </a:xfrm>
            <a:prstGeom prst="straightConnector1">
              <a:avLst/>
            </a:prstGeom>
            <a:ln w="158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a:stCxn id="9" idx="1"/>
            </p:cNvCxnSpPr>
            <p:nvPr/>
          </p:nvCxnSpPr>
          <p:spPr>
            <a:xfrm flipH="1" flipV="1">
              <a:off x="7596321" y="4725020"/>
              <a:ext cx="615923" cy="144483"/>
            </a:xfrm>
            <a:prstGeom prst="straightConnector1">
              <a:avLst/>
            </a:prstGeom>
            <a:ln w="158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8" name="Rectangle 8"/>
          <p:cNvSpPr/>
          <p:nvPr/>
        </p:nvSpPr>
        <p:spPr>
          <a:xfrm>
            <a:off x="5849938" y="5516563"/>
            <a:ext cx="2152650" cy="461962"/>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6"/>
              </a:rPr>
              <a:t>Nacl-structure</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solidFill>
                <a:latin typeface="Calibri"/>
                <a:cs typeface="Arial" charset="0"/>
                <a:hlinkClick r:id="rId7" tooltip="User:Ausis"/>
              </a:rPr>
              <a:t>Ausis</a:t>
            </a:r>
            <a:r>
              <a:rPr lang="el-GR" sz="1200"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8"/>
              </a:rPr>
              <a:t>CC BY 3.0</a:t>
            </a:r>
            <a:endParaRPr lang="en-US" sz="1200" dirty="0">
              <a:solidFill>
                <a:prstClr val="black"/>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798F9B08-D5BB-4FFE-965E-BA661E91C9D4}"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2098085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1"/>
          <p:cNvSpPr>
            <a:spLocks noGrp="1"/>
          </p:cNvSpPr>
          <p:nvPr>
            <p:ph type="title"/>
          </p:nvPr>
        </p:nvSpPr>
        <p:spPr/>
        <p:txBody>
          <a:bodyPr/>
          <a:lstStyle/>
          <a:p>
            <a:pPr eaLnBrk="1" hangingPunct="1"/>
            <a:r>
              <a:rPr lang="el-GR" altLang="el-GR" smtClean="0"/>
              <a:t>Ομοιοπολικός δεσμός</a:t>
            </a:r>
          </a:p>
        </p:txBody>
      </p:sp>
      <p:sp>
        <p:nvSpPr>
          <p:cNvPr id="11267" name="Θέση περιεχομένου 2"/>
          <p:cNvSpPr>
            <a:spLocks noGrp="1"/>
          </p:cNvSpPr>
          <p:nvPr>
            <p:ph idx="1"/>
          </p:nvPr>
        </p:nvSpPr>
        <p:spPr>
          <a:xfrm>
            <a:off x="457200" y="1196975"/>
            <a:ext cx="8229600" cy="3240088"/>
          </a:xfrm>
        </p:spPr>
        <p:txBody>
          <a:bodyPr/>
          <a:lstStyle/>
          <a:p>
            <a:pPr marL="0" indent="0" eaLnBrk="1" hangingPunct="1">
              <a:lnSpc>
                <a:spcPct val="114000"/>
              </a:lnSpc>
              <a:buFont typeface="Arial" charset="0"/>
              <a:buNone/>
            </a:pPr>
            <a:r>
              <a:rPr lang="el-GR" altLang="el-GR" sz="2400" b="1" smtClean="0"/>
              <a:t>Ομοιοπολικός δεσμός</a:t>
            </a:r>
            <a:r>
              <a:rPr lang="el-GR" altLang="el-GR" sz="2400" smtClean="0"/>
              <a:t> ονομάζεται ο δεσμός που σχηματίζεται με αμοιβαία συνεισφορά (μονήρων) ηλεκτρονίων, οπότε τα άτομα συνδέονται μεταξύ τους με ένα ή περισσότερα κοινά ζεύγη ηλεκτρονίων. Ο δεσμός μπορεί να είναι απλός, διπλός ή τριπλός ανάλογα με το εάν δημιουργούνται ένα, δύο ή τρία κοινά ζεύγη ηλεκτρονίων. Είναι δεσμός ηλεκτρομαγνητικής φύσης. </a:t>
            </a:r>
          </a:p>
        </p:txBody>
      </p:sp>
      <p:grpSp>
        <p:nvGrpSpPr>
          <p:cNvPr id="11270" name="Ομάδα 6" descr="Σχηματική αναπαράσταση ομοιοπολικού δεσμού στο μόριο του HCl.&#10;"/>
          <p:cNvGrpSpPr>
            <a:grpSpLocks/>
          </p:cNvGrpSpPr>
          <p:nvPr/>
        </p:nvGrpSpPr>
        <p:grpSpPr bwMode="auto">
          <a:xfrm>
            <a:off x="2898775" y="4149725"/>
            <a:ext cx="2867025" cy="1562100"/>
            <a:chOff x="2898129" y="4149080"/>
            <a:chExt cx="2867472" cy="1562772"/>
          </a:xfrm>
        </p:grpSpPr>
        <p:pic>
          <p:nvPicPr>
            <p:cNvPr id="11272" name="Picture 2" descr="File:Elektronenformel Punkte HCl.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8129" y="4149080"/>
              <a:ext cx="2867472" cy="156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Αστέρι 5 ακτινών 4"/>
            <p:cNvSpPr/>
            <p:nvPr/>
          </p:nvSpPr>
          <p:spPr>
            <a:xfrm>
              <a:off x="3755513" y="4419071"/>
              <a:ext cx="576353" cy="516160"/>
            </a:xfrm>
            <a:prstGeom prst="star5">
              <a:avLst>
                <a:gd name="adj" fmla="val 30626"/>
                <a:gd name="hf" fmla="val 105146"/>
                <a:gd name="vf" fmla="val 11055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sp>
        <p:nvSpPr>
          <p:cNvPr id="6" name="Rectangle 8"/>
          <p:cNvSpPr/>
          <p:nvPr/>
        </p:nvSpPr>
        <p:spPr>
          <a:xfrm>
            <a:off x="2855913" y="5695950"/>
            <a:ext cx="2952750" cy="461665"/>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4"/>
              </a:rPr>
              <a:t>Elektronenformel </a:t>
            </a:r>
            <a:r>
              <a:rPr lang="en-US" sz="1200" dirty="0" err="1">
                <a:solidFill>
                  <a:prstClr val="black"/>
                </a:solidFill>
                <a:latin typeface="Calibri"/>
                <a:cs typeface="Arial" charset="0"/>
                <a:hlinkClick r:id="rId4"/>
              </a:rPr>
              <a:t>Punkte</a:t>
            </a:r>
            <a:r>
              <a:rPr lang="en-US" sz="1200" dirty="0">
                <a:solidFill>
                  <a:prstClr val="black"/>
                </a:solidFill>
                <a:latin typeface="Calibri"/>
                <a:cs typeface="Arial" charset="0"/>
                <a:hlinkClick r:id="rId4"/>
              </a:rPr>
              <a:t> </a:t>
            </a:r>
            <a:r>
              <a:rPr lang="en-US" sz="1200" dirty="0" err="1">
                <a:solidFill>
                  <a:prstClr val="black"/>
                </a:solidFill>
                <a:latin typeface="Calibri"/>
                <a:cs typeface="Arial" charset="0"/>
                <a:hlinkClick r:id="rId4"/>
              </a:rPr>
              <a:t>HCl</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solidFill>
                <a:latin typeface="Calibri"/>
                <a:cs typeface="Arial" charset="0"/>
                <a:hlinkClick r:id="rId5" tooltip="User:Apostoloff"/>
              </a:rPr>
              <a:t>Apostoloff</a:t>
            </a:r>
            <a:r>
              <a:rPr lang="el-GR" sz="1200"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sp>
        <p:nvSpPr>
          <p:cNvPr id="8" name="TextBox 7"/>
          <p:cNvSpPr txBox="1"/>
          <p:nvPr/>
        </p:nvSpPr>
        <p:spPr>
          <a:xfrm>
            <a:off x="677863" y="6205538"/>
            <a:ext cx="7308850" cy="400050"/>
          </a:xfrm>
          <a:prstGeom prst="rect">
            <a:avLst/>
          </a:prstGeom>
          <a:noFill/>
        </p:spPr>
        <p:txBody>
          <a:bodyPr wrap="none">
            <a:spAutoFit/>
          </a:bodyPr>
          <a:lstStyle/>
          <a:p>
            <a:pPr>
              <a:defRPr/>
            </a:pPr>
            <a:r>
              <a:rPr lang="el-GR" sz="2000" dirty="0">
                <a:solidFill>
                  <a:prstClr val="black"/>
                </a:solidFill>
                <a:latin typeface="Calibri"/>
                <a:cs typeface="Arial" charset="0"/>
              </a:rPr>
              <a:t>Σχηματική αναπαράσταση ομοιοπολικού δεσμού στο μόριο του </a:t>
            </a:r>
            <a:r>
              <a:rPr lang="en-US" sz="2000" dirty="0" err="1">
                <a:solidFill>
                  <a:prstClr val="black"/>
                </a:solidFill>
                <a:latin typeface="Calibri"/>
                <a:cs typeface="Arial" charset="0"/>
              </a:rPr>
              <a:t>HCl</a:t>
            </a:r>
            <a:r>
              <a:rPr lang="en-US" sz="2000" dirty="0">
                <a:solidFill>
                  <a:prstClr val="black"/>
                </a:solidFill>
                <a:latin typeface="Calibri"/>
                <a:cs typeface="Arial" charset="0"/>
              </a:rPr>
              <a:t>.</a:t>
            </a:r>
            <a:endParaRPr lang="el-GR" sz="2000" dirty="0">
              <a:solidFill>
                <a:prstClr val="black"/>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96FE8186-46C0-4005-A480-E2C417F2B168}"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1141906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descr="Μη πολικός ομοιοπολικός δεσμός"/>
          <p:cNvSpPr>
            <a:spLocks noGrp="1"/>
          </p:cNvSpPr>
          <p:nvPr>
            <p:ph type="title"/>
          </p:nvPr>
        </p:nvSpPr>
        <p:spPr/>
        <p:txBody>
          <a:bodyPr/>
          <a:lstStyle/>
          <a:p>
            <a:pPr eaLnBrk="1" hangingPunct="1"/>
            <a:r>
              <a:rPr lang="el-GR" altLang="el-GR" dirty="0" smtClean="0"/>
              <a:t>Μη πολικός ομοιοπολικός δεσμός</a:t>
            </a:r>
          </a:p>
        </p:txBody>
      </p:sp>
      <p:sp>
        <p:nvSpPr>
          <p:cNvPr id="12291" name="Θέση περιεχομένου 2"/>
          <p:cNvSpPr>
            <a:spLocks noGrp="1"/>
          </p:cNvSpPr>
          <p:nvPr>
            <p:ph idx="1"/>
          </p:nvPr>
        </p:nvSpPr>
        <p:spPr>
          <a:xfrm>
            <a:off x="457200" y="1196974"/>
            <a:ext cx="4906888" cy="5256361"/>
          </a:xfrm>
        </p:spPr>
        <p:txBody>
          <a:bodyPr/>
          <a:lstStyle/>
          <a:p>
            <a:pPr marL="0" indent="0" eaLnBrk="1" hangingPunct="1">
              <a:lnSpc>
                <a:spcPct val="114000"/>
              </a:lnSpc>
              <a:buFont typeface="Arial" charset="0"/>
              <a:buNone/>
            </a:pPr>
            <a:r>
              <a:rPr lang="el-GR" altLang="el-GR" sz="2400" dirty="0" smtClean="0"/>
              <a:t>Όταν άτομα, που συνδέονται με ομοιοπολικό δεσμό, ανήκουν στο ίδιο στοιχείο, έχουν την ίδια </a:t>
            </a:r>
            <a:r>
              <a:rPr lang="el-GR" altLang="el-GR" sz="2400" dirty="0" err="1" smtClean="0"/>
              <a:t>ηλεκτραρνητικότητα</a:t>
            </a:r>
            <a:r>
              <a:rPr lang="el-GR" altLang="el-GR" sz="2400" dirty="0" smtClean="0"/>
              <a:t>, οπότε έλκουν εξίσου το κοινό ζεύγος των ηλεκτρονίων του ομοιοπολικού δεσμού (συμμετρική κατανομή) κι ο δεσμός ονομάζεται </a:t>
            </a:r>
            <a:r>
              <a:rPr lang="el-GR" altLang="el-GR" sz="2400" b="1" dirty="0" smtClean="0"/>
              <a:t>μη πολικός (ή μη πολωμένος) ομοιοπολικός δεσμός</a:t>
            </a:r>
            <a:r>
              <a:rPr lang="el-GR" altLang="el-GR" sz="2400" dirty="0" smtClean="0"/>
              <a:t>. </a:t>
            </a:r>
          </a:p>
        </p:txBody>
      </p:sp>
      <p:pic>
        <p:nvPicPr>
          <p:cNvPr id="2052" name="Picture 4" descr="File:Boron-trifluoride-elpot-3D-vdW.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74" t="3796" r="3168" b="4089"/>
          <a:stretch/>
        </p:blipFill>
        <p:spPr bwMode="auto">
          <a:xfrm>
            <a:off x="5784289" y="1241272"/>
            <a:ext cx="2680082" cy="248684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528384" y="3716548"/>
            <a:ext cx="3191892" cy="461665"/>
          </a:xfrm>
          <a:prstGeom prst="rect">
            <a:avLst/>
          </a:prstGeom>
        </p:spPr>
        <p:txBody>
          <a:bodyPr wrap="square">
            <a:spAutoFit/>
          </a:bodyPr>
          <a:lstStyle/>
          <a:p>
            <a:pPr algn="ctr">
              <a:defRPr/>
            </a:pPr>
            <a:r>
              <a:rPr lang="en-US" sz="1200" dirty="0" smtClean="0">
                <a:solidFill>
                  <a:prstClr val="black">
                    <a:lumMod val="65000"/>
                    <a:lumOff val="35000"/>
                  </a:prstClr>
                </a:solidFill>
                <a:latin typeface="Calibri"/>
                <a:cs typeface="Arial" charset="0"/>
              </a:rPr>
              <a:t>“</a:t>
            </a:r>
            <a:r>
              <a:rPr lang="en-US" sz="1200" dirty="0" smtClean="0">
                <a:solidFill>
                  <a:prstClr val="black"/>
                </a:solidFill>
                <a:latin typeface="Calibri"/>
                <a:cs typeface="Arial" charset="0"/>
                <a:hlinkClick r:id="rId4"/>
              </a:rPr>
              <a:t>Boron-trifluoride-elpot-3D-vdW</a:t>
            </a:r>
            <a:r>
              <a:rPr lang="en-US" sz="1200" dirty="0" smtClean="0">
                <a:solidFill>
                  <a:prstClr val="black">
                    <a:lumMod val="65000"/>
                    <a:lumOff val="35000"/>
                  </a:prstClr>
                </a:solidFill>
                <a:latin typeface="Calibri"/>
                <a:cs typeface="Arial" charset="0"/>
              </a:rPr>
              <a:t>”,</a:t>
            </a:r>
            <a:r>
              <a:rPr lang="el-GR" sz="1200" dirty="0" smtClean="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smtClean="0">
                <a:solidFill>
                  <a:prstClr val="black"/>
                </a:solidFill>
                <a:latin typeface="Calibri"/>
                <a:cs typeface="Arial" charset="0"/>
                <a:hlinkClick r:id="rId5" tooltip="User:Benjah-bmm27"/>
              </a:rPr>
              <a:t>Benjah-bmm27</a:t>
            </a:r>
            <a:r>
              <a:rPr lang="en-US" sz="1200" dirty="0" smtClean="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pic>
        <p:nvPicPr>
          <p:cNvPr id="2050" name="Picture 2" descr="δομή μεθανίου"/>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239" y="4050413"/>
            <a:ext cx="2056182" cy="240088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p:cNvSpPr/>
          <p:nvPr/>
        </p:nvSpPr>
        <p:spPr>
          <a:xfrm>
            <a:off x="5528384" y="6400774"/>
            <a:ext cx="3191892" cy="461665"/>
          </a:xfrm>
          <a:prstGeom prst="rect">
            <a:avLst/>
          </a:prstGeom>
        </p:spPr>
        <p:txBody>
          <a:bodyPr wrap="square">
            <a:spAutoFit/>
          </a:bodyPr>
          <a:lstStyle/>
          <a:p>
            <a:pPr algn="ctr">
              <a:defRPr/>
            </a:pPr>
            <a:r>
              <a:rPr lang="en-US" sz="1200" dirty="0" smtClean="0">
                <a:solidFill>
                  <a:prstClr val="black">
                    <a:lumMod val="65000"/>
                    <a:lumOff val="35000"/>
                  </a:prstClr>
                </a:solidFill>
                <a:latin typeface="+mn-lt"/>
                <a:cs typeface="Arial" charset="0"/>
              </a:rPr>
              <a:t>“</a:t>
            </a:r>
            <a:r>
              <a:rPr lang="en-US" sz="1200" dirty="0" smtClean="0">
                <a:solidFill>
                  <a:prstClr val="black"/>
                </a:solidFill>
                <a:latin typeface="+mn-lt"/>
                <a:cs typeface="Arial" charset="0"/>
                <a:hlinkClick r:id="rId7"/>
              </a:rPr>
              <a:t>Methane-CRC-MW-3D-balls</a:t>
            </a:r>
            <a:r>
              <a:rPr lang="en-US" sz="1200" dirty="0" smtClean="0">
                <a:solidFill>
                  <a:prstClr val="black">
                    <a:lumMod val="65000"/>
                    <a:lumOff val="35000"/>
                  </a:prstClr>
                </a:solidFill>
                <a:latin typeface="+mn-lt"/>
                <a:cs typeface="Arial" charset="0"/>
              </a:rPr>
              <a:t>”,</a:t>
            </a:r>
            <a:r>
              <a:rPr lang="el-GR" sz="1200" dirty="0" smtClean="0">
                <a:solidFill>
                  <a:prstClr val="black">
                    <a:lumMod val="65000"/>
                    <a:lumOff val="35000"/>
                  </a:prstClr>
                </a:solidFill>
                <a:latin typeface="+mn-lt"/>
                <a:cs typeface="Arial" charset="0"/>
              </a:rPr>
              <a:t> </a:t>
            </a:r>
            <a:r>
              <a:rPr lang="el-GR" sz="1200" dirty="0" smtClean="0">
                <a:solidFill>
                  <a:prstClr val="black">
                    <a:lumMod val="65000"/>
                    <a:lumOff val="35000"/>
                  </a:prstClr>
                </a:solidFill>
                <a:latin typeface="+mn-lt"/>
                <a:cs typeface="Arial" charset="0"/>
              </a:rPr>
              <a:t>από</a:t>
            </a:r>
            <a:r>
              <a:rPr lang="en-US" sz="1200" dirty="0" smtClean="0">
                <a:solidFill>
                  <a:prstClr val="black">
                    <a:lumMod val="65000"/>
                    <a:lumOff val="35000"/>
                  </a:prstClr>
                </a:solidFill>
                <a:latin typeface="+mn-lt"/>
                <a:cs typeface="Arial" charset="0"/>
              </a:rPr>
              <a:t> </a:t>
            </a:r>
            <a:r>
              <a:rPr lang="en-US" sz="1200" dirty="0" smtClean="0">
                <a:solidFill>
                  <a:prstClr val="black"/>
                </a:solidFill>
                <a:latin typeface="+mn-lt"/>
                <a:cs typeface="Arial" charset="0"/>
                <a:hlinkClick r:id="rId5" tooltip="User:Benjah-bmm27"/>
              </a:rPr>
              <a:t>Benjah-bmm27</a:t>
            </a:r>
            <a:r>
              <a:rPr lang="en-US" sz="1200" dirty="0" smtClean="0">
                <a:solidFill>
                  <a:prstClr val="black"/>
                </a:solidFill>
                <a:latin typeface="+mn-lt"/>
                <a:cs typeface="Arial" charset="0"/>
              </a:rPr>
              <a:t> </a:t>
            </a:r>
            <a:r>
              <a:rPr lang="el-GR" sz="1200" dirty="0">
                <a:solidFill>
                  <a:prstClr val="black">
                    <a:lumMod val="65000"/>
                    <a:lumOff val="35000"/>
                  </a:prstClr>
                </a:solidFill>
                <a:latin typeface="+mn-lt"/>
                <a:cs typeface="Arial" charset="0"/>
              </a:rPr>
              <a:t>διαθέσιμο ως κοινό κτήμα</a:t>
            </a:r>
            <a:endParaRPr lang="en-US" sz="1200" dirty="0">
              <a:solidFill>
                <a:prstClr val="black"/>
              </a:solidFill>
              <a:latin typeface="+mn-lt"/>
              <a:cs typeface="Arial" charset="0"/>
            </a:endParaRPr>
          </a:p>
        </p:txBody>
      </p:sp>
      <p:sp>
        <p:nvSpPr>
          <p:cNvPr id="4" name="Θέση αριθμού διαφάνειας 3"/>
          <p:cNvSpPr>
            <a:spLocks noGrp="1"/>
          </p:cNvSpPr>
          <p:nvPr>
            <p:ph type="sldNum" sz="quarter" idx="12"/>
          </p:nvPr>
        </p:nvSpPr>
        <p:spPr>
          <a:xfrm>
            <a:off x="6804248" y="6309320"/>
            <a:ext cx="2133600" cy="365125"/>
          </a:xfrm>
        </p:spPr>
        <p:txBody>
          <a:bodyPr/>
          <a:lstStyle/>
          <a:p>
            <a:pPr>
              <a:defRPr/>
            </a:pPr>
            <a:fld id="{AAD32C32-6BA1-47F1-98A0-F69A1059CE17}"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2349044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p:txBody>
          <a:bodyPr/>
          <a:lstStyle/>
          <a:p>
            <a:pPr eaLnBrk="1" hangingPunct="1"/>
            <a:r>
              <a:rPr lang="el-GR" altLang="el-GR" dirty="0" smtClean="0"/>
              <a:t>Πολικός ομοιοπολικός δεσμός</a:t>
            </a:r>
          </a:p>
        </p:txBody>
      </p:sp>
      <p:sp>
        <p:nvSpPr>
          <p:cNvPr id="13315" name="Θέση περιεχομένου 2"/>
          <p:cNvSpPr>
            <a:spLocks noGrp="1"/>
          </p:cNvSpPr>
          <p:nvPr>
            <p:ph idx="1"/>
          </p:nvPr>
        </p:nvSpPr>
        <p:spPr>
          <a:xfrm>
            <a:off x="457200" y="1196975"/>
            <a:ext cx="5626968" cy="5040313"/>
          </a:xfrm>
        </p:spPr>
        <p:txBody>
          <a:bodyPr/>
          <a:lstStyle/>
          <a:p>
            <a:pPr marL="0" indent="0" eaLnBrk="1" hangingPunct="1">
              <a:lnSpc>
                <a:spcPct val="114000"/>
              </a:lnSpc>
              <a:buFont typeface="Arial" charset="0"/>
              <a:buNone/>
            </a:pPr>
            <a:r>
              <a:rPr lang="el-GR" altLang="el-GR" sz="2400" dirty="0" smtClean="0"/>
              <a:t>Εάν τα άτομα, που συνδέονται με ομοιοπολικό δεσμό, ανήκουν σε διαφορετικά στοιχεία κι έχουν διαφορετική </a:t>
            </a:r>
            <a:r>
              <a:rPr lang="el-GR" altLang="el-GR" sz="2400" dirty="0" err="1" smtClean="0"/>
              <a:t>ηλεκτραρνητικότητα</a:t>
            </a:r>
            <a:r>
              <a:rPr lang="el-GR" altLang="el-GR" sz="2400" dirty="0" smtClean="0"/>
              <a:t>, το κοινό ζεύγος ηλεκτρονίων έλκεται περισσότερο από το πιο </a:t>
            </a:r>
            <a:r>
              <a:rPr lang="el-GR" altLang="el-GR" sz="2400" dirty="0" err="1" smtClean="0"/>
              <a:t>ηλεκτραρνητικό</a:t>
            </a:r>
            <a:r>
              <a:rPr lang="el-GR" altLang="el-GR" sz="2400" dirty="0" smtClean="0"/>
              <a:t> άτομο και το ζεύγος ηλεκτρονίων μετατοπίζεται περισσότερο προς το μέρος του (ανομοιόμορφη κατανομή δ- και δ+). Ο δεσμός τότε ονομάζεται </a:t>
            </a:r>
            <a:r>
              <a:rPr lang="el-GR" altLang="el-GR" sz="2400" b="1" dirty="0" smtClean="0"/>
              <a:t>πολικός (ή πολωμένος) ομοιοπολικός δεσμός </a:t>
            </a:r>
            <a:r>
              <a:rPr lang="el-GR" altLang="el-GR" sz="2400" dirty="0" smtClean="0"/>
              <a:t>και το μόριο εμφανίζει τη μορφή</a:t>
            </a:r>
            <a:r>
              <a:rPr lang="el-GR" altLang="el-GR" sz="2400" b="1" dirty="0" smtClean="0"/>
              <a:t> ηλεκτρικού </a:t>
            </a:r>
            <a:r>
              <a:rPr lang="el-GR" altLang="el-GR" sz="2400" b="1" dirty="0" err="1" smtClean="0"/>
              <a:t>διπόλου</a:t>
            </a:r>
            <a:r>
              <a:rPr lang="el-GR" altLang="el-GR" sz="2400" dirty="0" smtClean="0"/>
              <a:t>.</a:t>
            </a:r>
          </a:p>
        </p:txBody>
      </p:sp>
      <p:pic>
        <p:nvPicPr>
          <p:cNvPr id="3074" name="Picture 2" descr="Πολικός ομοιοπολικός δεσμός στο μόριο του νερού"/>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196752"/>
            <a:ext cx="2482172" cy="208823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17340" y="3233958"/>
            <a:ext cx="3191892" cy="461665"/>
          </a:xfrm>
          <a:prstGeom prst="rect">
            <a:avLst/>
          </a:prstGeom>
        </p:spPr>
        <p:txBody>
          <a:bodyPr wrap="square">
            <a:spAutoFit/>
          </a:bodyPr>
          <a:lstStyle/>
          <a:p>
            <a:pPr algn="ctr">
              <a:defRPr/>
            </a:pPr>
            <a:r>
              <a:rPr lang="en-US" sz="1200" dirty="0" smtClean="0">
                <a:solidFill>
                  <a:prstClr val="black">
                    <a:lumMod val="65000"/>
                    <a:lumOff val="35000"/>
                  </a:prstClr>
                </a:solidFill>
                <a:latin typeface="Calibri"/>
                <a:cs typeface="Arial" charset="0"/>
              </a:rPr>
              <a:t>“</a:t>
            </a:r>
            <a:r>
              <a:rPr lang="en-US" sz="1200" dirty="0" smtClean="0">
                <a:solidFill>
                  <a:prstClr val="black"/>
                </a:solidFill>
                <a:latin typeface="Calibri"/>
                <a:cs typeface="Arial" charset="0"/>
                <a:hlinkClick r:id="rId4"/>
              </a:rPr>
              <a:t>Water-elpot-transparent-3D-balls</a:t>
            </a:r>
            <a:r>
              <a:rPr lang="en-US" sz="1200" dirty="0" smtClean="0">
                <a:solidFill>
                  <a:prstClr val="black">
                    <a:lumMod val="65000"/>
                    <a:lumOff val="35000"/>
                  </a:prstClr>
                </a:solidFill>
                <a:latin typeface="Calibri"/>
                <a:cs typeface="Arial" charset="0"/>
              </a:rPr>
              <a:t>”,</a:t>
            </a:r>
            <a:r>
              <a:rPr lang="el-GR" sz="1200" dirty="0" smtClean="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smtClean="0">
                <a:solidFill>
                  <a:prstClr val="black"/>
                </a:solidFill>
                <a:latin typeface="Calibri"/>
                <a:cs typeface="Arial" charset="0"/>
                <a:hlinkClick r:id="rId5" tooltip="User:Benjah-bmm27"/>
              </a:rPr>
              <a:t>Benjah-bmm27</a:t>
            </a:r>
            <a:r>
              <a:rPr lang="en-US" sz="1200" dirty="0" smtClean="0">
                <a:solidFill>
                  <a:prstClr val="black"/>
                </a:solidFill>
                <a:latin typeface="Calibri"/>
                <a:cs typeface="Arial" charset="0"/>
              </a:rPr>
              <a:t> </a:t>
            </a:r>
            <a:r>
              <a:rPr lang="el-GR" sz="1200" dirty="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pic>
        <p:nvPicPr>
          <p:cNvPr id="3076" name="Picture 4" descr="Πολικός ομοιοπολικός δεσμός στο μόριο της αμμωνίας"/>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192" y="3717032"/>
            <a:ext cx="2304256" cy="236333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p:cNvSpPr/>
          <p:nvPr/>
        </p:nvSpPr>
        <p:spPr>
          <a:xfrm>
            <a:off x="6017340" y="6080371"/>
            <a:ext cx="3191892" cy="461665"/>
          </a:xfrm>
          <a:prstGeom prst="rect">
            <a:avLst/>
          </a:prstGeom>
        </p:spPr>
        <p:txBody>
          <a:bodyPr wrap="square">
            <a:spAutoFit/>
          </a:bodyPr>
          <a:lstStyle/>
          <a:p>
            <a:pPr algn="ctr">
              <a:defRPr/>
            </a:pPr>
            <a:r>
              <a:rPr lang="en-US" sz="1200" dirty="0" smtClean="0">
                <a:solidFill>
                  <a:prstClr val="black">
                    <a:lumMod val="65000"/>
                    <a:lumOff val="35000"/>
                  </a:prstClr>
                </a:solidFill>
                <a:latin typeface="+mn-lt"/>
                <a:cs typeface="Arial" charset="0"/>
              </a:rPr>
              <a:t>“</a:t>
            </a:r>
            <a:r>
              <a:rPr lang="en-US" sz="1200" dirty="0" smtClean="0">
                <a:solidFill>
                  <a:prstClr val="black"/>
                </a:solidFill>
                <a:latin typeface="+mn-lt"/>
                <a:cs typeface="Arial" charset="0"/>
                <a:hlinkClick r:id="rId7"/>
              </a:rPr>
              <a:t>Ammonia-elpot-transparent-3D-balls-A</a:t>
            </a:r>
            <a:r>
              <a:rPr lang="en-US" sz="1200" dirty="0" smtClean="0">
                <a:solidFill>
                  <a:prstClr val="black">
                    <a:lumMod val="65000"/>
                    <a:lumOff val="35000"/>
                  </a:prstClr>
                </a:solidFill>
                <a:latin typeface="+mn-lt"/>
                <a:cs typeface="Arial" charset="0"/>
              </a:rPr>
              <a:t>”,</a:t>
            </a:r>
            <a:r>
              <a:rPr lang="el-GR" sz="1200" dirty="0" smtClean="0">
                <a:solidFill>
                  <a:prstClr val="black">
                    <a:lumMod val="65000"/>
                    <a:lumOff val="35000"/>
                  </a:prstClr>
                </a:solidFill>
                <a:latin typeface="+mn-lt"/>
                <a:cs typeface="Arial" charset="0"/>
              </a:rPr>
              <a:t> </a:t>
            </a:r>
            <a:r>
              <a:rPr lang="el-GR" sz="1200" dirty="0" smtClean="0">
                <a:solidFill>
                  <a:prstClr val="black">
                    <a:lumMod val="65000"/>
                    <a:lumOff val="35000"/>
                  </a:prstClr>
                </a:solidFill>
                <a:latin typeface="+mn-lt"/>
                <a:cs typeface="Arial" charset="0"/>
              </a:rPr>
              <a:t>από</a:t>
            </a:r>
            <a:r>
              <a:rPr lang="en-US" sz="1200" dirty="0" smtClean="0">
                <a:solidFill>
                  <a:prstClr val="black">
                    <a:lumMod val="65000"/>
                    <a:lumOff val="35000"/>
                  </a:prstClr>
                </a:solidFill>
                <a:latin typeface="+mn-lt"/>
                <a:cs typeface="Arial" charset="0"/>
              </a:rPr>
              <a:t> </a:t>
            </a:r>
            <a:r>
              <a:rPr lang="en-US" sz="1200" dirty="0" smtClean="0">
                <a:solidFill>
                  <a:prstClr val="black"/>
                </a:solidFill>
                <a:latin typeface="+mn-lt"/>
                <a:cs typeface="Arial" charset="0"/>
                <a:hlinkClick r:id="rId5" tooltip="User:Benjah-bmm27"/>
              </a:rPr>
              <a:t>Benjah-bmm27</a:t>
            </a:r>
            <a:r>
              <a:rPr lang="en-US" sz="1200" dirty="0" smtClean="0">
                <a:solidFill>
                  <a:prstClr val="black"/>
                </a:solidFill>
                <a:latin typeface="+mn-lt"/>
                <a:cs typeface="Arial" charset="0"/>
              </a:rPr>
              <a:t> </a:t>
            </a:r>
            <a:r>
              <a:rPr lang="el-GR" sz="1200" dirty="0">
                <a:solidFill>
                  <a:prstClr val="black">
                    <a:lumMod val="65000"/>
                    <a:lumOff val="35000"/>
                  </a:prstClr>
                </a:solidFill>
                <a:latin typeface="+mn-lt"/>
                <a:cs typeface="Arial" charset="0"/>
              </a:rPr>
              <a:t>διαθέσιμο ως κοινό κτήμα</a:t>
            </a:r>
            <a:endParaRPr lang="en-US" sz="1200" dirty="0">
              <a:solidFill>
                <a:prstClr val="black"/>
              </a:solidFill>
              <a:latin typeface="+mn-lt"/>
              <a:cs typeface="Arial" charset="0"/>
            </a:endParaRPr>
          </a:p>
        </p:txBody>
      </p:sp>
      <p:sp>
        <p:nvSpPr>
          <p:cNvPr id="4" name="Θέση αριθμού διαφάνειας 3"/>
          <p:cNvSpPr>
            <a:spLocks noGrp="1"/>
          </p:cNvSpPr>
          <p:nvPr>
            <p:ph type="sldNum" sz="quarter" idx="12"/>
          </p:nvPr>
        </p:nvSpPr>
        <p:spPr/>
        <p:txBody>
          <a:bodyPr/>
          <a:lstStyle/>
          <a:p>
            <a:pPr>
              <a:defRPr/>
            </a:pPr>
            <a:fld id="{83DE4FEA-F0A7-4283-9177-3C55B82F252E}"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2858342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p:nvPr>
        </p:nvSpPr>
        <p:spPr/>
        <p:txBody>
          <a:bodyPr/>
          <a:lstStyle/>
          <a:p>
            <a:pPr eaLnBrk="1" hangingPunct="1"/>
            <a:r>
              <a:rPr lang="el-GR" altLang="el-GR" smtClean="0"/>
              <a:t>Ομοιοπολικές ενώσεις</a:t>
            </a:r>
          </a:p>
        </p:txBody>
      </p:sp>
      <p:sp>
        <p:nvSpPr>
          <p:cNvPr id="14339" name="Θέση περιεχομένου 2"/>
          <p:cNvSpPr>
            <a:spLocks noGrp="1"/>
          </p:cNvSpPr>
          <p:nvPr>
            <p:ph idx="1"/>
          </p:nvPr>
        </p:nvSpPr>
        <p:spPr/>
        <p:txBody>
          <a:bodyPr/>
          <a:lstStyle/>
          <a:p>
            <a:pPr eaLnBrk="1" hangingPunct="1">
              <a:lnSpc>
                <a:spcPct val="110000"/>
              </a:lnSpc>
              <a:spcBef>
                <a:spcPts val="1200"/>
              </a:spcBef>
            </a:pPr>
            <a:r>
              <a:rPr lang="el-GR" altLang="el-GR" sz="2400" smtClean="0"/>
              <a:t>Έχουν ως δομικές μονάδες τα μόρια, μεταξύ των οποίων ασκούνται διαμοριακές δυνάμεις (έλξεις).</a:t>
            </a:r>
          </a:p>
          <a:p>
            <a:pPr eaLnBrk="1" hangingPunct="1">
              <a:lnSpc>
                <a:spcPct val="110000"/>
              </a:lnSpc>
              <a:spcBef>
                <a:spcPts val="1200"/>
              </a:spcBef>
            </a:pPr>
            <a:r>
              <a:rPr lang="el-GR" altLang="el-GR" sz="2400" smtClean="0"/>
              <a:t>Στις συνήθεις συνθήκες είναι αέρια ή μαλακά στερεά σώματα με χαμηλό σημείο τήξης.</a:t>
            </a:r>
          </a:p>
          <a:p>
            <a:pPr eaLnBrk="1" hangingPunct="1">
              <a:lnSpc>
                <a:spcPct val="110000"/>
              </a:lnSpc>
              <a:spcBef>
                <a:spcPts val="1200"/>
              </a:spcBef>
            </a:pPr>
            <a:r>
              <a:rPr lang="el-GR" altLang="el-GR" sz="2400" smtClean="0"/>
              <a:t>Σε καθαρή μορφή είναι κακοί αγωγοί του ηλεκτρισμού. Τα υδατικά διαλύματα ορισμένων ομοιοπολικών ενώσεων μπορούν να είναι ηλεκτρολύτες.</a:t>
            </a:r>
          </a:p>
          <a:p>
            <a:pPr eaLnBrk="1" hangingPunct="1">
              <a:lnSpc>
                <a:spcPct val="110000"/>
              </a:lnSpc>
              <a:spcBef>
                <a:spcPts val="1200"/>
              </a:spcBef>
            </a:pPr>
            <a:r>
              <a:rPr lang="el-GR" altLang="el-GR" sz="2400" smtClean="0"/>
              <a:t>Είναι γενικά δυσδιάλυτες στο νερό και διαλυτές στους οργανικούς διαλύτες, εκτός εάν αντιδρούν με το νερό ή έχουν πολικές ομάδες στο μόριό τους.</a:t>
            </a:r>
          </a:p>
        </p:txBody>
      </p:sp>
      <p:sp>
        <p:nvSpPr>
          <p:cNvPr id="4" name="Θέση αριθμού διαφάνειας 3"/>
          <p:cNvSpPr>
            <a:spLocks noGrp="1"/>
          </p:cNvSpPr>
          <p:nvPr>
            <p:ph type="sldNum" sz="quarter" idx="12"/>
          </p:nvPr>
        </p:nvSpPr>
        <p:spPr/>
        <p:txBody>
          <a:bodyPr/>
          <a:lstStyle/>
          <a:p>
            <a:pPr>
              <a:defRPr/>
            </a:pPr>
            <a:fld id="{D8AD4418-0769-4404-85FA-6BD4EAE8550D}"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1274904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p:nvPr>
        </p:nvSpPr>
        <p:spPr/>
        <p:txBody>
          <a:bodyPr/>
          <a:lstStyle/>
          <a:p>
            <a:pPr eaLnBrk="1" hangingPunct="1"/>
            <a:r>
              <a:rPr lang="el-GR" altLang="el-GR" smtClean="0"/>
              <a:t>Ημιπολικός δεσμός</a:t>
            </a:r>
          </a:p>
        </p:txBody>
      </p:sp>
      <p:sp>
        <p:nvSpPr>
          <p:cNvPr id="15363" name="Θέση περιεχομένου 2"/>
          <p:cNvSpPr>
            <a:spLocks noGrp="1"/>
          </p:cNvSpPr>
          <p:nvPr>
            <p:ph idx="1"/>
          </p:nvPr>
        </p:nvSpPr>
        <p:spPr>
          <a:xfrm>
            <a:off x="457200" y="1196975"/>
            <a:ext cx="8229600" cy="2303463"/>
          </a:xfrm>
        </p:spPr>
        <p:txBody>
          <a:bodyPr/>
          <a:lstStyle/>
          <a:p>
            <a:pPr marL="0" indent="0" eaLnBrk="1" hangingPunct="1">
              <a:lnSpc>
                <a:spcPct val="114000"/>
              </a:lnSpc>
              <a:buFont typeface="Arial" charset="0"/>
              <a:buNone/>
            </a:pPr>
            <a:r>
              <a:rPr lang="el-GR" altLang="el-GR" sz="2400" b="1" dirty="0" smtClean="0"/>
              <a:t>Ημιπολικός δεσμός</a:t>
            </a:r>
            <a:r>
              <a:rPr lang="el-GR" altLang="el-GR" sz="2400" dirty="0" smtClean="0"/>
              <a:t> ονομάζεται ο ομοιοπολικός δεσμός, όταν το κοινό ζεύγος ηλεκτρονίων προσφέρεται από το ένα μόνο από τα δυο άτομα που συνδέονται. Το πρώτο άτομο λέγεται δότης και το δεύτερο δέκτης. </a:t>
            </a:r>
          </a:p>
        </p:txBody>
      </p:sp>
      <p:pic>
        <p:nvPicPr>
          <p:cNvPr id="4098" name="Picture 2" descr="Σχηματισμός ημιπολικού δεσμού στο κατιόν του αμμωνίου&#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8998" y="3036057"/>
            <a:ext cx="3154805" cy="253398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8"/>
          <p:cNvSpPr/>
          <p:nvPr/>
        </p:nvSpPr>
        <p:spPr>
          <a:xfrm>
            <a:off x="1524982" y="5690255"/>
            <a:ext cx="3191892" cy="461665"/>
          </a:xfrm>
          <a:prstGeom prst="rect">
            <a:avLst/>
          </a:prstGeom>
        </p:spPr>
        <p:txBody>
          <a:bodyPr wrap="square">
            <a:spAutoFit/>
          </a:bodyPr>
          <a:lstStyle/>
          <a:p>
            <a:pPr algn="ctr">
              <a:defRPr/>
            </a:pPr>
            <a:r>
              <a:rPr lang="en-US" sz="1200" dirty="0" smtClean="0">
                <a:solidFill>
                  <a:prstClr val="black">
                    <a:lumMod val="65000"/>
                    <a:lumOff val="35000"/>
                  </a:prstClr>
                </a:solidFill>
                <a:latin typeface="Calibri"/>
                <a:cs typeface="Arial" charset="0"/>
              </a:rPr>
              <a:t>“</a:t>
            </a:r>
            <a:r>
              <a:rPr lang="en-US" sz="1200" dirty="0" smtClean="0">
                <a:solidFill>
                  <a:prstClr val="black"/>
                </a:solidFill>
                <a:latin typeface="Calibri"/>
                <a:cs typeface="Arial" charset="0"/>
                <a:hlinkClick r:id="rId4"/>
              </a:rPr>
              <a:t>Ammonium-2D</a:t>
            </a:r>
            <a:r>
              <a:rPr lang="en-US" sz="1200" dirty="0" smtClean="0">
                <a:solidFill>
                  <a:prstClr val="black">
                    <a:lumMod val="65000"/>
                    <a:lumOff val="35000"/>
                  </a:prstClr>
                </a:solidFill>
                <a:latin typeface="Calibri"/>
                <a:cs typeface="Arial" charset="0"/>
              </a:rPr>
              <a:t>”,</a:t>
            </a:r>
            <a:r>
              <a:rPr lang="el-GR" sz="1200" dirty="0" smtClean="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solidFill>
                <a:latin typeface="Calibri"/>
                <a:cs typeface="Arial" charset="0"/>
                <a:hlinkClick r:id="rId5" tooltip="User:Ragimiri"/>
              </a:rPr>
              <a:t>Ragimiri</a:t>
            </a:r>
            <a:r>
              <a:rPr lang="en-US" sz="1200" dirty="0" smtClean="0">
                <a:solidFill>
                  <a:prstClr val="black"/>
                </a:solidFill>
                <a:latin typeface="Calibri"/>
                <a:cs typeface="Arial" charset="0"/>
              </a:rPr>
              <a:t> </a:t>
            </a:r>
            <a:r>
              <a:rPr lang="el-GR" sz="1200" dirty="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pic>
        <p:nvPicPr>
          <p:cNvPr id="4100" name="Picture 4" descr="το μόριο της αμωννίας"/>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69398" y="2852936"/>
            <a:ext cx="2963166" cy="290022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p:cNvSpPr/>
          <p:nvPr/>
        </p:nvSpPr>
        <p:spPr>
          <a:xfrm>
            <a:off x="5138270" y="5706244"/>
            <a:ext cx="3191892" cy="461665"/>
          </a:xfrm>
          <a:prstGeom prst="rect">
            <a:avLst/>
          </a:prstGeom>
        </p:spPr>
        <p:txBody>
          <a:bodyPr wrap="square">
            <a:spAutoFit/>
          </a:bodyPr>
          <a:lstStyle/>
          <a:p>
            <a:pPr algn="ctr">
              <a:defRPr/>
            </a:pPr>
            <a:r>
              <a:rPr lang="en-US" sz="1200" dirty="0" smtClean="0">
                <a:solidFill>
                  <a:prstClr val="black">
                    <a:lumMod val="65000"/>
                    <a:lumOff val="35000"/>
                  </a:prstClr>
                </a:solidFill>
                <a:latin typeface="Calibri"/>
                <a:cs typeface="Arial" charset="0"/>
              </a:rPr>
              <a:t>“</a:t>
            </a:r>
            <a:r>
              <a:rPr lang="en-US" sz="1200" dirty="0" smtClean="0">
                <a:solidFill>
                  <a:prstClr val="black"/>
                </a:solidFill>
                <a:latin typeface="Calibri"/>
                <a:cs typeface="Arial" charset="0"/>
                <a:hlinkClick r:id="rId7"/>
              </a:rPr>
              <a:t>Ammonium-3D-balls</a:t>
            </a:r>
            <a:r>
              <a:rPr lang="en-US" sz="1200" dirty="0" smtClean="0">
                <a:solidFill>
                  <a:prstClr val="black">
                    <a:lumMod val="65000"/>
                    <a:lumOff val="35000"/>
                  </a:prstClr>
                </a:solidFill>
                <a:latin typeface="Calibri"/>
                <a:cs typeface="Arial" charset="0"/>
              </a:rPr>
              <a:t>”,</a:t>
            </a:r>
            <a:r>
              <a:rPr lang="el-GR" sz="1200" dirty="0" smtClean="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smtClean="0">
                <a:solidFill>
                  <a:prstClr val="black"/>
                </a:solidFill>
                <a:latin typeface="Calibri"/>
                <a:cs typeface="Arial" charset="0"/>
                <a:hlinkClick r:id="rId8" tooltip="User:Benjah-bmm27"/>
              </a:rPr>
              <a:t>Benjah-bmm27</a:t>
            </a:r>
            <a:r>
              <a:rPr lang="en-US" sz="1200" dirty="0" smtClean="0">
                <a:solidFill>
                  <a:prstClr val="black"/>
                </a:solidFill>
                <a:latin typeface="Calibri"/>
                <a:cs typeface="Arial" charset="0"/>
              </a:rPr>
              <a:t> </a:t>
            </a:r>
            <a:r>
              <a:rPr lang="el-GR" sz="1200" dirty="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sp>
        <p:nvSpPr>
          <p:cNvPr id="2" name="Ορθογώνιο 1"/>
          <p:cNvSpPr/>
          <p:nvPr/>
        </p:nvSpPr>
        <p:spPr>
          <a:xfrm>
            <a:off x="1341849" y="6289416"/>
            <a:ext cx="6750050" cy="400050"/>
          </a:xfrm>
          <a:prstGeom prst="rect">
            <a:avLst/>
          </a:prstGeom>
        </p:spPr>
        <p:txBody>
          <a:bodyPr>
            <a:spAutoFit/>
          </a:bodyPr>
          <a:lstStyle/>
          <a:p>
            <a:pPr algn="ctr">
              <a:defRPr/>
            </a:pPr>
            <a:r>
              <a:rPr lang="el-GR" sz="2000" dirty="0">
                <a:solidFill>
                  <a:prstClr val="black"/>
                </a:solidFill>
                <a:latin typeface="Calibri"/>
                <a:cs typeface="Arial" charset="0"/>
              </a:rPr>
              <a:t>Σχηματισμός ημιπολικού δεσμού στο κατιόν του αμμωνίου</a:t>
            </a:r>
          </a:p>
        </p:txBody>
      </p:sp>
      <p:sp>
        <p:nvSpPr>
          <p:cNvPr id="4" name="Θέση αριθμού διαφάνειας 3"/>
          <p:cNvSpPr>
            <a:spLocks noGrp="1"/>
          </p:cNvSpPr>
          <p:nvPr>
            <p:ph type="sldNum" sz="quarter" idx="12"/>
          </p:nvPr>
        </p:nvSpPr>
        <p:spPr>
          <a:xfrm>
            <a:off x="6553200" y="6376243"/>
            <a:ext cx="2133600" cy="365125"/>
          </a:xfrm>
        </p:spPr>
        <p:txBody>
          <a:bodyPr/>
          <a:lstStyle/>
          <a:p>
            <a:pPr>
              <a:defRPr/>
            </a:pPr>
            <a:fld id="{506E5754-4BBA-4C3C-BC7B-7CEDE8E06C0D}"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755344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p:txBody>
          <a:bodyPr/>
          <a:lstStyle/>
          <a:p>
            <a:pPr eaLnBrk="1" hangingPunct="1"/>
            <a:r>
              <a:rPr lang="el-GR" altLang="el-GR" smtClean="0"/>
              <a:t>Δεσμός υδρογόνου</a:t>
            </a:r>
          </a:p>
        </p:txBody>
      </p:sp>
      <p:sp>
        <p:nvSpPr>
          <p:cNvPr id="16387" name="Θέση περιεχομένου 2"/>
          <p:cNvSpPr>
            <a:spLocks noGrp="1"/>
          </p:cNvSpPr>
          <p:nvPr>
            <p:ph idx="1"/>
          </p:nvPr>
        </p:nvSpPr>
        <p:spPr/>
        <p:txBody>
          <a:bodyPr/>
          <a:lstStyle/>
          <a:p>
            <a:pPr marL="0" indent="0" eaLnBrk="1" hangingPunct="1">
              <a:lnSpc>
                <a:spcPct val="114000"/>
              </a:lnSpc>
              <a:spcBef>
                <a:spcPts val="1200"/>
              </a:spcBef>
              <a:buFont typeface="Arial" charset="0"/>
              <a:buNone/>
            </a:pPr>
            <a:r>
              <a:rPr lang="el-GR" altLang="el-GR" sz="2400" dirty="0" smtClean="0"/>
              <a:t>Σε ορισμένες υδρογονούχες ενώσεις, το άτομο του Η του ενός μορίου (Η-Υ) και το </a:t>
            </a:r>
            <a:r>
              <a:rPr lang="el-GR" altLang="el-GR" sz="2400" dirty="0" err="1" smtClean="0"/>
              <a:t>ηλεκτραρνητικό</a:t>
            </a:r>
            <a:r>
              <a:rPr lang="el-GR" altLang="el-GR" sz="2400" dirty="0" smtClean="0"/>
              <a:t> άτομο (Υ= F, O, N) ενός άλλου έλκονται αμοιβαία με έναν δεσμό που ονομάζεται  </a:t>
            </a:r>
            <a:r>
              <a:rPr lang="el-GR" altLang="el-GR" sz="2400" b="1" dirty="0" smtClean="0"/>
              <a:t>δεσμός  ή γέφυρα υδρογόνου</a:t>
            </a:r>
            <a:r>
              <a:rPr lang="el-GR" altLang="el-GR" sz="2400" dirty="0" smtClean="0"/>
              <a:t>. Ο δεσμός υδρογόνου προκαλεί ασυνήθιστα ισχυρές </a:t>
            </a:r>
            <a:r>
              <a:rPr lang="el-GR" altLang="el-GR" sz="2400" dirty="0" err="1" smtClean="0"/>
              <a:t>διαμοριακές</a:t>
            </a:r>
            <a:r>
              <a:rPr lang="el-GR" altLang="el-GR" sz="2400" dirty="0" smtClean="0"/>
              <a:t> ελκτικές δυνάμεις σε ορισμένες υδρογονούχες ενώσεις κι επιφέρει σημαντικές μεταβολές σε φυσικές και χημικές ιδιότητες διαφόρων σωμάτων. Σε αυτή τη βάση, εξηγούνται τα υψηλά σημεία βρασμού (π.χ. </a:t>
            </a:r>
            <a:r>
              <a:rPr lang="el-GR" altLang="el-GR" sz="2400" dirty="0" err="1" smtClean="0"/>
              <a:t>σ.ζ</a:t>
            </a:r>
            <a:r>
              <a:rPr lang="el-GR" altLang="el-GR" sz="2400" dirty="0" smtClean="0"/>
              <a:t>. νερού 100°C), τα υψηλά ιξώδη, καθώς και η μεγάλη διαλυτότητα που εμφανίζουν πολλές ενώσεις σε ορισμένους διαλύτες (π.χ. νερό, αμμωνία, κτλ). </a:t>
            </a:r>
          </a:p>
        </p:txBody>
      </p:sp>
      <p:sp>
        <p:nvSpPr>
          <p:cNvPr id="4" name="Θέση αριθμού διαφάνειας 3"/>
          <p:cNvSpPr>
            <a:spLocks noGrp="1"/>
          </p:cNvSpPr>
          <p:nvPr>
            <p:ph type="sldNum" sz="quarter" idx="12"/>
          </p:nvPr>
        </p:nvSpPr>
        <p:spPr/>
        <p:txBody>
          <a:bodyPr/>
          <a:lstStyle/>
          <a:p>
            <a:pPr>
              <a:defRPr/>
            </a:pPr>
            <a:fld id="{6519726F-1DCA-447C-8BCE-2A61CDA6B0FD}"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480769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a:xfrm>
            <a:off x="1115616" y="115888"/>
            <a:ext cx="6912768" cy="1296888"/>
          </a:xfrm>
        </p:spPr>
        <p:txBody>
          <a:bodyPr/>
          <a:lstStyle/>
          <a:p>
            <a:pPr eaLnBrk="1" hangingPunct="1"/>
            <a:r>
              <a:rPr lang="el-GR" altLang="el-GR" dirty="0" smtClean="0"/>
              <a:t>Αναπαράσταση του δεσμού του υδρογόνου</a:t>
            </a:r>
          </a:p>
        </p:txBody>
      </p:sp>
      <p:pic>
        <p:nvPicPr>
          <p:cNvPr id="17412" name="Picture 2" descr="σχηματικά οι δεσμοί υδρογόνο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109" y="1704999"/>
            <a:ext cx="4571783" cy="453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p:nvPr/>
        </p:nvSpPr>
        <p:spPr>
          <a:xfrm>
            <a:off x="3095625" y="6375400"/>
            <a:ext cx="2952750" cy="460375"/>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4"/>
              </a:rPr>
              <a:t>3D model hydrogen bonds in water</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5" tooltip="User:Snek01"/>
              </a:rPr>
              <a:t>Snek01</a:t>
            </a:r>
            <a:r>
              <a:rPr lang="el-GR" sz="1200" dirty="0">
                <a:solidFill>
                  <a:prstClr val="black"/>
                </a:solidFill>
                <a:latin typeface="Calibri"/>
                <a:cs typeface="Arial" charset="0"/>
              </a:rPr>
              <a:t> </a:t>
            </a:r>
            <a:r>
              <a:rPr lang="el-GR" sz="1200" dirty="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612AF822-23E6-47A7-87F8-9FFF6798E600}"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3960544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p:cNvSpPr>
          <p:nvPr>
            <p:ph type="title"/>
          </p:nvPr>
        </p:nvSpPr>
        <p:spPr/>
        <p:txBody>
          <a:bodyPr/>
          <a:lstStyle/>
          <a:p>
            <a:pPr eaLnBrk="1" hangingPunct="1"/>
            <a:r>
              <a:rPr lang="el-GR" altLang="el-GR" smtClean="0"/>
              <a:t>Μεταλλικός δεσμός </a:t>
            </a:r>
            <a:r>
              <a:rPr lang="el-GR" altLang="el-GR" sz="3200" b="0" smtClean="0"/>
              <a:t>(1 από 2)</a:t>
            </a:r>
          </a:p>
        </p:txBody>
      </p:sp>
      <p:sp>
        <p:nvSpPr>
          <p:cNvPr id="18435" name="Θέση περιεχομένου 2"/>
          <p:cNvSpPr>
            <a:spLocks noGrp="1"/>
          </p:cNvSpPr>
          <p:nvPr>
            <p:ph idx="1"/>
          </p:nvPr>
        </p:nvSpPr>
        <p:spPr/>
        <p:txBody>
          <a:bodyPr/>
          <a:lstStyle/>
          <a:p>
            <a:pPr marL="0" indent="0" eaLnBrk="1" hangingPunct="1">
              <a:lnSpc>
                <a:spcPct val="114000"/>
              </a:lnSpc>
              <a:buFont typeface="Arial" charset="0"/>
              <a:buNone/>
            </a:pPr>
            <a:r>
              <a:rPr lang="el-GR" altLang="el-GR" sz="2400" dirty="0" smtClean="0"/>
              <a:t>Οι χαρακτηριστικές ιδιότητες των μετάλλων (μεταλλική λάμψη, υψηλά σημεία τήξης, σκληρότητα, θερμική και ηλεκτρική αγωγιμότητα κτλ.) αποδίδονται στο είδος του δεσμού που αναπτύσσεται μεταξύ των ατόμων των μετάλλων. Η εξήγηση του μεταλλικού δεσμού είναι με απλά λόγια η εξής: Επειδή τα άτομα των μεταλλικών στοιχείων είναι </a:t>
            </a:r>
            <a:r>
              <a:rPr lang="el-GR" altLang="el-GR" sz="2400" dirty="0" err="1" smtClean="0"/>
              <a:t>ηλεκτροθετικά</a:t>
            </a:r>
            <a:r>
              <a:rPr lang="el-GR" altLang="el-GR" sz="2400" dirty="0" smtClean="0"/>
              <a:t>, τα ηλεκτρόνιά τους αποσπώνται από την στιβάδα σθένους και κυκλοφορούν στον κρύσταλλο </a:t>
            </a:r>
            <a:r>
              <a:rPr lang="en-US" altLang="el-GR" sz="2400" dirty="0" smtClean="0"/>
              <a:t>“</a:t>
            </a:r>
            <a:r>
              <a:rPr lang="el-GR" altLang="el-GR" sz="2400" dirty="0" smtClean="0"/>
              <a:t>ελεύθερα</a:t>
            </a:r>
            <a:r>
              <a:rPr lang="en-US" altLang="el-GR" sz="2400" dirty="0" smtClean="0"/>
              <a:t>”</a:t>
            </a:r>
            <a:r>
              <a:rPr lang="el-GR" altLang="el-GR" sz="2400" dirty="0" smtClean="0"/>
              <a:t> ως νέφος, ενώ συγκρατούνται με δυνάμεις ηλεκτροστατικής φύσης από το θετικά φορτισμένο κρύσταλλο.</a:t>
            </a:r>
          </a:p>
        </p:txBody>
      </p:sp>
      <p:sp>
        <p:nvSpPr>
          <p:cNvPr id="4" name="Θέση αριθμού διαφάνειας 3"/>
          <p:cNvSpPr>
            <a:spLocks noGrp="1"/>
          </p:cNvSpPr>
          <p:nvPr>
            <p:ph type="sldNum" sz="quarter" idx="12"/>
          </p:nvPr>
        </p:nvSpPr>
        <p:spPr/>
        <p:txBody>
          <a:bodyPr/>
          <a:lstStyle/>
          <a:p>
            <a:pPr>
              <a:defRPr/>
            </a:pPr>
            <a:fld id="{8175F9E2-8137-4EA0-A226-8E3B6653AFCD}"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2598484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p:cNvSpPr>
          <p:nvPr>
            <p:ph type="title"/>
          </p:nvPr>
        </p:nvSpPr>
        <p:spPr/>
        <p:txBody>
          <a:bodyPr/>
          <a:lstStyle/>
          <a:p>
            <a:pPr eaLnBrk="1" hangingPunct="1"/>
            <a:r>
              <a:rPr lang="el-GR" altLang="el-GR" smtClean="0"/>
              <a:t>Μεταλλικός δεσμός </a:t>
            </a:r>
            <a:r>
              <a:rPr lang="el-GR" altLang="el-GR" sz="3200" b="0" smtClean="0"/>
              <a:t>(2 από 2)</a:t>
            </a:r>
            <a:endParaRPr lang="el-GR" altLang="el-GR" smtClean="0"/>
          </a:p>
        </p:txBody>
      </p:sp>
      <p:grpSp>
        <p:nvGrpSpPr>
          <p:cNvPr id="19460" name="Ομάδα 53" descr=" η δομή ενός μεταλλικού δεσμού"/>
          <p:cNvGrpSpPr>
            <a:grpSpLocks/>
          </p:cNvGrpSpPr>
          <p:nvPr/>
        </p:nvGrpSpPr>
        <p:grpSpPr bwMode="auto">
          <a:xfrm>
            <a:off x="2235200" y="1608138"/>
            <a:ext cx="4673600" cy="4224337"/>
            <a:chOff x="4766325" y="1772816"/>
            <a:chExt cx="3974742" cy="3866493"/>
          </a:xfrm>
        </p:grpSpPr>
        <p:sp>
          <p:nvSpPr>
            <p:cNvPr id="5" name="Έλλειψη 4"/>
            <p:cNvSpPr/>
            <p:nvPr/>
          </p:nvSpPr>
          <p:spPr>
            <a:xfrm>
              <a:off x="8102462" y="2961389"/>
              <a:ext cx="576499" cy="575397"/>
            </a:xfrm>
            <a:prstGeom prst="ellipse">
              <a:avLst/>
            </a:prstGeom>
            <a:gradFill>
              <a:gsLst>
                <a:gs pos="0">
                  <a:schemeClr val="tx1">
                    <a:lumMod val="75000"/>
                    <a:lumOff val="25000"/>
                  </a:schemeClr>
                </a:gs>
                <a:gs pos="72000">
                  <a:schemeClr val="accent1">
                    <a:tint val="44500"/>
                    <a:satMod val="160000"/>
                  </a:schemeClr>
                </a:gs>
                <a:gs pos="100000">
                  <a:schemeClr val="accent1">
                    <a:tint val="23500"/>
                    <a:satMod val="160000"/>
                  </a:schemeClr>
                </a:gs>
              </a:gsLst>
              <a:lin ang="5400000" scaled="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prstClr val="black"/>
                  </a:solidFill>
                </a:rPr>
                <a:t>+</a:t>
              </a:r>
            </a:p>
          </p:txBody>
        </p:sp>
        <p:sp>
          <p:nvSpPr>
            <p:cNvPr id="7" name="Έλλειψη 6"/>
            <p:cNvSpPr/>
            <p:nvPr/>
          </p:nvSpPr>
          <p:spPr>
            <a:xfrm>
              <a:off x="7454407" y="2988996"/>
              <a:ext cx="576499" cy="575397"/>
            </a:xfrm>
            <a:prstGeom prst="ellipse">
              <a:avLst/>
            </a:prstGeom>
            <a:gradFill>
              <a:gsLst>
                <a:gs pos="0">
                  <a:schemeClr val="tx1">
                    <a:lumMod val="75000"/>
                    <a:lumOff val="25000"/>
                  </a:schemeClr>
                </a:gs>
                <a:gs pos="72000">
                  <a:schemeClr val="accent1">
                    <a:tint val="44500"/>
                    <a:satMod val="160000"/>
                  </a:schemeClr>
                </a:gs>
                <a:gs pos="100000">
                  <a:schemeClr val="accent1">
                    <a:tint val="23500"/>
                    <a:satMod val="160000"/>
                  </a:schemeClr>
                </a:gs>
              </a:gsLst>
              <a:lin ang="5400000" scaled="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prstClr val="black"/>
                  </a:solidFill>
                </a:rPr>
                <a:t>+</a:t>
              </a:r>
            </a:p>
          </p:txBody>
        </p:sp>
        <p:sp>
          <p:nvSpPr>
            <p:cNvPr id="8" name="Έλλειψη 7"/>
            <p:cNvSpPr/>
            <p:nvPr/>
          </p:nvSpPr>
          <p:spPr>
            <a:xfrm>
              <a:off x="6737495" y="2961389"/>
              <a:ext cx="575149" cy="575397"/>
            </a:xfrm>
            <a:prstGeom prst="ellipse">
              <a:avLst/>
            </a:prstGeom>
            <a:gradFill>
              <a:gsLst>
                <a:gs pos="0">
                  <a:schemeClr val="tx1">
                    <a:lumMod val="75000"/>
                    <a:lumOff val="25000"/>
                  </a:schemeClr>
                </a:gs>
                <a:gs pos="72000">
                  <a:schemeClr val="accent1">
                    <a:tint val="44500"/>
                    <a:satMod val="160000"/>
                  </a:schemeClr>
                </a:gs>
                <a:gs pos="100000">
                  <a:schemeClr val="accent1">
                    <a:tint val="23500"/>
                    <a:satMod val="160000"/>
                  </a:schemeClr>
                </a:gs>
              </a:gsLst>
              <a:lin ang="5400000" scaled="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prstClr val="black"/>
                  </a:solidFill>
                </a:rPr>
                <a:t>+</a:t>
              </a:r>
            </a:p>
          </p:txBody>
        </p:sp>
        <p:sp>
          <p:nvSpPr>
            <p:cNvPr id="9" name="Έλλειψη 8"/>
            <p:cNvSpPr/>
            <p:nvPr/>
          </p:nvSpPr>
          <p:spPr>
            <a:xfrm>
              <a:off x="6047586" y="2988996"/>
              <a:ext cx="575149" cy="575397"/>
            </a:xfrm>
            <a:prstGeom prst="ellipse">
              <a:avLst/>
            </a:prstGeom>
            <a:gradFill>
              <a:gsLst>
                <a:gs pos="0">
                  <a:schemeClr val="tx1">
                    <a:lumMod val="75000"/>
                    <a:lumOff val="25000"/>
                  </a:schemeClr>
                </a:gs>
                <a:gs pos="72000">
                  <a:schemeClr val="accent1">
                    <a:tint val="44500"/>
                    <a:satMod val="160000"/>
                  </a:schemeClr>
                </a:gs>
                <a:gs pos="100000">
                  <a:schemeClr val="accent1">
                    <a:tint val="23500"/>
                    <a:satMod val="160000"/>
                  </a:schemeClr>
                </a:gs>
              </a:gsLst>
              <a:lin ang="5400000" scaled="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prstClr val="black"/>
                  </a:solidFill>
                </a:rPr>
                <a:t>+</a:t>
              </a:r>
            </a:p>
          </p:txBody>
        </p:sp>
        <p:sp>
          <p:nvSpPr>
            <p:cNvPr id="10" name="Έλλειψη 9"/>
            <p:cNvSpPr/>
            <p:nvPr/>
          </p:nvSpPr>
          <p:spPr>
            <a:xfrm>
              <a:off x="5395479" y="2988996"/>
              <a:ext cx="576500" cy="575397"/>
            </a:xfrm>
            <a:prstGeom prst="ellipse">
              <a:avLst/>
            </a:prstGeom>
            <a:gradFill>
              <a:gsLst>
                <a:gs pos="0">
                  <a:schemeClr val="tx1">
                    <a:lumMod val="75000"/>
                    <a:lumOff val="25000"/>
                  </a:schemeClr>
                </a:gs>
                <a:gs pos="72000">
                  <a:schemeClr val="accent1">
                    <a:tint val="44500"/>
                    <a:satMod val="160000"/>
                  </a:schemeClr>
                </a:gs>
                <a:gs pos="100000">
                  <a:schemeClr val="accent1">
                    <a:tint val="23500"/>
                    <a:satMod val="160000"/>
                  </a:schemeClr>
                </a:gs>
              </a:gsLst>
              <a:lin ang="5400000" scaled="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prstClr val="black"/>
                  </a:solidFill>
                </a:rPr>
                <a:t>+</a:t>
              </a:r>
            </a:p>
          </p:txBody>
        </p:sp>
        <p:sp>
          <p:nvSpPr>
            <p:cNvPr id="11" name="Έλλειψη 10"/>
            <p:cNvSpPr/>
            <p:nvPr/>
          </p:nvSpPr>
          <p:spPr>
            <a:xfrm>
              <a:off x="5685755" y="3564393"/>
              <a:ext cx="576499" cy="576850"/>
            </a:xfrm>
            <a:prstGeom prst="ellipse">
              <a:avLst/>
            </a:prstGeom>
            <a:gradFill>
              <a:gsLst>
                <a:gs pos="0">
                  <a:schemeClr val="tx1">
                    <a:lumMod val="75000"/>
                    <a:lumOff val="25000"/>
                  </a:schemeClr>
                </a:gs>
                <a:gs pos="72000">
                  <a:schemeClr val="accent1">
                    <a:tint val="44500"/>
                    <a:satMod val="160000"/>
                  </a:schemeClr>
                </a:gs>
                <a:gs pos="100000">
                  <a:schemeClr val="accent1">
                    <a:tint val="23500"/>
                    <a:satMod val="160000"/>
                  </a:schemeClr>
                </a:gs>
              </a:gsLst>
              <a:lin ang="5400000" scaled="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prstClr val="black"/>
                  </a:solidFill>
                </a:rPr>
                <a:t>+</a:t>
              </a:r>
            </a:p>
          </p:txBody>
        </p:sp>
        <p:sp>
          <p:nvSpPr>
            <p:cNvPr id="12" name="Έλλειψη 11"/>
            <p:cNvSpPr/>
            <p:nvPr/>
          </p:nvSpPr>
          <p:spPr>
            <a:xfrm>
              <a:off x="6394565" y="3564393"/>
              <a:ext cx="575149" cy="576850"/>
            </a:xfrm>
            <a:prstGeom prst="ellipse">
              <a:avLst/>
            </a:prstGeom>
            <a:gradFill>
              <a:gsLst>
                <a:gs pos="0">
                  <a:schemeClr val="tx1">
                    <a:lumMod val="75000"/>
                    <a:lumOff val="25000"/>
                  </a:schemeClr>
                </a:gs>
                <a:gs pos="72000">
                  <a:schemeClr val="accent1">
                    <a:tint val="44500"/>
                    <a:satMod val="160000"/>
                  </a:schemeClr>
                </a:gs>
                <a:gs pos="100000">
                  <a:schemeClr val="accent1">
                    <a:tint val="23500"/>
                    <a:satMod val="160000"/>
                  </a:schemeClr>
                </a:gs>
              </a:gsLst>
              <a:lin ang="5400000" scaled="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prstClr val="black"/>
                  </a:solidFill>
                </a:rPr>
                <a:t>+</a:t>
              </a:r>
            </a:p>
          </p:txBody>
        </p:sp>
        <p:sp>
          <p:nvSpPr>
            <p:cNvPr id="13" name="Έλλειψη 12"/>
            <p:cNvSpPr/>
            <p:nvPr/>
          </p:nvSpPr>
          <p:spPr>
            <a:xfrm>
              <a:off x="7068273" y="3564393"/>
              <a:ext cx="576499" cy="576850"/>
            </a:xfrm>
            <a:prstGeom prst="ellipse">
              <a:avLst/>
            </a:prstGeom>
            <a:gradFill>
              <a:gsLst>
                <a:gs pos="0">
                  <a:schemeClr val="tx1">
                    <a:lumMod val="75000"/>
                    <a:lumOff val="25000"/>
                  </a:schemeClr>
                </a:gs>
                <a:gs pos="72000">
                  <a:schemeClr val="accent1">
                    <a:tint val="44500"/>
                    <a:satMod val="160000"/>
                  </a:schemeClr>
                </a:gs>
                <a:gs pos="100000">
                  <a:schemeClr val="accent1">
                    <a:tint val="23500"/>
                    <a:satMod val="160000"/>
                  </a:schemeClr>
                </a:gs>
              </a:gsLst>
              <a:lin ang="5400000" scaled="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prstClr val="black"/>
                  </a:solidFill>
                </a:rPr>
                <a:t>+</a:t>
              </a:r>
            </a:p>
          </p:txBody>
        </p:sp>
        <p:sp>
          <p:nvSpPr>
            <p:cNvPr id="14" name="Έλλειψη 13"/>
            <p:cNvSpPr/>
            <p:nvPr/>
          </p:nvSpPr>
          <p:spPr>
            <a:xfrm>
              <a:off x="7727130" y="3564393"/>
              <a:ext cx="576499" cy="576850"/>
            </a:xfrm>
            <a:prstGeom prst="ellipse">
              <a:avLst/>
            </a:prstGeom>
            <a:gradFill>
              <a:gsLst>
                <a:gs pos="0">
                  <a:schemeClr val="tx1">
                    <a:lumMod val="75000"/>
                    <a:lumOff val="25000"/>
                  </a:schemeClr>
                </a:gs>
                <a:gs pos="72000">
                  <a:schemeClr val="accent1">
                    <a:tint val="44500"/>
                    <a:satMod val="160000"/>
                  </a:schemeClr>
                </a:gs>
                <a:gs pos="100000">
                  <a:schemeClr val="accent1">
                    <a:tint val="23500"/>
                    <a:satMod val="160000"/>
                  </a:schemeClr>
                </a:gs>
              </a:gsLst>
              <a:lin ang="5400000" scaled="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prstClr val="black"/>
                  </a:solidFill>
                </a:rPr>
                <a:t>+</a:t>
              </a:r>
            </a:p>
          </p:txBody>
        </p:sp>
        <p:sp>
          <p:nvSpPr>
            <p:cNvPr id="15" name="Έλλειψη 14"/>
            <p:cNvSpPr/>
            <p:nvPr/>
          </p:nvSpPr>
          <p:spPr>
            <a:xfrm>
              <a:off x="8099762" y="4152867"/>
              <a:ext cx="576499" cy="575397"/>
            </a:xfrm>
            <a:prstGeom prst="ellipse">
              <a:avLst/>
            </a:prstGeom>
            <a:gradFill>
              <a:gsLst>
                <a:gs pos="0">
                  <a:schemeClr val="tx1">
                    <a:lumMod val="75000"/>
                    <a:lumOff val="25000"/>
                  </a:schemeClr>
                </a:gs>
                <a:gs pos="72000">
                  <a:schemeClr val="accent1">
                    <a:tint val="44500"/>
                    <a:satMod val="160000"/>
                  </a:schemeClr>
                </a:gs>
                <a:gs pos="100000">
                  <a:schemeClr val="accent1">
                    <a:tint val="23500"/>
                    <a:satMod val="160000"/>
                  </a:schemeClr>
                </a:gs>
              </a:gsLst>
              <a:lin ang="5400000" scaled="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prstClr val="black"/>
                  </a:solidFill>
                </a:rPr>
                <a:t>+</a:t>
              </a:r>
            </a:p>
          </p:txBody>
        </p:sp>
        <p:sp>
          <p:nvSpPr>
            <p:cNvPr id="16" name="Έλλειψη 15"/>
            <p:cNvSpPr/>
            <p:nvPr/>
          </p:nvSpPr>
          <p:spPr>
            <a:xfrm>
              <a:off x="7439555" y="4163038"/>
              <a:ext cx="575149" cy="575397"/>
            </a:xfrm>
            <a:prstGeom prst="ellipse">
              <a:avLst/>
            </a:prstGeom>
            <a:gradFill>
              <a:gsLst>
                <a:gs pos="0">
                  <a:schemeClr val="tx1">
                    <a:lumMod val="75000"/>
                    <a:lumOff val="25000"/>
                  </a:schemeClr>
                </a:gs>
                <a:gs pos="72000">
                  <a:schemeClr val="accent1">
                    <a:tint val="44500"/>
                    <a:satMod val="160000"/>
                  </a:schemeClr>
                </a:gs>
                <a:gs pos="100000">
                  <a:schemeClr val="accent1">
                    <a:tint val="23500"/>
                    <a:satMod val="160000"/>
                  </a:schemeClr>
                </a:gs>
              </a:gsLst>
              <a:lin ang="5400000" scaled="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prstClr val="black"/>
                  </a:solidFill>
                </a:rPr>
                <a:t>+</a:t>
              </a:r>
            </a:p>
          </p:txBody>
        </p:sp>
        <p:sp>
          <p:nvSpPr>
            <p:cNvPr id="17" name="Έλλειψη 16"/>
            <p:cNvSpPr/>
            <p:nvPr/>
          </p:nvSpPr>
          <p:spPr>
            <a:xfrm>
              <a:off x="6782049" y="4163038"/>
              <a:ext cx="576499" cy="575397"/>
            </a:xfrm>
            <a:prstGeom prst="ellipse">
              <a:avLst/>
            </a:prstGeom>
            <a:gradFill>
              <a:gsLst>
                <a:gs pos="0">
                  <a:schemeClr val="tx1">
                    <a:lumMod val="75000"/>
                    <a:lumOff val="25000"/>
                  </a:schemeClr>
                </a:gs>
                <a:gs pos="72000">
                  <a:schemeClr val="accent1">
                    <a:tint val="44500"/>
                    <a:satMod val="160000"/>
                  </a:schemeClr>
                </a:gs>
                <a:gs pos="100000">
                  <a:schemeClr val="accent1">
                    <a:tint val="23500"/>
                    <a:satMod val="160000"/>
                  </a:schemeClr>
                </a:gs>
              </a:gsLst>
              <a:lin ang="5400000" scaled="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prstClr val="black"/>
                  </a:solidFill>
                </a:rPr>
                <a:t>+</a:t>
              </a:r>
            </a:p>
          </p:txBody>
        </p:sp>
        <p:sp>
          <p:nvSpPr>
            <p:cNvPr id="18" name="Έλλειψη 17"/>
            <p:cNvSpPr/>
            <p:nvPr/>
          </p:nvSpPr>
          <p:spPr>
            <a:xfrm>
              <a:off x="6101590" y="4152867"/>
              <a:ext cx="575149" cy="575397"/>
            </a:xfrm>
            <a:prstGeom prst="ellipse">
              <a:avLst/>
            </a:prstGeom>
            <a:gradFill>
              <a:gsLst>
                <a:gs pos="0">
                  <a:schemeClr val="tx1">
                    <a:lumMod val="75000"/>
                    <a:lumOff val="25000"/>
                  </a:schemeClr>
                </a:gs>
                <a:gs pos="72000">
                  <a:schemeClr val="accent1">
                    <a:tint val="44500"/>
                    <a:satMod val="160000"/>
                  </a:schemeClr>
                </a:gs>
                <a:gs pos="100000">
                  <a:schemeClr val="accent1">
                    <a:tint val="23500"/>
                    <a:satMod val="160000"/>
                  </a:schemeClr>
                </a:gs>
              </a:gsLst>
              <a:lin ang="5400000" scaled="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prstClr val="black"/>
                  </a:solidFill>
                </a:rPr>
                <a:t>+</a:t>
              </a:r>
            </a:p>
          </p:txBody>
        </p:sp>
        <p:sp>
          <p:nvSpPr>
            <p:cNvPr id="19" name="Έλλειψη 18"/>
            <p:cNvSpPr/>
            <p:nvPr/>
          </p:nvSpPr>
          <p:spPr>
            <a:xfrm>
              <a:off x="5395479" y="4152867"/>
              <a:ext cx="576500" cy="575397"/>
            </a:xfrm>
            <a:prstGeom prst="ellipse">
              <a:avLst/>
            </a:prstGeom>
            <a:gradFill>
              <a:gsLst>
                <a:gs pos="0">
                  <a:schemeClr val="tx1">
                    <a:lumMod val="75000"/>
                    <a:lumOff val="25000"/>
                  </a:schemeClr>
                </a:gs>
                <a:gs pos="72000">
                  <a:schemeClr val="accent1">
                    <a:tint val="44500"/>
                    <a:satMod val="160000"/>
                  </a:schemeClr>
                </a:gs>
                <a:gs pos="100000">
                  <a:schemeClr val="accent1">
                    <a:tint val="23500"/>
                    <a:satMod val="160000"/>
                  </a:schemeClr>
                </a:gs>
              </a:gsLst>
              <a:lin ang="5400000" scaled="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prstClr val="black"/>
                  </a:solidFill>
                </a:rPr>
                <a:t>+</a:t>
              </a:r>
            </a:p>
          </p:txBody>
        </p:sp>
        <p:sp>
          <p:nvSpPr>
            <p:cNvPr id="6" name="Έλλειψη 5"/>
            <p:cNvSpPr/>
            <p:nvPr/>
          </p:nvSpPr>
          <p:spPr>
            <a:xfrm>
              <a:off x="5976647" y="3083260"/>
              <a:ext cx="72008" cy="72008"/>
            </a:xfrm>
            <a:prstGeom prst="ellipse">
              <a:avLst/>
            </a:prstGeom>
            <a:gradFill flip="none" rotWithShape="1">
              <a:gsLst>
                <a:gs pos="80000">
                  <a:srgbClr val="C00000"/>
                </a:gs>
                <a:gs pos="93000">
                  <a:schemeClr val="accent1">
                    <a:tint val="44500"/>
                    <a:satMod val="160000"/>
                  </a:schemeClr>
                </a:gs>
                <a:gs pos="100000">
                  <a:schemeClr val="accent1">
                    <a:tint val="23500"/>
                    <a:satMod val="160000"/>
                  </a:schemeClr>
                </a:gs>
              </a:gsLst>
              <a:path path="circle">
                <a:fillToRect l="100000" t="100000"/>
              </a:path>
              <a:tileRect r="-100000" b="-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8" name="Έλλειψη 27"/>
            <p:cNvSpPr/>
            <p:nvPr/>
          </p:nvSpPr>
          <p:spPr>
            <a:xfrm>
              <a:off x="6645935" y="3083260"/>
              <a:ext cx="72008" cy="72008"/>
            </a:xfrm>
            <a:prstGeom prst="ellipse">
              <a:avLst/>
            </a:prstGeom>
            <a:gradFill flip="none" rotWithShape="1">
              <a:gsLst>
                <a:gs pos="80000">
                  <a:srgbClr val="C00000"/>
                </a:gs>
                <a:gs pos="93000">
                  <a:schemeClr val="accent1">
                    <a:tint val="44500"/>
                    <a:satMod val="160000"/>
                  </a:schemeClr>
                </a:gs>
                <a:gs pos="100000">
                  <a:schemeClr val="accent1">
                    <a:tint val="23500"/>
                    <a:satMod val="160000"/>
                  </a:schemeClr>
                </a:gs>
              </a:gsLst>
              <a:path path="circle">
                <a:fillToRect l="100000" t="100000"/>
              </a:path>
              <a:tileRect r="-100000" b="-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9" name="Έλλειψη 28"/>
            <p:cNvSpPr/>
            <p:nvPr/>
          </p:nvSpPr>
          <p:spPr>
            <a:xfrm>
              <a:off x="6663692" y="3432448"/>
              <a:ext cx="72008" cy="72008"/>
            </a:xfrm>
            <a:prstGeom prst="ellipse">
              <a:avLst/>
            </a:prstGeom>
            <a:gradFill flip="none" rotWithShape="1">
              <a:gsLst>
                <a:gs pos="80000">
                  <a:srgbClr val="C00000"/>
                </a:gs>
                <a:gs pos="93000">
                  <a:schemeClr val="accent1">
                    <a:tint val="44500"/>
                    <a:satMod val="160000"/>
                  </a:schemeClr>
                </a:gs>
                <a:gs pos="100000">
                  <a:schemeClr val="accent1">
                    <a:tint val="23500"/>
                    <a:satMod val="160000"/>
                  </a:schemeClr>
                </a:gs>
              </a:gsLst>
              <a:path path="circle">
                <a:fillToRect l="100000" t="100000"/>
              </a:path>
              <a:tileRect r="-100000" b="-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0" name="Έλλειψη 29"/>
            <p:cNvSpPr/>
            <p:nvPr/>
          </p:nvSpPr>
          <p:spPr>
            <a:xfrm>
              <a:off x="5622032" y="4005064"/>
              <a:ext cx="72008" cy="72008"/>
            </a:xfrm>
            <a:prstGeom prst="ellipse">
              <a:avLst/>
            </a:prstGeom>
            <a:gradFill flip="none" rotWithShape="1">
              <a:gsLst>
                <a:gs pos="80000">
                  <a:srgbClr val="C00000"/>
                </a:gs>
                <a:gs pos="93000">
                  <a:schemeClr val="accent1">
                    <a:tint val="44500"/>
                    <a:satMod val="160000"/>
                  </a:schemeClr>
                </a:gs>
                <a:gs pos="100000">
                  <a:schemeClr val="accent1">
                    <a:tint val="23500"/>
                    <a:satMod val="160000"/>
                  </a:schemeClr>
                </a:gs>
              </a:gsLst>
              <a:path path="circle">
                <a:fillToRect l="100000" t="100000"/>
              </a:path>
              <a:tileRect r="-100000" b="-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1" name="Έλλειψη 30"/>
            <p:cNvSpPr/>
            <p:nvPr/>
          </p:nvSpPr>
          <p:spPr>
            <a:xfrm>
              <a:off x="6303640" y="4005064"/>
              <a:ext cx="72008" cy="72008"/>
            </a:xfrm>
            <a:prstGeom prst="ellipse">
              <a:avLst/>
            </a:prstGeom>
            <a:gradFill flip="none" rotWithShape="1">
              <a:gsLst>
                <a:gs pos="80000">
                  <a:srgbClr val="C00000"/>
                </a:gs>
                <a:gs pos="93000">
                  <a:schemeClr val="accent1">
                    <a:tint val="44500"/>
                    <a:satMod val="160000"/>
                  </a:schemeClr>
                </a:gs>
                <a:gs pos="100000">
                  <a:schemeClr val="accent1">
                    <a:tint val="23500"/>
                    <a:satMod val="160000"/>
                  </a:schemeClr>
                </a:gs>
              </a:gsLst>
              <a:path path="circle">
                <a:fillToRect l="100000" t="100000"/>
              </a:path>
              <a:tileRect r="-100000" b="-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2" name="Έλλειψη 31"/>
            <p:cNvSpPr/>
            <p:nvPr/>
          </p:nvSpPr>
          <p:spPr>
            <a:xfrm>
              <a:off x="7655024" y="3997415"/>
              <a:ext cx="72008" cy="72008"/>
            </a:xfrm>
            <a:prstGeom prst="ellipse">
              <a:avLst/>
            </a:prstGeom>
            <a:gradFill flip="none" rotWithShape="1">
              <a:gsLst>
                <a:gs pos="80000">
                  <a:srgbClr val="C00000"/>
                </a:gs>
                <a:gs pos="93000">
                  <a:schemeClr val="accent1">
                    <a:tint val="44500"/>
                    <a:satMod val="160000"/>
                  </a:schemeClr>
                </a:gs>
                <a:gs pos="100000">
                  <a:schemeClr val="accent1">
                    <a:tint val="23500"/>
                    <a:satMod val="160000"/>
                  </a:schemeClr>
                </a:gs>
              </a:gsLst>
              <a:path path="circle">
                <a:fillToRect l="100000" t="100000"/>
              </a:path>
              <a:tileRect r="-100000" b="-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3" name="Έλλειψη 32"/>
            <p:cNvSpPr/>
            <p:nvPr/>
          </p:nvSpPr>
          <p:spPr>
            <a:xfrm>
              <a:off x="6974411" y="3620852"/>
              <a:ext cx="72008" cy="72008"/>
            </a:xfrm>
            <a:prstGeom prst="ellipse">
              <a:avLst/>
            </a:prstGeom>
            <a:gradFill flip="none" rotWithShape="1">
              <a:gsLst>
                <a:gs pos="80000">
                  <a:srgbClr val="C00000"/>
                </a:gs>
                <a:gs pos="93000">
                  <a:schemeClr val="accent1">
                    <a:tint val="44500"/>
                    <a:satMod val="160000"/>
                  </a:schemeClr>
                </a:gs>
                <a:gs pos="100000">
                  <a:schemeClr val="accent1">
                    <a:tint val="23500"/>
                    <a:satMod val="160000"/>
                  </a:schemeClr>
                </a:gs>
              </a:gsLst>
              <a:path path="circle">
                <a:fillToRect l="100000" t="100000"/>
              </a:path>
              <a:tileRect r="-100000" b="-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4" name="Έλλειψη 33"/>
            <p:cNvSpPr/>
            <p:nvPr/>
          </p:nvSpPr>
          <p:spPr>
            <a:xfrm>
              <a:off x="8025426" y="3042566"/>
              <a:ext cx="72008" cy="72008"/>
            </a:xfrm>
            <a:prstGeom prst="ellipse">
              <a:avLst/>
            </a:prstGeom>
            <a:gradFill flip="none" rotWithShape="1">
              <a:gsLst>
                <a:gs pos="80000">
                  <a:srgbClr val="C00000"/>
                </a:gs>
                <a:gs pos="93000">
                  <a:schemeClr val="accent1">
                    <a:tint val="44500"/>
                    <a:satMod val="160000"/>
                  </a:schemeClr>
                </a:gs>
                <a:gs pos="100000">
                  <a:schemeClr val="accent1">
                    <a:tint val="23500"/>
                    <a:satMod val="160000"/>
                  </a:schemeClr>
                </a:gs>
              </a:gsLst>
              <a:path path="circle">
                <a:fillToRect l="100000" t="100000"/>
              </a:path>
              <a:tileRect r="-100000" b="-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5" name="Έλλειψη 34"/>
            <p:cNvSpPr/>
            <p:nvPr/>
          </p:nvSpPr>
          <p:spPr>
            <a:xfrm>
              <a:off x="6007224" y="4581128"/>
              <a:ext cx="72008" cy="72008"/>
            </a:xfrm>
            <a:prstGeom prst="ellipse">
              <a:avLst/>
            </a:prstGeom>
            <a:gradFill flip="none" rotWithShape="1">
              <a:gsLst>
                <a:gs pos="80000">
                  <a:srgbClr val="C00000"/>
                </a:gs>
                <a:gs pos="93000">
                  <a:schemeClr val="accent1">
                    <a:tint val="44500"/>
                    <a:satMod val="160000"/>
                  </a:schemeClr>
                </a:gs>
                <a:gs pos="100000">
                  <a:schemeClr val="accent1">
                    <a:tint val="23500"/>
                    <a:satMod val="160000"/>
                  </a:schemeClr>
                </a:gs>
              </a:gsLst>
              <a:path path="circle">
                <a:fillToRect l="100000" t="100000"/>
              </a:path>
              <a:tileRect r="-100000" b="-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6" name="Έλλειψη 35"/>
            <p:cNvSpPr/>
            <p:nvPr/>
          </p:nvSpPr>
          <p:spPr>
            <a:xfrm>
              <a:off x="7358120" y="4579398"/>
              <a:ext cx="72008" cy="72008"/>
            </a:xfrm>
            <a:prstGeom prst="ellipse">
              <a:avLst/>
            </a:prstGeom>
            <a:gradFill flip="none" rotWithShape="1">
              <a:gsLst>
                <a:gs pos="80000">
                  <a:srgbClr val="C00000"/>
                </a:gs>
                <a:gs pos="93000">
                  <a:schemeClr val="accent1">
                    <a:tint val="44500"/>
                    <a:satMod val="160000"/>
                  </a:schemeClr>
                </a:gs>
                <a:gs pos="100000">
                  <a:schemeClr val="accent1">
                    <a:tint val="23500"/>
                    <a:satMod val="160000"/>
                  </a:schemeClr>
                </a:gs>
              </a:gsLst>
              <a:path path="circle">
                <a:fillToRect l="100000" t="100000"/>
              </a:path>
              <a:tileRect r="-100000" b="-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7" name="Έλλειψη 36"/>
            <p:cNvSpPr/>
            <p:nvPr/>
          </p:nvSpPr>
          <p:spPr>
            <a:xfrm>
              <a:off x="8669059" y="4615151"/>
              <a:ext cx="72008" cy="72008"/>
            </a:xfrm>
            <a:prstGeom prst="ellipse">
              <a:avLst/>
            </a:prstGeom>
            <a:gradFill flip="none" rotWithShape="1">
              <a:gsLst>
                <a:gs pos="80000">
                  <a:srgbClr val="C00000"/>
                </a:gs>
                <a:gs pos="93000">
                  <a:schemeClr val="accent1">
                    <a:tint val="44500"/>
                    <a:satMod val="160000"/>
                  </a:schemeClr>
                </a:gs>
                <a:gs pos="100000">
                  <a:schemeClr val="accent1">
                    <a:tint val="23500"/>
                    <a:satMod val="160000"/>
                  </a:schemeClr>
                </a:gs>
              </a:gsLst>
              <a:path path="circle">
                <a:fillToRect l="100000" t="100000"/>
              </a:path>
              <a:tileRect r="-100000" b="-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8" name="Έλλειψη 37"/>
            <p:cNvSpPr/>
            <p:nvPr/>
          </p:nvSpPr>
          <p:spPr>
            <a:xfrm>
              <a:off x="8354397" y="3620852"/>
              <a:ext cx="72008" cy="72008"/>
            </a:xfrm>
            <a:prstGeom prst="ellipse">
              <a:avLst/>
            </a:prstGeom>
            <a:gradFill flip="none" rotWithShape="1">
              <a:gsLst>
                <a:gs pos="80000">
                  <a:srgbClr val="C00000"/>
                </a:gs>
                <a:gs pos="93000">
                  <a:schemeClr val="accent1">
                    <a:tint val="44500"/>
                    <a:satMod val="160000"/>
                  </a:schemeClr>
                </a:gs>
                <a:gs pos="100000">
                  <a:schemeClr val="accent1">
                    <a:tint val="23500"/>
                    <a:satMod val="160000"/>
                  </a:schemeClr>
                </a:gs>
              </a:gsLst>
              <a:path path="circle">
                <a:fillToRect l="100000" t="100000"/>
              </a:path>
              <a:tileRect r="-100000" b="-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42" name="TextBox 41"/>
            <p:cNvSpPr txBox="1"/>
            <p:nvPr/>
          </p:nvSpPr>
          <p:spPr>
            <a:xfrm>
              <a:off x="6366213" y="5300755"/>
              <a:ext cx="1317713" cy="338554"/>
            </a:xfrm>
            <a:prstGeom prst="rect">
              <a:avLst/>
            </a:prstGeom>
            <a:noFill/>
            <a:ln>
              <a:solidFill>
                <a:schemeClr val="tx1"/>
              </a:solidFill>
            </a:ln>
          </p:spPr>
          <p:txBody>
            <a:bodyPr wrap="none">
              <a:spAutoFit/>
            </a:bodyPr>
            <a:lstStyle/>
            <a:p>
              <a:pPr algn="ctr">
                <a:defRPr/>
              </a:pPr>
              <a:r>
                <a:rPr lang="el-GR" dirty="0">
                  <a:solidFill>
                    <a:prstClr val="black"/>
                  </a:solidFill>
                  <a:latin typeface="Calibri"/>
                  <a:cs typeface="Arial" charset="0"/>
                </a:rPr>
                <a:t>Μεταλλικό ιόν</a:t>
              </a:r>
            </a:p>
          </p:txBody>
        </p:sp>
        <p:sp>
          <p:nvSpPr>
            <p:cNvPr id="43" name="TextBox 42"/>
            <p:cNvSpPr txBox="1"/>
            <p:nvPr/>
          </p:nvSpPr>
          <p:spPr>
            <a:xfrm>
              <a:off x="4766325" y="1772816"/>
              <a:ext cx="3074215" cy="591380"/>
            </a:xfrm>
            <a:prstGeom prst="rect">
              <a:avLst/>
            </a:prstGeom>
            <a:noFill/>
            <a:ln>
              <a:solidFill>
                <a:schemeClr val="tx1"/>
              </a:solidFill>
            </a:ln>
          </p:spPr>
          <p:txBody>
            <a:bodyPr>
              <a:spAutoFit/>
            </a:bodyPr>
            <a:lstStyle/>
            <a:p>
              <a:pPr algn="ctr">
                <a:defRPr/>
              </a:pPr>
              <a:r>
                <a:rPr lang="el-GR" dirty="0">
                  <a:solidFill>
                    <a:prstClr val="black"/>
                  </a:solidFill>
                  <a:latin typeface="Calibri"/>
                  <a:cs typeface="Arial" charset="0"/>
                </a:rPr>
                <a:t>Ηλεκτρόνια αποσπασμένα από τη στοιβάδα σθένους</a:t>
              </a:r>
            </a:p>
          </p:txBody>
        </p:sp>
        <p:cxnSp>
          <p:nvCxnSpPr>
            <p:cNvPr id="45" name="Ευθύγραμμο βέλος σύνδεσης 44"/>
            <p:cNvCxnSpPr>
              <a:stCxn id="43" idx="2"/>
              <a:endCxn id="6" idx="7"/>
            </p:cNvCxnSpPr>
            <p:nvPr/>
          </p:nvCxnSpPr>
          <p:spPr>
            <a:xfrm flipH="1">
              <a:off x="6038134" y="2364196"/>
              <a:ext cx="265973" cy="72941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Ευθύγραμμο βέλος σύνδεσης 46"/>
            <p:cNvCxnSpPr>
              <a:stCxn id="43" idx="2"/>
            </p:cNvCxnSpPr>
            <p:nvPr/>
          </p:nvCxnSpPr>
          <p:spPr>
            <a:xfrm>
              <a:off x="6304108" y="2364196"/>
              <a:ext cx="378033" cy="7192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Ευθύγραμμο βέλος σύνδεσης 50"/>
            <p:cNvCxnSpPr>
              <a:stCxn id="42" idx="0"/>
              <a:endCxn id="17" idx="4"/>
            </p:cNvCxnSpPr>
            <p:nvPr/>
          </p:nvCxnSpPr>
          <p:spPr>
            <a:xfrm flipV="1">
              <a:off x="7025070" y="4738435"/>
              <a:ext cx="44553" cy="5623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 name="Θέση αριθμού διαφάνειας 3"/>
          <p:cNvSpPr>
            <a:spLocks noGrp="1"/>
          </p:cNvSpPr>
          <p:nvPr>
            <p:ph type="sldNum" sz="quarter" idx="12"/>
          </p:nvPr>
        </p:nvSpPr>
        <p:spPr/>
        <p:txBody>
          <a:bodyPr/>
          <a:lstStyle/>
          <a:p>
            <a:pPr>
              <a:defRPr/>
            </a:pPr>
            <a:fld id="{078CC0EB-0460-45D5-B72E-8A13EA6D2476}"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1601974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pPr eaLnBrk="1" hangingPunct="1"/>
            <a:r>
              <a:rPr lang="el-GR" altLang="el-GR" smtClean="0"/>
              <a:t>Χημική συγγένεια – Χημικός δεσμός</a:t>
            </a:r>
            <a:endParaRPr lang="en-US" altLang="el-GR" smtClean="0"/>
          </a:p>
        </p:txBody>
      </p:sp>
      <p:sp>
        <p:nvSpPr>
          <p:cNvPr id="3075" name="Θέση περιεχομένου 2"/>
          <p:cNvSpPr>
            <a:spLocks noGrp="1"/>
          </p:cNvSpPr>
          <p:nvPr>
            <p:ph idx="1"/>
          </p:nvPr>
        </p:nvSpPr>
        <p:spPr>
          <a:xfrm>
            <a:off x="457200" y="1196975"/>
            <a:ext cx="8229600" cy="5327650"/>
          </a:xfrm>
        </p:spPr>
        <p:txBody>
          <a:bodyPr/>
          <a:lstStyle/>
          <a:p>
            <a:pPr marL="0" indent="0" eaLnBrk="1" hangingPunct="1">
              <a:lnSpc>
                <a:spcPct val="110000"/>
              </a:lnSpc>
              <a:spcBef>
                <a:spcPts val="1200"/>
              </a:spcBef>
              <a:buFont typeface="Arial" charset="0"/>
              <a:buNone/>
            </a:pPr>
            <a:r>
              <a:rPr lang="el-GR" altLang="el-GR" sz="2400" smtClean="0"/>
              <a:t>Η τάση των στοιχείων να ενώνονται μεταξύ τους ονομάζεται </a:t>
            </a:r>
            <a:r>
              <a:rPr lang="el-GR" altLang="el-GR" sz="2400" b="1" smtClean="0"/>
              <a:t>χημική συγγένεια</a:t>
            </a:r>
            <a:r>
              <a:rPr lang="el-GR" altLang="el-GR" sz="2400" smtClean="0"/>
              <a:t>.</a:t>
            </a:r>
          </a:p>
          <a:p>
            <a:pPr marL="0" indent="0" eaLnBrk="1" hangingPunct="1">
              <a:lnSpc>
                <a:spcPct val="110000"/>
              </a:lnSpc>
              <a:spcBef>
                <a:spcPts val="1200"/>
              </a:spcBef>
              <a:buFont typeface="Arial" charset="0"/>
              <a:buNone/>
            </a:pPr>
            <a:r>
              <a:rPr lang="el-GR" altLang="el-GR" sz="2400" b="1" smtClean="0"/>
              <a:t>Χημικός δεσμός </a:t>
            </a:r>
            <a:r>
              <a:rPr lang="el-GR" altLang="el-GR" sz="2400" smtClean="0"/>
              <a:t>είναι η ελκτική δύναμη που συγκρατεί μεταξύ τους τα άτομα, τα ιόντα ή τα μόρια όταν σχηματίζουν τις χημικές ενώσεις. Με τη δημιουργία χημικού δεσμού το σύστημα γίνεται σταθερότερο, δηλαδή καταλήγει σε χαμηλότερη ενέργεια. </a:t>
            </a:r>
          </a:p>
          <a:p>
            <a:pPr marL="0" indent="0" eaLnBrk="1" hangingPunct="1">
              <a:lnSpc>
                <a:spcPct val="110000"/>
              </a:lnSpc>
              <a:spcBef>
                <a:spcPts val="1200"/>
              </a:spcBef>
              <a:buFont typeface="Arial" charset="0"/>
              <a:buNone/>
            </a:pPr>
            <a:r>
              <a:rPr lang="el-GR" altLang="el-GR" sz="2400" smtClean="0"/>
              <a:t>Η </a:t>
            </a:r>
            <a:r>
              <a:rPr lang="el-GR" altLang="el-GR" sz="2400" b="1" smtClean="0"/>
              <a:t>χημική συμπεριφορά </a:t>
            </a:r>
            <a:r>
              <a:rPr lang="el-GR" altLang="el-GR" sz="2400" smtClean="0"/>
              <a:t>ενός ατόμου εξαρτάται σε μεγάλο βαθμό από τα ηλεκτρόνια της εξωτερικής στιβάδας (</a:t>
            </a:r>
            <a:r>
              <a:rPr lang="el-GR" altLang="el-GR" sz="2400" b="1" smtClean="0"/>
              <a:t>στιβάδα σθένους</a:t>
            </a:r>
            <a:r>
              <a:rPr lang="el-GR" altLang="el-GR" sz="2400" smtClean="0"/>
              <a:t>) και την </a:t>
            </a:r>
            <a:r>
              <a:rPr lang="el-GR" altLang="el-GR" sz="2400" b="1" smtClean="0"/>
              <a:t>ατομική του ακτίνα </a:t>
            </a:r>
            <a:r>
              <a:rPr lang="el-GR" altLang="el-GR" sz="2400" smtClean="0"/>
              <a:t>(δηλαδή την απόσταση της εξωτερικής του στιβάδας από τον πυρήνα του ατόμου, που καθορίζει και το μέγεθος του ατόμου). </a:t>
            </a:r>
          </a:p>
        </p:txBody>
      </p:sp>
      <p:sp>
        <p:nvSpPr>
          <p:cNvPr id="4" name="Θέση αριθμού διαφάνειας 3"/>
          <p:cNvSpPr>
            <a:spLocks noGrp="1"/>
          </p:cNvSpPr>
          <p:nvPr>
            <p:ph type="sldNum" sz="quarter" idx="12"/>
          </p:nvPr>
        </p:nvSpPr>
        <p:spPr/>
        <p:txBody>
          <a:bodyPr/>
          <a:lstStyle/>
          <a:p>
            <a:pPr>
              <a:defRPr/>
            </a:pPr>
            <a:fld id="{830AA3AB-388F-4FB3-BC36-07A49EC973A6}"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2471246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Τίτλος 1"/>
          <p:cNvSpPr>
            <a:spLocks noGrp="1"/>
          </p:cNvSpPr>
          <p:nvPr>
            <p:ph type="title"/>
          </p:nvPr>
        </p:nvSpPr>
        <p:spPr/>
        <p:txBody>
          <a:bodyPr/>
          <a:lstStyle/>
          <a:p>
            <a:pPr eaLnBrk="1" hangingPunct="1"/>
            <a:r>
              <a:rPr lang="el-GR" altLang="el-GR" smtClean="0"/>
              <a:t>Βιβλιογραφία </a:t>
            </a:r>
          </a:p>
        </p:txBody>
      </p:sp>
      <p:sp>
        <p:nvSpPr>
          <p:cNvPr id="20483" name="Θέση περιεχομένου 2"/>
          <p:cNvSpPr>
            <a:spLocks noGrp="1"/>
          </p:cNvSpPr>
          <p:nvPr>
            <p:ph idx="1"/>
          </p:nvPr>
        </p:nvSpPr>
        <p:spPr/>
        <p:txBody>
          <a:bodyPr/>
          <a:lstStyle/>
          <a:p>
            <a:pPr eaLnBrk="1" hangingPunct="1">
              <a:spcBef>
                <a:spcPts val="1200"/>
              </a:spcBef>
            </a:pPr>
            <a:r>
              <a:rPr lang="el-GR" altLang="el-GR" sz="2400" smtClean="0"/>
              <a:t>Βασική Ανόργανη Χημεία, Ν. Κλούρα, εκδ. Τραυλός, Αθήνα, 2000.</a:t>
            </a:r>
          </a:p>
          <a:p>
            <a:pPr eaLnBrk="1" hangingPunct="1">
              <a:spcBef>
                <a:spcPts val="1200"/>
              </a:spcBef>
            </a:pPr>
            <a:r>
              <a:rPr lang="el-GR" altLang="el-GR" sz="2400" smtClean="0"/>
              <a:t>Γενική Χημεία, </a:t>
            </a:r>
            <a:r>
              <a:rPr lang="en-US" altLang="el-GR" sz="2400" smtClean="0"/>
              <a:t>D</a:t>
            </a:r>
            <a:r>
              <a:rPr lang="el-GR" altLang="el-GR" sz="2400" smtClean="0"/>
              <a:t>. </a:t>
            </a:r>
            <a:r>
              <a:rPr lang="en-US" altLang="el-GR" sz="2400" smtClean="0"/>
              <a:t>Ebbing</a:t>
            </a:r>
            <a:r>
              <a:rPr lang="el-GR" altLang="el-GR" sz="2400" smtClean="0"/>
              <a:t>, </a:t>
            </a:r>
            <a:r>
              <a:rPr lang="en-US" altLang="el-GR" sz="2400" smtClean="0"/>
              <a:t>S</a:t>
            </a:r>
            <a:r>
              <a:rPr lang="el-GR" altLang="el-GR" sz="2400" smtClean="0"/>
              <a:t>. </a:t>
            </a:r>
            <a:r>
              <a:rPr lang="en-US" altLang="el-GR" sz="2400" smtClean="0"/>
              <a:t>Gammon</a:t>
            </a:r>
            <a:r>
              <a:rPr lang="el-GR" altLang="el-GR" sz="2400" smtClean="0"/>
              <a:t>, εκδ. Τραυλός, Αθήνα, 2011.</a:t>
            </a:r>
          </a:p>
          <a:p>
            <a:pPr eaLnBrk="1" hangingPunct="1">
              <a:spcBef>
                <a:spcPts val="1200"/>
              </a:spcBef>
            </a:pPr>
            <a:r>
              <a:rPr lang="el-GR" altLang="el-GR" sz="2400" smtClean="0"/>
              <a:t>Γενική Χημεία, Γ. Μπαζάκη, Αθήνα .</a:t>
            </a:r>
          </a:p>
          <a:p>
            <a:pPr eaLnBrk="1" hangingPunct="1">
              <a:spcBef>
                <a:spcPts val="1200"/>
              </a:spcBef>
            </a:pPr>
            <a:r>
              <a:rPr lang="el-GR" altLang="el-GR" sz="2400" smtClean="0"/>
              <a:t>Χημεία Γραφικών Τεχνών, Ν. Καρακασίδη, εκδ. ΙΩΝ, Αθήνα 2005.</a:t>
            </a:r>
          </a:p>
          <a:p>
            <a:pPr eaLnBrk="1" hangingPunct="1">
              <a:spcBef>
                <a:spcPts val="1200"/>
              </a:spcBef>
            </a:pPr>
            <a:r>
              <a:rPr lang="el-GR" altLang="el-GR" sz="2400" smtClean="0"/>
              <a:t>Χημεία, Εισαγωγικές Έννοιες, Ε. Λυμπεράκη, εκδ. Αλτιντζή, Σίνδος, 2009.</a:t>
            </a:r>
          </a:p>
          <a:p>
            <a:pPr eaLnBrk="1" hangingPunct="1">
              <a:spcBef>
                <a:spcPts val="1200"/>
              </a:spcBef>
            </a:pPr>
            <a:r>
              <a:rPr lang="el-GR" altLang="el-GR" sz="2400" smtClean="0"/>
              <a:t>Χημεία, Κ. Σαλτερής, εκδ. Σαββάλας, Αθήνα, 2001.</a:t>
            </a:r>
          </a:p>
        </p:txBody>
      </p:sp>
      <p:sp>
        <p:nvSpPr>
          <p:cNvPr id="4" name="Θέση αριθμού διαφάνειας 3"/>
          <p:cNvSpPr>
            <a:spLocks noGrp="1"/>
          </p:cNvSpPr>
          <p:nvPr>
            <p:ph type="sldNum" sz="quarter" idx="12"/>
          </p:nvPr>
        </p:nvSpPr>
        <p:spPr/>
        <p:txBody>
          <a:bodyPr/>
          <a:lstStyle/>
          <a:p>
            <a:pPr>
              <a:defRPr/>
            </a:pPr>
            <a:fld id="{95261F02-1497-4046-8FC0-E7450D5A09A4}"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1936720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9" name="Ομάδα 8"/>
          <p:cNvGrpSpPr/>
          <p:nvPr/>
        </p:nvGrpSpPr>
        <p:grpSpPr>
          <a:xfrm>
            <a:off x="1767633" y="5931169"/>
            <a:ext cx="5828703" cy="768532"/>
            <a:chOff x="1767633" y="5931169"/>
            <a:chExt cx="5828703" cy="768532"/>
          </a:xfrm>
        </p:grpSpPr>
        <p:pic>
          <p:nvPicPr>
            <p:cNvPr id="10"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2"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Σταματίνα</a:t>
            </a:r>
            <a:r>
              <a:rPr lang="el-GR" sz="2000" dirty="0" smtClean="0"/>
              <a:t> Θεοχάρη 2014. </a:t>
            </a:r>
            <a:r>
              <a:rPr lang="el-GR" sz="2000" dirty="0" err="1" smtClean="0"/>
              <a:t>Σταματίνα</a:t>
            </a:r>
            <a:r>
              <a:rPr lang="el-GR" sz="2000" dirty="0" smtClean="0"/>
              <a:t> Θεοχάρη</a:t>
            </a:r>
            <a:r>
              <a:rPr lang="el-GR" sz="2000" dirty="0"/>
              <a:t>. </a:t>
            </a:r>
            <a:r>
              <a:rPr lang="el-GR" sz="2000" dirty="0" smtClean="0"/>
              <a:t>«</a:t>
            </a:r>
            <a:r>
              <a:rPr lang="el-GR" sz="2000" dirty="0"/>
              <a:t>Χημεία Γραφικών </a:t>
            </a:r>
            <a:r>
              <a:rPr lang="el-GR" sz="2000" dirty="0" smtClean="0"/>
              <a:t>Τεχνών (</a:t>
            </a:r>
            <a:r>
              <a:rPr lang="el-GR" sz="2000" dirty="0"/>
              <a:t>Θ</a:t>
            </a:r>
            <a:r>
              <a:rPr lang="el-GR" sz="2000" dirty="0" smtClean="0"/>
              <a:t>). Ενότητα 5</a:t>
            </a:r>
            <a:r>
              <a:rPr lang="en-US" sz="2000" dirty="0" smtClean="0"/>
              <a:t>:</a:t>
            </a:r>
            <a:r>
              <a:rPr lang="el-GR" sz="2000" dirty="0" smtClean="0"/>
              <a:t> </a:t>
            </a:r>
            <a:r>
              <a:rPr lang="el-GR" altLang="el-GR" sz="2000" dirty="0"/>
              <a:t>Χημική συγγένεια </a:t>
            </a:r>
            <a:r>
              <a:rPr lang="en-US" altLang="el-GR" sz="2000" dirty="0"/>
              <a:t>-</a:t>
            </a:r>
            <a:r>
              <a:rPr lang="el-GR" altLang="el-GR" sz="2000" dirty="0"/>
              <a:t> Χημικός </a:t>
            </a:r>
            <a:r>
              <a:rPr lang="el-GR" altLang="el-GR" sz="2000" dirty="0" smtClean="0"/>
              <a:t>δεσμός</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a:t>
            </a:r>
            <a:r>
              <a:rPr lang="el-GR" dirty="0" smtClean="0">
                <a:latin typeface="+mn-lt"/>
              </a:rPr>
              <a:t>creativecommons.org/licenses/από-nc-sa/4.0</a:t>
            </a:r>
            <a:r>
              <a:rPr lang="el-GR" dirty="0">
                <a:latin typeface="+mn-lt"/>
              </a:rPr>
              <a:t>/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altLang="el-GR" smtClean="0"/>
              <a:t>Ηλεκτρονιακή θεωρία σθένους</a:t>
            </a:r>
          </a:p>
        </p:txBody>
      </p:sp>
      <p:sp>
        <p:nvSpPr>
          <p:cNvPr id="4099" name="Θέση περιεχομένου 2"/>
          <p:cNvSpPr>
            <a:spLocks noGrp="1"/>
          </p:cNvSpPr>
          <p:nvPr>
            <p:ph idx="1"/>
          </p:nvPr>
        </p:nvSpPr>
        <p:spPr/>
        <p:txBody>
          <a:bodyPr/>
          <a:lstStyle/>
          <a:p>
            <a:pPr marL="0" indent="0" eaLnBrk="1" hangingPunct="1">
              <a:lnSpc>
                <a:spcPct val="114000"/>
              </a:lnSpc>
              <a:spcBef>
                <a:spcPts val="1200"/>
              </a:spcBef>
              <a:buFont typeface="Arial" charset="0"/>
              <a:buNone/>
            </a:pPr>
            <a:r>
              <a:rPr lang="el-GR" altLang="el-GR" sz="2400" smtClean="0"/>
              <a:t>Σύμφωνα με την </a:t>
            </a:r>
            <a:r>
              <a:rPr lang="el-GR" altLang="el-GR" sz="2400" b="1" smtClean="0"/>
              <a:t>ηλεκτρονιακή θεωρία σθένους (Lewis), </a:t>
            </a:r>
            <a:r>
              <a:rPr lang="el-GR" altLang="el-GR" sz="2400" smtClean="0"/>
              <a:t>τα ηλεκτρόνια σθένους παίζουν καθοριστικό ρόλο κατά τον σχηματισμό των χημικών δεσμών και καθορίζουν τη χημική συμπεριφορά του ατόμου. Τα άτομα των ευγενών αερίων θεωρούνται αδρανή, δηλαδή δεν έχουν την τάση να σχηματίζουν χημικές ενώσεις, καθώς έχουν συμπληρωμένη την στιβάδα σθένους τους, οπότε η ηλεκτρονιακή τους δομή αντιστοιχεί σε χαμηλότερη ενέργεια κι επομένως σε σταθερότερη κατάσταση. </a:t>
            </a:r>
          </a:p>
        </p:txBody>
      </p:sp>
      <p:sp>
        <p:nvSpPr>
          <p:cNvPr id="4" name="Θέση αριθμού διαφάνειας 3"/>
          <p:cNvSpPr>
            <a:spLocks noGrp="1"/>
          </p:cNvSpPr>
          <p:nvPr>
            <p:ph type="sldNum" sz="quarter" idx="12"/>
          </p:nvPr>
        </p:nvSpPr>
        <p:spPr/>
        <p:txBody>
          <a:bodyPr/>
          <a:lstStyle/>
          <a:p>
            <a:pPr>
              <a:defRPr/>
            </a:pPr>
            <a:fld id="{2F849633-A27F-43EC-841F-BB63CCC8C3F3}"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3778273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a:spLocks noGrp="1"/>
          </p:cNvSpPr>
          <p:nvPr>
            <p:ph type="title"/>
          </p:nvPr>
        </p:nvSpPr>
        <p:spPr/>
        <p:txBody>
          <a:bodyPr/>
          <a:lstStyle/>
          <a:p>
            <a:pPr eaLnBrk="1" hangingPunct="1"/>
            <a:r>
              <a:rPr lang="el-GR" altLang="el-GR" dirty="0" smtClean="0"/>
              <a:t>Συμβολισμός </a:t>
            </a:r>
            <a:r>
              <a:rPr lang="en-US" altLang="el-GR" dirty="0" smtClean="0"/>
              <a:t>Lewis</a:t>
            </a:r>
            <a:endParaRPr lang="el-GR" altLang="el-GR" dirty="0" smtClean="0"/>
          </a:p>
        </p:txBody>
      </p:sp>
      <p:sp>
        <p:nvSpPr>
          <p:cNvPr id="5123" name="Θέση περιεχομένου 2" descr="διάφορες γραφές ηλεκτρονιακών τύπων"/>
          <p:cNvSpPr>
            <a:spLocks noGrp="1"/>
          </p:cNvSpPr>
          <p:nvPr>
            <p:ph idx="1"/>
          </p:nvPr>
        </p:nvSpPr>
        <p:spPr>
          <a:xfrm>
            <a:off x="457200" y="1196975"/>
            <a:ext cx="5267325" cy="4319588"/>
          </a:xfrm>
        </p:spPr>
        <p:txBody>
          <a:bodyPr/>
          <a:lstStyle/>
          <a:p>
            <a:pPr marL="0" indent="0" eaLnBrk="1" hangingPunct="1">
              <a:lnSpc>
                <a:spcPct val="114000"/>
              </a:lnSpc>
              <a:spcBef>
                <a:spcPts val="1200"/>
              </a:spcBef>
              <a:buFont typeface="Arial" charset="0"/>
              <a:buNone/>
            </a:pPr>
            <a:r>
              <a:rPr lang="el-GR" altLang="el-GR" sz="2400" dirty="0" smtClean="0"/>
              <a:t>Ο συμβολισμός </a:t>
            </a:r>
            <a:r>
              <a:rPr lang="el-GR" altLang="el-GR" sz="2400" dirty="0" err="1" smtClean="0"/>
              <a:t>Lewis</a:t>
            </a:r>
            <a:r>
              <a:rPr lang="el-GR" altLang="el-GR" sz="2400" dirty="0" smtClean="0"/>
              <a:t> για τη γραφή των </a:t>
            </a:r>
            <a:r>
              <a:rPr lang="el-GR" altLang="el-GR" sz="2400" dirty="0" err="1" smtClean="0"/>
              <a:t>ηλεκτρονιακών</a:t>
            </a:r>
            <a:r>
              <a:rPr lang="el-GR" altLang="el-GR" sz="2400" dirty="0" smtClean="0"/>
              <a:t> τύπων είναι απλός. Τα ηλεκτρόνια σθένους συμβολίζονται με τελείες που τοποθετούνται γύρω από το σύμβολο του στοιχείου. Τα τέσσερα πρώτα ηλεκτρόνια σθένους παριστάνονται ως μονήρη ηλεκτρόνια, ενώ τα επόμενα θα σχηματίζουν ζεύγη ηλεκτρονίων.</a:t>
            </a:r>
          </a:p>
        </p:txBody>
      </p:sp>
      <p:grpSp>
        <p:nvGrpSpPr>
          <p:cNvPr id="5126" name="Ομάδα 14" descr="γενικό παράδειγμα γραφής ηλεκτρονιακών τύπων"/>
          <p:cNvGrpSpPr>
            <a:grpSpLocks/>
          </p:cNvGrpSpPr>
          <p:nvPr/>
        </p:nvGrpSpPr>
        <p:grpSpPr bwMode="auto">
          <a:xfrm>
            <a:off x="765175" y="4968875"/>
            <a:ext cx="7613650" cy="1223963"/>
            <a:chOff x="611560" y="4167168"/>
            <a:chExt cx="7613122" cy="1224136"/>
          </a:xfrm>
        </p:grpSpPr>
        <p:graphicFrame>
          <p:nvGraphicFramePr>
            <p:cNvPr id="5129" name="Αντικείμενο 5"/>
            <p:cNvGraphicFramePr>
              <a:graphicFrameLocks noChangeAspect="1"/>
            </p:cNvGraphicFramePr>
            <p:nvPr/>
          </p:nvGraphicFramePr>
          <p:xfrm>
            <a:off x="3707904" y="4167168"/>
            <a:ext cx="1412465" cy="1224136"/>
          </p:xfrm>
          <a:graphic>
            <a:graphicData uri="http://schemas.openxmlformats.org/presentationml/2006/ole">
              <mc:AlternateContent xmlns:mc="http://schemas.openxmlformats.org/markup-compatibility/2006">
                <mc:Choice xmlns:v="urn:schemas-microsoft-com:vml" Requires="v">
                  <p:oleObj spid="_x0000_s1031" name="Εξίσωση" r:id="rId4" imgW="279400" imgH="228600" progId="Equation.3">
                    <p:embed/>
                  </p:oleObj>
                </mc:Choice>
                <mc:Fallback>
                  <p:oleObj name="Εξίσωση" r:id="rId4" imgW="2794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4167168"/>
                          <a:ext cx="1412465" cy="1224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611560" y="4667302"/>
              <a:ext cx="2687452" cy="462027"/>
            </a:xfrm>
            <a:prstGeom prst="rect">
              <a:avLst/>
            </a:prstGeom>
            <a:noFill/>
            <a:ln>
              <a:solidFill>
                <a:schemeClr val="tx1"/>
              </a:solidFill>
            </a:ln>
          </p:spPr>
          <p:txBody>
            <a:bodyPr wrap="none">
              <a:spAutoFit/>
            </a:bodyPr>
            <a:lstStyle/>
            <a:p>
              <a:pPr>
                <a:defRPr/>
              </a:pPr>
              <a:r>
                <a:rPr lang="el-GR" sz="2400" dirty="0">
                  <a:solidFill>
                    <a:prstClr val="black"/>
                  </a:solidFill>
                  <a:latin typeface="Calibri"/>
                  <a:cs typeface="Arial" charset="0"/>
                </a:rPr>
                <a:t>ζεύγος ηλεκτρονίων</a:t>
              </a:r>
            </a:p>
          </p:txBody>
        </p:sp>
        <p:sp>
          <p:nvSpPr>
            <p:cNvPr id="8" name="TextBox 7"/>
            <p:cNvSpPr txBox="1"/>
            <p:nvPr/>
          </p:nvSpPr>
          <p:spPr>
            <a:xfrm>
              <a:off x="5508658" y="4899109"/>
              <a:ext cx="2716024" cy="462027"/>
            </a:xfrm>
            <a:prstGeom prst="rect">
              <a:avLst/>
            </a:prstGeom>
            <a:noFill/>
            <a:ln>
              <a:solidFill>
                <a:schemeClr val="tx1"/>
              </a:solidFill>
            </a:ln>
          </p:spPr>
          <p:txBody>
            <a:bodyPr wrap="none">
              <a:spAutoFit/>
            </a:bodyPr>
            <a:lstStyle/>
            <a:p>
              <a:pPr>
                <a:defRPr/>
              </a:pPr>
              <a:r>
                <a:rPr lang="el-GR" sz="2400" dirty="0">
                  <a:solidFill>
                    <a:prstClr val="black"/>
                  </a:solidFill>
                  <a:latin typeface="Calibri"/>
                  <a:cs typeface="Arial" charset="0"/>
                </a:rPr>
                <a:t>μονήρες ηλεκτρόνιο</a:t>
              </a:r>
            </a:p>
          </p:txBody>
        </p:sp>
        <p:cxnSp>
          <p:nvCxnSpPr>
            <p:cNvPr id="10" name="Ευθύγραμμο βέλος σύνδεσης 9"/>
            <p:cNvCxnSpPr>
              <a:stCxn id="8" idx="1"/>
            </p:cNvCxnSpPr>
            <p:nvPr/>
          </p:nvCxnSpPr>
          <p:spPr>
            <a:xfrm flipH="1" flipV="1">
              <a:off x="4932435" y="5129329"/>
              <a:ext cx="57622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a:stCxn id="7" idx="3"/>
            </p:cNvCxnSpPr>
            <p:nvPr/>
          </p:nvCxnSpPr>
          <p:spPr>
            <a:xfrm flipV="1">
              <a:off x="3299012" y="4581565"/>
              <a:ext cx="552412" cy="31754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a:stCxn id="7" idx="3"/>
            </p:cNvCxnSpPr>
            <p:nvPr/>
          </p:nvCxnSpPr>
          <p:spPr>
            <a:xfrm>
              <a:off x="3299012" y="4899109"/>
              <a:ext cx="480979" cy="2302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5127" name="Picture 4" descr="παράδειγμα γραφής ηλεκτρονιακών τύπων"/>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62613" y="1412875"/>
            <a:ext cx="3343275" cy="2714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 name="Rectangle 8"/>
          <p:cNvSpPr/>
          <p:nvPr/>
        </p:nvSpPr>
        <p:spPr>
          <a:xfrm>
            <a:off x="6138863" y="4292600"/>
            <a:ext cx="2389187" cy="461963"/>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7"/>
              </a:rPr>
              <a:t>Electron dot</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solidFill>
                <a:latin typeface="Calibri"/>
                <a:cs typeface="Arial" charset="0"/>
                <a:hlinkClick r:id="rId8" tooltip="User:DynaBlast"/>
              </a:rPr>
              <a:t>DynaBlast</a:t>
            </a:r>
            <a:r>
              <a:rPr lang="el-GR" sz="1200"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9"/>
              </a:rPr>
              <a:t>CC BY-SA 2.5</a:t>
            </a:r>
            <a:endParaRPr lang="en-US" sz="1200" dirty="0">
              <a:solidFill>
                <a:prstClr val="black"/>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12EA1736-1EEE-4BF1-82C9-561C3DC7AC40}"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1049900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pPr eaLnBrk="1" hangingPunct="1"/>
            <a:r>
              <a:rPr lang="el-GR" altLang="el-GR" dirty="0" smtClean="0"/>
              <a:t>Κανόνας οκτάδας</a:t>
            </a:r>
          </a:p>
        </p:txBody>
      </p:sp>
      <p:sp>
        <p:nvSpPr>
          <p:cNvPr id="6147" name="Θέση περιεχομένου 2"/>
          <p:cNvSpPr>
            <a:spLocks noGrp="1"/>
          </p:cNvSpPr>
          <p:nvPr>
            <p:ph idx="1"/>
          </p:nvPr>
        </p:nvSpPr>
        <p:spPr/>
        <p:txBody>
          <a:bodyPr/>
          <a:lstStyle/>
          <a:p>
            <a:pPr marL="0" indent="0" eaLnBrk="1" hangingPunct="1">
              <a:lnSpc>
                <a:spcPct val="114000"/>
              </a:lnSpc>
              <a:buFont typeface="Arial" charset="0"/>
              <a:buNone/>
            </a:pPr>
            <a:r>
              <a:rPr lang="el-GR" altLang="el-GR" sz="2400" dirty="0" smtClean="0"/>
              <a:t>Γενικότερα, τα άτομα των στοιχείων, όταν αντιδρούν για να σχηματίσουν χημικές ενώσεις, τείνουν να αποκτήσουν δομή ευγενούς αερίου, δηλαδή τείνουν να αποκτήσουν στην εξωτερική τους στιβάδα οκτώ ηλεκτρόνια (</a:t>
            </a:r>
            <a:r>
              <a:rPr lang="el-GR" altLang="el-GR" sz="2400" b="1" dirty="0" smtClean="0"/>
              <a:t>κανόνας της οκτάδας</a:t>
            </a:r>
            <a:r>
              <a:rPr lang="el-GR" altLang="el-GR" sz="2400" dirty="0" smtClean="0"/>
              <a:t>) ή δυο ηλεκτρόνια στην περίπτωση της στιβάδας Κ. Επομένως, τα άτομα αποβάλλουν ή προσλαμβάνουν ή συνεισφέρουν ηλεκτρόνια, δημιουργώντας αντίστοιχα ιοντικούς (</a:t>
            </a:r>
            <a:r>
              <a:rPr lang="el-GR" altLang="el-GR" sz="2400" dirty="0" err="1" smtClean="0"/>
              <a:t>ετεροπολικούς</a:t>
            </a:r>
            <a:r>
              <a:rPr lang="el-GR" altLang="el-GR" sz="2400" dirty="0" smtClean="0"/>
              <a:t>) ή ομοιοπολικούς δεσμούς. Υπάρχουν κι άλλα είδη δεσμών, όπως ο μεταλλικός δεσμός (που εμφανίζεται στα μέταλλα) και οι </a:t>
            </a:r>
            <a:r>
              <a:rPr lang="el-GR" altLang="el-GR" sz="2400" dirty="0" err="1" smtClean="0"/>
              <a:t>διαμοριακοί</a:t>
            </a:r>
            <a:r>
              <a:rPr lang="el-GR" altLang="el-GR" sz="2400" dirty="0" smtClean="0"/>
              <a:t> δεσμοί (που αναπτύσσονται μεταξύ των μορίων, όπως οι δεσμοί </a:t>
            </a:r>
            <a:r>
              <a:rPr lang="el-GR" altLang="el-GR" sz="2400" dirty="0" err="1" smtClean="0"/>
              <a:t>Van</a:t>
            </a:r>
            <a:r>
              <a:rPr lang="el-GR" altLang="el-GR" sz="2400" dirty="0" smtClean="0"/>
              <a:t> </a:t>
            </a:r>
            <a:r>
              <a:rPr lang="el-GR" altLang="el-GR" sz="2400" dirty="0" err="1" smtClean="0"/>
              <a:t>der</a:t>
            </a:r>
            <a:r>
              <a:rPr lang="el-GR" altLang="el-GR" sz="2400" dirty="0" smtClean="0"/>
              <a:t> </a:t>
            </a:r>
            <a:r>
              <a:rPr lang="el-GR" altLang="el-GR" sz="2400" dirty="0" err="1" smtClean="0"/>
              <a:t>Waals</a:t>
            </a:r>
            <a:r>
              <a:rPr lang="el-GR" altLang="el-GR" sz="2400" dirty="0" smtClean="0"/>
              <a:t>, ο δεσμός υδρογόνου, κτλ), οι οποίοι θα αναφερθούν στη συνέχεια. </a:t>
            </a:r>
          </a:p>
        </p:txBody>
      </p:sp>
      <p:sp>
        <p:nvSpPr>
          <p:cNvPr id="4" name="Θέση αριθμού διαφάνειας 3"/>
          <p:cNvSpPr>
            <a:spLocks noGrp="1"/>
          </p:cNvSpPr>
          <p:nvPr>
            <p:ph type="sldNum" sz="quarter" idx="12"/>
          </p:nvPr>
        </p:nvSpPr>
        <p:spPr/>
        <p:txBody>
          <a:bodyPr/>
          <a:lstStyle/>
          <a:p>
            <a:pPr>
              <a:defRPr/>
            </a:pPr>
            <a:fld id="{8F262D68-58EA-43FA-B6A9-415110A5283F}"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739141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p:cNvSpPr>
            <a:spLocks noGrp="1"/>
          </p:cNvSpPr>
          <p:nvPr>
            <p:ph type="title"/>
          </p:nvPr>
        </p:nvSpPr>
        <p:spPr/>
        <p:txBody>
          <a:bodyPr/>
          <a:lstStyle/>
          <a:p>
            <a:pPr eaLnBrk="1" hangingPunct="1"/>
            <a:r>
              <a:rPr lang="el-GR" altLang="el-GR" dirty="0" smtClean="0"/>
              <a:t>Θεωρία </a:t>
            </a:r>
            <a:r>
              <a:rPr lang="en-US" altLang="el-GR" dirty="0" smtClean="0"/>
              <a:t>VSPER</a:t>
            </a:r>
            <a:endParaRPr lang="el-GR" altLang="el-GR" dirty="0" smtClean="0"/>
          </a:p>
        </p:txBody>
      </p:sp>
      <p:sp>
        <p:nvSpPr>
          <p:cNvPr id="7171" name="Θέση περιεχομένου 2"/>
          <p:cNvSpPr>
            <a:spLocks noGrp="1"/>
          </p:cNvSpPr>
          <p:nvPr>
            <p:ph idx="1"/>
          </p:nvPr>
        </p:nvSpPr>
        <p:spPr/>
        <p:txBody>
          <a:bodyPr/>
          <a:lstStyle/>
          <a:p>
            <a:pPr marL="0" indent="0" eaLnBrk="1" hangingPunct="1">
              <a:lnSpc>
                <a:spcPct val="114000"/>
              </a:lnSpc>
              <a:buFont typeface="Arial" charset="0"/>
              <a:buNone/>
            </a:pPr>
            <a:r>
              <a:rPr lang="el-GR" altLang="el-GR" sz="2400" dirty="0" smtClean="0"/>
              <a:t>Στο σημείο αυτό, αξίζει να αναφερθεί ότι ο </a:t>
            </a:r>
            <a:r>
              <a:rPr lang="el-GR" altLang="el-GR" sz="2400" dirty="0" err="1" smtClean="0"/>
              <a:t>ηλεκτρονιακός</a:t>
            </a:r>
            <a:r>
              <a:rPr lang="el-GR" altLang="el-GR" sz="2400" dirty="0" smtClean="0"/>
              <a:t> τύπος κατά </a:t>
            </a:r>
            <a:r>
              <a:rPr lang="el-GR" altLang="el-GR" sz="2400" dirty="0" err="1" smtClean="0"/>
              <a:t>Lewis</a:t>
            </a:r>
            <a:r>
              <a:rPr lang="el-GR" altLang="el-GR" sz="2400" dirty="0" smtClean="0"/>
              <a:t> ενός μορίου δείχνει τον τρόπο με τον οποίο συνδέονται μεταξύ τους τα άτομα σε ένα μόριο, αλλά δεν δείχνει το πραγματικό σχήμα του μορίου. Το σχήμα, δηλαδή η γεωμετρία του μορίου μπορεί να καθοριστεί με την βοήθεια της θεωρίας της άπωσης των ζευγών ηλεκτρονίων της στιβάδας σθένους </a:t>
            </a:r>
            <a:r>
              <a:rPr lang="el-GR" altLang="el-GR" sz="2400" b="1" dirty="0" smtClean="0"/>
              <a:t>VSPER</a:t>
            </a:r>
            <a:r>
              <a:rPr lang="el-GR" altLang="el-GR" sz="2400" dirty="0" smtClean="0"/>
              <a:t> (</a:t>
            </a:r>
            <a:r>
              <a:rPr lang="el-GR" altLang="el-GR" sz="2400" dirty="0" err="1" smtClean="0"/>
              <a:t>Valence</a:t>
            </a:r>
            <a:r>
              <a:rPr lang="el-GR" altLang="el-GR" sz="2400" dirty="0" smtClean="0"/>
              <a:t> </a:t>
            </a:r>
            <a:r>
              <a:rPr lang="el-GR" altLang="el-GR" sz="2400" dirty="0" err="1" smtClean="0"/>
              <a:t>Shell</a:t>
            </a:r>
            <a:r>
              <a:rPr lang="el-GR" altLang="el-GR" sz="2400" dirty="0" smtClean="0"/>
              <a:t> </a:t>
            </a:r>
            <a:r>
              <a:rPr lang="el-GR" altLang="el-GR" sz="2400" dirty="0" err="1" smtClean="0"/>
              <a:t>Electron</a:t>
            </a:r>
            <a:r>
              <a:rPr lang="el-GR" altLang="el-GR" sz="2400" dirty="0" smtClean="0"/>
              <a:t> </a:t>
            </a:r>
            <a:r>
              <a:rPr lang="el-GR" altLang="el-GR" sz="2400" dirty="0" err="1" smtClean="0"/>
              <a:t>Pair</a:t>
            </a:r>
            <a:r>
              <a:rPr lang="el-GR" altLang="el-GR" sz="2400" dirty="0" smtClean="0"/>
              <a:t> </a:t>
            </a:r>
            <a:r>
              <a:rPr lang="el-GR" altLang="el-GR" sz="2400" dirty="0" err="1" smtClean="0"/>
              <a:t>Repulsion</a:t>
            </a:r>
            <a:r>
              <a:rPr lang="el-GR" altLang="el-GR" sz="2400" dirty="0" smtClean="0"/>
              <a:t>). Βασική ιδέα της είναι ότι τα ζεύγη των ηλεκτρονίων της στιβάδας σθένους του κεντρικού ατόμου ενός μορίου απωθούνται μεταξύ τους και κατανέμονται στον χώρο με τέτοιο τρόπο, ώστε να βρίσκονται όσο το δυνατόν πιο μακριά μεταξύ τους.</a:t>
            </a:r>
          </a:p>
        </p:txBody>
      </p:sp>
      <p:sp>
        <p:nvSpPr>
          <p:cNvPr id="4" name="Θέση αριθμού διαφάνειας 3"/>
          <p:cNvSpPr>
            <a:spLocks noGrp="1"/>
          </p:cNvSpPr>
          <p:nvPr>
            <p:ph type="sldNum" sz="quarter" idx="12"/>
          </p:nvPr>
        </p:nvSpPr>
        <p:spPr/>
        <p:txBody>
          <a:bodyPr/>
          <a:lstStyle/>
          <a:p>
            <a:pPr>
              <a:defRPr/>
            </a:pPr>
            <a:fld id="{DB1F20B8-657F-41D8-B7AE-C9841565BC99}"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1939774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p:cNvSpPr>
            <a:spLocks noGrp="1"/>
          </p:cNvSpPr>
          <p:nvPr>
            <p:ph type="title"/>
          </p:nvPr>
        </p:nvSpPr>
        <p:spPr/>
        <p:txBody>
          <a:bodyPr/>
          <a:lstStyle/>
          <a:p>
            <a:pPr eaLnBrk="1" hangingPunct="1"/>
            <a:r>
              <a:rPr lang="el-GR" altLang="el-GR" dirty="0" smtClean="0"/>
              <a:t>Είδη χημικών δεσμών</a:t>
            </a:r>
          </a:p>
        </p:txBody>
      </p:sp>
      <p:sp>
        <p:nvSpPr>
          <p:cNvPr id="8195" name="Θέση περιεχομένου 2"/>
          <p:cNvSpPr>
            <a:spLocks noGrp="1"/>
          </p:cNvSpPr>
          <p:nvPr>
            <p:ph idx="1"/>
          </p:nvPr>
        </p:nvSpPr>
        <p:spPr/>
        <p:txBody>
          <a:bodyPr/>
          <a:lstStyle/>
          <a:p>
            <a:pPr>
              <a:lnSpc>
                <a:spcPct val="114000"/>
              </a:lnSpc>
            </a:pPr>
            <a:r>
              <a:rPr lang="el-GR" altLang="el-GR" sz="2400" dirty="0" smtClean="0"/>
              <a:t>Ιοντικός ή </a:t>
            </a:r>
            <a:r>
              <a:rPr lang="el-GR" altLang="el-GR" sz="2400" dirty="0" err="1" smtClean="0"/>
              <a:t>ετεροπολικός</a:t>
            </a:r>
            <a:r>
              <a:rPr lang="el-GR" altLang="el-GR" sz="2400" dirty="0" smtClean="0"/>
              <a:t> δεσμός</a:t>
            </a:r>
          </a:p>
          <a:p>
            <a:pPr>
              <a:lnSpc>
                <a:spcPct val="114000"/>
              </a:lnSpc>
            </a:pPr>
            <a:r>
              <a:rPr lang="el-GR" altLang="el-GR" sz="2400" dirty="0" smtClean="0"/>
              <a:t>Ομοιοπολικός δεσμός</a:t>
            </a:r>
          </a:p>
          <a:p>
            <a:pPr>
              <a:lnSpc>
                <a:spcPct val="114000"/>
              </a:lnSpc>
            </a:pPr>
            <a:r>
              <a:rPr lang="el-GR" altLang="el-GR" sz="2400" dirty="0" smtClean="0"/>
              <a:t>Ημιπολικός δεσμός</a:t>
            </a:r>
          </a:p>
          <a:p>
            <a:pPr>
              <a:lnSpc>
                <a:spcPct val="114000"/>
              </a:lnSpc>
            </a:pPr>
            <a:r>
              <a:rPr lang="el-GR" altLang="el-GR" sz="2400" dirty="0" smtClean="0"/>
              <a:t>Δεσμός υδρογόνου</a:t>
            </a:r>
          </a:p>
          <a:p>
            <a:pPr>
              <a:lnSpc>
                <a:spcPct val="114000"/>
              </a:lnSpc>
            </a:pPr>
            <a:r>
              <a:rPr lang="el-GR" altLang="el-GR" sz="2400" dirty="0" smtClean="0"/>
              <a:t>Μεταλλικός δεσμός</a:t>
            </a:r>
          </a:p>
          <a:p>
            <a:pPr>
              <a:lnSpc>
                <a:spcPct val="114000"/>
              </a:lnSpc>
            </a:pPr>
            <a:endParaRPr lang="el-GR" altLang="el-GR" sz="2400" dirty="0" smtClean="0"/>
          </a:p>
        </p:txBody>
      </p:sp>
      <p:sp>
        <p:nvSpPr>
          <p:cNvPr id="4" name="Θέση αριθμού διαφάνειας 3"/>
          <p:cNvSpPr>
            <a:spLocks noGrp="1"/>
          </p:cNvSpPr>
          <p:nvPr>
            <p:ph type="sldNum" sz="quarter" idx="12"/>
          </p:nvPr>
        </p:nvSpPr>
        <p:spPr/>
        <p:txBody>
          <a:bodyPr/>
          <a:lstStyle/>
          <a:p>
            <a:pPr>
              <a:defRPr/>
            </a:pPr>
            <a:fld id="{D78D2B43-2283-4447-8800-851A4DC3C4D5}"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4286005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p:cNvSpPr>
            <a:spLocks noGrp="1"/>
          </p:cNvSpPr>
          <p:nvPr>
            <p:ph type="title"/>
          </p:nvPr>
        </p:nvSpPr>
        <p:spPr/>
        <p:txBody>
          <a:bodyPr/>
          <a:lstStyle/>
          <a:p>
            <a:pPr eaLnBrk="1" hangingPunct="1"/>
            <a:r>
              <a:rPr lang="el-GR" altLang="el-GR" dirty="0" smtClean="0"/>
              <a:t>Ιοντικός δεσμός</a:t>
            </a:r>
          </a:p>
        </p:txBody>
      </p:sp>
      <p:sp>
        <p:nvSpPr>
          <p:cNvPr id="8195" name="Θέση περιεχομένου 2"/>
          <p:cNvSpPr>
            <a:spLocks noGrp="1"/>
          </p:cNvSpPr>
          <p:nvPr>
            <p:ph idx="1"/>
          </p:nvPr>
        </p:nvSpPr>
        <p:spPr/>
        <p:txBody>
          <a:bodyPr/>
          <a:lstStyle/>
          <a:p>
            <a:pPr marL="0" indent="0" eaLnBrk="1" hangingPunct="1">
              <a:lnSpc>
                <a:spcPct val="114000"/>
              </a:lnSpc>
              <a:buFont typeface="Arial" charset="0"/>
              <a:buNone/>
            </a:pPr>
            <a:r>
              <a:rPr lang="el-GR" altLang="el-GR" sz="2400" b="1" smtClean="0"/>
              <a:t>Ιοντικός ή ετεροπολικός δεσμός</a:t>
            </a:r>
            <a:r>
              <a:rPr lang="el-GR" altLang="el-GR" sz="2400" smtClean="0"/>
              <a:t> ονομάζεται ο δεσμός που σχηματίζεται με μεταφορά ηλεκτρονίων από άτομα ηλεκτροθετικού στοιχείου (μέταλλο) σε άτομα ενός ηλεκτραρνητικού στοιχείου (αμέταλλο). Τα σχηματιζόμενα ιόντα έχουν αντίθετα φορτία, οπότε έλκονται με δυνάμεις ηλεκτροστατικής φύσης </a:t>
            </a:r>
            <a:r>
              <a:rPr lang="en-US" altLang="el-GR" sz="2400" smtClean="0"/>
              <a:t>Coulomb</a:t>
            </a:r>
            <a:r>
              <a:rPr lang="el-GR" altLang="el-GR" sz="2400" smtClean="0"/>
              <a:t>.</a:t>
            </a:r>
          </a:p>
        </p:txBody>
      </p:sp>
      <p:sp>
        <p:nvSpPr>
          <p:cNvPr id="4" name="Θέση αριθμού διαφάνειας 3"/>
          <p:cNvSpPr>
            <a:spLocks noGrp="1"/>
          </p:cNvSpPr>
          <p:nvPr>
            <p:ph type="sldNum" sz="quarter" idx="12"/>
          </p:nvPr>
        </p:nvSpPr>
        <p:spPr/>
        <p:txBody>
          <a:bodyPr/>
          <a:lstStyle/>
          <a:p>
            <a:pPr>
              <a:defRPr/>
            </a:pPr>
            <a:fld id="{D78D2B43-2283-4447-8800-851A4DC3C4D5}"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1930309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p:cNvSpPr>
            <a:spLocks noGrp="1"/>
          </p:cNvSpPr>
          <p:nvPr>
            <p:ph type="title"/>
          </p:nvPr>
        </p:nvSpPr>
        <p:spPr/>
        <p:txBody>
          <a:bodyPr/>
          <a:lstStyle/>
          <a:p>
            <a:pPr eaLnBrk="1" hangingPunct="1"/>
            <a:r>
              <a:rPr lang="el-GR" altLang="el-GR" smtClean="0"/>
              <a:t>Ιοντικές ενώσεις</a:t>
            </a:r>
          </a:p>
        </p:txBody>
      </p:sp>
      <p:sp>
        <p:nvSpPr>
          <p:cNvPr id="9219" name="Θέση περιεχομένου 2"/>
          <p:cNvSpPr>
            <a:spLocks noGrp="1"/>
          </p:cNvSpPr>
          <p:nvPr>
            <p:ph idx="1"/>
          </p:nvPr>
        </p:nvSpPr>
        <p:spPr/>
        <p:txBody>
          <a:bodyPr/>
          <a:lstStyle/>
          <a:p>
            <a:pPr algn="just" eaLnBrk="1" hangingPunct="1">
              <a:lnSpc>
                <a:spcPct val="110000"/>
              </a:lnSpc>
              <a:spcBef>
                <a:spcPts val="1200"/>
              </a:spcBef>
            </a:pPr>
            <a:r>
              <a:rPr lang="el-GR" altLang="el-GR" sz="2400" dirty="0" smtClean="0">
                <a:cs typeface="Times New Roman" pitchFamily="18" charset="0"/>
              </a:rPr>
              <a:t>Δεν αποτελούνται από μόρια, αλλά από ιόντα με καθορισμένη αναλογία, που σχηματίζουν κρυστάλλους.</a:t>
            </a:r>
            <a:endParaRPr lang="el-GR" altLang="el-GR" sz="2000" dirty="0" smtClean="0">
              <a:cs typeface="Times New Roman" pitchFamily="18" charset="0"/>
            </a:endParaRPr>
          </a:p>
          <a:p>
            <a:pPr algn="just" eaLnBrk="1" hangingPunct="1">
              <a:lnSpc>
                <a:spcPct val="110000"/>
              </a:lnSpc>
              <a:spcBef>
                <a:spcPts val="1200"/>
              </a:spcBef>
            </a:pPr>
            <a:r>
              <a:rPr lang="el-GR" altLang="el-GR" sz="2400" dirty="0" smtClean="0">
                <a:cs typeface="Times New Roman" pitchFamily="18" charset="0"/>
              </a:rPr>
              <a:t>Είναι στερεά κρυσταλλικά σώματα, με υψηλό σημείο τήξης.</a:t>
            </a:r>
            <a:endParaRPr lang="el-GR" altLang="el-GR" sz="2000" dirty="0" smtClean="0">
              <a:cs typeface="Times New Roman" pitchFamily="18" charset="0"/>
            </a:endParaRPr>
          </a:p>
          <a:p>
            <a:pPr algn="just" eaLnBrk="1" hangingPunct="1">
              <a:lnSpc>
                <a:spcPct val="110000"/>
              </a:lnSpc>
              <a:spcBef>
                <a:spcPts val="1200"/>
              </a:spcBef>
            </a:pPr>
            <a:r>
              <a:rPr lang="el-GR" altLang="el-GR" sz="2400" dirty="0" smtClean="0">
                <a:cs typeface="Times New Roman" pitchFamily="18" charset="0"/>
              </a:rPr>
              <a:t>Αποτελούνται από σκληρούς κι εύθραυστους κρυστάλλους.</a:t>
            </a:r>
            <a:endParaRPr lang="el-GR" altLang="el-GR" sz="2000" dirty="0" smtClean="0">
              <a:cs typeface="Times New Roman" pitchFamily="18" charset="0"/>
            </a:endParaRPr>
          </a:p>
          <a:p>
            <a:pPr algn="just" eaLnBrk="1" hangingPunct="1">
              <a:lnSpc>
                <a:spcPct val="110000"/>
              </a:lnSpc>
              <a:spcBef>
                <a:spcPts val="1200"/>
              </a:spcBef>
              <a:spcAft>
                <a:spcPts val="1000"/>
              </a:spcAft>
            </a:pPr>
            <a:r>
              <a:rPr lang="el-GR" altLang="el-GR" sz="2400" dirty="0" smtClean="0">
                <a:cs typeface="Times New Roman" pitchFamily="18" charset="0"/>
              </a:rPr>
              <a:t>Τα </a:t>
            </a:r>
            <a:r>
              <a:rPr lang="el-GR" altLang="el-GR" sz="2400" dirty="0" err="1" smtClean="0">
                <a:cs typeface="Times New Roman" pitchFamily="18" charset="0"/>
              </a:rPr>
              <a:t>τήγματα</a:t>
            </a:r>
            <a:r>
              <a:rPr lang="el-GR" altLang="el-GR" sz="2400" dirty="0" smtClean="0">
                <a:cs typeface="Times New Roman" pitchFamily="18" charset="0"/>
              </a:rPr>
              <a:t> και τα υδατικά τους διαλύματα είναι καλοί αγωγοί του ηλεκτρισμού.</a:t>
            </a:r>
            <a:endParaRPr lang="el-GR" altLang="el-GR" sz="2000" dirty="0">
              <a:cs typeface="Times New Roman" pitchFamily="18" charset="0"/>
            </a:endParaRPr>
          </a:p>
          <a:p>
            <a:pPr algn="just" eaLnBrk="1" hangingPunct="1">
              <a:lnSpc>
                <a:spcPct val="110000"/>
              </a:lnSpc>
              <a:spcBef>
                <a:spcPts val="1200"/>
              </a:spcBef>
              <a:spcAft>
                <a:spcPts val="1000"/>
              </a:spcAft>
            </a:pPr>
            <a:r>
              <a:rPr lang="el-GR" altLang="el-GR" sz="2400" dirty="0" smtClean="0">
                <a:cs typeface="Times New Roman" pitchFamily="18" charset="0"/>
              </a:rPr>
              <a:t>Γενικά, οι περισσότερες είναι διαλυτές στο νερό</a:t>
            </a:r>
            <a:r>
              <a:rPr lang="el-GR" altLang="el-GR" sz="2400" dirty="0" smtClean="0">
                <a:latin typeface="Times New Roman" pitchFamily="18" charset="0"/>
                <a:cs typeface="Times New Roman" pitchFamily="18" charset="0"/>
              </a:rPr>
              <a:t>.</a:t>
            </a:r>
            <a:endParaRPr lang="el-GR" altLang="el-GR" sz="2400" dirty="0" smtClean="0"/>
          </a:p>
        </p:txBody>
      </p:sp>
      <p:sp>
        <p:nvSpPr>
          <p:cNvPr id="4" name="Θέση αριθμού διαφάνειας 3"/>
          <p:cNvSpPr>
            <a:spLocks noGrp="1"/>
          </p:cNvSpPr>
          <p:nvPr>
            <p:ph type="sldNum" sz="quarter" idx="12"/>
          </p:nvPr>
        </p:nvSpPr>
        <p:spPr/>
        <p:txBody>
          <a:bodyPr/>
          <a:lstStyle/>
          <a:p>
            <a:pPr>
              <a:defRPr/>
            </a:pPr>
            <a:fld id="{C77FA20F-1345-4A92-99AB-8D4875E92E3B}"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16703334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fce06cd1c646c2275509fc41d343a88498dfd"/>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Προσαρμοσμένο 9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10</TotalTime>
  <Words>1700</Words>
  <Application>Microsoft Office PowerPoint</Application>
  <PresentationFormat>On-screen Show (4:3)</PresentationFormat>
  <Paragraphs>154</Paragraphs>
  <Slides>26</Slides>
  <Notes>16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29" baseType="lpstr">
      <vt:lpstr>OC_template_updated</vt:lpstr>
      <vt:lpstr>template</vt:lpstr>
      <vt:lpstr>Εξίσωση</vt:lpstr>
      <vt:lpstr>Χημεία Γραφικών Τεχνών</vt:lpstr>
      <vt:lpstr>Χημική συγγένεια – Χημικός δεσμός</vt:lpstr>
      <vt:lpstr>Ηλεκτρονιακή θεωρία σθένους</vt:lpstr>
      <vt:lpstr>Συμβολισμός Lewis</vt:lpstr>
      <vt:lpstr>Κανόνας οκτάδας</vt:lpstr>
      <vt:lpstr>Θεωρία VSPER</vt:lpstr>
      <vt:lpstr>Είδη χημικών δεσμών</vt:lpstr>
      <vt:lpstr>Ιοντικός δεσμός</vt:lpstr>
      <vt:lpstr>Ιοντικές ενώσεις</vt:lpstr>
      <vt:lpstr>Κρύσταλλος χλωριούχου νατρίου (NaCl)</vt:lpstr>
      <vt:lpstr>Ομοιοπολικός δεσμός</vt:lpstr>
      <vt:lpstr>Μη πολικός ομοιοπολικός δεσμός</vt:lpstr>
      <vt:lpstr>Πολικός ομοιοπολικός δεσμός</vt:lpstr>
      <vt:lpstr>Ομοιοπολικές ενώσεις</vt:lpstr>
      <vt:lpstr>Ημιπολικός δεσμός</vt:lpstr>
      <vt:lpstr>Δεσμός υδρογόνου</vt:lpstr>
      <vt:lpstr>Αναπαράσταση του δεσμού του υδρογόνου</vt:lpstr>
      <vt:lpstr>Μεταλλικός δεσμός (1 από 2)</vt:lpstr>
      <vt:lpstr>Μεταλλικός δεσμός (2 από 2)</vt:lpstr>
      <vt:lpstr>Βιβλιογραφία </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Χημεία Γραφικών Τεχνών</dc:title>
  <dc:creator>opencourses@teiath.gr</dc:creator>
  <cp:lastModifiedBy>alex</cp:lastModifiedBy>
  <cp:revision>8</cp:revision>
  <dcterms:created xsi:type="dcterms:W3CDTF">2014-09-26T12:59:03Z</dcterms:created>
  <dcterms:modified xsi:type="dcterms:W3CDTF">2015-01-28T12:25:13Z</dcterms:modified>
</cp:coreProperties>
</file>