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9"/>
  </p:notesMasterIdLst>
  <p:handoutMasterIdLst>
    <p:handoutMasterId r:id="rId50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309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257" r:id="rId42"/>
    <p:sldId id="262" r:id="rId43"/>
    <p:sldId id="264" r:id="rId44"/>
    <p:sldId id="269" r:id="rId45"/>
    <p:sldId id="270" r:id="rId46"/>
    <p:sldId id="266" r:id="rId47"/>
    <p:sldId id="261" r:id="rId48"/>
  </p:sldIdLst>
  <p:sldSz cx="9144000" cy="6858000" type="screen4x3"/>
  <p:notesSz cx="7104063" cy="10234613"/>
  <p:custDataLst>
    <p:tags r:id="rId5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E89"/>
    <a:srgbClr val="695185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rgbClr val="E9DE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E9DE8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v.conferencearchives.com/pdfs/070705/08.03.pdf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v.conferencearchives.com/pdfs/070705/08.03.pdf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v.conferencearchives.com/pdfs/070705/08.03.pdf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v.conferencearchives.com/pdfs/070705/08.03.pdf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v.conferencearchives.com/pdfs/070705/08.03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solution_illustration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title=User:Cfalonso~commonswiki&amp;action=edit&amp;redlink=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v.conferencearchives.com/pdfs/070705/08.03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v.conferencearchives.com/pdfs/070705/08.03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v.conferencearchives.com/pdfs/070705/08.03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v.conferencearchives.com/pdfs/070705/08.03.pd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v.conferencearchives.com/pdfs/070705/08.03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v.conferencearchives.com/pdfs/070705/08.03.pd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v.conferencearchives.com/pdfs/070705/08.03.pdf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v.conferencearchives.com/pdfs/070705/08.03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v.conferencearchives.com/pdfs/070705/08.03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v.conferencearchives.com/pdfs/070705/08.03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v.conferencearchives.com/pdfs/070705/08.03.pd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v.conferencearchives.com/pdfs/070705/08.03.pdf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v.conferencearchives.com/pdfs/070705/08.03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v.conferencearchives.com/pdfs/070705/08.0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Ιατρική Απεικόνιση ΙΙΙ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Αξονική Τομογραφία Καρδιάς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Ραδιολογίας - Ακτινολογίας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Άξονες της καρδιάς </a:t>
            </a:r>
            <a:r>
              <a:rPr lang="el-GR" sz="3000" b="0" dirty="0" smtClean="0"/>
              <a:t>1/4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short-axis view</a:t>
            </a:r>
            <a:endParaRPr lang="en-US" dirty="0"/>
          </a:p>
        </p:txBody>
      </p:sp>
      <p:pic>
        <p:nvPicPr>
          <p:cNvPr id="48130" name="Picture 2" descr="  Fig. 18A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8864" y="2218212"/>
            <a:ext cx="5415136" cy="4639788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259632" y="6581001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av.conferencearchives.com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8795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Άξονες της καρδιάς </a:t>
            </a:r>
            <a:r>
              <a:rPr lang="el-GR" sz="3000" b="0" dirty="0" smtClean="0">
                <a:solidFill>
                  <a:prstClr val="white"/>
                </a:solidFill>
              </a:rPr>
              <a:t>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long-axis two-chamber view </a:t>
            </a:r>
            <a:endParaRPr lang="en-US" dirty="0"/>
          </a:p>
        </p:txBody>
      </p:sp>
      <p:pic>
        <p:nvPicPr>
          <p:cNvPr id="49154" name="Picture 2" descr="  Fig. 18B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8864" y="2218212"/>
            <a:ext cx="5415136" cy="4639788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259632" y="6475818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av.conferencearchives.com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3935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Άξονες της καρδιάς </a:t>
            </a:r>
            <a:r>
              <a:rPr lang="el-GR" sz="3000" b="0" dirty="0" smtClean="0">
                <a:solidFill>
                  <a:prstClr val="white"/>
                </a:solidFill>
              </a:rPr>
              <a:t>3/4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long-axis three-chamber view</a:t>
            </a:r>
            <a:endParaRPr lang="en-US" dirty="0"/>
          </a:p>
        </p:txBody>
      </p:sp>
      <p:pic>
        <p:nvPicPr>
          <p:cNvPr id="50178" name="Picture 2" descr="  Fig. 18C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61951"/>
            <a:ext cx="5364088" cy="4596049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331640" y="6536377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av.conferencearchives.com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5593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Άξονες της καρδιάς </a:t>
            </a:r>
            <a:r>
              <a:rPr lang="el-GR" sz="3000" b="0" dirty="0" smtClean="0">
                <a:solidFill>
                  <a:prstClr val="white"/>
                </a:solidFill>
              </a:rPr>
              <a:t>4/4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long-axis four-chamber view </a:t>
            </a:r>
            <a:endParaRPr lang="en-US" dirty="0"/>
          </a:p>
        </p:txBody>
      </p:sp>
      <p:pic>
        <p:nvPicPr>
          <p:cNvPr id="51202" name="Picture 2" descr="  Fig. 18D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385346"/>
            <a:ext cx="5220072" cy="4472654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461120" y="6525344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av.conferencearchives.com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523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Ανακατασκευή εικόνας </a:t>
            </a:r>
            <a:r>
              <a:rPr lang="el-GR" sz="3000" b="0" dirty="0" smtClean="0"/>
              <a:t>1/2</a:t>
            </a:r>
            <a:endParaRPr lang="en-US" sz="30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Field </a:t>
            </a:r>
            <a:r>
              <a:rPr lang="en-US" dirty="0"/>
              <a:t>of </a:t>
            </a:r>
            <a:r>
              <a:rPr lang="en-US" dirty="0" smtClean="0"/>
              <a:t>view</a:t>
            </a:r>
            <a:r>
              <a:rPr lang="el-GR" dirty="0" smtClean="0"/>
              <a:t> ανακατασκευής</a:t>
            </a:r>
            <a:endParaRPr lang="en-US" dirty="0"/>
          </a:p>
          <a:p>
            <a:pPr lvl="1"/>
            <a:r>
              <a:rPr lang="el-GR" dirty="0" smtClean="0"/>
              <a:t>Ανάδειξη εικόνας σε μικρότερο πεδίο από το </a:t>
            </a:r>
            <a:r>
              <a:rPr lang="en-US" dirty="0" smtClean="0"/>
              <a:t>FOV </a:t>
            </a:r>
            <a:r>
              <a:rPr lang="el-GR" dirty="0" smtClean="0"/>
              <a:t>της</a:t>
            </a:r>
          </a:p>
          <a:p>
            <a:pPr lvl="1"/>
            <a:r>
              <a:rPr lang="el-GR" dirty="0" smtClean="0"/>
              <a:t>Προσφέρει στην ανάδειξη των ορίων των δομών λεπτομέρεια που δεν μπορεί να δωθεί από την μεγεθυνση</a:t>
            </a:r>
          </a:p>
          <a:p>
            <a:pPr lvl="1"/>
            <a:r>
              <a:rPr lang="el-GR" dirty="0" smtClean="0"/>
              <a:t>Αυξάνεται η χωρική διακριτική ικανότητα (περισσότερα </a:t>
            </a:r>
            <a:r>
              <a:rPr lang="en-US" dirty="0" smtClean="0"/>
              <a:t>pixels </a:t>
            </a:r>
            <a:r>
              <a:rPr lang="el-GR" dirty="0" smtClean="0"/>
              <a:t>ανά μονάδα επιφανείας </a:t>
            </a:r>
            <a:endParaRPr lang="en-US" dirty="0"/>
          </a:p>
          <a:p>
            <a:r>
              <a:rPr lang="el-GR" dirty="0" smtClean="0"/>
              <a:t>Πάχος τομής ανακατασκευής</a:t>
            </a:r>
            <a:endParaRPr lang="en-US" dirty="0"/>
          </a:p>
          <a:p>
            <a:pPr lvl="1"/>
            <a:r>
              <a:rPr lang="el-GR" dirty="0" smtClean="0"/>
              <a:t>Λεπτότερες τομές αυξάνουν τη χωρική διακριτική ικανότητα</a:t>
            </a:r>
            <a:endParaRPr lang="en-US" dirty="0"/>
          </a:p>
          <a:p>
            <a:pPr lvl="1"/>
            <a:r>
              <a:rPr lang="el-GR" dirty="0" smtClean="0"/>
              <a:t>Παχύτερες τομές μειώνουν το θόρυβο σε σχέση με το σήμα (χρήσιμες σε </a:t>
            </a:r>
            <a:r>
              <a:rPr lang="el-GR" dirty="0" err="1" smtClean="0"/>
              <a:t>παχείς</a:t>
            </a:r>
            <a:r>
              <a:rPr lang="el-GR" dirty="0" smtClean="0"/>
              <a:t> ασθενείς)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08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Ανακατασκευή εικόνας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n-US" sz="30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Φίλτρα ανακατασκευής </a:t>
            </a:r>
            <a:endParaRPr lang="en-US" dirty="0"/>
          </a:p>
          <a:p>
            <a:pPr lvl="1"/>
            <a:r>
              <a:rPr lang="el-GR" dirty="0" smtClean="0"/>
              <a:t>Αυξάνουν τις διαφορές πυκνότητας </a:t>
            </a:r>
            <a:endParaRPr lang="en-US" dirty="0"/>
          </a:p>
          <a:p>
            <a:pPr lvl="1"/>
            <a:r>
              <a:rPr lang="en-US" dirty="0" smtClean="0"/>
              <a:t>Sharp </a:t>
            </a:r>
            <a:r>
              <a:rPr lang="en-US" dirty="0" err="1"/>
              <a:t>vs</a:t>
            </a:r>
            <a:r>
              <a:rPr lang="en-US" dirty="0"/>
              <a:t> smooth</a:t>
            </a:r>
          </a:p>
          <a:p>
            <a:pPr lvl="1"/>
            <a:r>
              <a:rPr lang="el-GR" dirty="0" smtClean="0"/>
              <a:t>Βελτιώνουν την ανάδειξη ασβεστώσεων και </a:t>
            </a:r>
            <a:r>
              <a:rPr lang="en-US" dirty="0" smtClean="0"/>
              <a:t>stent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27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of view </a:t>
            </a:r>
            <a:r>
              <a:rPr lang="el-GR" dirty="0" smtClean="0"/>
              <a:t>ανακατασκευής</a:t>
            </a:r>
            <a:endParaRPr lang="en-US" dirty="0"/>
          </a:p>
        </p:txBody>
      </p:sp>
      <p:pic>
        <p:nvPicPr>
          <p:cNvPr id="1026" name="Picture 2" descr="C:\Users\fkaram2\Desktop\Εικόνα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413105" cy="475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7544" y="6461399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av.conferencearchives.com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902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1226"/>
          </a:xfrm>
        </p:spPr>
        <p:txBody>
          <a:bodyPr>
            <a:normAutofit/>
          </a:bodyPr>
          <a:lstStyle/>
          <a:p>
            <a:r>
              <a:rPr lang="el-GR" dirty="0" smtClean="0"/>
              <a:t>Χωρική διακριτική ικανότητα</a:t>
            </a:r>
            <a:endParaRPr lang="en-US" dirty="0"/>
          </a:p>
        </p:txBody>
      </p:sp>
      <p:pic>
        <p:nvPicPr>
          <p:cNvPr id="2050" name="Picture 2" descr="File:Resolution illustr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14974"/>
            <a:ext cx="895930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2114857" y="4005064"/>
            <a:ext cx="54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Resolution </a:t>
            </a:r>
            <a:r>
              <a:rPr lang="en-US" sz="1200" dirty="0" smtClean="0">
                <a:latin typeface="+mn-lt"/>
                <a:hlinkClick r:id="rId3"/>
              </a:rPr>
              <a:t>illustration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Cfalonso~commonswiki (page does not exist)"/>
              </a:rPr>
              <a:t>Cfalonso~commonswiki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41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Φιλτρα ανακατασκευής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Μετατροπή των αριθμητικών δεδομένων σε ερμηνεύσιμη μορφή</a:t>
            </a:r>
          </a:p>
          <a:p>
            <a:r>
              <a:rPr lang="el-GR" dirty="0" smtClean="0"/>
              <a:t>Φίλτρα ανακατασκευής/ περιέλιξης (</a:t>
            </a:r>
            <a:r>
              <a:rPr lang="en-US" dirty="0" smtClean="0"/>
              <a:t>Reconstruction/Convolution Filters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</a:p>
          <a:p>
            <a:r>
              <a:rPr lang="el-GR" dirty="0" smtClean="0"/>
              <a:t>Εφαρμογή μαθηματικών εξισώσεων στα πρωτογενή δεδομένα</a:t>
            </a:r>
          </a:p>
          <a:p>
            <a:r>
              <a:rPr lang="el-GR" dirty="0" smtClean="0"/>
              <a:t>Βελτιστοποίηση της χωρικής και της αντιθετικής διακριτικής ικανότητας</a:t>
            </a:r>
            <a:endParaRPr lang="en-US" dirty="0" smtClean="0"/>
          </a:p>
          <a:p>
            <a:r>
              <a:rPr lang="el-GR" dirty="0" smtClean="0"/>
              <a:t>Περιοχές υψηλής αντίθεσης </a:t>
            </a:r>
            <a:r>
              <a:rPr lang="en-US" dirty="0" smtClean="0"/>
              <a:t>“Sharp” </a:t>
            </a:r>
            <a:r>
              <a:rPr lang="el-GR" dirty="0" smtClean="0"/>
              <a:t>(</a:t>
            </a:r>
            <a:r>
              <a:rPr lang="en-US" dirty="0" smtClean="0"/>
              <a:t>stents </a:t>
            </a:r>
            <a:r>
              <a:rPr lang="el-GR" dirty="0" smtClean="0"/>
              <a:t>ή ασβέστιο</a:t>
            </a:r>
            <a:r>
              <a:rPr lang="en-US" dirty="0" smtClean="0"/>
              <a:t>)</a:t>
            </a:r>
          </a:p>
          <a:p>
            <a:r>
              <a:rPr lang="el-GR" dirty="0" smtClean="0"/>
              <a:t>Περιοχές χαμηλής αντίθεση </a:t>
            </a:r>
            <a:r>
              <a:rPr lang="en-US" dirty="0" smtClean="0"/>
              <a:t>“Soft” (</a:t>
            </a:r>
            <a:r>
              <a:rPr lang="el-GR" dirty="0" smtClean="0"/>
              <a:t>μη αποτιτανωμένη αθηρωματική πλάκα</a:t>
            </a:r>
            <a:r>
              <a:rPr lang="en-US" dirty="0" smtClean="0"/>
              <a:t>)</a:t>
            </a:r>
          </a:p>
          <a:p>
            <a:r>
              <a:rPr lang="el-GR" dirty="0" smtClean="0"/>
              <a:t>Πολλαπλές ανακατασκευές με διαφορετικά φίλτρα στον ίδιο ασθενή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5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Φίλτρα ανασύνθεσης</a:t>
            </a:r>
            <a:endParaRPr lang="en-US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539552" y="404664"/>
            <a:ext cx="7916093" cy="5841940"/>
            <a:chOff x="539552" y="404664"/>
            <a:chExt cx="7916093" cy="5841940"/>
          </a:xfrm>
        </p:grpSpPr>
        <p:pic>
          <p:nvPicPr>
            <p:cNvPr id="3074" name="Picture 2" descr="C:\Users\fkaram2\Desktop\Εικόνα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95"/>
            <a:stretch/>
          </p:blipFill>
          <p:spPr bwMode="auto">
            <a:xfrm>
              <a:off x="539552" y="404664"/>
              <a:ext cx="7386076" cy="5256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563888" y="5877272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bg1"/>
                  </a:solidFill>
                </a:rPr>
                <a:t>Σκληρό 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95611" y="4437112"/>
              <a:ext cx="1060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bg1"/>
                  </a:solidFill>
                </a:rPr>
                <a:t>Μαλακό 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3707904" y="4221088"/>
              <a:ext cx="4248472" cy="151216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12" name="Right Triangle 11"/>
          <p:cNvSpPr/>
          <p:nvPr/>
        </p:nvSpPr>
        <p:spPr>
          <a:xfrm flipV="1">
            <a:off x="3606868" y="5200172"/>
            <a:ext cx="1397180" cy="533084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flipV="1">
            <a:off x="4932040" y="4581128"/>
            <a:ext cx="1800200" cy="648072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flipV="1">
            <a:off x="6300192" y="4062558"/>
            <a:ext cx="1800200" cy="662586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12360" y="1124744"/>
            <a:ext cx="288032" cy="30243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1930016" y="4099946"/>
            <a:ext cx="315416" cy="30963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Απαιτήσεις </a:t>
            </a:r>
            <a:r>
              <a:rPr lang="en-US" dirty="0" smtClean="0"/>
              <a:t>CT </a:t>
            </a:r>
            <a:r>
              <a:rPr lang="el-GR" dirty="0" smtClean="0"/>
              <a:t>καρδιάς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el-GR" dirty="0" smtClean="0"/>
              <a:t>Υψηλή χωρική διακριτική ικανότητα</a:t>
            </a:r>
          </a:p>
          <a:p>
            <a:r>
              <a:rPr lang="el-GR" dirty="0" smtClean="0"/>
              <a:t>Υψηλή χρονική διακριτική ικανότητα</a:t>
            </a:r>
          </a:p>
          <a:p>
            <a:r>
              <a:rPr lang="el-GR" dirty="0" smtClean="0"/>
              <a:t>Ογκομετρική απεικόνιση</a:t>
            </a:r>
            <a:endParaRPr lang="en-US" dirty="0"/>
          </a:p>
        </p:txBody>
      </p:sp>
      <p:pic>
        <p:nvPicPr>
          <p:cNvPr id="4" name="Picture 2" descr="  Fig. 5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329" y="1484784"/>
            <a:ext cx="4191000" cy="1666875"/>
          </a:xfrm>
          <a:prstGeom prst="rect">
            <a:avLst/>
          </a:prstGeom>
          <a:noFill/>
        </p:spPr>
      </p:pic>
      <p:pic>
        <p:nvPicPr>
          <p:cNvPr id="5" name="Picture 4" descr="  Fig. 8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73016"/>
            <a:ext cx="4191000" cy="2352675"/>
          </a:xfrm>
          <a:prstGeom prst="rect">
            <a:avLst/>
          </a:prstGeom>
          <a:noFill/>
        </p:spPr>
      </p:pic>
      <p:sp>
        <p:nvSpPr>
          <p:cNvPr id="6" name="Ορθογώνιο 5"/>
          <p:cNvSpPr/>
          <p:nvPr/>
        </p:nvSpPr>
        <p:spPr>
          <a:xfrm>
            <a:off x="5601072" y="6064190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av.conferencearchives.com</a:t>
            </a:r>
            <a:endParaRPr lang="el-GR" sz="1200" dirty="0"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0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Σωστή επιλογή του κύκλου ανακατασκευής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6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124572" y="6474520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av.conferencearchives.com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0914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Σωστή επιλογή του κύκλου ανακατασκευής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4326"/>
          <a:stretch>
            <a:fillRect/>
          </a:stretch>
        </p:blipFill>
        <p:spPr bwMode="auto">
          <a:xfrm>
            <a:off x="216024" y="1051498"/>
            <a:ext cx="8748464" cy="580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  Fig. 5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165"/>
            <a:ext cx="3285756" cy="1306835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79512" y="1009756"/>
            <a:ext cx="8964488" cy="2880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512" y="1225218"/>
            <a:ext cx="648072" cy="43204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64088" y="1268760"/>
            <a:ext cx="3779912" cy="2880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92280" y="1556792"/>
            <a:ext cx="2051720" cy="5040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5294" y="6064268"/>
            <a:ext cx="1152128" cy="7937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27984" y="6597352"/>
            <a:ext cx="4716016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92480" y="1124744"/>
            <a:ext cx="251520" cy="57332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WW – WC </a:t>
            </a:r>
            <a:r>
              <a:rPr lang="el-GR" dirty="0" smtClean="0"/>
              <a:t>για ανάδειξη ασβεστίου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4716016" y="1182238"/>
            <a:ext cx="4427984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877272"/>
            <a:ext cx="3563888" cy="9807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1880" y="6453336"/>
            <a:ext cx="3384376" cy="4046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72400" y="1729274"/>
            <a:ext cx="971600" cy="44644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92480" y="6165304"/>
            <a:ext cx="251520" cy="6926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04248" y="6669360"/>
            <a:ext cx="2339752" cy="2343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1143000"/>
          </a:xfrm>
        </p:spPr>
        <p:txBody>
          <a:bodyPr/>
          <a:lstStyle/>
          <a:p>
            <a:r>
              <a:rPr lang="en-US" dirty="0" smtClean="0"/>
              <a:t>WW – WC </a:t>
            </a:r>
            <a:r>
              <a:rPr lang="el-GR" dirty="0" smtClean="0"/>
              <a:t>για ανάδειξη </a:t>
            </a:r>
            <a:r>
              <a:rPr lang="en-US" dirty="0" smtClean="0"/>
              <a:t>stent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467544" y="980728"/>
            <a:ext cx="7813229" cy="5760640"/>
            <a:chOff x="467544" y="980728"/>
            <a:chExt cx="7813229" cy="5760640"/>
          </a:xfrm>
        </p:grpSpPr>
        <p:pic>
          <p:nvPicPr>
            <p:cNvPr id="4098" name="Picture 2" descr="C:\Users\fkaram2\Desktop\Εικόνα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80728"/>
              <a:ext cx="7669213" cy="565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467544" y="5589240"/>
              <a:ext cx="432048" cy="1152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" name="Ορθογώνιο 6"/>
          <p:cNvSpPr/>
          <p:nvPr/>
        </p:nvSpPr>
        <p:spPr>
          <a:xfrm>
            <a:off x="597024" y="6450977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av.conferencearchives.com</a:t>
            </a:r>
            <a:endParaRPr lang="el-GR" sz="1200" dirty="0"/>
          </a:p>
        </p:txBody>
      </p:sp>
      <p:sp>
        <p:nvSpPr>
          <p:cNvPr id="8" name="Rectangle 7"/>
          <p:cNvSpPr/>
          <p:nvPr/>
        </p:nvSpPr>
        <p:spPr>
          <a:xfrm>
            <a:off x="3419872" y="980728"/>
            <a:ext cx="4896544" cy="5040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82096" y="1456318"/>
            <a:ext cx="2434320" cy="5040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29894" y="980728"/>
            <a:ext cx="432048" cy="4911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Τεχνικές απόδοσης όγκου για </a:t>
            </a:r>
            <a:r>
              <a:rPr lang="en-US" dirty="0" smtClean="0"/>
              <a:t>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4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sz="2400" dirty="0" smtClean="0"/>
              <a:t>Πολυεπίπεδες ανασυνθέσεις</a:t>
            </a:r>
            <a:endParaRPr lang="en-US" sz="2400" dirty="0" smtClean="0"/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400" dirty="0" smtClean="0"/>
              <a:t>Δημιουργία εικόνων σε πολλαπλά επίπεδα</a:t>
            </a:r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n-US" sz="2400" dirty="0" smtClean="0"/>
              <a:t>Maximum Intensity Projection (MIP)</a:t>
            </a:r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400" dirty="0" smtClean="0"/>
              <a:t>Επιλογή των </a:t>
            </a:r>
            <a:r>
              <a:rPr lang="en-US" sz="2400" dirty="0" err="1" smtClean="0"/>
              <a:t>voxels</a:t>
            </a:r>
            <a:r>
              <a:rPr lang="en-US" sz="2400" dirty="0" smtClean="0"/>
              <a:t> </a:t>
            </a:r>
            <a:r>
              <a:rPr lang="el-GR" sz="2400" dirty="0" smtClean="0"/>
              <a:t>με την υψηλότερη πυκνότητα από τον όγκο των δεδομένων </a:t>
            </a:r>
            <a:endParaRPr lang="en-US" sz="2400" dirty="0" smtClean="0"/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400" dirty="0" smtClean="0"/>
              <a:t>Βέλτιστη αναδειξη της διαδρομής των αγγείων</a:t>
            </a:r>
            <a:endParaRPr lang="en-US" sz="2400" dirty="0" smtClean="0"/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400" dirty="0" smtClean="0"/>
              <a:t>Περιορίζεται από την περιβάλλουσα πυκνότητα (ασβέστιο ή μέταλο)</a:t>
            </a:r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n-US" sz="2400" dirty="0" smtClean="0"/>
              <a:t>Three Dimensional Volume Rendering (3DVR)</a:t>
            </a:r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400" dirty="0" smtClean="0"/>
              <a:t>Ακριβής απόδοση των χωρικών σχέσεων των ανατομικών δομών 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4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8614"/>
            <a:ext cx="7467600" cy="922114"/>
          </a:xfrm>
        </p:spPr>
        <p:txBody>
          <a:bodyPr/>
          <a:lstStyle/>
          <a:p>
            <a:r>
              <a:rPr lang="en-US" dirty="0" smtClean="0"/>
              <a:t>MPR </a:t>
            </a:r>
            <a:r>
              <a:rPr lang="en-US" dirty="0" err="1" smtClean="0"/>
              <a:t>vs</a:t>
            </a:r>
            <a:r>
              <a:rPr lang="en-US" dirty="0" smtClean="0"/>
              <a:t> MIP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7380312" y="951700"/>
            <a:ext cx="1763688" cy="30963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9872" y="951700"/>
            <a:ext cx="4536504" cy="2450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24128" y="3688004"/>
            <a:ext cx="2016224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19872" y="1153210"/>
            <a:ext cx="288032" cy="20162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725144"/>
            <a:ext cx="2123728" cy="21328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24128" y="6222798"/>
            <a:ext cx="3419872" cy="6206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  Fig. 11B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427021"/>
            <a:ext cx="2900280" cy="4077072"/>
          </a:xfrm>
          <a:prstGeom prst="rect">
            <a:avLst/>
          </a:prstGeom>
          <a:noFill/>
        </p:spPr>
      </p:pic>
      <p:pic>
        <p:nvPicPr>
          <p:cNvPr id="43012" name="Picture 4" descr="  Fig. 11C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297" y="260648"/>
            <a:ext cx="5364088" cy="1962770"/>
          </a:xfrm>
          <a:prstGeom prst="rect">
            <a:avLst/>
          </a:prstGeom>
          <a:noFill/>
        </p:spPr>
      </p:pic>
      <p:pic>
        <p:nvPicPr>
          <p:cNvPr id="6" name="Picture 2" descr="  Fig. 11A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45" y="2427021"/>
            <a:ext cx="4541547" cy="4077072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82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963" b="2325"/>
          <a:stretch>
            <a:fillRect/>
          </a:stretch>
        </p:blipFill>
        <p:spPr bwMode="auto">
          <a:xfrm>
            <a:off x="1076325" y="836712"/>
            <a:ext cx="699135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0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136904" cy="1143000"/>
          </a:xfrm>
        </p:spPr>
        <p:txBody>
          <a:bodyPr/>
          <a:lstStyle/>
          <a:p>
            <a:r>
              <a:rPr lang="el-GR" dirty="0" smtClean="0"/>
              <a:t>Κυρτές ανασυνθέσεις - </a:t>
            </a:r>
            <a:r>
              <a:rPr lang="en-US" dirty="0" err="1" smtClean="0"/>
              <a:t>cMPR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r="1963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427984" y="1268760"/>
            <a:ext cx="4716016" cy="16561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21762"/>
            <a:ext cx="4355976" cy="7362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Ορθογώνιο 5"/>
          <p:cNvSpPr/>
          <p:nvPr/>
        </p:nvSpPr>
        <p:spPr>
          <a:xfrm>
            <a:off x="755576" y="6381328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av.conferencearchives.com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0366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9" y="116632"/>
            <a:ext cx="8833761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Ανάδειξη συγγενών ανωμαλιών </a:t>
            </a:r>
            <a:r>
              <a:rPr lang="en-US" dirty="0" smtClean="0"/>
              <a:t>3D-VR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532" b="16394"/>
          <a:stretch/>
        </p:blipFill>
        <p:spPr bwMode="auto">
          <a:xfrm>
            <a:off x="104559" y="1556792"/>
            <a:ext cx="9003945" cy="454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38753" y="622802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Anomalous LAD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6228020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L-Transposition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6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4608512" cy="4525963"/>
          </a:xfrm>
        </p:spPr>
        <p:txBody>
          <a:bodyPr/>
          <a:lstStyle/>
          <a:p>
            <a:r>
              <a:rPr lang="el-GR" dirty="0" smtClean="0"/>
              <a:t>Συγχρονισμός με ΗΚΓ</a:t>
            </a:r>
          </a:p>
          <a:p>
            <a:pPr lvl="1"/>
            <a:r>
              <a:rPr lang="el-GR" dirty="0" smtClean="0"/>
              <a:t>Αναδρομικός προοπτικός</a:t>
            </a:r>
          </a:p>
          <a:p>
            <a:r>
              <a:rPr lang="el-GR" dirty="0" smtClean="0"/>
              <a:t>Ρυθμός καρδιάς </a:t>
            </a:r>
          </a:p>
          <a:p>
            <a:r>
              <a:rPr lang="el-GR" dirty="0" smtClean="0"/>
              <a:t>Αρρυθμία</a:t>
            </a:r>
          </a:p>
          <a:p>
            <a:endParaRPr lang="el-GR" dirty="0" smtClean="0"/>
          </a:p>
          <a:p>
            <a:r>
              <a:rPr lang="el-GR" dirty="0" smtClean="0"/>
              <a:t>Ήρεμο περιβάλλον </a:t>
            </a:r>
          </a:p>
          <a:p>
            <a:r>
              <a:rPr lang="el-GR" dirty="0" smtClean="0"/>
              <a:t>Φαρμακευτική προετοιμασία </a:t>
            </a:r>
            <a:endParaRPr lang="en-US" dirty="0"/>
          </a:p>
        </p:txBody>
      </p:sp>
      <p:pic>
        <p:nvPicPr>
          <p:cNvPr id="38914" name="Picture 2" descr="  Fig. 5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764704"/>
            <a:ext cx="4191000" cy="1666875"/>
          </a:xfrm>
          <a:prstGeom prst="rect">
            <a:avLst/>
          </a:prstGeom>
          <a:noFill/>
        </p:spPr>
      </p:pic>
      <p:pic>
        <p:nvPicPr>
          <p:cNvPr id="38916" name="Picture 4" descr="  Fig. 8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73016"/>
            <a:ext cx="4191000" cy="2352675"/>
          </a:xfrm>
          <a:prstGeom prst="rect">
            <a:avLst/>
          </a:prstGeom>
          <a:noFill/>
        </p:spPr>
      </p:pic>
      <p:sp>
        <p:nvSpPr>
          <p:cNvPr id="6" name="Ορθογώνιο 5"/>
          <p:cNvSpPr/>
          <p:nvPr/>
        </p:nvSpPr>
        <p:spPr>
          <a:xfrm>
            <a:off x="5601072" y="6064189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4"/>
              </a:rPr>
              <a:t>av.conferencearchives.com</a:t>
            </a:r>
            <a:endParaRPr lang="el-GR" sz="1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7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  Fig. 15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5184"/>
            <a:ext cx="5184576" cy="6336706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65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 Fig. 13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616624" cy="4352885"/>
          </a:xfrm>
          <a:prstGeom prst="rect">
            <a:avLst/>
          </a:prstGeom>
          <a:noFill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99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  Fig. 14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1342" y="620688"/>
            <a:ext cx="5832648" cy="5819392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  Fig. 17A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38121"/>
            <a:ext cx="5184576" cy="571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7108" name="Picture 4" descr="  Fig. 17B. 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5076056" y="1484784"/>
            <a:ext cx="4010025" cy="4191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1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928992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Ανατομία πνευμονικών αρτηριών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4303" t="1613" b="3226"/>
          <a:stretch>
            <a:fillRect/>
          </a:stretch>
        </p:blipFill>
        <p:spPr bwMode="auto">
          <a:xfrm>
            <a:off x="179512" y="1700808"/>
            <a:ext cx="879681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146376" y="6184400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av.conferencearchives.com</a:t>
            </a:r>
            <a:endParaRPr lang="el-GR" sz="1200" dirty="0"/>
          </a:p>
        </p:txBody>
      </p:sp>
      <p:sp>
        <p:nvSpPr>
          <p:cNvPr id="7" name="Rectangle 6"/>
          <p:cNvSpPr/>
          <p:nvPr/>
        </p:nvSpPr>
        <p:spPr>
          <a:xfrm>
            <a:off x="4355976" y="1700808"/>
            <a:ext cx="288032" cy="42484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5760"/>
            <a:ext cx="8507288" cy="1215008"/>
          </a:xfrm>
        </p:spPr>
        <p:txBody>
          <a:bodyPr>
            <a:normAutofit/>
          </a:bodyPr>
          <a:lstStyle/>
          <a:p>
            <a:r>
              <a:rPr lang="el-GR" dirty="0" smtClean="0"/>
              <a:t>Συνδυασμός ανακατασκευής και μετεπεξεργασίας εικόνας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8491"/>
          <a:stretch/>
        </p:blipFill>
        <p:spPr bwMode="auto">
          <a:xfrm>
            <a:off x="0" y="1412776"/>
            <a:ext cx="9144000" cy="45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59838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Κανονικό πεδίο ανακατασκευής και φίλτρο </a:t>
            </a:r>
            <a:r>
              <a:rPr lang="en-US" dirty="0" smtClean="0">
                <a:solidFill>
                  <a:schemeClr val="bg1"/>
                </a:solidFill>
              </a:rPr>
              <a:t>standard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3" y="599218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Μικρό πεδίο ανακατασκευής και φίλτρο υψηλής ευκρίνειας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427984" y="1412776"/>
            <a:ext cx="288032" cy="45365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r="1963" b="2610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3578402" y="0"/>
            <a:ext cx="2304256" cy="302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933056"/>
            <a:ext cx="3275856" cy="29249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04248" y="4365104"/>
            <a:ext cx="2339752" cy="24928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Ορθογώνιο 5"/>
          <p:cNvSpPr/>
          <p:nvPr/>
        </p:nvSpPr>
        <p:spPr>
          <a:xfrm>
            <a:off x="323528" y="6165304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av.conferencearchives.com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0104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Μελέτη καρδιακής λειτουργίας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Όγκος και μάζα καρδιακού μυός</a:t>
            </a:r>
            <a:endParaRPr lang="en-US" dirty="0"/>
          </a:p>
        </p:txBody>
      </p:sp>
      <p:pic>
        <p:nvPicPr>
          <p:cNvPr id="52226" name="Picture 2" descr="  Fig. 19A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924944"/>
            <a:ext cx="4191000" cy="3714751"/>
          </a:xfrm>
          <a:prstGeom prst="rect">
            <a:avLst/>
          </a:prstGeom>
          <a:noFill/>
        </p:spPr>
      </p:pic>
      <p:pic>
        <p:nvPicPr>
          <p:cNvPr id="52228" name="Picture 4" descr="  Fig. 19B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64901"/>
            <a:ext cx="3096344" cy="3274980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14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Μελέτη λειτουργίας της αριστεράς κοιλίας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19832"/>
            <a:ext cx="3707904" cy="573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4872"/>
            <a:ext cx="3960440" cy="392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5220072" y="5951136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4"/>
              </a:rPr>
              <a:t>av.conferencearchives.com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0435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Όγκος καρδιακής κοιλότητας</a:t>
            </a:r>
            <a:endParaRPr lang="en-US" dirty="0"/>
          </a:p>
        </p:txBody>
      </p:sp>
      <p:pic>
        <p:nvPicPr>
          <p:cNvPr id="20482" name="Picture 2" descr="  Fig. 21B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872" y="1052736"/>
            <a:ext cx="5962128" cy="4363194"/>
          </a:xfrm>
          <a:prstGeom prst="rect">
            <a:avLst/>
          </a:prstGeom>
          <a:noFill/>
        </p:spPr>
      </p:pic>
      <p:pic>
        <p:nvPicPr>
          <p:cNvPr id="5" name="Picture 2" descr="  Fig. 18B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80"/>
            <a:ext cx="3161604" cy="2708920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1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Calcium scoring</a:t>
            </a:r>
          </a:p>
          <a:p>
            <a:pPr lvl="1"/>
            <a:r>
              <a:rPr lang="el-GR" dirty="0" smtClean="0"/>
              <a:t>Ο βαθμός ασβέστωσης των αγείων σχετίζεται με το ενδεχόμενο σημαντικών στενώσεων</a:t>
            </a:r>
            <a:endParaRPr lang="en-US" dirty="0" smtClean="0"/>
          </a:p>
          <a:p>
            <a:pPr lvl="1"/>
            <a:r>
              <a:rPr lang="el-GR" dirty="0" smtClean="0"/>
              <a:t>Δυσκολεύει τη μελέτη του αυλού</a:t>
            </a:r>
            <a:endParaRPr lang="en-US" dirty="0"/>
          </a:p>
        </p:txBody>
      </p:sp>
      <p:pic>
        <p:nvPicPr>
          <p:cNvPr id="19458" name="Picture 2" descr="http://www.cdirad.com/images/contentmgmt/uploadedimages/Heart-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779912" cy="3194028"/>
          </a:xfrm>
          <a:prstGeom prst="rect">
            <a:avLst/>
          </a:prstGeom>
          <a:noFill/>
        </p:spPr>
      </p:pic>
      <p:pic>
        <p:nvPicPr>
          <p:cNvPr id="19460" name="Picture 4" descr="  Fig. 12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02153"/>
            <a:ext cx="4191000" cy="3352801"/>
          </a:xfrm>
          <a:prstGeom prst="rect">
            <a:avLst/>
          </a:prstGeom>
          <a:noFill/>
        </p:spPr>
      </p:pic>
      <p:sp>
        <p:nvSpPr>
          <p:cNvPr id="6" name="Ορθογώνιο 5"/>
          <p:cNvSpPr/>
          <p:nvPr/>
        </p:nvSpPr>
        <p:spPr>
          <a:xfrm>
            <a:off x="2555776" y="6477955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4"/>
              </a:rPr>
              <a:t>av.conferencearchives.com</a:t>
            </a:r>
            <a:endParaRPr lang="el-GR" sz="1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6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«Ιατρική Απεικόνιση ΙΙΙ (Θ).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Αξονική Τομογραφία </a:t>
            </a:r>
            <a:r>
              <a:rPr lang="el-GR" sz="2000" dirty="0" smtClean="0"/>
              <a:t>Καρδιάς».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σάρωσης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Λεπτές τομές – ισοτροπική απεικόνιση</a:t>
            </a:r>
          </a:p>
          <a:p>
            <a:r>
              <a:rPr lang="el-GR" dirty="0" smtClean="0"/>
              <a:t>Μικρό </a:t>
            </a:r>
            <a:r>
              <a:rPr lang="en-US" dirty="0" smtClean="0"/>
              <a:t>pitch (0,2- 0,5)</a:t>
            </a:r>
            <a:endParaRPr lang="en-US" dirty="0"/>
          </a:p>
        </p:txBody>
      </p:sp>
      <p:pic>
        <p:nvPicPr>
          <p:cNvPr id="39938" name="Picture 2" descr="  Fig. 4A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348880"/>
            <a:ext cx="2800350" cy="4191001"/>
          </a:xfrm>
          <a:prstGeom prst="rect">
            <a:avLst/>
          </a:prstGeom>
          <a:noFill/>
        </p:spPr>
      </p:pic>
      <p:pic>
        <p:nvPicPr>
          <p:cNvPr id="39940" name="Picture 4" descr="http://radiographics.rsna.org/content/26/4/963/F34.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38475"/>
            <a:ext cx="4191000" cy="3819525"/>
          </a:xfrm>
          <a:prstGeom prst="rect">
            <a:avLst/>
          </a:prstGeom>
          <a:noFill/>
        </p:spPr>
      </p:pic>
      <p:sp>
        <p:nvSpPr>
          <p:cNvPr id="6" name="Ορθογώνιο 5"/>
          <p:cNvSpPr/>
          <p:nvPr/>
        </p:nvSpPr>
        <p:spPr>
          <a:xfrm>
            <a:off x="5148064" y="6581001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4"/>
              </a:rPr>
              <a:t>av.conferencearchives.com</a:t>
            </a:r>
            <a:endParaRPr lang="el-GR" sz="1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8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Όγκος σκιαγραφικού και ρυθμός έγχυσης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100-150ml </a:t>
            </a:r>
            <a:r>
              <a:rPr lang="el-GR" dirty="0" smtClean="0"/>
              <a:t>370-400</a:t>
            </a:r>
            <a:r>
              <a:rPr lang="en-US" dirty="0" err="1" smtClean="0"/>
              <a:t>mgI</a:t>
            </a:r>
            <a:r>
              <a:rPr lang="en-US" dirty="0" smtClean="0"/>
              <a:t>/ml</a:t>
            </a:r>
          </a:p>
          <a:p>
            <a:r>
              <a:rPr lang="en-US" dirty="0" smtClean="0"/>
              <a:t>4-5ml/sec</a:t>
            </a:r>
            <a:endParaRPr lang="en-US" dirty="0"/>
          </a:p>
        </p:txBody>
      </p:sp>
      <p:pic>
        <p:nvPicPr>
          <p:cNvPr id="41988" name="Picture 4" descr="http://radiographics.rsna.org/content/26/4/963/F2.med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4191000" cy="3867150"/>
          </a:xfrm>
          <a:prstGeom prst="rect">
            <a:avLst/>
          </a:prstGeom>
          <a:noFill/>
        </p:spPr>
      </p:pic>
      <p:sp>
        <p:nvSpPr>
          <p:cNvPr id="5" name="Ορθογώνιο 4"/>
          <p:cNvSpPr/>
          <p:nvPr/>
        </p:nvSpPr>
        <p:spPr>
          <a:xfrm>
            <a:off x="1259632" y="6299071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av.conferencearchives.com</a:t>
            </a:r>
            <a:endParaRPr lang="el-GR" sz="1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41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25760"/>
            <a:ext cx="5544616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Συγχρονισμός έγχυσης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949280"/>
            <a:ext cx="4573016" cy="9087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Threshold = 100-150HU</a:t>
            </a:r>
            <a:endParaRPr lang="en-US" dirty="0"/>
          </a:p>
        </p:txBody>
      </p:sp>
      <p:pic>
        <p:nvPicPr>
          <p:cNvPr id="40962" name="Picture 2" descr="  Fig. 10A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312368" cy="3312369"/>
          </a:xfrm>
          <a:prstGeom prst="rect">
            <a:avLst/>
          </a:prstGeom>
          <a:noFill/>
        </p:spPr>
      </p:pic>
      <p:pic>
        <p:nvPicPr>
          <p:cNvPr id="40964" name="Picture 4" descr="  Fig. 10C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825551"/>
            <a:ext cx="3096344" cy="3096345"/>
          </a:xfrm>
          <a:prstGeom prst="rect">
            <a:avLst/>
          </a:prstGeom>
          <a:noFill/>
        </p:spPr>
      </p:pic>
      <p:pic>
        <p:nvPicPr>
          <p:cNvPr id="40966" name="Picture 6" descr="  Fig. 10D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28653"/>
            <a:ext cx="3036248" cy="30293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5091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10΄΄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544522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20΄΄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645789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30΄΄ </a:t>
            </a:r>
            <a:endParaRPr lang="en-US" sz="2000" b="1" dirty="0"/>
          </a:p>
        </p:txBody>
      </p:sp>
      <p:pic>
        <p:nvPicPr>
          <p:cNvPr id="40968" name="Picture 8" descr="  Fig. 10E.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9" y="0"/>
            <a:ext cx="3059832" cy="2969428"/>
          </a:xfrm>
          <a:prstGeom prst="rect">
            <a:avLst/>
          </a:prstGeom>
          <a:noFill/>
        </p:spPr>
      </p:pic>
      <p:sp>
        <p:nvSpPr>
          <p:cNvPr id="11" name="Ορθογώνιο 10"/>
          <p:cNvSpPr/>
          <p:nvPr/>
        </p:nvSpPr>
        <p:spPr>
          <a:xfrm>
            <a:off x="2771800" y="6597352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6"/>
              </a:rPr>
              <a:t>av.conferencearchives.com</a:t>
            </a:r>
            <a:endParaRPr lang="el-GR" sz="1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70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Δεξιά στεφανιαία </a:t>
            </a:r>
            <a:r>
              <a:rPr lang="el-GR" dirty="0" smtClean="0"/>
              <a:t>αρτηρία</a:t>
            </a:r>
            <a:endParaRPr lang="en-US" dirty="0"/>
          </a:p>
        </p:txBody>
      </p:sp>
      <p:pic>
        <p:nvPicPr>
          <p:cNvPr id="53250" name="Picture 2" descr="http://radiographics.rsna.org/content/26/4/963/F5.med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191000" cy="3838576"/>
          </a:xfrm>
          <a:prstGeom prst="rect">
            <a:avLst/>
          </a:prstGeom>
          <a:noFill/>
        </p:spPr>
      </p:pic>
      <p:pic>
        <p:nvPicPr>
          <p:cNvPr id="53252" name="Picture 4" descr="http://radiographics.rsna.org/content/26/4/963/F6.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082" y="2132856"/>
            <a:ext cx="4222432" cy="3838575"/>
          </a:xfrm>
          <a:prstGeom prst="rect">
            <a:avLst/>
          </a:prstGeom>
          <a:noFill/>
        </p:spPr>
      </p:pic>
      <p:sp>
        <p:nvSpPr>
          <p:cNvPr id="6" name="Ορθογώνιο 5"/>
          <p:cNvSpPr/>
          <p:nvPr/>
        </p:nvSpPr>
        <p:spPr>
          <a:xfrm>
            <a:off x="3146376" y="6184400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4"/>
              </a:rPr>
              <a:t>av.conferencearchives.com</a:t>
            </a:r>
            <a:endParaRPr lang="el-GR" sz="1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55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Αριστερή στεφανιαία </a:t>
            </a:r>
            <a:r>
              <a:rPr lang="el-GR" dirty="0" smtClean="0"/>
              <a:t>αρτηρία</a:t>
            </a:r>
            <a:endParaRPr lang="en-US" dirty="0"/>
          </a:p>
        </p:txBody>
      </p:sp>
      <p:pic>
        <p:nvPicPr>
          <p:cNvPr id="54274" name="Picture 2" descr="http://radiographics.rsna.org/content/26/4/963/F10.med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404" y="2102320"/>
            <a:ext cx="4191000" cy="3990976"/>
          </a:xfrm>
          <a:prstGeom prst="rect">
            <a:avLst/>
          </a:prstGeom>
          <a:noFill/>
        </p:spPr>
      </p:pic>
      <p:pic>
        <p:nvPicPr>
          <p:cNvPr id="54276" name="Picture 4" descr="http://radiographics.rsna.org/content/26/4/963/F11.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02320"/>
            <a:ext cx="4231396" cy="3990976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146376" y="6184400"/>
            <a:ext cx="289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4"/>
              </a:rPr>
              <a:t>av.conferencearchives.com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2713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3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47</TotalTime>
  <Words>1070</Words>
  <Application>Microsoft Office PowerPoint</Application>
  <PresentationFormat>Προβολή στην οθόνη (4:3)</PresentationFormat>
  <Paragraphs>212</Paragraphs>
  <Slides>46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46</vt:i4>
      </vt:variant>
    </vt:vector>
  </HeadingPairs>
  <TitlesOfParts>
    <vt:vector size="48" baseType="lpstr">
      <vt:lpstr>exo-opistho_simeiomata</vt:lpstr>
      <vt:lpstr>OC_template_updated</vt:lpstr>
      <vt:lpstr>Ιατρική Απεικόνιση ΙΙΙ (Θ)</vt:lpstr>
      <vt:lpstr>Απαιτήσεις CT καρδιάς</vt:lpstr>
      <vt:lpstr>Τεχνική</vt:lpstr>
      <vt:lpstr>Τεχνική </vt:lpstr>
      <vt:lpstr>Τεχνική σάρωσης</vt:lpstr>
      <vt:lpstr>Όγκος σκιαγραφικού και ρυθμός έγχυσης </vt:lpstr>
      <vt:lpstr>Συγχρονισμός έγχυσης</vt:lpstr>
      <vt:lpstr>Δεξιά στεφανιαία αρτηρία</vt:lpstr>
      <vt:lpstr>Αριστερή στεφανιαία αρτηρία</vt:lpstr>
      <vt:lpstr>Άξονες της καρδιάς 1/4</vt:lpstr>
      <vt:lpstr>Άξονες της καρδιάς 2/4</vt:lpstr>
      <vt:lpstr>Άξονες της καρδιάς 3/4</vt:lpstr>
      <vt:lpstr>Άξονες της καρδιάς 4/4</vt:lpstr>
      <vt:lpstr>Ανακατασκευή εικόνας 1/2</vt:lpstr>
      <vt:lpstr>Ανακατασκευή εικόνας 2/2</vt:lpstr>
      <vt:lpstr>Field of view ανακατασκευής</vt:lpstr>
      <vt:lpstr>Χωρική διακριτική ικανότητα</vt:lpstr>
      <vt:lpstr>Φιλτρα ανακατασκευής</vt:lpstr>
      <vt:lpstr>Φίλτρα ανασύνθεσης</vt:lpstr>
      <vt:lpstr>Σωστή επιλογή του κύκλου ανακατασκευής</vt:lpstr>
      <vt:lpstr>Σωστή επιλογή του κύκλου ανακατασκευής</vt:lpstr>
      <vt:lpstr>WW – WC για ανάδειξη ασβεστίου</vt:lpstr>
      <vt:lpstr>WW – WC για ανάδειξη stent</vt:lpstr>
      <vt:lpstr>Τεχνικές απόδοσης όγκου για CTA</vt:lpstr>
      <vt:lpstr>MPR vs MIP</vt:lpstr>
      <vt:lpstr>Παρουσίαση του PowerPoint</vt:lpstr>
      <vt:lpstr>Παρουσίαση του PowerPoint</vt:lpstr>
      <vt:lpstr>Κυρτές ανασυνθέσεις - cMPR</vt:lpstr>
      <vt:lpstr>Ανάδειξη συγγενών ανωμαλιών 3D-VR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Ανατομία πνευμονικών αρτηριών</vt:lpstr>
      <vt:lpstr>Συνδυασμός ανακατασκευής και μετεπεξεργασίας εικόνας </vt:lpstr>
      <vt:lpstr>Παρουσίαση του PowerPoint</vt:lpstr>
      <vt:lpstr>Μελέτη καρδιακής λειτουργίας</vt:lpstr>
      <vt:lpstr>Μελέτη λειτουργίας της αριστεράς κοιλίας </vt:lpstr>
      <vt:lpstr>Όγκος καρδιακής κοιλότητας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Ιατρική Απεικόνιση ΙΙΙ (Θ)</dc:title>
  <dc:creator>opencourses@teiath.gr</dc:creator>
  <cp:lastModifiedBy>fkaram2</cp:lastModifiedBy>
  <cp:revision>5</cp:revision>
  <dcterms:created xsi:type="dcterms:W3CDTF">2015-11-30T15:42:30Z</dcterms:created>
  <dcterms:modified xsi:type="dcterms:W3CDTF">2015-12-09T15:11:35Z</dcterms:modified>
</cp:coreProperties>
</file>