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684" r:id="rId2"/>
    <p:sldMasterId id="2147483708" r:id="rId3"/>
  </p:sldMasterIdLst>
  <p:notesMasterIdLst>
    <p:notesMasterId r:id="rId22"/>
  </p:notesMasterIdLst>
  <p:handoutMasterIdLst>
    <p:handoutMasterId r:id="rId23"/>
  </p:handoutMasterIdLst>
  <p:sldIdLst>
    <p:sldId id="256" r:id="rId4"/>
    <p:sldId id="270" r:id="rId5"/>
    <p:sldId id="271" r:id="rId6"/>
    <p:sldId id="272" r:id="rId7"/>
    <p:sldId id="273" r:id="rId8"/>
    <p:sldId id="274" r:id="rId9"/>
    <p:sldId id="275" r:id="rId10"/>
    <p:sldId id="279" r:id="rId11"/>
    <p:sldId id="276" r:id="rId12"/>
    <p:sldId id="277" r:id="rId13"/>
    <p:sldId id="278" r:id="rId14"/>
    <p:sldId id="257" r:id="rId15"/>
    <p:sldId id="262" r:id="rId16"/>
    <p:sldId id="264" r:id="rId17"/>
    <p:sldId id="267" r:id="rId18"/>
    <p:sldId id="268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21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5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F847-EEAA-44CE-BFC9-E9E1A83AF3A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442913" indent="-342900">
              <a:lnSpc>
                <a:spcPct val="114000"/>
              </a:lnSpc>
              <a:spcBef>
                <a:spcPts val="1200"/>
              </a:spcBef>
              <a:buClr>
                <a:srgbClr val="404F21"/>
              </a:buClr>
              <a:defRPr sz="2200"/>
            </a:lvl1pPr>
            <a:lvl2pPr marL="803275" indent="-442913">
              <a:buClr>
                <a:srgbClr val="404F21"/>
              </a:buClr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l-GR" sz="2400" smtClean="0"/>
              <a:t>Στυλ υποδείγματος κειμένου</a:t>
            </a:r>
          </a:p>
          <a:p>
            <a:pPr lvl="1"/>
            <a:r>
              <a:rPr lang="el-GR" sz="2400" smtClean="0"/>
              <a:t>Δεύτερου επιπέδου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04F2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46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7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5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5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1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3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0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6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6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6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9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3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1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0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3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2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9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8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maviduals.com/english/skin-testing/lab-probes/mexameter-mx-18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igo.de/oenone334/Skin-Lightening-And-Depigmenting-Agents/12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ystar.com/english/html/tnpj_1291_947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Ειδική Κοσμητολογία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Προσδιορισμός της μελανίνης του δέρματος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Βαρβαρέσου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Κοσμητολογίας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Τοποθετείται </a:t>
            </a:r>
            <a:r>
              <a:rPr lang="el-GR" dirty="0"/>
              <a:t>η συσκευή σε τρία σημεία στο αντιβράχιο του εθελοντή και υπολογίζεται η μέση τιμή.</a:t>
            </a:r>
          </a:p>
          <a:p>
            <a:pPr lvl="0"/>
            <a:r>
              <a:rPr lang="el-GR" dirty="0"/>
              <a:t>Τοποθετείται η συσκευή σε τρία σημεία στο μάγουλο του εθελοντή και υπολογίζεται η μέση τιμή.</a:t>
            </a:r>
          </a:p>
          <a:p>
            <a:pPr lvl="0"/>
            <a:r>
              <a:rPr lang="el-GR" dirty="0"/>
              <a:t>Αναζητείται μελαχρωματική κηλίδα στον εθελοντή και προσδιορίζεται η μελανίνη.</a:t>
            </a:r>
          </a:p>
          <a:p>
            <a:pPr lvl="0"/>
            <a:r>
              <a:rPr lang="el-GR" dirty="0"/>
              <a:t>Κατασκευάζεται ο ακόλουθος πίνακας και προσδιορίζεται ο φωτότυπος του </a:t>
            </a:r>
            <a:r>
              <a:rPr lang="el-GR" dirty="0" smtClean="0"/>
              <a:t>δέρματος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Εκτέλεση της άσκησης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64093"/>
              </p:ext>
            </p:extLst>
          </p:nvPr>
        </p:nvGraphicFramePr>
        <p:xfrm>
          <a:off x="179388" y="1628800"/>
          <a:ext cx="8785100" cy="483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4118"/>
                <a:gridCol w="1325621"/>
                <a:gridCol w="1325621"/>
                <a:gridCol w="1325621"/>
                <a:gridCol w="1574119"/>
              </a:tblGrid>
              <a:tr h="456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</a:rPr>
                        <a:t>Εθελοντής</a:t>
                      </a:r>
                      <a:endParaRPr lang="el-G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</a:rPr>
                        <a:t>Μέτρηση μελανίνης</a:t>
                      </a:r>
                      <a:endParaRPr lang="el-G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56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Σημείο 1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Σημείο 2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Σημείο 3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Μέση τιμή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62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Αριστερό αντιβράχιο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Μάγουλο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62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Μελαχρωματική κηλίδα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56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2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62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Αριστερό αντιβράχιο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…..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….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………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……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Μάγουλο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62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Μελαχρωματική κηλίδα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9391" marR="693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Αποτελέσματα </a:t>
            </a:r>
            <a:br>
              <a:rPr lang="el-GR" dirty="0" smtClean="0"/>
            </a:br>
            <a:r>
              <a:rPr lang="el-GR" sz="3200" b="0" dirty="0" smtClean="0"/>
              <a:t>Πίνακας</a:t>
            </a:r>
            <a:endParaRPr lang="el-GR" sz="32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Βαρβαρέσου 2014. </a:t>
            </a:r>
            <a:r>
              <a:rPr lang="el-GR" sz="2000" dirty="0"/>
              <a:t>Αθανασία Βαρβαρέσου . </a:t>
            </a:r>
            <a:r>
              <a:rPr lang="el-GR" sz="2000" dirty="0" smtClean="0"/>
              <a:t>«Ειδική Κοσμητολογία </a:t>
            </a:r>
            <a:r>
              <a:rPr lang="en-US" sz="2000" dirty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10</a:t>
            </a:r>
            <a:r>
              <a:rPr lang="en-US" sz="2000" dirty="0" smtClean="0"/>
              <a:t>:</a:t>
            </a:r>
            <a:r>
              <a:rPr lang="el-GR" sz="2000" dirty="0"/>
              <a:t> Προσδιορισμός της μελανίνης του </a:t>
            </a:r>
            <a:r>
              <a:rPr lang="el-GR" sz="2000" dirty="0" smtClean="0"/>
              <a:t>δέρματος».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3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l-GR" dirty="0"/>
              <a:t> </a:t>
            </a:r>
            <a:r>
              <a:rPr lang="el-GR" b="1" dirty="0"/>
              <a:t>μελανίνη </a:t>
            </a:r>
            <a:r>
              <a:rPr lang="el-GR" dirty="0"/>
              <a:t>είναι η χημική ουσία που είναι κύρια υπεύθυνη για το </a:t>
            </a:r>
            <a:r>
              <a:rPr lang="el-GR" b="1" dirty="0"/>
              <a:t>χρώμα</a:t>
            </a:r>
            <a:r>
              <a:rPr lang="el-GR" dirty="0"/>
              <a:t> του δέρματος, ενώ η ποσότητα της </a:t>
            </a:r>
            <a:r>
              <a:rPr lang="el-GR" b="1" dirty="0"/>
              <a:t>αιμογλοβίνης </a:t>
            </a:r>
            <a:r>
              <a:rPr lang="el-GR" dirty="0"/>
              <a:t>προσδιορίζει το βαθμό και την ένταση του </a:t>
            </a:r>
            <a:r>
              <a:rPr lang="el-GR" b="1" dirty="0"/>
              <a:t>ερυθήματος</a:t>
            </a:r>
            <a:r>
              <a:rPr lang="el-GR" b="1" dirty="0" smtClean="0"/>
              <a:t>.</a:t>
            </a:r>
            <a:endParaRPr lang="el-GR" b="1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Αρχή της μεθόδου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pic>
        <p:nvPicPr>
          <p:cNvPr id="1026" name="Picture 2" descr="Mexameter® MX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22481"/>
            <a:ext cx="2760632" cy="33009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963787" y="6021288"/>
            <a:ext cx="2569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  <a:hlinkClick r:id="rId3"/>
              </a:rPr>
              <a:t>dermaviduals.com</a:t>
            </a:r>
            <a:endParaRPr lang="el-GR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79512" y="3068960"/>
            <a:ext cx="5472608" cy="2022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0" indent="-342900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404F21"/>
              </a:buClr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Η κεφαλή της συσκευής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Mexameter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εκπέμπει ακτινοβολία σε τρία καθορισμένα μήκη κύματος στα οποία παρατηρείται απορρόφηση της μελανίνης και της αιμογλοβίνης. </a:t>
            </a:r>
          </a:p>
        </p:txBody>
      </p:sp>
    </p:spTree>
    <p:extLst>
      <p:ext uri="{BB962C8B-B14F-4D97-AF65-F5344CB8AC3E}">
        <p14:creationId xmlns:p14="http://schemas.microsoft.com/office/powerpoint/2010/main" val="36916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ακτινοβολία προσπίπτει στο δέρμα και ένα τμήμα της απορροφάται από το δέρμα, ενώ άλλο τμήμα της ανακλάται. </a:t>
            </a:r>
            <a:endParaRPr lang="el-GR" dirty="0" smtClean="0"/>
          </a:p>
          <a:p>
            <a:r>
              <a:rPr lang="el-GR" dirty="0" smtClean="0"/>
              <a:t>Δέκτης </a:t>
            </a:r>
            <a:r>
              <a:rPr lang="el-GR" dirty="0"/>
              <a:t>ενσωματωμένος στη συσκευή μετρά την ένταση της δέσμης φωτός που </a:t>
            </a:r>
            <a:r>
              <a:rPr lang="el-GR" dirty="0" smtClean="0"/>
              <a:t>ανακλάται </a:t>
            </a:r>
            <a:r>
              <a:rPr lang="el-GR" dirty="0"/>
              <a:t>από το δέρμα. Υπολογίζεται η ένταση του φωτός που απορροφήθηκε από το δέρμα, η οποία είναι συνάρτηση της ποσότητας της </a:t>
            </a:r>
            <a:r>
              <a:rPr lang="el-GR" sz="2000" dirty="0"/>
              <a:t>μελανίνης</a:t>
            </a:r>
            <a:r>
              <a:rPr lang="el-GR" dirty="0"/>
              <a:t> και της αιμογλοβίνης. </a:t>
            </a: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Αρχή της μεθόδου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Αξιολογείται η αποτελεσματικότητα των λευκαντικών καλλυντικών δέρματος και θεραπειών </a:t>
            </a:r>
            <a:r>
              <a:rPr lang="en-US" dirty="0" smtClean="0"/>
              <a:t>laser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Παρακολουθείται πιθανή επιδείνωση (επικίνδυνη) μελαχρωματικών κηλίδων.</a:t>
            </a: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της μέτρησης μελανίνης</a:t>
            </a:r>
            <a:endParaRPr lang="el-GR" dirty="0"/>
          </a:p>
        </p:txBody>
      </p:sp>
      <p:pic>
        <p:nvPicPr>
          <p:cNvPr id="4098" name="Picture 2" descr="http://topcbreview.com/wp-content/uploads/2011/10/skinlighteningtreat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34861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470759" y="6439670"/>
            <a:ext cx="2664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  <a:hlinkClick r:id="rId3"/>
              </a:rPr>
              <a:t>blogigo.de</a:t>
            </a:r>
            <a:endParaRPr lang="el-GR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Προσδιορίζεται η πιθανή ερεθιστικ</a:t>
            </a:r>
            <a:r>
              <a:rPr lang="el-GR" dirty="0"/>
              <a:t>ή</a:t>
            </a:r>
            <a:r>
              <a:rPr lang="el-GR" dirty="0" smtClean="0"/>
              <a:t> δράση καλλυντικών προϊόντων, απορρυπαντικών, χημικών αντιδραστηρίων κτλ.</a:t>
            </a:r>
          </a:p>
          <a:p>
            <a:r>
              <a:rPr lang="el-GR" dirty="0" smtClean="0"/>
              <a:t>Αξιολογείται η αποτελεσματικότητα προϊόντων για τη θεραπεία της ακμής.</a:t>
            </a: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 της μέτρησης </a:t>
            </a:r>
            <a:r>
              <a:rPr lang="el-GR" dirty="0" smtClean="0"/>
              <a:t>ερυθήματος</a:t>
            </a:r>
            <a:endParaRPr lang="el-GR" dirty="0"/>
          </a:p>
        </p:txBody>
      </p:sp>
      <p:pic>
        <p:nvPicPr>
          <p:cNvPr id="3074" name="Picture 2" descr="点击浏览下一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14" y="3159781"/>
            <a:ext cx="3336973" cy="30775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083372" y="6309320"/>
            <a:ext cx="9772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+mn-lt"/>
                <a:hlinkClick r:id="rId3"/>
              </a:rPr>
              <a:t>onlystar.com</a:t>
            </a:r>
            <a:endParaRPr lang="el-GR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/>
              <a:t>χώρος πρέπει να είναι κλιματιζόμενος για να εξασφαλισθούν σταθερές περιβαλλοντικές συνθήκες.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θερμοκρασία και η σχετική υγρασία πρέπει να είναι 20</a:t>
            </a:r>
            <a:r>
              <a:rPr lang="en-US" baseline="30000" dirty="0"/>
              <a:t>o</a:t>
            </a:r>
            <a:r>
              <a:rPr lang="en-US" dirty="0"/>
              <a:t>C</a:t>
            </a:r>
            <a:r>
              <a:rPr lang="el-GR" dirty="0"/>
              <a:t> και </a:t>
            </a:r>
            <a:r>
              <a:rPr lang="el-GR" dirty="0" smtClean="0"/>
              <a:t>40-60%, </a:t>
            </a:r>
            <a:r>
              <a:rPr lang="el-GR" dirty="0"/>
              <a:t>αντίστοιχα. </a:t>
            </a:r>
          </a:p>
          <a:p>
            <a:r>
              <a:rPr lang="el-GR" dirty="0"/>
              <a:t>Η μέτρηση δεν πρέπει να γίνεται κάτω από άμεσο ηλεκτρικό ή ηλιακό φως, διότι μπορεί να αυξηθεί η θερμοκρασία της εξεταζόμενης περιοχής και η μέτρηση να είναι ανακριβής. </a:t>
            </a:r>
          </a:p>
          <a:p>
            <a:r>
              <a:rPr lang="el-GR" dirty="0"/>
              <a:t>Όταν απαιτείται να πραγματοποιηθεί σειρά μετρήσεων σε βάθος χρόνου για την αξιολόγηση προϊόντος θα πρέπει οι μετρήσεις να γίνονται την ίδια ώρα της ημέρας και υπό τις ίδιες συνθήκες φωτισμού.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 του χώρου μέτρησης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Αφήνεται να παραμείνει ο εθελοντής σε ηρεμία στο κλιματιζόμενο δωμάτιο για 10-20 λεπτά, ώστε να αποκατασταθεί η κυκλοφορία του αίματος. </a:t>
            </a:r>
          </a:p>
          <a:p>
            <a:r>
              <a:rPr lang="el-GR" dirty="0" smtClean="0"/>
              <a:t>Η περιοχή που θα μετρηθεί δεν πρέπει να καλύπτεται από ρούχα. </a:t>
            </a:r>
          </a:p>
          <a:p>
            <a:r>
              <a:rPr lang="el-GR" dirty="0" smtClean="0"/>
              <a:t>Η μέτρηση γίνεται σε περιοχή που δεν έχει τρίχες. Σε περίπτωση που απαιτείται μέτρηση σε περιοχή με τριχοφυΐα, τότε πρέπει να ξυριστεί 1 έως 2 ημέρες πριν τη μέτρηση. 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 του εθελοντή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περιοχή που θα μετρηθεί θα πρέπει να είναι ελεύθερη καλλυντικού προϊόντος 2 ώρες πριν και να μην έχει προϊόντα μακιγιάζ. 20 λεπτά πριν τη μέτρηση καθαρίζεται η περιοχή με λίγο νερό, ταμπονάρεται ελαφρά και αφήνεται να στεγνώσει. </a:t>
            </a:r>
          </a:p>
          <a:p>
            <a:r>
              <a:rPr lang="el-GR" dirty="0" smtClean="0"/>
              <a:t>Αν χρειάζεται επανάληψη της μέτρησης στο ίδιο σημείο θα πρέπει να μεσολαβήσουν 10 δευτερόλεπτα μεταξύ των διαδοχικών μετρήσεων για να μην αυξηθεί η θερμοκρασία του δέρματος και είναι ανακριβείς οι μετρήσεις. 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 του εθελοντή </a:t>
            </a:r>
            <a:r>
              <a:rPr lang="el-GR" sz="3200" b="0" dirty="0"/>
              <a:t>2</a:t>
            </a:r>
            <a:r>
              <a:rPr lang="el-GR" sz="3200" b="0" dirty="0" smtClean="0"/>
              <a:t>/2</a:t>
            </a:r>
            <a:endParaRPr lang="el-GR" sz="32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400" dirty="0" smtClean="0"/>
              <a:t>Μexameter.</a:t>
            </a:r>
            <a:endParaRPr lang="el-GR" sz="2400" dirty="0"/>
          </a:p>
          <a:p>
            <a:pPr lvl="0"/>
            <a:r>
              <a:rPr lang="el-GR" sz="2400" dirty="0"/>
              <a:t>Δακτύλιος για την προστασία του στελέχους μέτρησης από το </a:t>
            </a:r>
            <a:r>
              <a:rPr lang="el-GR" sz="2400" dirty="0" smtClean="0"/>
              <a:t>φως.</a:t>
            </a:r>
            <a:endParaRPr lang="el-GR" sz="2400" dirty="0"/>
          </a:p>
          <a:p>
            <a:pPr lvl="0"/>
            <a:r>
              <a:rPr lang="el-GR" sz="2400" dirty="0"/>
              <a:t>Λογισμικό </a:t>
            </a:r>
            <a:r>
              <a:rPr lang="en-US" sz="2400" dirty="0"/>
              <a:t>MPA</a:t>
            </a:r>
            <a:r>
              <a:rPr lang="el-GR" sz="2400" dirty="0"/>
              <a:t> </a:t>
            </a:r>
            <a:r>
              <a:rPr lang="el-GR" sz="2400" dirty="0" smtClean="0"/>
              <a:t>5.</a:t>
            </a:r>
            <a:endParaRPr lang="el-GR" sz="2400" dirty="0"/>
          </a:p>
          <a:p>
            <a:pPr lvl="0"/>
            <a:r>
              <a:rPr lang="el-GR" sz="2400" dirty="0"/>
              <a:t>Η</a:t>
            </a:r>
            <a:r>
              <a:rPr lang="el-GR" sz="2400" dirty="0" smtClean="0"/>
              <a:t>λεκτρονικός </a:t>
            </a:r>
            <a:r>
              <a:rPr lang="el-GR" sz="2400" dirty="0"/>
              <a:t>υπολογιστής και </a:t>
            </a:r>
            <a:r>
              <a:rPr lang="el-GR" sz="2400" dirty="0" smtClean="0"/>
              <a:t>οθόνη.</a:t>
            </a:r>
            <a:endParaRPr lang="el-GR" sz="24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Όργανα και συσκευές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1_temlate1">
  <a:themeElements>
    <a:clrScheme name="Προσαρμοσμένο 2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16</TotalTime>
  <Words>1135</Words>
  <Application>Microsoft Office PowerPoint</Application>
  <PresentationFormat>Προβολή στην οθόνη (4:3)</PresentationFormat>
  <Paragraphs>150</Paragraphs>
  <Slides>18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18</vt:i4>
      </vt:variant>
    </vt:vector>
  </HeadingPairs>
  <TitlesOfParts>
    <vt:vector size="21" baseType="lpstr">
      <vt:lpstr>1_temlate1</vt:lpstr>
      <vt:lpstr>temlate1</vt:lpstr>
      <vt:lpstr>OC_template_updated</vt:lpstr>
      <vt:lpstr>Ειδική Κοσμητολογία (Ε)</vt:lpstr>
      <vt:lpstr>Αρχή της μεθόδου 1/2</vt:lpstr>
      <vt:lpstr>Αρχή της μεθόδου 2/2</vt:lpstr>
      <vt:lpstr>Εφαρμογές της μέτρησης μελανίνης</vt:lpstr>
      <vt:lpstr>Εφαρμογές της μέτρησης ερυθήματος</vt:lpstr>
      <vt:lpstr>Προετοιμασία του χώρου μέτρησης</vt:lpstr>
      <vt:lpstr>Προετοιμασία του εθελοντή 1/2</vt:lpstr>
      <vt:lpstr>Προετοιμασία του εθελοντή 2/2</vt:lpstr>
      <vt:lpstr>Όργανα και συσκευές</vt:lpstr>
      <vt:lpstr>Εκτέλεση της άσκησης</vt:lpstr>
      <vt:lpstr>Αποτελέσματα  Πίνακας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Ειδική Κοσμητολογία (Ε)</dc:title>
  <dc:creator>opencourses@teiath.gr</dc:creator>
  <cp:lastModifiedBy>natasakar new</cp:lastModifiedBy>
  <cp:revision>5</cp:revision>
  <dcterms:created xsi:type="dcterms:W3CDTF">2015-03-04T08:01:12Z</dcterms:created>
  <dcterms:modified xsi:type="dcterms:W3CDTF">2015-04-15T12:29:38Z</dcterms:modified>
</cp:coreProperties>
</file>