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32"/>
  </p:notesMasterIdLst>
  <p:handoutMasterIdLst>
    <p:handoutMasterId r:id="rId33"/>
  </p:handoutMasterIdLst>
  <p:sldIdLst>
    <p:sldId id="309" r:id="rId4"/>
    <p:sldId id="267" r:id="rId5"/>
    <p:sldId id="268" r:id="rId6"/>
    <p:sldId id="302" r:id="rId7"/>
    <p:sldId id="269" r:id="rId8"/>
    <p:sldId id="271" r:id="rId9"/>
    <p:sldId id="303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8" r:id="rId19"/>
    <p:sldId id="299" r:id="rId20"/>
    <p:sldId id="300" r:id="rId21"/>
    <p:sldId id="301" r:id="rId22"/>
    <p:sldId id="308" r:id="rId23"/>
    <p:sldId id="257" r:id="rId24"/>
    <p:sldId id="262" r:id="rId25"/>
    <p:sldId id="305" r:id="rId26"/>
    <p:sldId id="306" r:id="rId27"/>
    <p:sldId id="307" r:id="rId28"/>
    <p:sldId id="310" r:id="rId29"/>
    <p:sldId id="266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374" y="-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3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8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4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3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2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3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0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4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0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5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-andilukman.blogspot.gr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andsold.com/articles10/paper-making-6.shtml" TargetMode="External"/><Relationship Id="rId2" Type="http://schemas.openxmlformats.org/officeDocument/2006/relationships/hyperlink" Target="http://www.paperonline.org/paper-production/pulping/types-of-pulping-process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per.my/Kraft%20Process.htm" TargetMode="External"/><Relationship Id="rId4" Type="http://schemas.openxmlformats.org/officeDocument/2006/relationships/hyperlink" Target="http://paper.my/Sulfite%20Process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eronline.org/paper-production/pulping/types-of-pulping-process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aper.my/Kraft%20Process.htm" TargetMode="External"/><Relationship Id="rId5" Type="http://schemas.openxmlformats.org/officeDocument/2006/relationships/hyperlink" Target="http://paper.my/Sulfite%20Process.htm" TargetMode="External"/><Relationship Id="rId4" Type="http://schemas.openxmlformats.org/officeDocument/2006/relationships/hyperlink" Target="http://www.oldandsold.com/articles10/paper-making-6.s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7" y="3096542"/>
            <a:ext cx="8220978" cy="22705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Ποιοτική ανίχνευση μηχανικού πολτού στο χαρτί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Βασιλική </a:t>
            </a:r>
            <a:r>
              <a:rPr lang="el-GR" sz="2400" dirty="0" err="1"/>
              <a:t>Μπέλεση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 err="1"/>
              <a:t>Επίκ</a:t>
            </a:r>
            <a:r>
              <a:rPr lang="el-GR" sz="2400" dirty="0"/>
              <a:t>. Καθηγήτρια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 smtClean="0"/>
              <a:t>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283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Μηχανικός πολτός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Επειδή, κατά την </a:t>
            </a:r>
            <a:r>
              <a:rPr lang="el-GR" altLang="el-GR" sz="2400" dirty="0" err="1" smtClean="0"/>
              <a:t>αποΐνωση</a:t>
            </a:r>
            <a:r>
              <a:rPr lang="el-GR" altLang="el-GR" sz="2400" dirty="0" smtClean="0"/>
              <a:t> αναπτύσσονται μεγάλες τριβές και επομένως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παραγωγή θερμότητας </a:t>
            </a:r>
            <a:r>
              <a:rPr lang="el-GR" altLang="el-GR" sz="2400" dirty="0" smtClean="0"/>
              <a:t>στα σημεία επαφής των </a:t>
            </a:r>
            <a:r>
              <a:rPr lang="el-GR" altLang="el-GR" sz="2400" dirty="0" err="1" smtClean="0"/>
              <a:t>ξυλοτεμαχιδίων</a:t>
            </a:r>
            <a:r>
              <a:rPr lang="el-GR" altLang="el-GR" sz="2400" dirty="0" smtClean="0"/>
              <a:t> με τις μεταλλικές επιφάνειες των μηχανισμών </a:t>
            </a:r>
            <a:r>
              <a:rPr lang="el-GR" altLang="el-GR" sz="2400" dirty="0" err="1" smtClean="0"/>
              <a:t>εκτριβής</a:t>
            </a:r>
            <a:r>
              <a:rPr lang="el-GR" altLang="el-GR" sz="2400" dirty="0" smtClean="0"/>
              <a:t>, χρησιμοποιείται μεγάλη ποσότητα νερού.</a:t>
            </a:r>
            <a:endParaRPr lang="en-US" altLang="el-GR" sz="2400" dirty="0" smtClean="0"/>
          </a:p>
          <a:p>
            <a:r>
              <a:rPr lang="el-GR" altLang="el-GR" sz="2400" dirty="0" smtClean="0"/>
              <a:t>Έτσι,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μαλακώνουν τα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ξυλοτεμαχίδια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, διευκολύνεται ο διαχωρισμός (το ξεκόλλημα) των ινών και ελαχιστοποιείται ο τραυματισμός τους.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Από την άλλη πλευρά,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με την χρήση νερού διατηρείται η θερμοκρασία σε χαμηλά επίπεδα </a:t>
            </a:r>
            <a:r>
              <a:rPr lang="el-GR" altLang="el-GR" sz="2400" dirty="0" smtClean="0"/>
              <a:t>ώστε να μην ανάβει και καίγεται το ξύλο. </a:t>
            </a:r>
          </a:p>
        </p:txBody>
      </p:sp>
    </p:spTree>
    <p:extLst>
      <p:ext uri="{BB962C8B-B14F-4D97-AF65-F5344CB8AC3E}">
        <p14:creationId xmlns:p14="http://schemas.microsoft.com/office/powerpoint/2010/main" val="8421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Μηχανικός πολτός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/>
              <a:t>Επιπλέον, με αυτόν τον τρόπο παραλαμβάνονται οι ίνες σε ένα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αιώρημα – πολτό</a:t>
            </a:r>
            <a:r>
              <a:rPr lang="el-GR" altLang="el-GR" sz="2400" dirty="0" smtClean="0"/>
              <a:t>, το οποίο αφού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περάσει από κόσκινα </a:t>
            </a:r>
            <a:r>
              <a:rPr lang="el-GR" altLang="el-GR" sz="2400" dirty="0" smtClean="0"/>
              <a:t>για να συγκρατηθούν κομμάτια ξύλου και συσσωματώματα ινών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οδηγείται στη δεξαμενή χρησιμοποίησής του.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Να τονιστεί ότι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η θερμότητα </a:t>
            </a:r>
            <a:r>
              <a:rPr lang="el-GR" altLang="el-GR" sz="2400" dirty="0" smtClean="0"/>
              <a:t>που παράγεται κατά την </a:t>
            </a:r>
            <a:r>
              <a:rPr lang="el-GR" altLang="el-GR" sz="2400" dirty="0" err="1" smtClean="0"/>
              <a:t>αποΐνωση</a:t>
            </a:r>
            <a:r>
              <a:rPr lang="el-GR" altLang="el-GR" sz="2400" dirty="0" smtClean="0"/>
              <a:t> στους </a:t>
            </a:r>
            <a:r>
              <a:rPr lang="el-GR" altLang="el-GR" sz="2400" dirty="0" err="1" smtClean="0"/>
              <a:t>δισκοτριβείς</a:t>
            </a:r>
            <a:r>
              <a:rPr lang="el-GR" altLang="el-GR" sz="2400" dirty="0" smtClean="0"/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εξασθενεί τις δυνάμεις που συγκρατούν την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λιγνίνη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r>
              <a:rPr lang="el-GR" alt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λιγνίνη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αυτή δεν απομακρύνεται</a:t>
            </a:r>
            <a:r>
              <a:rPr lang="el-GR" altLang="el-GR" sz="2400" dirty="0" smtClean="0"/>
              <a:t>, αλλά παραμένει προσκολλημένη στις ίνες.</a:t>
            </a:r>
            <a:endParaRPr lang="en-US" altLang="el-GR" sz="2400" dirty="0" smtClean="0"/>
          </a:p>
          <a:p>
            <a:r>
              <a:rPr lang="el-GR" altLang="el-GR" sz="2400" dirty="0" smtClean="0"/>
              <a:t>Στη συνέχεια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ο πολτός ξεπλένεται με ράντισμα με νερό.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 eaLnBrk="1" hangingPunct="1">
              <a:buFontTx/>
              <a:buNone/>
            </a:pPr>
            <a:endParaRPr lang="en-US" altLang="el-GR" sz="24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l-GR" sz="2400" b="1" dirty="0" smtClean="0">
                <a:solidFill>
                  <a:schemeClr val="accent2"/>
                </a:solidFill>
              </a:rPr>
              <a:t>	</a:t>
            </a:r>
            <a:endParaRPr lang="el-GR" altLang="el-GR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Μηχανικός πολτός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147248" cy="20162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sz="2200" dirty="0" smtClean="0"/>
              <a:t>Ο μηχανικός πολτός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δίνει στο χαρτί ένα γκρι-κίτρινο τόνο με υψηλή αδιαφάνεια και πολύ λεία επιφάνεια.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/>
              <a:t>Για την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λεύκανση του πολτού </a:t>
            </a:r>
            <a:r>
              <a:rPr lang="el-GR" altLang="el-GR" sz="2200" dirty="0" smtClean="0"/>
              <a:t>αυτού και την συντήρησή του ώστε να μην μουχλιάζει και σαπίζει χρησιμοποιείται</a:t>
            </a:r>
            <a:r>
              <a:rPr lang="el-GR" altLang="el-GR" sz="2200" dirty="0" smtClean="0">
                <a:solidFill>
                  <a:schemeClr val="accent2"/>
                </a:solidFill>
              </a:rPr>
              <a:t>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διάλυμα </a:t>
            </a:r>
            <a:r>
              <a:rPr lang="el-GR" altLang="el-GR" sz="2200" b="1" dirty="0" err="1" smtClean="0">
                <a:solidFill>
                  <a:srgbClr val="820000"/>
                </a:solidFill>
              </a:rPr>
              <a:t>υποθειώδους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 νατρίου,</a:t>
            </a:r>
            <a:r>
              <a:rPr lang="en-US" altLang="el-GR" sz="22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200" dirty="0" err="1" smtClean="0"/>
              <a:t>διθειωνώδες</a:t>
            </a:r>
            <a:r>
              <a:rPr lang="el-GR" altLang="el-GR" sz="2200" dirty="0" smtClean="0"/>
              <a:t> νάτριο (</a:t>
            </a:r>
            <a:r>
              <a:rPr lang="en-US" altLang="el-GR" sz="2200" dirty="0" smtClean="0"/>
              <a:t>sodium dithionite</a:t>
            </a:r>
            <a:r>
              <a:rPr lang="el-GR" altLang="el-GR" sz="2200" dirty="0" smtClean="0"/>
              <a:t>)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ή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υπεροξείδιο του υδρογόνου</a:t>
            </a:r>
            <a:r>
              <a:rPr lang="el-GR" altLang="el-GR" sz="2200" b="1" dirty="0" smtClean="0"/>
              <a:t> </a:t>
            </a:r>
            <a:r>
              <a:rPr lang="el-GR" altLang="el-GR" sz="2200" dirty="0" smtClean="0"/>
              <a:t>(</a:t>
            </a:r>
            <a:r>
              <a:rPr lang="en-US" altLang="el-GR" sz="2200" dirty="0" smtClean="0"/>
              <a:t>alkaline hydrogen peroxide</a:t>
            </a:r>
            <a:r>
              <a:rPr lang="el-GR" altLang="el-GR" sz="2200" dirty="0" smtClean="0"/>
              <a:t>).</a:t>
            </a:r>
          </a:p>
        </p:txBody>
      </p:sp>
      <p:pic>
        <p:nvPicPr>
          <p:cNvPr id="1026" name="Picture 2" descr="http://www.naylornetwork.com/PPI-OTW/assets/bleached-pul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503" y="3126570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996952"/>
            <a:ext cx="4572000" cy="307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Ο μηχανικός πολτός όταν πρόκειται να χρησιμοποιηθεί για παραγωγή προϊόντων μεγαλύτερης αξίας </a:t>
            </a: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μπορεί και να λευκανθεί με υπεροξείδιο του υδρογόνου </a:t>
            </a:r>
            <a:r>
              <a:rPr lang="el-GR" altLang="el-GR" sz="2200" dirty="0">
                <a:latin typeface="+mn-lt"/>
              </a:rPr>
              <a:t>(</a:t>
            </a:r>
            <a:r>
              <a:rPr lang="en-US" altLang="el-GR" sz="2200" dirty="0">
                <a:latin typeface="+mn-lt"/>
              </a:rPr>
              <a:t>alkaline hydrogen peroxide</a:t>
            </a:r>
            <a:r>
              <a:rPr lang="el-GR" altLang="el-GR" sz="2200" dirty="0">
                <a:latin typeface="+mn-lt"/>
              </a:rPr>
              <a:t>) και</a:t>
            </a:r>
            <a:r>
              <a:rPr lang="el-GR" altLang="el-GR" sz="2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l-GR" altLang="el-GR" sz="2200" b="1" dirty="0" err="1">
                <a:solidFill>
                  <a:srgbClr val="820000"/>
                </a:solidFill>
                <a:latin typeface="+mn-lt"/>
              </a:rPr>
              <a:t>διθειωνώδες</a:t>
            </a: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 νάτριο </a:t>
            </a:r>
            <a:r>
              <a:rPr lang="el-GR" altLang="el-GR" sz="2200" dirty="0">
                <a:latin typeface="+mn-lt"/>
              </a:rPr>
              <a:t>(</a:t>
            </a:r>
            <a:r>
              <a:rPr lang="en-US" altLang="el-GR" sz="2200" dirty="0">
                <a:latin typeface="+mn-lt"/>
              </a:rPr>
              <a:t>sodium dithionite</a:t>
            </a:r>
            <a:r>
              <a:rPr lang="el-GR" altLang="el-GR" sz="2200" dirty="0">
                <a:latin typeface="+mn-lt"/>
              </a:rPr>
              <a:t>).</a:t>
            </a:r>
            <a:endParaRPr lang="en-US" altLang="el-GR" sz="2200" dirty="0">
              <a:latin typeface="+mn-lt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Η διαδικασία αυτή μπορεί να του προσδώσει λαμπρότητα (</a:t>
            </a:r>
            <a:r>
              <a:rPr lang="en-US" altLang="el-GR" sz="2200" dirty="0">
                <a:latin typeface="+mn-lt"/>
              </a:rPr>
              <a:t>brightness</a:t>
            </a:r>
            <a:r>
              <a:rPr lang="el-GR" altLang="el-GR" sz="2200" dirty="0">
                <a:latin typeface="+mn-lt"/>
              </a:rPr>
              <a:t>) έως 80%.</a:t>
            </a:r>
            <a:endParaRPr lang="en-US" altLang="el-GR" sz="2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0033" y="5221350"/>
            <a:ext cx="1790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h-andilukman.blogspot.gr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7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Μηχανικός πολτός</a:t>
            </a:r>
          </a:p>
        </p:txBody>
      </p:sp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Με την μέθοδο αυτή επιτυγχάνεται διαχωρισμός των ινών με την μεγαλύτερη δυνατή απόδοση σε χαρτοπολτό.</a:t>
            </a:r>
            <a:endParaRPr lang="en-US" altLang="el-GR" sz="2400" dirty="0" smtClean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Αυτός είναι και ο λόγος που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η μέθοδος χαρακτηρίζεται ως υψηλής απόδοσης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high yield pulp</a:t>
            </a:r>
            <a:r>
              <a:rPr lang="el-GR" altLang="el-GR" sz="2400" dirty="0" smtClean="0"/>
              <a:t>).</a:t>
            </a:r>
            <a:endParaRPr lang="en-US" altLang="el-GR" sz="2400" dirty="0" smtClean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Η πολύ μικρή διάλυση των συστατικών του ξύλου κατά την μηχανική πολτοποίηση οδηγεί σε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απόδοση του ξύλου σε ίνες της τάξης του 95%.</a:t>
            </a:r>
            <a:endParaRPr lang="el-GR" altLang="el-GR" sz="2400" dirty="0" smtClean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Μηχανικός πολτός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0400" indent="-660400" eaLnBrk="1" hangingPunct="1">
              <a:buFontTx/>
              <a:buNone/>
            </a:pPr>
            <a:r>
              <a:rPr lang="el-GR" altLang="el-GR" sz="2400" dirty="0" smtClean="0"/>
              <a:t>Συνοψίζοντας, </a:t>
            </a:r>
            <a:r>
              <a:rPr lang="el-GR" altLang="el-GR" sz="2400" dirty="0" smtClean="0">
                <a:solidFill>
                  <a:srgbClr val="FF0000"/>
                </a:solidFill>
              </a:rPr>
              <a:t>τα πλεονεκτήματα </a:t>
            </a:r>
            <a:r>
              <a:rPr lang="el-GR" altLang="el-GR" sz="2400" dirty="0" smtClean="0"/>
              <a:t>αυτής της μεθόδου είναι:</a:t>
            </a:r>
            <a:endParaRPr lang="en-US" altLang="el-GR" sz="2400" dirty="0" smtClean="0"/>
          </a:p>
          <a:p>
            <a:r>
              <a:rPr lang="el-GR" altLang="el-GR" sz="2400" dirty="0" smtClean="0"/>
              <a:t>Η καλή αδιαφάνεια και καλή εκτυπωτική ικανότητα του παραγόμενου χαρτιού</a:t>
            </a:r>
          </a:p>
          <a:p>
            <a:r>
              <a:rPr lang="el-GR" altLang="el-GR" sz="2400" dirty="0" smtClean="0"/>
              <a:t>Υψηλή απόδοση στον λαμβανόμενο πολτό</a:t>
            </a:r>
          </a:p>
          <a:p>
            <a:r>
              <a:rPr lang="el-GR" altLang="el-GR" sz="2400" dirty="0" smtClean="0"/>
              <a:t>Οικονομικότερη παραγωγή χαρτιού </a:t>
            </a:r>
          </a:p>
          <a:p>
            <a:r>
              <a:rPr lang="el-GR" altLang="el-GR" sz="2400" dirty="0" smtClean="0"/>
              <a:t>Μη χρησιμοποίηση χημικών ουσιών και προφανώς</a:t>
            </a:r>
          </a:p>
          <a:p>
            <a:r>
              <a:rPr lang="el-GR" altLang="el-GR" sz="2400" dirty="0" smtClean="0"/>
              <a:t>Αποφυγή δημιουργίας επιβαρυμένων σε χημικές ουσίες αποβλήτων</a:t>
            </a:r>
          </a:p>
        </p:txBody>
      </p:sp>
    </p:spTree>
    <p:extLst>
      <p:ext uri="{BB962C8B-B14F-4D97-AF65-F5344CB8AC3E}">
        <p14:creationId xmlns:p14="http://schemas.microsoft.com/office/powerpoint/2010/main" val="6189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Μηχανικός πολτός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400" dirty="0" smtClean="0"/>
              <a:t>Τα</a:t>
            </a:r>
            <a:r>
              <a:rPr lang="el-GR" altLang="el-GR" sz="2400" b="1" dirty="0" smtClean="0">
                <a:solidFill>
                  <a:srgbClr val="0000FF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μειονεκτήματα</a:t>
            </a:r>
            <a:r>
              <a:rPr lang="el-GR" altLang="el-GR" sz="2400" b="1" dirty="0" smtClean="0">
                <a:solidFill>
                  <a:srgbClr val="0000FF"/>
                </a:solidFill>
              </a:rPr>
              <a:t> </a:t>
            </a:r>
            <a:r>
              <a:rPr lang="el-GR" altLang="el-GR" sz="2400" dirty="0" smtClean="0"/>
              <a:t>αυτής της μεθόδου είναι:</a:t>
            </a:r>
            <a:endParaRPr lang="en-US" altLang="el-GR" sz="2400" dirty="0" smtClean="0"/>
          </a:p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πολλές ίνες καταστρέφονται </a:t>
            </a:r>
            <a:r>
              <a:rPr lang="el-GR" altLang="el-GR" sz="2400" dirty="0" smtClean="0"/>
              <a:t>με τη μηχανική κατεργασία και έτσι το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παραγόμενο χαρτί είναι μικρότερης αντοχής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altLang="el-GR" sz="2400" dirty="0" smtClean="0"/>
              <a:t>η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απομάκρυνση της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λιγνίνης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είναι μερική </a:t>
            </a:r>
            <a:r>
              <a:rPr lang="el-GR" altLang="el-GR" sz="2400" dirty="0" smtClean="0"/>
              <a:t>με αποτέλεσμα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το </a:t>
            </a:r>
            <a:r>
              <a:rPr lang="el-GR" altLang="el-GR" sz="2400" dirty="0" smtClean="0"/>
              <a:t>χαρτί να κιτρινίζει όταν εκτεθεί στον ήλιο.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η παρουσία μεγάλων ποσοτήτων </a:t>
            </a:r>
            <a:r>
              <a:rPr lang="el-GR" altLang="el-GR" sz="2400" dirty="0" err="1" smtClean="0"/>
              <a:t>λιγνίνης</a:t>
            </a:r>
            <a:r>
              <a:rPr lang="el-GR" altLang="el-GR" sz="2400" dirty="0" smtClean="0"/>
              <a:t> προκαλεί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μικρότερη σύνδεση μεταξύ των ινών </a:t>
            </a:r>
            <a:r>
              <a:rPr lang="el-GR" altLang="el-GR" sz="2400" dirty="0" smtClean="0"/>
              <a:t>(</a:t>
            </a:r>
            <a:r>
              <a:rPr lang="en-US" altLang="el-GR" sz="2400" dirty="0" err="1" smtClean="0"/>
              <a:t>interfiber</a:t>
            </a:r>
            <a:r>
              <a:rPr lang="en-US" altLang="el-GR" sz="2400" dirty="0" smtClean="0"/>
              <a:t> bonding</a:t>
            </a:r>
            <a:r>
              <a:rPr lang="el-GR" altLang="el-GR" sz="24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457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Πειραματικό </a:t>
            </a:r>
            <a:r>
              <a:rPr lang="el-GR" dirty="0" smtClean="0"/>
              <a:t>μέρος</a:t>
            </a:r>
            <a:endParaRPr lang="el-GR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Υλικά </a:t>
            </a:r>
          </a:p>
          <a:p>
            <a:pPr eaLnBrk="1" hangingPunct="1">
              <a:spcAft>
                <a:spcPts val="600"/>
              </a:spcAft>
              <a:buFontTx/>
              <a:buNone/>
              <a:defRPr/>
            </a:pPr>
            <a:r>
              <a:rPr lang="el-GR" sz="2400" dirty="0" smtClean="0"/>
              <a:t>	</a:t>
            </a:r>
            <a:r>
              <a:rPr lang="el-GR" sz="2400" dirty="0" err="1" smtClean="0"/>
              <a:t>Φλοουρογλυκίνη</a:t>
            </a:r>
            <a:r>
              <a:rPr lang="en-US" sz="2400" dirty="0" smtClean="0"/>
              <a:t> (</a:t>
            </a:r>
            <a:r>
              <a:rPr lang="en-US" sz="2400" dirty="0" err="1" smtClean="0"/>
              <a:t>phloroglycin</a:t>
            </a:r>
            <a:r>
              <a:rPr lang="en-US" sz="2400" dirty="0" smtClean="0"/>
              <a:t>)</a:t>
            </a:r>
          </a:p>
          <a:p>
            <a:pPr>
              <a:spcBef>
                <a:spcPts val="1800"/>
              </a:spcBef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Παρασκευή διαλύματος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φλοουρογλυκίνης</a:t>
            </a:r>
            <a:endParaRPr 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54013" indent="0">
              <a:spcAft>
                <a:spcPts val="600"/>
              </a:spcAft>
              <a:buNone/>
              <a:defRPr/>
            </a:pPr>
            <a:r>
              <a:rPr lang="el-GR" sz="2400" dirty="0" smtClean="0"/>
              <a:t>Διαλύουμε 4 </a:t>
            </a:r>
            <a:r>
              <a:rPr lang="en-US" sz="2400" dirty="0" smtClean="0"/>
              <a:t>g </a:t>
            </a:r>
            <a:r>
              <a:rPr lang="el-GR" sz="2400" dirty="0" err="1" smtClean="0"/>
              <a:t>φλοουρογλυκίνης</a:t>
            </a:r>
            <a:r>
              <a:rPr lang="el-GR" sz="2400" dirty="0" smtClean="0"/>
              <a:t> σε 100 </a:t>
            </a:r>
            <a:r>
              <a:rPr lang="en-US" sz="2400" dirty="0" smtClean="0"/>
              <a:t>ml </a:t>
            </a:r>
            <a:r>
              <a:rPr lang="el-GR" sz="2400" dirty="0" smtClean="0"/>
              <a:t>αιθυλικής αλκοόλης και το διάλυμα αυτό αναμιγνύεται με 50 </a:t>
            </a:r>
            <a:r>
              <a:rPr lang="en-US" sz="2400" dirty="0" smtClean="0"/>
              <a:t>ml </a:t>
            </a:r>
            <a:r>
              <a:rPr lang="el-GR" sz="2400" dirty="0" smtClean="0"/>
              <a:t>πυκνού </a:t>
            </a:r>
            <a:r>
              <a:rPr lang="en-US" sz="2400" dirty="0" err="1" smtClean="0"/>
              <a:t>HCl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6925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Δείγματα </a:t>
            </a:r>
            <a:r>
              <a:rPr lang="el-GR" dirty="0" smtClean="0"/>
              <a:t>χαρτιού</a:t>
            </a:r>
            <a:r>
              <a:rPr lang="en-US" dirty="0" smtClean="0"/>
              <a:t>: </a:t>
            </a:r>
            <a:r>
              <a:rPr lang="el-GR" dirty="0" smtClean="0"/>
              <a:t>Χαρτί</a:t>
            </a:r>
            <a:endParaRPr lang="el-GR" dirty="0"/>
          </a:p>
        </p:txBody>
      </p:sp>
      <p:sp>
        <p:nvSpPr>
          <p:cNvPr id="35842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ημερολογίου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τετραδίου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από κόλλα αναφοράς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εφημερίδας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περιοδικού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χαρτοσακούλας τροφίμων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διήθησης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τσάντας (ΙΚΕΑ)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/>
              <a:t>τσιμεντόσακκου</a:t>
            </a:r>
            <a:endParaRPr lang="el-GR" alt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περιτυλίγματος δώρων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πολυτελούς συσκευασίας τροφίμων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απλής συσκευασίας τροφίμων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συσκευασίας παιχνιδιών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έκδοσης λογαριασμών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υγείας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υγείας (εσωτερικός κύλινδρος)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χαρτόκουτα συσκευασίας τροφίμων</a:t>
            </a:r>
          </a:p>
          <a:p>
            <a:pPr eaLnBrk="1" hangingPunct="1"/>
            <a:endParaRPr lang="el-GR" alt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2398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Εκτέλεση πειραματικού </a:t>
            </a:r>
            <a:r>
              <a:rPr lang="el-GR" dirty="0" smtClean="0"/>
              <a:t>μέρους</a:t>
            </a:r>
            <a:endParaRPr lang="el-GR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200" dirty="0" smtClean="0"/>
              <a:t>Προσθέτουμε διάλυμα </a:t>
            </a:r>
            <a:r>
              <a:rPr lang="el-GR" altLang="el-GR" sz="2200" dirty="0" err="1" smtClean="0"/>
              <a:t>φλοουρογλυκίνης</a:t>
            </a:r>
            <a:r>
              <a:rPr lang="el-GR" altLang="el-GR" sz="2200" dirty="0" smtClean="0"/>
              <a:t> στην επιφάνεια του εξεταζόμενου δείγματος χαρτιού.</a:t>
            </a:r>
          </a:p>
          <a:p>
            <a:pPr eaLnBrk="1" hangingPunct="1"/>
            <a:r>
              <a:rPr lang="el-GR" altLang="el-GR" sz="2200" dirty="0" smtClean="0"/>
              <a:t>Εάν, το χαρτί χρωματιστεί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έντονα μωβ </a:t>
            </a:r>
            <a:r>
              <a:rPr lang="el-GR" altLang="el-GR" sz="2200" dirty="0" smtClean="0"/>
              <a:t>τότε το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ποσοστό του περιεχόμενου μηχανικού πολτού είναι αρκετά υψηλό.</a:t>
            </a:r>
          </a:p>
          <a:p>
            <a:pPr eaLnBrk="1" hangingPunct="1"/>
            <a:r>
              <a:rPr lang="el-GR" altLang="el-GR" sz="2200" dirty="0" smtClean="0"/>
              <a:t>Αν το χαρτί χρωματίζεται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απλά μωβ το ποσοστό του μηχανικού πολτού είναι τουλάχιστον πάνω από 20%.</a:t>
            </a:r>
          </a:p>
          <a:p>
            <a:pPr eaLnBrk="1" hangingPunct="1"/>
            <a:r>
              <a:rPr lang="el-GR" altLang="el-GR" sz="2200" dirty="0" smtClean="0"/>
              <a:t>Αν όμως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δεν χρωματιστεί έντονα μωβ </a:t>
            </a:r>
            <a:r>
              <a:rPr lang="el-GR" altLang="el-GR" sz="2200" dirty="0" smtClean="0"/>
              <a:t>και επιπλέον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διακρίνονται δια γυμνού οφθαλμού οι ίνες του χαρτιού τότε το ποσοστό του μηχανικού πολτού είναι τουλάχιστον κάτω από 10%.</a:t>
            </a:r>
          </a:p>
          <a:p>
            <a:pPr eaLnBrk="1" hangingPunct="1"/>
            <a:r>
              <a:rPr lang="el-GR" altLang="el-GR" sz="2200" dirty="0" smtClean="0"/>
              <a:t>Η μέθοδος αυτή στηρίζεται στην εμπειρία της οπτικής σύγκρισης που δεν απαιτεί απαραίτητα την σύγκριση με ειδική χρωματική κλίμακα.</a:t>
            </a:r>
          </a:p>
          <a:p>
            <a:pPr eaLnBrk="1" hangingPunct="1"/>
            <a:r>
              <a:rPr lang="el-GR" altLang="el-GR" sz="2200" dirty="0" smtClean="0"/>
              <a:t>Τέλος, συμπληρώστε τον ακόλουθο πίνακα αναγράφοντας αναλυτικά τις παρατηρήσεις σας από τα εξεταζόμενα είδη χαρτιού </a:t>
            </a:r>
          </a:p>
          <a:p>
            <a:pPr algn="just" eaLnBrk="1" hangingPunct="1">
              <a:buFontTx/>
              <a:buNone/>
            </a:pPr>
            <a:r>
              <a:rPr lang="en-US" altLang="el-GR" sz="2200" b="1" dirty="0" smtClean="0">
                <a:solidFill>
                  <a:schemeClr val="accent2"/>
                </a:solidFill>
              </a:rPr>
              <a:t>	</a:t>
            </a:r>
            <a:endParaRPr lang="el-GR" altLang="el-GR" sz="2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366672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999133"/>
              </p:ext>
            </p:extLst>
          </p:nvPr>
        </p:nvGraphicFramePr>
        <p:xfrm>
          <a:off x="457200" y="1196975"/>
          <a:ext cx="8229600" cy="52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921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Είδη εξεταζόμενου χαρτιού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Παρουσία μηχανικού πολτού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Παρατηρήσεις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354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354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354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7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Για να παραχθεί </a:t>
            </a:r>
            <a:r>
              <a:rPr lang="el-GR" altLang="el-GR" sz="2400" dirty="0" err="1"/>
              <a:t>χαρτόμαζα</a:t>
            </a:r>
            <a:r>
              <a:rPr lang="el-GR" altLang="el-GR" sz="2400" dirty="0"/>
              <a:t> απαιτείται η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πολτοποίηση </a:t>
            </a:r>
            <a:r>
              <a:rPr lang="el-GR" altLang="el-GR" sz="2400" dirty="0"/>
              <a:t>των πρόδρομων υλικών.</a:t>
            </a:r>
            <a:endParaRPr lang="en-US" altLang="el-GR" sz="2400" dirty="0"/>
          </a:p>
          <a:p>
            <a:r>
              <a:rPr lang="el-GR" altLang="el-GR" sz="2400" dirty="0" smtClean="0"/>
              <a:t>Επειδή</a:t>
            </a:r>
            <a:r>
              <a:rPr lang="el-GR" altLang="el-GR" sz="2400" dirty="0"/>
              <a:t>,</a:t>
            </a:r>
            <a:r>
              <a:rPr lang="el-GR" altLang="el-GR" sz="2400" b="1" dirty="0">
                <a:solidFill>
                  <a:schemeClr val="accent2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η </a:t>
            </a:r>
            <a:r>
              <a:rPr lang="el-GR" altLang="el-GR" sz="2400" b="1" dirty="0" err="1">
                <a:solidFill>
                  <a:srgbClr val="820000"/>
                </a:solidFill>
              </a:rPr>
              <a:t>λιγνίνη</a:t>
            </a:r>
            <a:r>
              <a:rPr lang="el-GR" altLang="el-GR" sz="2400" b="1" dirty="0">
                <a:solidFill>
                  <a:srgbClr val="820000"/>
                </a:solidFill>
              </a:rPr>
              <a:t> και η </a:t>
            </a:r>
            <a:r>
              <a:rPr lang="el-GR" altLang="el-GR" sz="2400" b="1" dirty="0" err="1">
                <a:solidFill>
                  <a:srgbClr val="820000"/>
                </a:solidFill>
              </a:rPr>
              <a:t>ημικυτταρίνη</a:t>
            </a:r>
            <a:r>
              <a:rPr lang="el-GR" altLang="el-GR" sz="2400" b="1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συγκρατούν τις ίνες της κυτταρίνης, θα πρέπει με τις μεθόδους που θα δούμε στην συνέχεια να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επιτευχθεί η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</a:rPr>
              <a:t>αποΐνωση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 των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</a:rPr>
              <a:t>κυτταρινούχων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 υλών. </a:t>
            </a:r>
            <a:endParaRPr lang="en-US" altLang="el-GR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l-GR" altLang="el-GR" sz="2400" dirty="0" smtClean="0"/>
              <a:t>Μέσω </a:t>
            </a:r>
            <a:r>
              <a:rPr lang="el-GR" altLang="el-GR" sz="2400" dirty="0"/>
              <a:t>των μεθόδων αυτών, λαμβάνει χώρα μερική ή ολική </a:t>
            </a:r>
            <a:r>
              <a:rPr lang="el-GR" altLang="el-GR" sz="2400" b="1" dirty="0">
                <a:solidFill>
                  <a:srgbClr val="820000"/>
                </a:solidFill>
              </a:rPr>
              <a:t>απομάκρυνση, κυρίως, της </a:t>
            </a:r>
            <a:r>
              <a:rPr lang="el-GR" altLang="el-GR" sz="2400" b="1" dirty="0" err="1">
                <a:solidFill>
                  <a:srgbClr val="820000"/>
                </a:solidFill>
              </a:rPr>
              <a:t>λιγνίνης</a:t>
            </a:r>
            <a:r>
              <a:rPr lang="el-GR" altLang="el-GR" sz="2400" b="1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αλλά και μέρους της </a:t>
            </a:r>
            <a:r>
              <a:rPr lang="el-GR" altLang="el-GR" sz="2400" dirty="0" err="1"/>
              <a:t>ημικυτταρίνης</a:t>
            </a:r>
            <a:r>
              <a:rPr lang="el-GR" altLang="el-GR" sz="2400" dirty="0"/>
              <a:t>.</a:t>
            </a:r>
            <a:endParaRPr lang="en-US" altLang="el-GR" sz="2400" dirty="0"/>
          </a:p>
          <a:p>
            <a:r>
              <a:rPr lang="el-GR" altLang="el-GR" sz="2400" dirty="0" smtClean="0"/>
              <a:t>Τέλος</a:t>
            </a:r>
            <a:r>
              <a:rPr lang="el-GR" altLang="el-GR" sz="2400" dirty="0"/>
              <a:t>,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οι ίνες της κυτταρίνης, κατεργάζονται, συμπυκνώνονται, λευκαίνονται και ξηραίνονται.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443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el-GR" dirty="0" smtClean="0"/>
          </a:p>
          <a:p>
            <a:pPr lvl="0"/>
            <a:r>
              <a:rPr lang="el-GR" dirty="0" smtClean="0"/>
              <a:t>Β. </a:t>
            </a:r>
            <a:r>
              <a:rPr lang="en-US" dirty="0" smtClean="0"/>
              <a:t>Thomson</a:t>
            </a:r>
            <a:r>
              <a:rPr lang="el-GR" dirty="0" smtClean="0"/>
              <a:t>, Υλικά Εκτυπώσεων, Εκδόσεις ΙΩΝ, 2002.</a:t>
            </a:r>
          </a:p>
          <a:p>
            <a:pPr lvl="0"/>
            <a:r>
              <a:rPr lang="el-GR" dirty="0" smtClean="0"/>
              <a:t>Γ.Ν. </a:t>
            </a:r>
            <a:r>
              <a:rPr lang="el-GR" dirty="0" err="1" smtClean="0"/>
              <a:t>Καρακασίδης</a:t>
            </a:r>
            <a:r>
              <a:rPr lang="el-GR" dirty="0" smtClean="0"/>
              <a:t>, Υλικά Ι, Τμήμα Τεχνολογίας Γραφικών Τεχνών, ΤΕΙ Αθήνας, 1997.</a:t>
            </a:r>
          </a:p>
          <a:p>
            <a:pPr lvl="0"/>
            <a:r>
              <a:rPr lang="el-GR" dirty="0" smtClean="0"/>
              <a:t>Γ.Ν. </a:t>
            </a:r>
            <a:r>
              <a:rPr lang="el-GR" dirty="0" err="1" smtClean="0"/>
              <a:t>Καρακασίδης</a:t>
            </a:r>
            <a:r>
              <a:rPr lang="el-GR" dirty="0" smtClean="0"/>
              <a:t>, Εργαστηριακές Ασκήσεις Υλικών Ι, Τμήμα Τεχνολογίας Γραφικών Τεχνών, ΤΕΙ Αθήνας, 1997.</a:t>
            </a:r>
          </a:p>
          <a:p>
            <a:pPr lvl="0"/>
            <a:r>
              <a:rPr lang="el-GR" dirty="0" smtClean="0"/>
              <a:t>Α. </a:t>
            </a:r>
            <a:r>
              <a:rPr lang="el-GR" dirty="0" err="1" smtClean="0"/>
              <a:t>Γραμμενίδης</a:t>
            </a:r>
            <a:r>
              <a:rPr lang="el-GR" dirty="0" smtClean="0"/>
              <a:t>, </a:t>
            </a:r>
            <a:r>
              <a:rPr lang="el-GR" dirty="0" err="1" smtClean="0"/>
              <a:t>Χαρτοποιΐα</a:t>
            </a:r>
            <a:r>
              <a:rPr lang="el-GR" dirty="0" smtClean="0"/>
              <a:t>, Πάτρα 1984.</a:t>
            </a:r>
          </a:p>
          <a:p>
            <a:pPr lvl="0"/>
            <a:r>
              <a:rPr lang="en-GB" dirty="0" smtClean="0"/>
              <a:t>M. A. </a:t>
            </a:r>
            <a:r>
              <a:rPr lang="en-GB" dirty="0" err="1" smtClean="0"/>
              <a:t>Hubbe</a:t>
            </a:r>
            <a:r>
              <a:rPr lang="en-GB" dirty="0" smtClean="0"/>
              <a:t>, “Paper”, Kirk-</a:t>
            </a:r>
            <a:r>
              <a:rPr lang="en-GB" dirty="0" err="1" smtClean="0"/>
              <a:t>Othmer</a:t>
            </a:r>
            <a:r>
              <a:rPr lang="en-GB" dirty="0" smtClean="0"/>
              <a:t> </a:t>
            </a:r>
            <a:r>
              <a:rPr lang="en-GB" dirty="0" err="1" smtClean="0"/>
              <a:t>Encyclopedia</a:t>
            </a:r>
            <a:r>
              <a:rPr lang="en-GB" dirty="0" smtClean="0"/>
              <a:t> of Chemical Technology, John Wiley &amp; Sons, Inc., 2005 (Article Online Posting Date: 15.7. 2005).</a:t>
            </a:r>
            <a:endParaRPr lang="el-GR" dirty="0" smtClean="0"/>
          </a:p>
          <a:p>
            <a:pPr lvl="0"/>
            <a:r>
              <a:rPr lang="en-GB" dirty="0" smtClean="0"/>
              <a:t>Bouchard, C. Maine, R.M. Berry, and D.S. </a:t>
            </a:r>
            <a:r>
              <a:rPr lang="en-GB" dirty="0" err="1" smtClean="0"/>
              <a:t>Argyropoulos</a:t>
            </a:r>
            <a:r>
              <a:rPr lang="en-GB" dirty="0" smtClean="0"/>
              <a:t> Can. J. Chem. Vol. 74,1996 (232-237).</a:t>
            </a:r>
            <a:endParaRPr lang="el-GR" dirty="0" smtClean="0"/>
          </a:p>
          <a:p>
            <a:pPr lvl="0"/>
            <a:r>
              <a:rPr lang="en-US" dirty="0" smtClean="0"/>
              <a:t>C.J. </a:t>
            </a:r>
            <a:r>
              <a:rPr lang="en-US" dirty="0" err="1" smtClean="0"/>
              <a:t>Biermann</a:t>
            </a:r>
            <a:r>
              <a:rPr lang="en-US" dirty="0" smtClean="0"/>
              <a:t>, Handbook of pulping and papermaking, Second Edition, Academic Press, 1996.</a:t>
            </a:r>
            <a:endParaRPr lang="el-GR" dirty="0" smtClean="0"/>
          </a:p>
          <a:p>
            <a:pPr lvl="0"/>
            <a:r>
              <a:rPr lang="en-GB" dirty="0" smtClean="0"/>
              <a:t>C. Fellers,</a:t>
            </a:r>
            <a:r>
              <a:rPr lang="en-US" dirty="0" smtClean="0"/>
              <a:t> The structure of paper and its modeling,</a:t>
            </a:r>
            <a:r>
              <a:rPr lang="en-US" b="1" dirty="0" smtClean="0"/>
              <a:t> </a:t>
            </a:r>
            <a:r>
              <a:rPr lang="en-GB" dirty="0" smtClean="0"/>
              <a:t>Pulp and Paper Chemistry and Technology, Volume 4, Paper Products Physics and </a:t>
            </a:r>
            <a:r>
              <a:rPr lang="en-GB" dirty="0" err="1" smtClean="0"/>
              <a:t>Technolog</a:t>
            </a:r>
            <a:r>
              <a:rPr lang="en-GB" dirty="0" smtClean="0"/>
              <a:t>, Monica </a:t>
            </a:r>
            <a:r>
              <a:rPr lang="en-GB" dirty="0" err="1" smtClean="0"/>
              <a:t>Ek</a:t>
            </a:r>
            <a:r>
              <a:rPr lang="en-GB" dirty="0" smtClean="0"/>
              <a:t>, G</a:t>
            </a:r>
            <a:r>
              <a:rPr lang="en-US" dirty="0" smtClean="0"/>
              <a:t>.</a:t>
            </a:r>
            <a:r>
              <a:rPr lang="en-GB" dirty="0" smtClean="0"/>
              <a:t> </a:t>
            </a:r>
            <a:r>
              <a:rPr lang="en-GB" dirty="0" err="1" smtClean="0"/>
              <a:t>Gellerstedt</a:t>
            </a:r>
            <a:r>
              <a:rPr lang="en-GB" dirty="0" smtClean="0"/>
              <a:t>, G. </a:t>
            </a:r>
            <a:r>
              <a:rPr lang="en-GB" dirty="0" err="1" smtClean="0"/>
              <a:t>Henriksson</a:t>
            </a:r>
            <a:r>
              <a:rPr lang="en-GB" dirty="0" smtClean="0"/>
              <a:t> (Editors), 2009 by Walter de </a:t>
            </a:r>
            <a:r>
              <a:rPr lang="en-GB" dirty="0" err="1" smtClean="0"/>
              <a:t>Gruyter</a:t>
            </a:r>
            <a:r>
              <a:rPr lang="en-GB" dirty="0" smtClean="0"/>
              <a:t> GmbH &amp; Co. KG, 10785 Berlin</a:t>
            </a:r>
            <a:endParaRPr lang="el-GR" dirty="0" smtClean="0"/>
          </a:p>
          <a:p>
            <a:pPr lvl="0"/>
            <a:r>
              <a:rPr lang="en-GB" dirty="0" err="1" smtClean="0"/>
              <a:t>Issa</a:t>
            </a:r>
            <a:r>
              <a:rPr lang="en-GB" dirty="0" smtClean="0"/>
              <a:t> B</a:t>
            </a:r>
            <a:r>
              <a:rPr lang="el-GR" dirty="0" smtClean="0"/>
              <a:t>.</a:t>
            </a:r>
            <a:r>
              <a:rPr lang="en-GB" dirty="0" smtClean="0"/>
              <a:t>J</a:t>
            </a:r>
            <a:r>
              <a:rPr lang="el-GR" dirty="0" smtClean="0"/>
              <a:t>. </a:t>
            </a:r>
            <a:r>
              <a:rPr lang="en-GB" dirty="0" smtClean="0"/>
              <a:t>Saied</a:t>
            </a:r>
            <a:r>
              <a:rPr lang="el-GR" dirty="0" smtClean="0"/>
              <a:t>, Παραγωγή </a:t>
            </a:r>
            <a:r>
              <a:rPr lang="el-GR" dirty="0" err="1" smtClean="0"/>
              <a:t>χαρτόμαζας</a:t>
            </a:r>
            <a:r>
              <a:rPr lang="el-GR" dirty="0" smtClean="0"/>
              <a:t> από άχυρο με τη μέθοδο οξυγόνου, Διδακτορική Διατριβή, Ε.Μ.Π., Αθήνα, 1986.</a:t>
            </a:r>
          </a:p>
          <a:p>
            <a:pPr lvl="0"/>
            <a:r>
              <a:rPr lang="el-GR" dirty="0" smtClean="0"/>
              <a:t>Α.Μ. Οικονόμου, Διδακτορική διατριβή, Μελέτη λεύκανσης </a:t>
            </a:r>
            <a:r>
              <a:rPr lang="el-GR" dirty="0" err="1" smtClean="0"/>
              <a:t>απομελανωμένου</a:t>
            </a:r>
            <a:r>
              <a:rPr lang="el-GR" dirty="0" smtClean="0"/>
              <a:t> </a:t>
            </a:r>
            <a:r>
              <a:rPr lang="el-GR" dirty="0" err="1" smtClean="0"/>
              <a:t>παλαιόχαρτου</a:t>
            </a:r>
            <a:r>
              <a:rPr lang="el-GR" dirty="0" smtClean="0"/>
              <a:t> με μικρή περιεκτικότητα σε μηχανική </a:t>
            </a:r>
            <a:r>
              <a:rPr lang="el-GR" dirty="0" err="1" smtClean="0"/>
              <a:t>χαρτόμαζα</a:t>
            </a:r>
            <a:r>
              <a:rPr lang="el-GR" dirty="0" smtClean="0"/>
              <a:t>, Τμήμα Χημικών Μηχανικών Ε.Μ.Π.,</a:t>
            </a:r>
            <a:r>
              <a:rPr lang="el-GR" i="1" dirty="0" smtClean="0"/>
              <a:t> </a:t>
            </a:r>
            <a:r>
              <a:rPr lang="el-GR" dirty="0" smtClean="0"/>
              <a:t>Αθήνα, 1998.</a:t>
            </a:r>
          </a:p>
          <a:p>
            <a:pPr lvl="0"/>
            <a:r>
              <a:rPr lang="en-GB" dirty="0" smtClean="0"/>
              <a:t>http</a:t>
            </a:r>
            <a:r>
              <a:rPr lang="el-GR" dirty="0" smtClean="0"/>
              <a:t>://</a:t>
            </a:r>
            <a:r>
              <a:rPr lang="en-GB" dirty="0" smtClean="0"/>
              <a:t>sites</a:t>
            </a:r>
            <a:r>
              <a:rPr lang="el-GR" dirty="0" smtClean="0"/>
              <a:t>.</a:t>
            </a:r>
            <a:r>
              <a:rPr lang="en-GB" dirty="0" err="1" smtClean="0"/>
              <a:t>google</a:t>
            </a:r>
            <a:r>
              <a:rPr lang="el-GR" dirty="0" smtClean="0"/>
              <a:t>.</a:t>
            </a:r>
            <a:r>
              <a:rPr lang="en-GB" dirty="0" smtClean="0"/>
              <a:t>com</a:t>
            </a:r>
            <a:r>
              <a:rPr lang="el-GR" dirty="0" smtClean="0"/>
              <a:t>/</a:t>
            </a:r>
            <a:r>
              <a:rPr lang="en-GB" dirty="0" smtClean="0"/>
              <a:t>site</a:t>
            </a:r>
            <a:r>
              <a:rPr lang="el-GR" dirty="0" smtClean="0"/>
              <a:t>/</a:t>
            </a:r>
            <a:r>
              <a:rPr lang="en-GB" dirty="0" err="1" smtClean="0"/>
              <a:t>paperfil</a:t>
            </a:r>
            <a:r>
              <a:rPr lang="el-GR" dirty="0" smtClean="0"/>
              <a:t>/ </a:t>
            </a:r>
          </a:p>
          <a:p>
            <a:pPr lvl="0"/>
            <a:r>
              <a:rPr lang="el-GR" dirty="0" smtClean="0"/>
              <a:t>Θ. </a:t>
            </a:r>
            <a:r>
              <a:rPr lang="el-GR" dirty="0" err="1" smtClean="0"/>
              <a:t>Φιλιππακοπούλου</a:t>
            </a:r>
            <a:r>
              <a:rPr lang="el-GR" dirty="0" smtClean="0"/>
              <a:t>, Μελέτη Λεύκανσης </a:t>
            </a:r>
            <a:r>
              <a:rPr lang="el-GR" dirty="0" err="1" smtClean="0"/>
              <a:t>Απομελανωμένου</a:t>
            </a:r>
            <a:r>
              <a:rPr lang="el-GR" dirty="0" smtClean="0"/>
              <a:t> </a:t>
            </a:r>
            <a:r>
              <a:rPr lang="el-GR" dirty="0" err="1" smtClean="0"/>
              <a:t>Παλαιόχαρτου</a:t>
            </a:r>
            <a:r>
              <a:rPr lang="el-GR" dirty="0" smtClean="0"/>
              <a:t> Εφημερίδων και Περιοδικών. Διδακτορική Διατριβή, Ε.Μ.Π., Αθήνα, 2007.</a:t>
            </a:r>
          </a:p>
          <a:p>
            <a:pPr lvl="0"/>
            <a:r>
              <a:rPr lang="el-GR" dirty="0" smtClean="0"/>
              <a:t>Δ. Ε. </a:t>
            </a:r>
            <a:r>
              <a:rPr lang="el-GR" dirty="0" err="1" smtClean="0"/>
              <a:t>Τσάτσης</a:t>
            </a:r>
            <a:r>
              <a:rPr lang="el-GR" dirty="0" smtClean="0"/>
              <a:t>, Ανάλυση περιβαλλοντικών επιπτώσεων ανακυκλωμένου χαρτιού συσκευασίας (και διαχείριση ενέργειας και αποβλήτων), Διπλωματική Εργασία, Ε.Μ.Π., Αθήνα, 2008.</a:t>
            </a:r>
          </a:p>
          <a:p>
            <a:pPr lvl="0"/>
            <a:r>
              <a:rPr lang="el-GR" u="sng" dirty="0" smtClean="0">
                <a:hlinkClick r:id="rId2"/>
              </a:rPr>
              <a:t>http://www.paperonline.org/paper-production/pulping/types-of-pulping-processes</a:t>
            </a:r>
            <a:endParaRPr lang="el-GR" dirty="0" smtClean="0"/>
          </a:p>
          <a:p>
            <a:pPr lvl="0"/>
            <a:r>
              <a:rPr lang="en-US" u="sng" dirty="0" smtClean="0">
                <a:hlinkClick r:id="rId3"/>
              </a:rPr>
              <a:t>http</a:t>
            </a:r>
            <a:r>
              <a:rPr lang="el-GR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el-GR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oldandsold</a:t>
            </a:r>
            <a:r>
              <a:rPr lang="el-GR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com</a:t>
            </a:r>
            <a:r>
              <a:rPr lang="el-GR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articles</a:t>
            </a:r>
            <a:r>
              <a:rPr lang="el-GR" u="sng" dirty="0" smtClean="0">
                <a:hlinkClick r:id="rId3"/>
              </a:rPr>
              <a:t>10/</a:t>
            </a:r>
            <a:r>
              <a:rPr lang="en-US" u="sng" dirty="0" smtClean="0">
                <a:hlinkClick r:id="rId3"/>
              </a:rPr>
              <a:t>paper</a:t>
            </a:r>
            <a:r>
              <a:rPr lang="el-GR" u="sng" dirty="0" smtClean="0">
                <a:hlinkClick r:id="rId3"/>
              </a:rPr>
              <a:t>-</a:t>
            </a:r>
            <a:r>
              <a:rPr lang="en-US" u="sng" dirty="0" smtClean="0">
                <a:hlinkClick r:id="rId3"/>
              </a:rPr>
              <a:t>making</a:t>
            </a:r>
            <a:r>
              <a:rPr lang="el-GR" u="sng" dirty="0" smtClean="0">
                <a:hlinkClick r:id="rId3"/>
              </a:rPr>
              <a:t>-6.</a:t>
            </a:r>
            <a:r>
              <a:rPr lang="en-US" u="sng" dirty="0" err="1" smtClean="0">
                <a:hlinkClick r:id="rId3"/>
              </a:rPr>
              <a:t>shtml</a:t>
            </a:r>
            <a:endParaRPr lang="el-GR" dirty="0" smtClean="0"/>
          </a:p>
          <a:p>
            <a:pPr lvl="0"/>
            <a:r>
              <a:rPr lang="el-GR" u="sng" dirty="0" smtClean="0">
                <a:hlinkClick r:id="rId4"/>
              </a:rPr>
              <a:t>http://paper.my/Sulfite%20Process.htm</a:t>
            </a:r>
            <a:endParaRPr lang="el-GR" dirty="0" smtClean="0"/>
          </a:p>
          <a:p>
            <a:pPr lvl="0"/>
            <a:r>
              <a:rPr lang="el-GR" u="sng" dirty="0" smtClean="0">
                <a:hlinkClick r:id="rId5"/>
              </a:rPr>
              <a:t>http://paper.my/Kraft%20Process.htm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/>
              <a:t>Μπελέση</a:t>
            </a:r>
            <a:r>
              <a:rPr lang="el-GR" sz="2000" dirty="0"/>
              <a:t> 2014. Βασιλική </a:t>
            </a:r>
            <a:r>
              <a:rPr lang="el-GR" sz="2000" dirty="0" err="1" smtClean="0"/>
              <a:t>Μπέλεση</a:t>
            </a:r>
            <a:r>
              <a:rPr lang="el-GR" sz="2000" dirty="0"/>
              <a:t>. «Εκτυπωτικά Υποστρώματα (Ε). Ενότητα 2: Ποιοτική ανίχνευση μηχανικού πολτού στο </a:t>
            </a:r>
            <a:r>
              <a:rPr lang="el-GR" sz="2000" dirty="0" smtClean="0"/>
              <a:t>χαρτί».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038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200" dirty="0" smtClean="0"/>
              <a:t>Το </a:t>
            </a:r>
            <a:r>
              <a:rPr lang="el-GR" sz="1200" dirty="0"/>
              <a:t>Έργο αυτό κάνει χρήση </a:t>
            </a:r>
            <a:r>
              <a:rPr lang="el-GR" sz="1200" dirty="0" smtClean="0"/>
              <a:t>περιεχομένου από τα ακόλουθα έργα</a:t>
            </a:r>
            <a:r>
              <a:rPr lang="en-US" sz="1200" dirty="0" smtClean="0"/>
              <a:t>:</a:t>
            </a:r>
            <a:endParaRPr lang="el-GR" sz="1200" dirty="0" smtClean="0"/>
          </a:p>
          <a:p>
            <a:pPr lvl="0"/>
            <a:r>
              <a:rPr lang="el-GR" sz="1200" dirty="0"/>
              <a:t>Β. </a:t>
            </a:r>
            <a:r>
              <a:rPr lang="en-US" sz="1200" dirty="0"/>
              <a:t>Thomson</a:t>
            </a:r>
            <a:r>
              <a:rPr lang="el-GR" sz="1200" dirty="0"/>
              <a:t>, Υλικά Εκτυπώσεων, Εκδόσεις ΙΩΝ, 2002.</a:t>
            </a:r>
          </a:p>
          <a:p>
            <a:pPr lvl="0"/>
            <a:r>
              <a:rPr lang="el-GR" sz="1200" dirty="0"/>
              <a:t>Γ.Ν. </a:t>
            </a:r>
            <a:r>
              <a:rPr lang="el-GR" sz="1200" dirty="0" err="1"/>
              <a:t>Καρακασίδης</a:t>
            </a:r>
            <a:r>
              <a:rPr lang="el-GR" sz="1200" dirty="0"/>
              <a:t>, Υλικά Ι, Τμήμα Τεχνολογίας Γραφικών Τεχνών, ΤΕΙ Αθήνας, 1997.</a:t>
            </a:r>
          </a:p>
          <a:p>
            <a:pPr lvl="0"/>
            <a:r>
              <a:rPr lang="el-GR" sz="1200" dirty="0"/>
              <a:t>Γ.Ν. </a:t>
            </a:r>
            <a:r>
              <a:rPr lang="el-GR" sz="1200" dirty="0" err="1"/>
              <a:t>Καρακασίδης</a:t>
            </a:r>
            <a:r>
              <a:rPr lang="el-GR" sz="1200" dirty="0"/>
              <a:t>, Εργαστηριακές Ασκήσεις Υλικών Ι, Τμήμα Τεχνολογίας Γραφικών Τεχνών, ΤΕΙ Αθήνας, 1997.</a:t>
            </a:r>
          </a:p>
          <a:p>
            <a:pPr lvl="0"/>
            <a:r>
              <a:rPr lang="el-GR" sz="1200" dirty="0"/>
              <a:t>Α. </a:t>
            </a:r>
            <a:r>
              <a:rPr lang="el-GR" sz="1200" dirty="0" err="1"/>
              <a:t>Γραμμενίδης</a:t>
            </a:r>
            <a:r>
              <a:rPr lang="el-GR" sz="1200" dirty="0"/>
              <a:t>, </a:t>
            </a:r>
            <a:r>
              <a:rPr lang="el-GR" sz="1200" dirty="0" err="1"/>
              <a:t>Χαρτοποιΐα</a:t>
            </a:r>
            <a:r>
              <a:rPr lang="el-GR" sz="1200" dirty="0"/>
              <a:t>, Πάτρα 1984.</a:t>
            </a:r>
          </a:p>
          <a:p>
            <a:pPr lvl="0"/>
            <a:r>
              <a:rPr lang="en-GB" sz="1200" dirty="0"/>
              <a:t>M. A. </a:t>
            </a:r>
            <a:r>
              <a:rPr lang="en-GB" sz="1200" dirty="0" err="1"/>
              <a:t>Hubbe</a:t>
            </a:r>
            <a:r>
              <a:rPr lang="en-GB" sz="1200" dirty="0"/>
              <a:t>, “Paper”, Kirk-</a:t>
            </a:r>
            <a:r>
              <a:rPr lang="en-GB" sz="1200" dirty="0" err="1"/>
              <a:t>Othmer</a:t>
            </a:r>
            <a:r>
              <a:rPr lang="en-GB" sz="1200" dirty="0"/>
              <a:t> </a:t>
            </a:r>
            <a:r>
              <a:rPr lang="en-GB" sz="1200" dirty="0" err="1"/>
              <a:t>Encyclopedia</a:t>
            </a:r>
            <a:r>
              <a:rPr lang="en-GB" sz="1200" dirty="0"/>
              <a:t> of Chemical Technology, John Wiley &amp; Sons, Inc., 2005 (Article Online Posting Date: 15.7. 2005).</a:t>
            </a:r>
            <a:endParaRPr lang="el-GR" sz="1200" dirty="0"/>
          </a:p>
          <a:p>
            <a:pPr lvl="0"/>
            <a:r>
              <a:rPr lang="en-GB" sz="1200" dirty="0"/>
              <a:t>Bouchard, C. Maine, R.M. Berry, and D.S. </a:t>
            </a:r>
            <a:r>
              <a:rPr lang="en-GB" sz="1200" dirty="0" err="1"/>
              <a:t>Argyropoulos</a:t>
            </a:r>
            <a:r>
              <a:rPr lang="en-GB" sz="1200" dirty="0"/>
              <a:t> Can. J. Chem. Vol. 74,1996 (232-237).</a:t>
            </a:r>
            <a:endParaRPr lang="el-GR" sz="1200" dirty="0"/>
          </a:p>
          <a:p>
            <a:pPr lvl="0"/>
            <a:r>
              <a:rPr lang="en-US" sz="1200" dirty="0"/>
              <a:t>C.J. Biermann, Handbook of pulping and papermaking, Second Edition, Academic Press, 1996.</a:t>
            </a:r>
            <a:endParaRPr lang="el-GR" sz="1200" dirty="0"/>
          </a:p>
          <a:p>
            <a:pPr lvl="0"/>
            <a:r>
              <a:rPr lang="en-GB" sz="1200" dirty="0"/>
              <a:t>C. Fellers,</a:t>
            </a:r>
            <a:r>
              <a:rPr lang="en-US" sz="1200" dirty="0"/>
              <a:t> The structure of paper and its modeling,</a:t>
            </a:r>
            <a:r>
              <a:rPr lang="en-US" sz="1200" b="1" dirty="0"/>
              <a:t> </a:t>
            </a:r>
            <a:r>
              <a:rPr lang="en-GB" sz="1200" dirty="0"/>
              <a:t>Pulp and Paper Chemistry and Technology, Volume 4, Paper Products Physics and </a:t>
            </a:r>
            <a:r>
              <a:rPr lang="en-GB" sz="1200" dirty="0" err="1"/>
              <a:t>Technolog</a:t>
            </a:r>
            <a:r>
              <a:rPr lang="en-GB" sz="1200" dirty="0"/>
              <a:t>, Monica </a:t>
            </a:r>
            <a:r>
              <a:rPr lang="en-GB" sz="1200" dirty="0" err="1"/>
              <a:t>Ek</a:t>
            </a:r>
            <a:r>
              <a:rPr lang="en-GB" sz="1200" dirty="0"/>
              <a:t>, G</a:t>
            </a:r>
            <a:r>
              <a:rPr lang="en-US" sz="1200" dirty="0"/>
              <a:t>.</a:t>
            </a:r>
            <a:r>
              <a:rPr lang="en-GB" sz="1200" dirty="0"/>
              <a:t> </a:t>
            </a:r>
            <a:r>
              <a:rPr lang="en-GB" sz="1200" dirty="0" err="1"/>
              <a:t>Gellerstedt</a:t>
            </a:r>
            <a:r>
              <a:rPr lang="en-GB" sz="1200" dirty="0"/>
              <a:t>, G. </a:t>
            </a:r>
            <a:r>
              <a:rPr lang="en-GB" sz="1200" dirty="0" err="1"/>
              <a:t>Henriksson</a:t>
            </a:r>
            <a:r>
              <a:rPr lang="en-GB" sz="1200" dirty="0"/>
              <a:t> (Editors), 2009 by Walter de </a:t>
            </a:r>
            <a:r>
              <a:rPr lang="en-GB" sz="1200" dirty="0" err="1"/>
              <a:t>Gruyter</a:t>
            </a:r>
            <a:r>
              <a:rPr lang="en-GB" sz="1200" dirty="0"/>
              <a:t> GmbH &amp; Co. KG, 10785 Berlin</a:t>
            </a:r>
            <a:endParaRPr lang="el-GR" sz="1200" dirty="0"/>
          </a:p>
          <a:p>
            <a:pPr lvl="0"/>
            <a:r>
              <a:rPr lang="en-GB" sz="1200" dirty="0" err="1"/>
              <a:t>Issa</a:t>
            </a:r>
            <a:r>
              <a:rPr lang="en-GB" sz="1200" dirty="0"/>
              <a:t> B</a:t>
            </a:r>
            <a:r>
              <a:rPr lang="el-GR" sz="1200" dirty="0"/>
              <a:t>.</a:t>
            </a:r>
            <a:r>
              <a:rPr lang="en-GB" sz="1200" dirty="0"/>
              <a:t>J</a:t>
            </a:r>
            <a:r>
              <a:rPr lang="el-GR" sz="1200" dirty="0"/>
              <a:t>. </a:t>
            </a:r>
            <a:r>
              <a:rPr lang="en-GB" sz="1200" dirty="0"/>
              <a:t>Saied</a:t>
            </a:r>
            <a:r>
              <a:rPr lang="el-GR" sz="1200" dirty="0"/>
              <a:t>, Παραγωγή </a:t>
            </a:r>
            <a:r>
              <a:rPr lang="el-GR" sz="1200" dirty="0" err="1"/>
              <a:t>χαρτόμαζας</a:t>
            </a:r>
            <a:r>
              <a:rPr lang="el-GR" sz="1200" dirty="0"/>
              <a:t> από άχυρο με τη μέθοδο οξυγόνου, Διδακτορική Διατριβή, Ε.Μ.Π., Αθήνα, 1986.</a:t>
            </a:r>
          </a:p>
          <a:p>
            <a:pPr lvl="0"/>
            <a:r>
              <a:rPr lang="el-GR" sz="1200" dirty="0"/>
              <a:t>Α.Μ. Οικονόμου, Διδακτορική διατριβή, Μελέτη λεύκανσης </a:t>
            </a:r>
            <a:r>
              <a:rPr lang="el-GR" sz="1200" dirty="0" err="1"/>
              <a:t>απομελανωμένου</a:t>
            </a:r>
            <a:r>
              <a:rPr lang="el-GR" sz="1200" dirty="0"/>
              <a:t> </a:t>
            </a:r>
            <a:r>
              <a:rPr lang="el-GR" sz="1200" dirty="0" err="1"/>
              <a:t>παλαιόχαρτου</a:t>
            </a:r>
            <a:r>
              <a:rPr lang="el-GR" sz="1200" dirty="0"/>
              <a:t> με μικρή περιεκτικότητα σε μηχανική </a:t>
            </a:r>
            <a:r>
              <a:rPr lang="el-GR" sz="1200" dirty="0" err="1"/>
              <a:t>χαρτόμαζα</a:t>
            </a:r>
            <a:r>
              <a:rPr lang="el-GR" sz="1200" dirty="0"/>
              <a:t>, Τμήμα Χημικών Μηχανικών Ε.Μ.Π.,</a:t>
            </a:r>
            <a:r>
              <a:rPr lang="el-GR" sz="1200" i="1" dirty="0"/>
              <a:t> </a:t>
            </a:r>
            <a:r>
              <a:rPr lang="el-GR" sz="1200" dirty="0"/>
              <a:t>Αθήνα, 1998.</a:t>
            </a:r>
          </a:p>
          <a:p>
            <a:pPr lvl="0"/>
            <a:r>
              <a:rPr lang="en-GB" sz="1200" dirty="0"/>
              <a:t>http</a:t>
            </a:r>
            <a:r>
              <a:rPr lang="el-GR" sz="1200" dirty="0"/>
              <a:t>://</a:t>
            </a:r>
            <a:r>
              <a:rPr lang="en-GB" sz="1200" dirty="0"/>
              <a:t>sites</a:t>
            </a:r>
            <a:r>
              <a:rPr lang="el-GR" sz="1200" dirty="0"/>
              <a:t>.</a:t>
            </a:r>
            <a:r>
              <a:rPr lang="en-GB" sz="1200" dirty="0"/>
              <a:t>google</a:t>
            </a:r>
            <a:r>
              <a:rPr lang="el-GR" sz="1200" dirty="0"/>
              <a:t>.</a:t>
            </a:r>
            <a:r>
              <a:rPr lang="en-GB" sz="1200" dirty="0"/>
              <a:t>com</a:t>
            </a:r>
            <a:r>
              <a:rPr lang="el-GR" sz="1200" dirty="0"/>
              <a:t>/</a:t>
            </a:r>
            <a:r>
              <a:rPr lang="en-GB" sz="1200" dirty="0"/>
              <a:t>site</a:t>
            </a:r>
            <a:r>
              <a:rPr lang="el-GR" sz="1200" dirty="0"/>
              <a:t>/</a:t>
            </a:r>
            <a:r>
              <a:rPr lang="en-GB" sz="1200" dirty="0" err="1"/>
              <a:t>paperfil</a:t>
            </a:r>
            <a:r>
              <a:rPr lang="el-GR" sz="1200" dirty="0"/>
              <a:t>/ </a:t>
            </a:r>
          </a:p>
          <a:p>
            <a:pPr lvl="0"/>
            <a:r>
              <a:rPr lang="el-GR" sz="1200" dirty="0"/>
              <a:t>Θ. </a:t>
            </a:r>
            <a:r>
              <a:rPr lang="el-GR" sz="1200" dirty="0" err="1"/>
              <a:t>Φιλιππακοπούλου</a:t>
            </a:r>
            <a:r>
              <a:rPr lang="el-GR" sz="1200" dirty="0"/>
              <a:t>, Μελέτη Λεύκανσης </a:t>
            </a:r>
            <a:r>
              <a:rPr lang="el-GR" sz="1200" dirty="0" err="1"/>
              <a:t>Απομελανωμένου</a:t>
            </a:r>
            <a:r>
              <a:rPr lang="el-GR" sz="1200" dirty="0"/>
              <a:t> </a:t>
            </a:r>
            <a:r>
              <a:rPr lang="el-GR" sz="1200" dirty="0" err="1"/>
              <a:t>Παλαιόχαρτου</a:t>
            </a:r>
            <a:r>
              <a:rPr lang="el-GR" sz="1200" dirty="0"/>
              <a:t> Εφημερίδων και Περιοδικών. Διδακτορική Διατριβή, Ε.Μ.Π., Αθήνα, 2007.</a:t>
            </a:r>
          </a:p>
          <a:p>
            <a:pPr lvl="0"/>
            <a:r>
              <a:rPr lang="el-GR" sz="1200" dirty="0"/>
              <a:t>Δ. Ε. </a:t>
            </a:r>
            <a:r>
              <a:rPr lang="el-GR" sz="1200" dirty="0" err="1"/>
              <a:t>Τσάτσης</a:t>
            </a:r>
            <a:r>
              <a:rPr lang="el-GR" sz="1200" dirty="0"/>
              <a:t>, Ανάλυση περιβαλλοντικών επιπτώσεων ανακυκλωμένου χαρτιού συσκευασίας (και διαχείριση ενέργειας και αποβλήτων), Διπλωματική Εργασία, Ε.Μ.Π., Αθήνα, 2008.</a:t>
            </a:r>
          </a:p>
          <a:p>
            <a:pPr lvl="0"/>
            <a:r>
              <a:rPr lang="el-GR" sz="1200" u="sng" dirty="0">
                <a:hlinkClick r:id="rId3"/>
              </a:rPr>
              <a:t>http://www.paperonline.org/paper-production/pulping/types-of-pulping-processes</a:t>
            </a:r>
            <a:endParaRPr lang="el-GR" sz="1200" dirty="0"/>
          </a:p>
          <a:p>
            <a:pPr lvl="0"/>
            <a:r>
              <a:rPr lang="en-US" sz="1200" u="sng" dirty="0">
                <a:hlinkClick r:id="rId4"/>
              </a:rPr>
              <a:t>http</a:t>
            </a:r>
            <a:r>
              <a:rPr lang="el-GR" sz="1200" u="sng" dirty="0">
                <a:hlinkClick r:id="rId4"/>
              </a:rPr>
              <a:t>://</a:t>
            </a:r>
            <a:r>
              <a:rPr lang="en-US" sz="1200" u="sng" dirty="0">
                <a:hlinkClick r:id="rId4"/>
              </a:rPr>
              <a:t>www</a:t>
            </a:r>
            <a:r>
              <a:rPr lang="el-GR" sz="1200" u="sng" dirty="0">
                <a:hlinkClick r:id="rId4"/>
              </a:rPr>
              <a:t>.</a:t>
            </a:r>
            <a:r>
              <a:rPr lang="en-US" sz="1200" u="sng" dirty="0" err="1">
                <a:hlinkClick r:id="rId4"/>
              </a:rPr>
              <a:t>oldandsold</a:t>
            </a:r>
            <a:r>
              <a:rPr lang="el-GR" sz="1200" u="sng" dirty="0">
                <a:hlinkClick r:id="rId4"/>
              </a:rPr>
              <a:t>.</a:t>
            </a:r>
            <a:r>
              <a:rPr lang="en-US" sz="1200" u="sng" dirty="0">
                <a:hlinkClick r:id="rId4"/>
              </a:rPr>
              <a:t>com</a:t>
            </a:r>
            <a:r>
              <a:rPr lang="el-GR" sz="1200" u="sng" dirty="0">
                <a:hlinkClick r:id="rId4"/>
              </a:rPr>
              <a:t>/</a:t>
            </a:r>
            <a:r>
              <a:rPr lang="en-US" sz="1200" u="sng" dirty="0">
                <a:hlinkClick r:id="rId4"/>
              </a:rPr>
              <a:t>articles</a:t>
            </a:r>
            <a:r>
              <a:rPr lang="el-GR" sz="1200" u="sng" dirty="0">
                <a:hlinkClick r:id="rId4"/>
              </a:rPr>
              <a:t>10/</a:t>
            </a:r>
            <a:r>
              <a:rPr lang="en-US" sz="1200" u="sng" dirty="0">
                <a:hlinkClick r:id="rId4"/>
              </a:rPr>
              <a:t>paper</a:t>
            </a:r>
            <a:r>
              <a:rPr lang="el-GR" sz="1200" u="sng" dirty="0">
                <a:hlinkClick r:id="rId4"/>
              </a:rPr>
              <a:t>-</a:t>
            </a:r>
            <a:r>
              <a:rPr lang="en-US" sz="1200" u="sng" dirty="0">
                <a:hlinkClick r:id="rId4"/>
              </a:rPr>
              <a:t>making</a:t>
            </a:r>
            <a:r>
              <a:rPr lang="el-GR" sz="1200" u="sng" dirty="0">
                <a:hlinkClick r:id="rId4"/>
              </a:rPr>
              <a:t>-6.</a:t>
            </a:r>
            <a:r>
              <a:rPr lang="en-US" sz="1200" u="sng" dirty="0" err="1">
                <a:hlinkClick r:id="rId4"/>
              </a:rPr>
              <a:t>shtml</a:t>
            </a:r>
            <a:endParaRPr lang="el-GR" sz="1200" dirty="0"/>
          </a:p>
          <a:p>
            <a:pPr lvl="0"/>
            <a:r>
              <a:rPr lang="el-GR" sz="1200" u="sng" dirty="0">
                <a:hlinkClick r:id="rId5"/>
              </a:rPr>
              <a:t>http://paper.my/Sulfite%20Process.htm</a:t>
            </a:r>
            <a:endParaRPr lang="el-GR" sz="1200" dirty="0"/>
          </a:p>
          <a:p>
            <a:pPr lvl="0"/>
            <a:r>
              <a:rPr lang="el-GR" sz="1200" u="sng" dirty="0">
                <a:hlinkClick r:id="rId6"/>
              </a:rPr>
              <a:t>http://paper.my/Kraft%20Process.htm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4305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</a:t>
            </a:r>
            <a:r>
              <a:rPr lang="el-GR" dirty="0"/>
              <a:t>στάδια παραγωγής χαρτοπολτού από ξύλο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7544" y="1521286"/>
            <a:ext cx="8208912" cy="4573006"/>
            <a:chOff x="683568" y="1521286"/>
            <a:chExt cx="8208912" cy="4573006"/>
          </a:xfrm>
        </p:grpSpPr>
        <p:sp>
          <p:nvSpPr>
            <p:cNvPr id="2" name="Rectangle 1"/>
            <p:cNvSpPr/>
            <p:nvPr/>
          </p:nvSpPr>
          <p:spPr>
            <a:xfrm>
              <a:off x="683568" y="1521286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err="1" smtClean="0"/>
                <a:t>Ξυλοτεμαχίδια</a:t>
              </a:r>
              <a:endParaRPr lang="el-G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356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err="1" smtClean="0"/>
                <a:t>Κορμοτεμαχίδια</a:t>
              </a:r>
              <a:endParaRPr lang="el-G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025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Αποφλοίωση</a:t>
              </a:r>
              <a:endParaRPr lang="el-G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3204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Θρυμματισμός σε </a:t>
              </a:r>
              <a:r>
                <a:rPr lang="el-GR" dirty="0" err="1" smtClean="0"/>
                <a:t>τεμαχίδια</a:t>
              </a:r>
              <a:endParaRPr lang="el-G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9228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Ταξινόμηση </a:t>
              </a:r>
              <a:r>
                <a:rPr lang="el-GR" dirty="0" err="1" smtClean="0"/>
                <a:t>τεμαχιδίων</a:t>
              </a:r>
              <a:endParaRPr lang="el-G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3568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Συμπύκνωση</a:t>
              </a:r>
              <a:endParaRPr lang="el-G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77922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Καθαρισμός</a:t>
              </a:r>
              <a:endParaRPr lang="el-G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543" y="5445224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Βελτιωτικές επεξεργασίες</a:t>
              </a:r>
              <a:endParaRPr lang="el-G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77922" y="4293096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Μηχανική </a:t>
              </a:r>
              <a:r>
                <a:rPr lang="el-GR" dirty="0" err="1" smtClean="0"/>
                <a:t>αποϊνωση</a:t>
              </a:r>
              <a:endParaRPr lang="el-G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7922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Ξήρανση</a:t>
              </a:r>
              <a:endParaRPr lang="el-G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16216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Πολτός</a:t>
              </a:r>
              <a:endParaRPr lang="el-G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92280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Πολτοποίηση</a:t>
              </a:r>
              <a:endParaRPr lang="el-GR" dirty="0"/>
            </a:p>
          </p:txBody>
        </p:sp>
        <p:cxnSp>
          <p:nvCxnSpPr>
            <p:cNvPr id="16" name="Straight Arrow Connector 15"/>
            <p:cNvCxnSpPr>
              <a:stCxn id="5" idx="3"/>
              <a:endCxn id="6" idx="1"/>
            </p:cNvCxnSpPr>
            <p:nvPr/>
          </p:nvCxnSpPr>
          <p:spPr>
            <a:xfrm>
              <a:off x="2483768" y="2313374"/>
              <a:ext cx="32649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3"/>
              <a:endCxn id="7" idx="1"/>
            </p:cNvCxnSpPr>
            <p:nvPr/>
          </p:nvCxnSpPr>
          <p:spPr>
            <a:xfrm>
              <a:off x="4610458" y="2313374"/>
              <a:ext cx="321582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2" idx="3"/>
              <a:endCxn id="7" idx="0"/>
            </p:cNvCxnSpPr>
            <p:nvPr/>
          </p:nvCxnSpPr>
          <p:spPr>
            <a:xfrm>
              <a:off x="2483768" y="1737310"/>
              <a:ext cx="3348372" cy="251530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" idx="3"/>
              <a:endCxn id="8" idx="1"/>
            </p:cNvCxnSpPr>
            <p:nvPr/>
          </p:nvCxnSpPr>
          <p:spPr>
            <a:xfrm>
              <a:off x="6732240" y="2313374"/>
              <a:ext cx="36004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2"/>
              <a:endCxn id="15" idx="0"/>
            </p:cNvCxnSpPr>
            <p:nvPr/>
          </p:nvCxnSpPr>
          <p:spPr>
            <a:xfrm>
              <a:off x="7992380" y="2637908"/>
              <a:ext cx="0" cy="79109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9" idx="2"/>
              <a:endCxn id="11" idx="0"/>
            </p:cNvCxnSpPr>
            <p:nvPr/>
          </p:nvCxnSpPr>
          <p:spPr>
            <a:xfrm>
              <a:off x="1583668" y="3861048"/>
              <a:ext cx="7975" cy="1584176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3" idx="1"/>
            </p:cNvCxnSpPr>
            <p:nvPr/>
          </p:nvCxnSpPr>
          <p:spPr>
            <a:xfrm>
              <a:off x="2491743" y="5769758"/>
              <a:ext cx="1186179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3" idx="3"/>
              <a:endCxn id="14" idx="1"/>
            </p:cNvCxnSpPr>
            <p:nvPr/>
          </p:nvCxnSpPr>
          <p:spPr>
            <a:xfrm>
              <a:off x="5478122" y="5769758"/>
              <a:ext cx="103809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5" idx="1"/>
              <a:endCxn id="10" idx="3"/>
            </p:cNvCxnSpPr>
            <p:nvPr/>
          </p:nvCxnSpPr>
          <p:spPr>
            <a:xfrm flipH="1">
              <a:off x="5478122" y="3645024"/>
              <a:ext cx="1614158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0" idx="2"/>
              <a:endCxn id="12" idx="0"/>
            </p:cNvCxnSpPr>
            <p:nvPr/>
          </p:nvCxnSpPr>
          <p:spPr>
            <a:xfrm>
              <a:off x="4578022" y="3861048"/>
              <a:ext cx="0" cy="432048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12" idx="3"/>
            </p:cNvCxnSpPr>
            <p:nvPr/>
          </p:nvCxnSpPr>
          <p:spPr>
            <a:xfrm flipV="1">
              <a:off x="5478122" y="3645024"/>
              <a:ext cx="894078" cy="97260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endCxn id="7" idx="2"/>
            </p:cNvCxnSpPr>
            <p:nvPr/>
          </p:nvCxnSpPr>
          <p:spPr>
            <a:xfrm rot="10800000">
              <a:off x="5832140" y="2637908"/>
              <a:ext cx="2160242" cy="39554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0" idx="1"/>
              <a:endCxn id="9" idx="3"/>
            </p:cNvCxnSpPr>
            <p:nvPr/>
          </p:nvCxnSpPr>
          <p:spPr>
            <a:xfrm flipH="1">
              <a:off x="2483768" y="3645024"/>
              <a:ext cx="119415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0" idx="0"/>
            </p:cNvCxnSpPr>
            <p:nvPr/>
          </p:nvCxnSpPr>
          <p:spPr>
            <a:xfrm flipV="1">
              <a:off x="4578022" y="2835681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7992382" y="3843945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787027" y="2663743"/>
              <a:ext cx="17913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Ξένες προσμίξεις</a:t>
              </a:r>
            </a:p>
            <a:p>
              <a:r>
                <a:rPr lang="el-GR" dirty="0" smtClean="0">
                  <a:latin typeface="+mn-lt"/>
                </a:rPr>
                <a:t>Ρόζοι</a:t>
              </a:r>
              <a:endParaRPr lang="el-GR" dirty="0"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14204" y="2664122"/>
              <a:ext cx="844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χοντρά</a:t>
              </a:r>
              <a:endParaRPr lang="el-GR" dirty="0"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69759" y="4416971"/>
              <a:ext cx="64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Υγρά</a:t>
              </a:r>
              <a:endParaRPr lang="el-GR" dirty="0">
                <a:latin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736225" y="3870815"/>
              <a:ext cx="1444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δέσμες   ινών</a:t>
              </a:r>
              <a:endParaRPr lang="el-GR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8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Βασικά στάδια παραγωγής χαρτοπολτού από ξύλο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r>
              <a:rPr lang="en-US" altLang="el-GR" sz="2100" dirty="0" smtClean="0"/>
              <a:t>T</a:t>
            </a:r>
            <a:r>
              <a:rPr lang="el-GR" altLang="el-GR" sz="2100" dirty="0" smtClean="0"/>
              <a:t>α αρχικά στάδια αφορούν την επεξεργασία της ξυλώδους ύλης, δηλαδή </a:t>
            </a:r>
            <a:r>
              <a:rPr lang="el-GR" altLang="el-GR" sz="2100" b="1" dirty="0" smtClean="0">
                <a:solidFill>
                  <a:schemeClr val="accent3">
                    <a:lumMod val="50000"/>
                  </a:schemeClr>
                </a:solidFill>
              </a:rPr>
              <a:t>την αποφλοίωση των κορμών δένδρων </a:t>
            </a:r>
            <a:r>
              <a:rPr lang="el-GR" altLang="el-GR" sz="2100" dirty="0" smtClean="0">
                <a:solidFill>
                  <a:schemeClr val="accent3">
                    <a:lumMod val="50000"/>
                  </a:schemeClr>
                </a:solidFill>
              </a:rPr>
              <a:t>και</a:t>
            </a:r>
            <a:r>
              <a:rPr lang="el-GR" altLang="el-GR" sz="2100" b="1" dirty="0" smtClean="0">
                <a:solidFill>
                  <a:schemeClr val="accent3">
                    <a:lumMod val="50000"/>
                  </a:schemeClr>
                </a:solidFill>
              </a:rPr>
              <a:t> τον τεμαχισμό τους </a:t>
            </a:r>
            <a:r>
              <a:rPr lang="el-GR" altLang="el-GR" sz="2100" dirty="0" smtClean="0"/>
              <a:t>σε μικρά κομμάτια.</a:t>
            </a:r>
            <a:endParaRPr lang="en-US" altLang="el-GR" sz="2100" dirty="0" smtClean="0"/>
          </a:p>
          <a:p>
            <a:r>
              <a:rPr lang="el-GR" altLang="el-GR" sz="2100" dirty="0" smtClean="0"/>
              <a:t>Για την αποφλοίωση υπάρχουν μηχανισμοί που αφαιρούν το φλοιό από το ξύλο. Οι φλοιοί των δένδρων είναι υλικό χωρίς ίνες «πετρωμένο» και η παρουσία του στο </a:t>
            </a:r>
            <a:r>
              <a:rPr lang="el-GR" altLang="el-GR" sz="2100" dirty="0" err="1" smtClean="0"/>
              <a:t>κυτταρινούχο</a:t>
            </a:r>
            <a:r>
              <a:rPr lang="el-GR" altLang="el-GR" sz="2100" dirty="0" smtClean="0"/>
              <a:t> προϊόν το καταστρέφει ή το υποβαθμίζει ποιοτικά.</a:t>
            </a:r>
            <a:endParaRPr lang="en-US" altLang="el-GR" sz="2100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1290366" y="3566837"/>
            <a:ext cx="6815655" cy="3244275"/>
            <a:chOff x="683568" y="1521286"/>
            <a:chExt cx="8208912" cy="4573006"/>
          </a:xfrm>
        </p:grpSpPr>
        <p:sp>
          <p:nvSpPr>
            <p:cNvPr id="38" name="Rectangle 37"/>
            <p:cNvSpPr/>
            <p:nvPr/>
          </p:nvSpPr>
          <p:spPr>
            <a:xfrm>
              <a:off x="683568" y="1521286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err="1" smtClean="0"/>
                <a:t>Ξυλοτεμαχίδια</a:t>
              </a:r>
              <a:endParaRPr lang="el-GR" sz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356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err="1" smtClean="0"/>
                <a:t>Κορμοτεμαχίδια</a:t>
              </a:r>
              <a:endParaRPr lang="el-GR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025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Αποφλοίωση</a:t>
              </a:r>
              <a:endParaRPr lang="el-GR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3204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Θρυμματισμός σε </a:t>
              </a:r>
              <a:r>
                <a:rPr lang="el-GR" sz="1200" dirty="0" err="1" smtClean="0"/>
                <a:t>τεμαχίδια</a:t>
              </a:r>
              <a:endParaRPr lang="el-GR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9228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Ταξινόμηση </a:t>
              </a:r>
              <a:r>
                <a:rPr lang="el-GR" sz="1200" dirty="0" err="1" smtClean="0"/>
                <a:t>τεμαχιδίων</a:t>
              </a:r>
              <a:endParaRPr lang="el-GR" sz="12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3568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Συμπύκνωση</a:t>
              </a:r>
              <a:endParaRPr lang="el-GR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77922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Καθαρισμός</a:t>
              </a:r>
              <a:endParaRPr lang="el-GR" sz="12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1543" y="5445224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Βελτιωτικές επεξεργασίες</a:t>
              </a:r>
              <a:endParaRPr lang="el-GR" sz="12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77922" y="4293096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Μηχανική </a:t>
              </a:r>
              <a:r>
                <a:rPr lang="el-GR" sz="1200" dirty="0" err="1" smtClean="0"/>
                <a:t>αποϊνωση</a:t>
              </a:r>
              <a:endParaRPr lang="el-GR" sz="1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77922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Ξήρανση</a:t>
              </a:r>
              <a:endParaRPr lang="el-GR" sz="12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16216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Πολτός</a:t>
              </a:r>
              <a:endParaRPr lang="el-GR" sz="1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92280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Πολτοποίηση</a:t>
              </a:r>
              <a:endParaRPr lang="el-GR" sz="1200" dirty="0"/>
            </a:p>
          </p:txBody>
        </p:sp>
        <p:cxnSp>
          <p:nvCxnSpPr>
            <p:cNvPr id="50" name="Straight Arrow Connector 49"/>
            <p:cNvCxnSpPr>
              <a:stCxn id="39" idx="3"/>
              <a:endCxn id="40" idx="1"/>
            </p:cNvCxnSpPr>
            <p:nvPr/>
          </p:nvCxnSpPr>
          <p:spPr>
            <a:xfrm>
              <a:off x="2483768" y="2313374"/>
              <a:ext cx="32649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0" idx="3"/>
              <a:endCxn id="41" idx="1"/>
            </p:cNvCxnSpPr>
            <p:nvPr/>
          </p:nvCxnSpPr>
          <p:spPr>
            <a:xfrm>
              <a:off x="4610458" y="2313374"/>
              <a:ext cx="321582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38" idx="3"/>
              <a:endCxn id="41" idx="0"/>
            </p:cNvCxnSpPr>
            <p:nvPr/>
          </p:nvCxnSpPr>
          <p:spPr>
            <a:xfrm>
              <a:off x="2483768" y="1737310"/>
              <a:ext cx="3348372" cy="251530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1" idx="3"/>
              <a:endCxn id="42" idx="1"/>
            </p:cNvCxnSpPr>
            <p:nvPr/>
          </p:nvCxnSpPr>
          <p:spPr>
            <a:xfrm>
              <a:off x="6732240" y="2313374"/>
              <a:ext cx="36004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2" idx="2"/>
              <a:endCxn id="49" idx="0"/>
            </p:cNvCxnSpPr>
            <p:nvPr/>
          </p:nvCxnSpPr>
          <p:spPr>
            <a:xfrm>
              <a:off x="7992380" y="2637908"/>
              <a:ext cx="0" cy="79109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3" idx="2"/>
              <a:endCxn id="45" idx="0"/>
            </p:cNvCxnSpPr>
            <p:nvPr/>
          </p:nvCxnSpPr>
          <p:spPr>
            <a:xfrm>
              <a:off x="1583668" y="3861048"/>
              <a:ext cx="7975" cy="1584176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5" idx="3"/>
              <a:endCxn id="47" idx="1"/>
            </p:cNvCxnSpPr>
            <p:nvPr/>
          </p:nvCxnSpPr>
          <p:spPr>
            <a:xfrm>
              <a:off x="2491743" y="5769758"/>
              <a:ext cx="1186179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7" idx="3"/>
              <a:endCxn id="48" idx="1"/>
            </p:cNvCxnSpPr>
            <p:nvPr/>
          </p:nvCxnSpPr>
          <p:spPr>
            <a:xfrm>
              <a:off x="5478122" y="5769758"/>
              <a:ext cx="103809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9" idx="1"/>
              <a:endCxn id="44" idx="3"/>
            </p:cNvCxnSpPr>
            <p:nvPr/>
          </p:nvCxnSpPr>
          <p:spPr>
            <a:xfrm flipH="1">
              <a:off x="5478122" y="3645024"/>
              <a:ext cx="1614158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4" idx="2"/>
              <a:endCxn id="46" idx="0"/>
            </p:cNvCxnSpPr>
            <p:nvPr/>
          </p:nvCxnSpPr>
          <p:spPr>
            <a:xfrm>
              <a:off x="4578022" y="3861048"/>
              <a:ext cx="0" cy="432048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46" idx="3"/>
            </p:cNvCxnSpPr>
            <p:nvPr/>
          </p:nvCxnSpPr>
          <p:spPr>
            <a:xfrm flipV="1">
              <a:off x="5478122" y="3645024"/>
              <a:ext cx="894078" cy="97260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endCxn id="41" idx="2"/>
            </p:cNvCxnSpPr>
            <p:nvPr/>
          </p:nvCxnSpPr>
          <p:spPr>
            <a:xfrm rot="10800000">
              <a:off x="5832140" y="2637908"/>
              <a:ext cx="2160242" cy="39554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4" idx="1"/>
              <a:endCxn id="43" idx="3"/>
            </p:cNvCxnSpPr>
            <p:nvPr/>
          </p:nvCxnSpPr>
          <p:spPr>
            <a:xfrm flipH="1">
              <a:off x="2483768" y="3645024"/>
              <a:ext cx="119415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44" idx="0"/>
            </p:cNvCxnSpPr>
            <p:nvPr/>
          </p:nvCxnSpPr>
          <p:spPr>
            <a:xfrm flipV="1">
              <a:off x="4578022" y="2835681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7992382" y="3843945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787027" y="2663743"/>
              <a:ext cx="1801290" cy="650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Ξένες προσμίξεις</a:t>
              </a:r>
            </a:p>
            <a:p>
              <a:r>
                <a:rPr lang="el-GR" sz="1200" dirty="0" smtClean="0">
                  <a:latin typeface="+mn-lt"/>
                </a:rPr>
                <a:t>Ρόζοι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14204" y="2664122"/>
              <a:ext cx="897647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χοντρά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69760" y="4416971"/>
              <a:ext cx="708175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Υγρά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36225" y="3870815"/>
              <a:ext cx="1470681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δέσμες   ινών</a:t>
              </a:r>
              <a:endParaRPr lang="el-GR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4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Βασικά στάδια παραγωγής χαρτοπολτού από ξύλο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l-GR" altLang="el-GR" sz="2100" dirty="0"/>
              <a:t>Έτσι, αν ο φλοιός δεν απομακρυνθεί το χαρτί θα εμφανίζει σκούρα στίγματα και θα έχει ανομοιογενή επιφάνεια</a:t>
            </a:r>
            <a:r>
              <a:rPr lang="el-GR" altLang="el-GR" sz="2100" dirty="0" smtClean="0"/>
              <a:t>.</a:t>
            </a:r>
          </a:p>
          <a:p>
            <a:r>
              <a:rPr lang="el-GR" altLang="el-GR" sz="2100" dirty="0"/>
              <a:t>Στη συνέχεια τα ξύλα </a:t>
            </a:r>
            <a:r>
              <a:rPr lang="el-GR" altLang="el-GR" sz="2100" dirty="0" err="1"/>
              <a:t>θρυματίζονται</a:t>
            </a:r>
            <a:r>
              <a:rPr lang="el-GR" altLang="el-GR" sz="2100" dirty="0"/>
              <a:t> σε </a:t>
            </a:r>
            <a:r>
              <a:rPr lang="el-GR" altLang="el-GR" sz="2100" dirty="0" err="1"/>
              <a:t>τεμαχίδια</a:t>
            </a:r>
            <a:r>
              <a:rPr lang="el-GR" altLang="el-GR" sz="2100" dirty="0"/>
              <a:t>, με τη βοήθεια κατάλληλων μηχανημάτων.</a:t>
            </a:r>
          </a:p>
          <a:p>
            <a:r>
              <a:rPr lang="el-GR" altLang="el-GR" sz="2100" dirty="0"/>
              <a:t>Η </a:t>
            </a:r>
            <a:r>
              <a:rPr lang="el-GR" altLang="el-GR" sz="2100" dirty="0" err="1"/>
              <a:t>αποΐνωση</a:t>
            </a:r>
            <a:r>
              <a:rPr lang="el-GR" altLang="el-GR" sz="2100" dirty="0"/>
              <a:t> που ακολουθεί γίνεται με ειδικούς μηχανισμούς </a:t>
            </a:r>
            <a:r>
              <a:rPr lang="el-GR" altLang="el-GR" sz="2100" dirty="0" err="1"/>
              <a:t>αποΐνωσης</a:t>
            </a:r>
            <a:r>
              <a:rPr lang="el-GR" altLang="el-GR" sz="2100" dirty="0"/>
              <a:t>. </a:t>
            </a:r>
            <a:r>
              <a:rPr lang="el-GR" altLang="el-GR" sz="2100" dirty="0" smtClean="0"/>
              <a:t> </a:t>
            </a:r>
            <a:endParaRPr lang="el-GR" altLang="el-GR" sz="21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1290366" y="3566837"/>
            <a:ext cx="6815655" cy="3244275"/>
            <a:chOff x="683568" y="1521286"/>
            <a:chExt cx="8208912" cy="4573006"/>
          </a:xfrm>
        </p:grpSpPr>
        <p:sp>
          <p:nvSpPr>
            <p:cNvPr id="71" name="Rectangle 70"/>
            <p:cNvSpPr/>
            <p:nvPr/>
          </p:nvSpPr>
          <p:spPr>
            <a:xfrm>
              <a:off x="683568" y="1521286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err="1" smtClean="0"/>
                <a:t>Ξυλοτεμαχίδια</a:t>
              </a:r>
              <a:endParaRPr lang="el-GR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356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err="1" smtClean="0"/>
                <a:t>Κορμοτεμαχίδια</a:t>
              </a:r>
              <a:endParaRPr lang="el-GR" sz="1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025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Αποφλοίωση</a:t>
              </a:r>
              <a:endParaRPr lang="el-GR" sz="12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3204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Θρυμματισμός σε </a:t>
              </a:r>
              <a:r>
                <a:rPr lang="el-GR" sz="1200" dirty="0" err="1" smtClean="0"/>
                <a:t>τεμαχίδια</a:t>
              </a:r>
              <a:endParaRPr lang="el-GR" sz="1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9228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Ταξινόμηση </a:t>
              </a:r>
              <a:r>
                <a:rPr lang="el-GR" sz="1200" dirty="0" err="1" smtClean="0"/>
                <a:t>τεμαχιδίων</a:t>
              </a:r>
              <a:endParaRPr lang="el-GR" sz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3568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Συμπύκνωση</a:t>
              </a:r>
              <a:endParaRPr lang="el-GR" sz="12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77922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Καθαρισμός</a:t>
              </a:r>
              <a:endParaRPr lang="el-GR" sz="12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1543" y="5445224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Βελτιωτικές επεξεργασίες</a:t>
              </a:r>
              <a:endParaRPr lang="el-GR" sz="12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77922" y="4293096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Μηχανική </a:t>
              </a:r>
              <a:r>
                <a:rPr lang="el-GR" sz="1200" dirty="0" err="1" smtClean="0"/>
                <a:t>αποϊνωση</a:t>
              </a:r>
              <a:endParaRPr lang="el-G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677922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Ξήρανση</a:t>
              </a:r>
              <a:endParaRPr lang="el-G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16216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Πολτός</a:t>
              </a:r>
              <a:endParaRPr lang="el-GR" sz="12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92280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Πολτοποίηση</a:t>
              </a:r>
              <a:endParaRPr lang="el-GR" sz="1200" dirty="0"/>
            </a:p>
          </p:txBody>
        </p:sp>
        <p:cxnSp>
          <p:nvCxnSpPr>
            <p:cNvPr id="83" name="Straight Arrow Connector 82"/>
            <p:cNvCxnSpPr>
              <a:stCxn id="72" idx="3"/>
              <a:endCxn id="73" idx="1"/>
            </p:cNvCxnSpPr>
            <p:nvPr/>
          </p:nvCxnSpPr>
          <p:spPr>
            <a:xfrm>
              <a:off x="2483768" y="2313374"/>
              <a:ext cx="32649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3" idx="3"/>
              <a:endCxn id="74" idx="1"/>
            </p:cNvCxnSpPr>
            <p:nvPr/>
          </p:nvCxnSpPr>
          <p:spPr>
            <a:xfrm>
              <a:off x="4610458" y="2313374"/>
              <a:ext cx="321582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>
              <a:stCxn id="71" idx="3"/>
              <a:endCxn id="74" idx="0"/>
            </p:cNvCxnSpPr>
            <p:nvPr/>
          </p:nvCxnSpPr>
          <p:spPr>
            <a:xfrm>
              <a:off x="2483768" y="1737310"/>
              <a:ext cx="3348372" cy="251530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3"/>
              <a:endCxn id="75" idx="1"/>
            </p:cNvCxnSpPr>
            <p:nvPr/>
          </p:nvCxnSpPr>
          <p:spPr>
            <a:xfrm>
              <a:off x="6732240" y="2313374"/>
              <a:ext cx="36004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5" idx="2"/>
              <a:endCxn id="82" idx="0"/>
            </p:cNvCxnSpPr>
            <p:nvPr/>
          </p:nvCxnSpPr>
          <p:spPr>
            <a:xfrm>
              <a:off x="7992380" y="2637908"/>
              <a:ext cx="0" cy="79109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6" idx="2"/>
              <a:endCxn id="78" idx="0"/>
            </p:cNvCxnSpPr>
            <p:nvPr/>
          </p:nvCxnSpPr>
          <p:spPr>
            <a:xfrm>
              <a:off x="1583668" y="3861048"/>
              <a:ext cx="7975" cy="1584176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78" idx="3"/>
              <a:endCxn id="80" idx="1"/>
            </p:cNvCxnSpPr>
            <p:nvPr/>
          </p:nvCxnSpPr>
          <p:spPr>
            <a:xfrm>
              <a:off x="2491743" y="5769758"/>
              <a:ext cx="1186179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0" idx="3"/>
              <a:endCxn id="81" idx="1"/>
            </p:cNvCxnSpPr>
            <p:nvPr/>
          </p:nvCxnSpPr>
          <p:spPr>
            <a:xfrm>
              <a:off x="5478122" y="5769758"/>
              <a:ext cx="103809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2" idx="1"/>
              <a:endCxn id="77" idx="3"/>
            </p:cNvCxnSpPr>
            <p:nvPr/>
          </p:nvCxnSpPr>
          <p:spPr>
            <a:xfrm flipH="1">
              <a:off x="5478122" y="3645024"/>
              <a:ext cx="1614158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7" idx="2"/>
              <a:endCxn id="79" idx="0"/>
            </p:cNvCxnSpPr>
            <p:nvPr/>
          </p:nvCxnSpPr>
          <p:spPr>
            <a:xfrm>
              <a:off x="4578022" y="3861048"/>
              <a:ext cx="0" cy="432048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>
              <a:stCxn id="79" idx="3"/>
            </p:cNvCxnSpPr>
            <p:nvPr/>
          </p:nvCxnSpPr>
          <p:spPr>
            <a:xfrm flipV="1">
              <a:off x="5478122" y="3645024"/>
              <a:ext cx="894078" cy="97260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>
              <a:endCxn id="74" idx="2"/>
            </p:cNvCxnSpPr>
            <p:nvPr/>
          </p:nvCxnSpPr>
          <p:spPr>
            <a:xfrm rot="10800000">
              <a:off x="5832140" y="2637908"/>
              <a:ext cx="2160242" cy="39554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77" idx="1"/>
              <a:endCxn id="76" idx="3"/>
            </p:cNvCxnSpPr>
            <p:nvPr/>
          </p:nvCxnSpPr>
          <p:spPr>
            <a:xfrm flipH="1">
              <a:off x="2483768" y="3645024"/>
              <a:ext cx="119415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77" idx="0"/>
            </p:cNvCxnSpPr>
            <p:nvPr/>
          </p:nvCxnSpPr>
          <p:spPr>
            <a:xfrm flipV="1">
              <a:off x="4578022" y="2835681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7992382" y="3843945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2787027" y="2663743"/>
              <a:ext cx="1801290" cy="650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Ξένες προσμίξεις</a:t>
              </a:r>
            </a:p>
            <a:p>
              <a:r>
                <a:rPr lang="el-GR" sz="1200" dirty="0" smtClean="0">
                  <a:latin typeface="+mn-lt"/>
                </a:rPr>
                <a:t>Ρόζοι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14204" y="2664122"/>
              <a:ext cx="897647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χοντρά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669760" y="4416971"/>
              <a:ext cx="708175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Υγρά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36225" y="3870815"/>
              <a:ext cx="1470681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δέσμες   ινών</a:t>
              </a:r>
              <a:endParaRPr lang="el-GR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1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Βασικά στάδια παραγωγής χαρτοπολτού από ξύλο</a:t>
            </a:r>
            <a:endParaRPr lang="el-GR" altLang="el-GR" sz="4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100" dirty="0"/>
              <a:t>Ο</a:t>
            </a:r>
            <a:r>
              <a:rPr lang="el-GR" altLang="el-GR" sz="2100" b="1" dirty="0">
                <a:solidFill>
                  <a:schemeClr val="accent2"/>
                </a:solidFill>
              </a:rPr>
              <a:t> </a:t>
            </a:r>
            <a:r>
              <a:rPr lang="el-GR" altLang="el-GR" sz="2100" b="1" dirty="0">
                <a:solidFill>
                  <a:schemeClr val="accent3">
                    <a:lumMod val="50000"/>
                  </a:schemeClr>
                </a:solidFill>
              </a:rPr>
              <a:t>τεμαχισμός των </a:t>
            </a:r>
            <a:r>
              <a:rPr lang="el-GR" altLang="el-GR" sz="2100" b="1" dirty="0" err="1">
                <a:solidFill>
                  <a:schemeClr val="accent3">
                    <a:lumMod val="50000"/>
                  </a:schemeClr>
                </a:solidFill>
              </a:rPr>
              <a:t>αποφλοιομένων</a:t>
            </a:r>
            <a:r>
              <a:rPr lang="el-GR" altLang="el-GR" sz="2100" b="1" dirty="0">
                <a:solidFill>
                  <a:schemeClr val="accent3">
                    <a:lumMod val="50000"/>
                  </a:schemeClr>
                </a:solidFill>
              </a:rPr>
              <a:t> κορμών </a:t>
            </a:r>
            <a:r>
              <a:rPr lang="el-GR" altLang="el-GR" sz="2100" dirty="0"/>
              <a:t>συντελεί σε πολύ μεγάλο βαθμό στην </a:t>
            </a:r>
            <a:r>
              <a:rPr lang="el-GR" altLang="el-GR" sz="2100" b="1" dirty="0">
                <a:solidFill>
                  <a:schemeClr val="accent3">
                    <a:lumMod val="50000"/>
                  </a:schemeClr>
                </a:solidFill>
              </a:rPr>
              <a:t>αποτελεσματικότερη χημική κατεργασία του ξύλου </a:t>
            </a:r>
            <a:r>
              <a:rPr lang="el-GR" altLang="el-GR" sz="2100" dirty="0"/>
              <a:t>μια και είναι </a:t>
            </a:r>
            <a:r>
              <a:rPr lang="el-GR" altLang="el-GR" sz="2100" b="1" dirty="0">
                <a:solidFill>
                  <a:schemeClr val="accent3">
                    <a:lumMod val="50000"/>
                  </a:schemeClr>
                </a:solidFill>
              </a:rPr>
              <a:t>πιο εύκολος ο εμποτισμός με τα διαλύματα των χημικών αντιδραστηρίων</a:t>
            </a:r>
            <a:r>
              <a:rPr lang="el-GR" altLang="el-GR" sz="21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0366" y="3566837"/>
            <a:ext cx="6815655" cy="3244275"/>
            <a:chOff x="683568" y="1521286"/>
            <a:chExt cx="8208912" cy="4573006"/>
          </a:xfrm>
        </p:grpSpPr>
        <p:sp>
          <p:nvSpPr>
            <p:cNvPr id="7" name="Rectangle 6"/>
            <p:cNvSpPr/>
            <p:nvPr/>
          </p:nvSpPr>
          <p:spPr>
            <a:xfrm>
              <a:off x="683568" y="1521286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err="1" smtClean="0"/>
                <a:t>Ξυλοτεμαχίδια</a:t>
              </a:r>
              <a:endParaRPr lang="el-GR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356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err="1" smtClean="0"/>
                <a:t>Κορμοτεμαχίδια</a:t>
              </a:r>
              <a:endParaRPr lang="el-GR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1025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Αποφλοίωση</a:t>
              </a:r>
              <a:endParaRPr lang="el-GR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204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Θρυμματισμός σε </a:t>
              </a:r>
              <a:r>
                <a:rPr lang="el-GR" sz="1200" dirty="0" err="1" smtClean="0"/>
                <a:t>τεμαχίδια</a:t>
              </a:r>
              <a:endParaRPr lang="el-GR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228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Ταξινόμηση </a:t>
              </a:r>
              <a:r>
                <a:rPr lang="el-GR" sz="1200" dirty="0" err="1" smtClean="0"/>
                <a:t>τεμαχιδίων</a:t>
              </a:r>
              <a:endParaRPr lang="el-GR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3568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Συμπύκνωση</a:t>
              </a:r>
              <a:endParaRPr lang="el-GR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7922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Καθαρισμός</a:t>
              </a:r>
              <a:endParaRPr lang="el-GR" sz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1543" y="5445224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Βελτιωτικές επεξεργασίες</a:t>
              </a:r>
              <a:endParaRPr lang="el-GR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77922" y="4293096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Μηχανική </a:t>
              </a:r>
              <a:r>
                <a:rPr lang="el-GR" sz="1200" dirty="0" err="1" smtClean="0"/>
                <a:t>αποϊνωση</a:t>
              </a:r>
              <a:endParaRPr lang="el-GR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77922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Ξήρανση</a:t>
              </a:r>
              <a:endParaRPr lang="el-GR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16216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Πολτός</a:t>
              </a:r>
              <a:endParaRPr lang="el-GR" sz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92280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Πολτοποίηση</a:t>
              </a:r>
              <a:endParaRPr lang="el-GR" sz="1200" dirty="0"/>
            </a:p>
          </p:txBody>
        </p:sp>
        <p:cxnSp>
          <p:nvCxnSpPr>
            <p:cNvPr id="19" name="Straight Arrow Connector 18"/>
            <p:cNvCxnSpPr>
              <a:stCxn id="8" idx="3"/>
              <a:endCxn id="9" idx="1"/>
            </p:cNvCxnSpPr>
            <p:nvPr/>
          </p:nvCxnSpPr>
          <p:spPr>
            <a:xfrm>
              <a:off x="2483768" y="2313374"/>
              <a:ext cx="32649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3"/>
              <a:endCxn id="10" idx="1"/>
            </p:cNvCxnSpPr>
            <p:nvPr/>
          </p:nvCxnSpPr>
          <p:spPr>
            <a:xfrm>
              <a:off x="4610458" y="2313374"/>
              <a:ext cx="321582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7" idx="3"/>
              <a:endCxn id="10" idx="0"/>
            </p:cNvCxnSpPr>
            <p:nvPr/>
          </p:nvCxnSpPr>
          <p:spPr>
            <a:xfrm>
              <a:off x="2483768" y="1737310"/>
              <a:ext cx="3348372" cy="251530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3"/>
              <a:endCxn id="11" idx="1"/>
            </p:cNvCxnSpPr>
            <p:nvPr/>
          </p:nvCxnSpPr>
          <p:spPr>
            <a:xfrm>
              <a:off x="6732240" y="2313374"/>
              <a:ext cx="36004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2"/>
              <a:endCxn id="18" idx="0"/>
            </p:cNvCxnSpPr>
            <p:nvPr/>
          </p:nvCxnSpPr>
          <p:spPr>
            <a:xfrm>
              <a:off x="7992380" y="2637908"/>
              <a:ext cx="0" cy="79109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2"/>
              <a:endCxn id="14" idx="0"/>
            </p:cNvCxnSpPr>
            <p:nvPr/>
          </p:nvCxnSpPr>
          <p:spPr>
            <a:xfrm>
              <a:off x="1583668" y="3861048"/>
              <a:ext cx="7975" cy="1584176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3"/>
              <a:endCxn id="16" idx="1"/>
            </p:cNvCxnSpPr>
            <p:nvPr/>
          </p:nvCxnSpPr>
          <p:spPr>
            <a:xfrm>
              <a:off x="2491743" y="5769758"/>
              <a:ext cx="1186179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6" idx="3"/>
              <a:endCxn id="17" idx="1"/>
            </p:cNvCxnSpPr>
            <p:nvPr/>
          </p:nvCxnSpPr>
          <p:spPr>
            <a:xfrm>
              <a:off x="5478122" y="5769758"/>
              <a:ext cx="103809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8" idx="1"/>
              <a:endCxn id="13" idx="3"/>
            </p:cNvCxnSpPr>
            <p:nvPr/>
          </p:nvCxnSpPr>
          <p:spPr>
            <a:xfrm flipH="1">
              <a:off x="5478122" y="3645024"/>
              <a:ext cx="1614158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2"/>
              <a:endCxn id="15" idx="0"/>
            </p:cNvCxnSpPr>
            <p:nvPr/>
          </p:nvCxnSpPr>
          <p:spPr>
            <a:xfrm>
              <a:off x="4578022" y="3861048"/>
              <a:ext cx="0" cy="432048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5" idx="3"/>
            </p:cNvCxnSpPr>
            <p:nvPr/>
          </p:nvCxnSpPr>
          <p:spPr>
            <a:xfrm flipV="1">
              <a:off x="5478122" y="3645024"/>
              <a:ext cx="894078" cy="97260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endCxn id="10" idx="2"/>
            </p:cNvCxnSpPr>
            <p:nvPr/>
          </p:nvCxnSpPr>
          <p:spPr>
            <a:xfrm rot="10800000">
              <a:off x="5832140" y="2637908"/>
              <a:ext cx="2160242" cy="39554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1"/>
              <a:endCxn id="12" idx="3"/>
            </p:cNvCxnSpPr>
            <p:nvPr/>
          </p:nvCxnSpPr>
          <p:spPr>
            <a:xfrm flipH="1">
              <a:off x="2483768" y="3645024"/>
              <a:ext cx="119415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3" idx="0"/>
            </p:cNvCxnSpPr>
            <p:nvPr/>
          </p:nvCxnSpPr>
          <p:spPr>
            <a:xfrm flipV="1">
              <a:off x="4578022" y="2835681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992382" y="3843945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787027" y="2663743"/>
              <a:ext cx="1801290" cy="650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Ξένες προσμίξεις</a:t>
              </a:r>
            </a:p>
            <a:p>
              <a:r>
                <a:rPr lang="el-GR" sz="1200" dirty="0" smtClean="0">
                  <a:latin typeface="+mn-lt"/>
                </a:rPr>
                <a:t>Ρόζοι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14204" y="2664122"/>
              <a:ext cx="897647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χοντρά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69760" y="4416971"/>
              <a:ext cx="708175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Υγρά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36225" y="3870815"/>
              <a:ext cx="1470681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δέσμες   ινών</a:t>
              </a:r>
              <a:endParaRPr lang="el-GR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9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Βασικά στάδια παραγωγής χαρτοπολτού από ξύλο</a:t>
            </a:r>
            <a:endParaRPr lang="el-GR" altLang="el-GR" sz="4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100" dirty="0" smtClean="0"/>
              <a:t>Εν συνεχεία, τα </a:t>
            </a:r>
            <a:r>
              <a:rPr lang="el-GR" altLang="el-GR" sz="2100" dirty="0" err="1" smtClean="0"/>
              <a:t>τεμαχίδια</a:t>
            </a:r>
            <a:r>
              <a:rPr lang="el-GR" altLang="el-GR" sz="2100" dirty="0" smtClean="0"/>
              <a:t> αυτά διέρχονται από </a:t>
            </a:r>
            <a:r>
              <a:rPr lang="el-GR" altLang="el-GR" sz="2100" b="1" dirty="0" smtClean="0">
                <a:solidFill>
                  <a:schemeClr val="accent3">
                    <a:lumMod val="50000"/>
                  </a:schemeClr>
                </a:solidFill>
              </a:rPr>
              <a:t>κόσκινα</a:t>
            </a:r>
            <a:r>
              <a:rPr lang="el-GR" altLang="el-GR" sz="21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100" dirty="0" smtClean="0"/>
              <a:t>με στόχο να απομακρυνθούν τόσο τα λεπτόκοκκα σωματίδια (σκόνη) όσο και τα μεγάλα κομμάτια ή/και τα τυχόν συσσωματώματα και, ακολούθως, υπόκεινται σε </a:t>
            </a:r>
            <a:r>
              <a:rPr lang="el-GR" altLang="el-GR" sz="2100" b="1" dirty="0" smtClean="0">
                <a:solidFill>
                  <a:schemeClr val="accent3">
                    <a:lumMod val="50000"/>
                  </a:schemeClr>
                </a:solidFill>
              </a:rPr>
              <a:t>πολτοποίηση.</a:t>
            </a:r>
            <a:r>
              <a:rPr lang="en-US" altLang="el-GR" sz="2100" b="1" dirty="0" smtClean="0">
                <a:solidFill>
                  <a:schemeClr val="accent2"/>
                </a:solidFill>
              </a:rPr>
              <a:t/>
            </a:r>
            <a:br>
              <a:rPr lang="en-US" altLang="el-GR" sz="2100" b="1" dirty="0" smtClean="0">
                <a:solidFill>
                  <a:schemeClr val="accent2"/>
                </a:solidFill>
              </a:rPr>
            </a:br>
            <a:r>
              <a:rPr lang="el-GR" altLang="el-GR" sz="2100" dirty="0" smtClean="0"/>
              <a:t>Μετά την πολτοποίηση ο πολτός υποβάλλεται σε </a:t>
            </a:r>
            <a:r>
              <a:rPr lang="el-GR" altLang="el-GR" sz="2100" b="1" dirty="0" smtClean="0">
                <a:solidFill>
                  <a:schemeClr val="accent3">
                    <a:lumMod val="50000"/>
                  </a:schemeClr>
                </a:solidFill>
              </a:rPr>
              <a:t>καθαρισμό, συμπύκνωση, βελτιωτικές επεξεργασίες όπως για παράδειγμα λεύκανση και τέλος ξήρανση.</a:t>
            </a:r>
            <a:br>
              <a:rPr lang="el-GR" altLang="el-GR" sz="21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l-GR" altLang="el-GR" sz="2100" dirty="0" smtClean="0"/>
              <a:t> </a:t>
            </a:r>
            <a:endParaRPr lang="el-GR" sz="21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90366" y="3566837"/>
            <a:ext cx="6815655" cy="3244275"/>
            <a:chOff x="683568" y="1521286"/>
            <a:chExt cx="8208912" cy="4573006"/>
          </a:xfrm>
        </p:grpSpPr>
        <p:sp>
          <p:nvSpPr>
            <p:cNvPr id="5" name="Rectangle 4"/>
            <p:cNvSpPr/>
            <p:nvPr/>
          </p:nvSpPr>
          <p:spPr>
            <a:xfrm>
              <a:off x="683568" y="1521286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err="1" smtClean="0"/>
                <a:t>Ξυλοτεμαχίδια</a:t>
              </a:r>
              <a:endParaRPr lang="el-GR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56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err="1" smtClean="0"/>
                <a:t>Κορμοτεμαχίδια</a:t>
              </a:r>
              <a:endParaRPr lang="el-GR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0258" y="209735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Αποφλοίωση</a:t>
              </a:r>
              <a:endParaRPr lang="el-GR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3204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Θρυμματισμός σε </a:t>
              </a:r>
              <a:r>
                <a:rPr lang="el-GR" sz="1200" dirty="0" err="1" smtClean="0"/>
                <a:t>τεμαχίδια</a:t>
              </a:r>
              <a:endParaRPr lang="el-GR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92280" y="1988840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Ταξινόμηση </a:t>
              </a:r>
              <a:r>
                <a:rPr lang="el-GR" sz="1200" dirty="0" err="1" smtClean="0"/>
                <a:t>τεμαχιδίων</a:t>
              </a:r>
              <a:endParaRPr lang="el-GR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3568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Συμπύκνωση</a:t>
              </a:r>
              <a:endParaRPr lang="el-GR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77922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Καθαρισμός</a:t>
              </a:r>
              <a:endParaRPr lang="el-GR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1543" y="5445224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Βελτιωτικές επεξεργασίες</a:t>
              </a:r>
              <a:endParaRPr lang="el-GR" sz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77922" y="4293096"/>
              <a:ext cx="1800200" cy="6490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Μηχανική </a:t>
              </a:r>
              <a:r>
                <a:rPr lang="el-GR" sz="1200" dirty="0" err="1" smtClean="0"/>
                <a:t>αποϊνωση</a:t>
              </a:r>
              <a:endParaRPr lang="el-GR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77922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Ξήρανση</a:t>
              </a:r>
              <a:endParaRPr lang="el-GR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16216" y="5553734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Πολτός</a:t>
              </a:r>
              <a:endParaRPr lang="el-GR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92280" y="3429000"/>
              <a:ext cx="180020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dirty="0" smtClean="0"/>
                <a:t>Πολτοποίηση</a:t>
              </a:r>
              <a:endParaRPr lang="el-GR" sz="1200" dirty="0"/>
            </a:p>
          </p:txBody>
        </p:sp>
        <p:cxnSp>
          <p:nvCxnSpPr>
            <p:cNvPr id="18" name="Straight Arrow Connector 17"/>
            <p:cNvCxnSpPr>
              <a:stCxn id="7" idx="3"/>
              <a:endCxn id="8" idx="1"/>
            </p:cNvCxnSpPr>
            <p:nvPr/>
          </p:nvCxnSpPr>
          <p:spPr>
            <a:xfrm>
              <a:off x="2483768" y="2313374"/>
              <a:ext cx="32649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3"/>
              <a:endCxn id="9" idx="1"/>
            </p:cNvCxnSpPr>
            <p:nvPr/>
          </p:nvCxnSpPr>
          <p:spPr>
            <a:xfrm>
              <a:off x="4610458" y="2313374"/>
              <a:ext cx="321582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5" idx="3"/>
              <a:endCxn id="9" idx="0"/>
            </p:cNvCxnSpPr>
            <p:nvPr/>
          </p:nvCxnSpPr>
          <p:spPr>
            <a:xfrm>
              <a:off x="2483768" y="1737310"/>
              <a:ext cx="3348372" cy="251530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3"/>
              <a:endCxn id="10" idx="1"/>
            </p:cNvCxnSpPr>
            <p:nvPr/>
          </p:nvCxnSpPr>
          <p:spPr>
            <a:xfrm>
              <a:off x="6732240" y="2313374"/>
              <a:ext cx="36004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2"/>
              <a:endCxn id="17" idx="0"/>
            </p:cNvCxnSpPr>
            <p:nvPr/>
          </p:nvCxnSpPr>
          <p:spPr>
            <a:xfrm>
              <a:off x="7992380" y="2637908"/>
              <a:ext cx="0" cy="79109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2"/>
              <a:endCxn id="13" idx="0"/>
            </p:cNvCxnSpPr>
            <p:nvPr/>
          </p:nvCxnSpPr>
          <p:spPr>
            <a:xfrm>
              <a:off x="1583668" y="3861048"/>
              <a:ext cx="7975" cy="1584176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3"/>
              <a:endCxn id="15" idx="1"/>
            </p:cNvCxnSpPr>
            <p:nvPr/>
          </p:nvCxnSpPr>
          <p:spPr>
            <a:xfrm>
              <a:off x="2491743" y="5769758"/>
              <a:ext cx="1186179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3"/>
              <a:endCxn id="16" idx="1"/>
            </p:cNvCxnSpPr>
            <p:nvPr/>
          </p:nvCxnSpPr>
          <p:spPr>
            <a:xfrm>
              <a:off x="5478122" y="5769758"/>
              <a:ext cx="103809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7" idx="1"/>
              <a:endCxn id="12" idx="3"/>
            </p:cNvCxnSpPr>
            <p:nvPr/>
          </p:nvCxnSpPr>
          <p:spPr>
            <a:xfrm flipH="1">
              <a:off x="5478122" y="3645024"/>
              <a:ext cx="1614158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2"/>
              <a:endCxn id="14" idx="0"/>
            </p:cNvCxnSpPr>
            <p:nvPr/>
          </p:nvCxnSpPr>
          <p:spPr>
            <a:xfrm>
              <a:off x="4578022" y="3861048"/>
              <a:ext cx="0" cy="432048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4" idx="3"/>
            </p:cNvCxnSpPr>
            <p:nvPr/>
          </p:nvCxnSpPr>
          <p:spPr>
            <a:xfrm flipV="1">
              <a:off x="5478122" y="3645024"/>
              <a:ext cx="894078" cy="97260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endCxn id="9" idx="2"/>
            </p:cNvCxnSpPr>
            <p:nvPr/>
          </p:nvCxnSpPr>
          <p:spPr>
            <a:xfrm rot="10800000">
              <a:off x="5832140" y="2637908"/>
              <a:ext cx="2160242" cy="395546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1"/>
              <a:endCxn id="11" idx="3"/>
            </p:cNvCxnSpPr>
            <p:nvPr/>
          </p:nvCxnSpPr>
          <p:spPr>
            <a:xfrm flipH="1">
              <a:off x="2483768" y="3645024"/>
              <a:ext cx="119415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2" idx="0"/>
            </p:cNvCxnSpPr>
            <p:nvPr/>
          </p:nvCxnSpPr>
          <p:spPr>
            <a:xfrm flipV="1">
              <a:off x="4578022" y="2835681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992382" y="3843945"/>
              <a:ext cx="0" cy="593319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87027" y="2663743"/>
              <a:ext cx="1801290" cy="650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Ξένες προσμίξεις</a:t>
              </a:r>
            </a:p>
            <a:p>
              <a:r>
                <a:rPr lang="el-GR" sz="1200" dirty="0" smtClean="0">
                  <a:latin typeface="+mn-lt"/>
                </a:rPr>
                <a:t>Ρόζοι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14204" y="2664122"/>
              <a:ext cx="897647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χοντρά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69760" y="4416971"/>
              <a:ext cx="708175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Υγρά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36225" y="3870815"/>
              <a:ext cx="1470681" cy="390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δέσμες   ινών</a:t>
              </a:r>
              <a:endParaRPr lang="el-GR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8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είδη των κυριότερων παραγόμενων πολτών είναι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b="1" dirty="0" smtClean="0">
                <a:solidFill>
                  <a:srgbClr val="0070C0"/>
                </a:solidFill>
              </a:rPr>
              <a:t>Μηχανικός πολτός ή </a:t>
            </a:r>
            <a:r>
              <a:rPr lang="el-GR" altLang="el-GR" sz="2400" b="1" dirty="0" err="1" smtClean="0">
                <a:solidFill>
                  <a:srgbClr val="0070C0"/>
                </a:solidFill>
              </a:rPr>
              <a:t>ξυλόπαστα</a:t>
            </a:r>
            <a:r>
              <a:rPr lang="el-GR" altLang="el-GR" sz="2400" b="1" dirty="0" smtClean="0">
                <a:solidFill>
                  <a:srgbClr val="0070C0"/>
                </a:solidFill>
              </a:rPr>
              <a:t> (</a:t>
            </a:r>
            <a:r>
              <a:rPr lang="en-US" altLang="el-GR" sz="2400" b="1" dirty="0" smtClean="0">
                <a:solidFill>
                  <a:srgbClr val="0070C0"/>
                </a:solidFill>
              </a:rPr>
              <a:t>mechanical pulp</a:t>
            </a:r>
            <a:r>
              <a:rPr lang="el-GR" altLang="el-GR" sz="2400" b="1" dirty="0" smtClean="0">
                <a:solidFill>
                  <a:srgbClr val="0070C0"/>
                </a:solidFill>
              </a:rPr>
              <a:t>, </a:t>
            </a:r>
            <a:r>
              <a:rPr lang="en-US" altLang="el-GR" sz="2400" b="1" dirty="0" smtClean="0">
                <a:solidFill>
                  <a:srgbClr val="0070C0"/>
                </a:solidFill>
              </a:rPr>
              <a:t>MP</a:t>
            </a:r>
            <a:r>
              <a:rPr lang="el-GR" altLang="el-GR" sz="2400" b="1" dirty="0" smtClean="0">
                <a:solidFill>
                  <a:srgbClr val="0070C0"/>
                </a:solidFill>
              </a:rPr>
              <a:t>)</a:t>
            </a:r>
            <a:endParaRPr lang="en-US" altLang="el-GR" sz="24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400" b="1" dirty="0" smtClean="0">
              <a:solidFill>
                <a:srgbClr val="CC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400" b="1" dirty="0" smtClean="0">
                <a:solidFill>
                  <a:schemeClr val="accent4"/>
                </a:solidFill>
              </a:rPr>
              <a:t>Χημικός πολτός (</a:t>
            </a:r>
            <a:r>
              <a:rPr lang="en-US" altLang="el-GR" sz="2400" b="1" dirty="0" smtClean="0">
                <a:solidFill>
                  <a:schemeClr val="accent4"/>
                </a:solidFill>
              </a:rPr>
              <a:t>chemical pulp</a:t>
            </a:r>
            <a:r>
              <a:rPr lang="el-GR" altLang="el-GR" sz="2400" b="1" dirty="0" smtClean="0">
                <a:solidFill>
                  <a:schemeClr val="accent4"/>
                </a:solidFill>
              </a:rPr>
              <a:t>, </a:t>
            </a:r>
            <a:r>
              <a:rPr lang="en-US" altLang="el-GR" sz="2400" b="1" dirty="0" smtClean="0">
                <a:solidFill>
                  <a:schemeClr val="accent4"/>
                </a:solidFill>
              </a:rPr>
              <a:t>CP</a:t>
            </a:r>
            <a:r>
              <a:rPr lang="el-GR" altLang="el-GR" sz="2400" b="1" dirty="0" smtClean="0">
                <a:solidFill>
                  <a:schemeClr val="accent4"/>
                </a:solidFill>
              </a:rPr>
              <a:t>)</a:t>
            </a:r>
            <a:endParaRPr lang="en-US" altLang="el-GR" sz="2400" b="1" dirty="0" smtClean="0">
              <a:solidFill>
                <a:schemeClr val="accent4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400" b="1" dirty="0" err="1" smtClean="0">
                <a:solidFill>
                  <a:srgbClr val="820000"/>
                </a:solidFill>
              </a:rPr>
              <a:t>Ημιχημικός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πολτός (</a:t>
            </a:r>
            <a:r>
              <a:rPr lang="en-US" altLang="el-GR" sz="2400" b="1" dirty="0" err="1" smtClean="0">
                <a:solidFill>
                  <a:srgbClr val="820000"/>
                </a:solidFill>
              </a:rPr>
              <a:t>semichemical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pulp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55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Μηχανικός πολτός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Ο μηχανικός πολτός προέρχεται από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την κατεργασία του ξύλου μόνο με μηχανικά μέσα. 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Για να παραχθεί ο μηχανικός πολτός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τα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κορμοτεμάχια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αποφλοιώνονται και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απαλάσσονται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από τους κόμπους και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θρυματίζονται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σε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τεμαχίδια</a:t>
            </a:r>
            <a:r>
              <a:rPr lang="el-GR" altLang="el-GR" sz="2400" dirty="0" smtClean="0"/>
              <a:t>, όπως έχει ήδη προαναφερθεί, με τη βοήθεια κατάλληλων μηχανημάτων.</a:t>
            </a:r>
            <a:endParaRPr lang="en-US" altLang="el-GR" sz="2400" dirty="0" smtClean="0"/>
          </a:p>
          <a:p>
            <a:r>
              <a:rPr lang="el-GR" alt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αποΐνωσή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των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κορμοτεμαχίων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γίνεται στους μηχανισμούς </a:t>
            </a:r>
            <a:r>
              <a:rPr lang="el-GR" altLang="el-GR" sz="2400" dirty="0" err="1" smtClean="0"/>
              <a:t>αποΐνωσης</a:t>
            </a:r>
            <a:r>
              <a:rPr lang="el-GR" altLang="el-GR" sz="2400" dirty="0" smtClean="0"/>
              <a:t> που αποτελούνται από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κυλινδροτριβείς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(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grinders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 και των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ξυλοτεμαχιδίων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σε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δισκοτριβείς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(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disk refiners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).</a:t>
            </a:r>
            <a:r>
              <a:rPr lang="el-GR" altLang="el-GR" sz="2400" dirty="0" smtClean="0">
                <a:solidFill>
                  <a:srgbClr val="82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3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6d87e06d30c855cb9e136b7345e6ae87e371"/>
</p:tagLst>
</file>

<file path=ppt/theme/theme1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714</TotalTime>
  <Words>2351</Words>
  <Application>Microsoft Office PowerPoint</Application>
  <PresentationFormat>On-screen Show (4:3)</PresentationFormat>
  <Paragraphs>286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exo-opistho_simeiomata</vt:lpstr>
      <vt:lpstr>OC_template_updated</vt:lpstr>
      <vt:lpstr>1_exo-opistho_simeiomata</vt:lpstr>
      <vt:lpstr>Εκτυπωτικά Υποστρώματα (Ε)</vt:lpstr>
      <vt:lpstr>PowerPoint Presentation</vt:lpstr>
      <vt:lpstr>Βασικά στάδια παραγωγής χαρτοπολτού από ξύλο</vt:lpstr>
      <vt:lpstr>Βασικά στάδια παραγωγής χαρτοπολτού από ξύλο</vt:lpstr>
      <vt:lpstr>Βασικά στάδια παραγωγής χαρτοπολτού από ξύλο</vt:lpstr>
      <vt:lpstr>Βασικά στάδια παραγωγής χαρτοπολτού από ξύλο</vt:lpstr>
      <vt:lpstr>Βασικά στάδια παραγωγής χαρτοπολτού από ξύλο</vt:lpstr>
      <vt:lpstr>Τα είδη των κυριότερων παραγόμενων πολτών είναι</vt:lpstr>
      <vt:lpstr>Μηχανικός πολτός</vt:lpstr>
      <vt:lpstr>Μηχανικός πολτός</vt:lpstr>
      <vt:lpstr>Μηχανικός πολτός</vt:lpstr>
      <vt:lpstr>Μηχανικός πολτός</vt:lpstr>
      <vt:lpstr>Μηχανικός πολτός</vt:lpstr>
      <vt:lpstr>Μηχανικός πολτός</vt:lpstr>
      <vt:lpstr>Μηχανικός πολτός</vt:lpstr>
      <vt:lpstr>Πειραματικό μέρος</vt:lpstr>
      <vt:lpstr>Δείγματα χαρτιού: Χαρτί</vt:lpstr>
      <vt:lpstr>Εκτέλεση πειραματικού μέρους</vt:lpstr>
      <vt:lpstr>PowerPoint Presentation</vt:lpstr>
      <vt:lpstr>Βιβλιογραφία 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95</cp:revision>
  <dcterms:created xsi:type="dcterms:W3CDTF">2015-05-19T06:24:50Z</dcterms:created>
  <dcterms:modified xsi:type="dcterms:W3CDTF">2015-10-16T12:46:24Z</dcterms:modified>
</cp:coreProperties>
</file>