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5"/>
  </p:notesMasterIdLst>
  <p:handoutMasterIdLst>
    <p:handoutMasterId r:id="rId56"/>
  </p:handoutMasterIdLst>
  <p:sldIdLst>
    <p:sldId id="374" r:id="rId2"/>
    <p:sldId id="314" r:id="rId3"/>
    <p:sldId id="315" r:id="rId4"/>
    <p:sldId id="316" r:id="rId5"/>
    <p:sldId id="364" r:id="rId6"/>
    <p:sldId id="317" r:id="rId7"/>
    <p:sldId id="365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5" r:id="rId25"/>
    <p:sldId id="336" r:id="rId26"/>
    <p:sldId id="338" r:id="rId27"/>
    <p:sldId id="341" r:id="rId28"/>
    <p:sldId id="342" r:id="rId29"/>
    <p:sldId id="366" r:id="rId30"/>
    <p:sldId id="344" r:id="rId31"/>
    <p:sldId id="345" r:id="rId32"/>
    <p:sldId id="351" r:id="rId33"/>
    <p:sldId id="352" r:id="rId34"/>
    <p:sldId id="353" r:id="rId35"/>
    <p:sldId id="370" r:id="rId36"/>
    <p:sldId id="354" r:id="rId37"/>
    <p:sldId id="355" r:id="rId38"/>
    <p:sldId id="356" r:id="rId39"/>
    <p:sldId id="357" r:id="rId40"/>
    <p:sldId id="358" r:id="rId41"/>
    <p:sldId id="371" r:id="rId42"/>
    <p:sldId id="359" r:id="rId43"/>
    <p:sldId id="372" r:id="rId44"/>
    <p:sldId id="360" r:id="rId45"/>
    <p:sldId id="373" r:id="rId46"/>
    <p:sldId id="257" r:id="rId47"/>
    <p:sldId id="262" r:id="rId48"/>
    <p:sldId id="264" r:id="rId49"/>
    <p:sldId id="265" r:id="rId50"/>
    <p:sldId id="313" r:id="rId51"/>
    <p:sldId id="375" r:id="rId52"/>
    <p:sldId id="266" r:id="rId53"/>
    <p:sldId id="261" r:id="rId54"/>
  </p:sldIdLst>
  <p:sldSz cx="9144000" cy="6858000" type="screen4x3"/>
  <p:notesSz cx="7104063" cy="10234613"/>
  <p:custDataLst>
    <p:tags r:id="rId5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10" d="100"/>
          <a:sy n="110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2A57-E137-4C5F-B579-357C56D717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43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93C9-2C43-4490-83DD-ECBD4DEC17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59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2A65-13D4-4FA8-8BF0-E6A20CFDD6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8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Armando-Marti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deed.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Armando-Marti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deed.e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pscms.pearsoncmg.com/wps/media/objects/3662/3750317/Aus_content_18/Fig18-1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dirty="0"/>
              <a:t>: </a:t>
            </a:r>
            <a:r>
              <a:rPr lang="el-GR" sz="2800" dirty="0" smtClean="0"/>
              <a:t>Ηλεκτροχημεία των φαινομένων της διάβρωσης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6114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Οξείδωση</a:t>
            </a:r>
            <a:endParaRPr lang="el-GR" dirty="0"/>
          </a:p>
        </p:txBody>
      </p:sp>
      <p:sp>
        <p:nvSpPr>
          <p:cNvPr id="9687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Αρχικά </a:t>
            </a:r>
            <a:r>
              <a:rPr lang="el-GR" sz="2400" b="1" dirty="0" smtClean="0"/>
              <a:t>οξείδωση χαρακτηρίζονταν</a:t>
            </a:r>
            <a:r>
              <a:rPr lang="el-GR" sz="2400" dirty="0" smtClean="0"/>
              <a:t> η χημική αντίδραση με οξυγόνο: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                                Ζ</a:t>
            </a:r>
            <a:r>
              <a:rPr lang="en-US" sz="2400" dirty="0" smtClean="0"/>
              <a:t>n</a:t>
            </a:r>
            <a:r>
              <a:rPr lang="el-GR" sz="2400" dirty="0" smtClean="0"/>
              <a:t> + 1/2Ο</a:t>
            </a:r>
            <a:r>
              <a:rPr lang="el-GR" sz="2400" baseline="-25000" dirty="0" smtClean="0"/>
              <a:t>2 </a:t>
            </a:r>
            <a:r>
              <a:rPr lang="el-GR" sz="2400" dirty="0" smtClean="0"/>
              <a:t>      →      Ζ</a:t>
            </a:r>
            <a:r>
              <a:rPr lang="en-US" sz="2400" dirty="0" smtClean="0"/>
              <a:t>n</a:t>
            </a:r>
            <a:r>
              <a:rPr lang="el-GR" sz="2400" dirty="0" smtClean="0"/>
              <a:t>Ο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defRPr/>
            </a:pPr>
            <a:r>
              <a:rPr lang="el-GR" sz="2400" dirty="0" smtClean="0"/>
              <a:t>Με τον </a:t>
            </a:r>
            <a:r>
              <a:rPr lang="el-GR" sz="2400" dirty="0" err="1" smtClean="0"/>
              <a:t>ευρύτερς</a:t>
            </a:r>
            <a:r>
              <a:rPr lang="el-GR" sz="2400" dirty="0" smtClean="0"/>
              <a:t> ορισμό που ισχύει</a:t>
            </a:r>
            <a:r>
              <a:rPr lang="en-US" sz="2400" dirty="0" smtClean="0"/>
              <a:t> </a:t>
            </a:r>
            <a:r>
              <a:rPr lang="el-GR" sz="2400" dirty="0" smtClean="0"/>
              <a:t>σήμερα </a:t>
            </a:r>
            <a:r>
              <a:rPr lang="el-GR" sz="2400" b="1" dirty="0" smtClean="0">
                <a:solidFill>
                  <a:srgbClr val="820000"/>
                </a:solidFill>
              </a:rPr>
              <a:t>οξείδωση ονομάζεται η αποβολή ηλεκτρόνιων.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     Cu</a:t>
            </a:r>
            <a:r>
              <a:rPr lang="el-GR" sz="2400" dirty="0" smtClean="0"/>
              <a:t>      →      </a:t>
            </a:r>
            <a:r>
              <a:rPr lang="en-US" sz="2400" dirty="0" smtClean="0"/>
              <a:t>Cu</a:t>
            </a:r>
            <a:r>
              <a:rPr lang="el-GR" sz="2400" baseline="30000" dirty="0" smtClean="0"/>
              <a:t>2+</a:t>
            </a:r>
            <a:r>
              <a:rPr lang="el-GR" sz="2400" dirty="0" smtClean="0"/>
              <a:t>   +</a:t>
            </a:r>
            <a:r>
              <a:rPr lang="en-US" sz="2400" dirty="0" smtClean="0"/>
              <a:t>   </a:t>
            </a:r>
            <a:r>
              <a:rPr lang="el-GR" sz="2400" dirty="0" smtClean="0"/>
              <a:t>2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      </a:t>
            </a:r>
            <a:r>
              <a:rPr lang="el-GR" sz="2400" dirty="0" smtClean="0"/>
              <a:t>(</a:t>
            </a:r>
            <a:r>
              <a:rPr lang="el-GR" sz="2400" b="1" dirty="0" smtClean="0"/>
              <a:t>οξείδωση: αποβολή ηλεκτρονίων</a:t>
            </a:r>
            <a:r>
              <a:rPr lang="el-GR" sz="2400" dirty="0" smtClean="0"/>
              <a:t>)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defRPr/>
            </a:pPr>
            <a:r>
              <a:rPr lang="el-GR" sz="2400" dirty="0" smtClean="0"/>
              <a:t>Η αντίστροφη αντίδραση ονομάζεται </a:t>
            </a:r>
            <a:r>
              <a:rPr lang="el-GR" sz="2400" b="1" dirty="0" smtClean="0"/>
              <a:t>αναγωγή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>
              <a:spcAft>
                <a:spcPts val="600"/>
              </a:spcAft>
              <a:buNone/>
              <a:defRPr/>
            </a:pPr>
            <a:r>
              <a:rPr lang="en-US" sz="2400" dirty="0" smtClean="0"/>
              <a:t>     Cu </a:t>
            </a:r>
            <a:r>
              <a:rPr lang="el-GR" sz="2400" baseline="30000" dirty="0" smtClean="0"/>
              <a:t>2+</a:t>
            </a:r>
            <a:r>
              <a:rPr lang="el-GR" sz="24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+</a:t>
            </a:r>
            <a:r>
              <a:rPr lang="en-US" sz="2400" dirty="0" smtClean="0"/>
              <a:t>    </a:t>
            </a:r>
            <a:r>
              <a:rPr lang="el-GR" sz="2400" dirty="0" smtClean="0"/>
              <a:t>2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   </a:t>
            </a:r>
            <a:r>
              <a:rPr lang="el-GR" sz="2400" dirty="0" smtClean="0"/>
              <a:t>→   </a:t>
            </a:r>
            <a:r>
              <a:rPr lang="en-US" sz="2400" dirty="0" smtClean="0"/>
              <a:t>Cu</a:t>
            </a:r>
            <a:r>
              <a:rPr lang="el-GR" sz="2400" dirty="0" smtClean="0"/>
              <a:t>     (</a:t>
            </a:r>
            <a:r>
              <a:rPr lang="el-GR" sz="2400" b="1" dirty="0" smtClean="0">
                <a:solidFill>
                  <a:srgbClr val="820000"/>
                </a:solidFill>
              </a:rPr>
              <a:t>αναγωγή: πρόσληψη ηλεκτρονίων</a:t>
            </a:r>
            <a:r>
              <a:rPr lang="el-GR" sz="2400" dirty="0" smtClean="0">
                <a:solidFill>
                  <a:srgbClr val="82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23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Διπλοστοιβάδα</a:t>
            </a:r>
            <a:r>
              <a:rPr lang="el-GR" altLang="el-GR" dirty="0" smtClean="0"/>
              <a:t> </a:t>
            </a:r>
            <a:r>
              <a:rPr lang="en-US" altLang="el-GR" dirty="0"/>
              <a:t>Helmholtz</a:t>
            </a:r>
            <a:endParaRPr lang="el-GR" dirty="0"/>
          </a:p>
        </p:txBody>
      </p:sp>
      <p:sp>
        <p:nvSpPr>
          <p:cNvPr id="10242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6491064" cy="5661248"/>
          </a:xfrm>
        </p:spPr>
        <p:txBody>
          <a:bodyPr>
            <a:noAutofit/>
          </a:bodyPr>
          <a:lstStyle/>
          <a:p>
            <a:r>
              <a:rPr lang="el-GR" altLang="el-GR" sz="2200" dirty="0" smtClean="0">
                <a:effectLst/>
              </a:rPr>
              <a:t>Έστω μία μεταλλική πλάκα π.χ. </a:t>
            </a:r>
            <a:r>
              <a:rPr lang="en-US" alt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Zn</a:t>
            </a:r>
            <a:r>
              <a:rPr lang="el-GR" altLang="el-GR" sz="2200" dirty="0" smtClean="0">
                <a:effectLst/>
              </a:rPr>
              <a:t>, μέρος της οποίας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(φάση Ι) </a:t>
            </a:r>
            <a:r>
              <a:rPr lang="el-GR" altLang="el-GR" sz="2200" dirty="0" smtClean="0">
                <a:effectLst/>
              </a:rPr>
              <a:t>βυθίζεται σε διάλυμα ηλεκτρολύτη π.χ. </a:t>
            </a:r>
            <a:r>
              <a:rPr lang="en-US" altLang="el-GR" sz="2200" b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ZnSO</a:t>
            </a:r>
            <a:r>
              <a:rPr lang="el-GR" altLang="el-GR" sz="2200" b="1" baseline="-25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4</a:t>
            </a:r>
            <a:r>
              <a:rPr lang="el-GR" altLang="el-GR" sz="2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(φάση ΙΙ).</a:t>
            </a:r>
            <a:endParaRPr lang="en-US" altLang="el-GR" sz="2200" b="1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Σε αυτή την περίπτωση τα άτομα της επιφάνειας του μετάλλου (φάση Ι) </a:t>
            </a:r>
            <a:r>
              <a:rPr lang="el-GR" altLang="el-GR" sz="2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περνούν στην υγρή φάση (φάση ΙΙ) με την μορφή ιόντων, ενώ ταυτόχρονα αποβάλλουν ηλεκτρόνια. </a:t>
            </a:r>
            <a:endParaRPr lang="en-US" altLang="el-GR" sz="2200" b="1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el-GR" altLang="el-GR" sz="2200" dirty="0" smtClean="0">
                <a:effectLst/>
              </a:rPr>
              <a:t>Αντίστοιχα, τα ηλεκτρόνια που αποβάλλονται μένουν στην επιφάνεια του μετάλλου φορτίζοντάς την αρνητικά.</a:t>
            </a:r>
            <a:endParaRPr lang="en-US" altLang="el-GR" sz="2200" dirty="0" smtClean="0">
              <a:effectLst/>
            </a:endParaRPr>
          </a:p>
          <a:p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Τα δημιουργούμενα ιόντα στο διάλυμα παραμένουν κοντά στην επιφάνεια του μετάλλου </a:t>
            </a:r>
            <a:r>
              <a:rPr lang="el-GR" altLang="el-GR" sz="2200" dirty="0" smtClean="0">
                <a:effectLst/>
              </a:rPr>
              <a:t>σχηματίζοντας την </a:t>
            </a:r>
            <a:r>
              <a:rPr lang="el-GR" altLang="el-GR" sz="2200" dirty="0" err="1" smtClean="0">
                <a:effectLst/>
              </a:rPr>
              <a:t>διπλοστοιβάδα</a:t>
            </a:r>
            <a:r>
              <a:rPr lang="el-GR" altLang="el-GR" sz="2200" dirty="0" smtClean="0">
                <a:effectLst/>
              </a:rPr>
              <a:t> </a:t>
            </a:r>
            <a:r>
              <a:rPr lang="en-US" altLang="el-GR" sz="2200" dirty="0" smtClean="0">
                <a:effectLst/>
              </a:rPr>
              <a:t>Helmholtz</a:t>
            </a:r>
            <a:r>
              <a:rPr lang="el-GR" altLang="el-GR" sz="2200" dirty="0" smtClean="0">
                <a:effectLst/>
              </a:rPr>
              <a:t>, που αναφέρεται ως 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ηλεκτρική </a:t>
            </a:r>
            <a:r>
              <a:rPr lang="el-GR" altLang="el-GR" sz="2200" b="1" dirty="0" err="1" smtClean="0">
                <a:solidFill>
                  <a:srgbClr val="820000"/>
                </a:solidFill>
                <a:effectLst/>
              </a:rPr>
              <a:t>διπλοστοιβάδα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altLang="el-GR" sz="2200" dirty="0" smtClean="0">
                <a:effectLst/>
              </a:rPr>
              <a:t>ή ηλεκτροχημική ή διάχυτη </a:t>
            </a:r>
            <a:r>
              <a:rPr lang="el-GR" altLang="el-GR" sz="2200" dirty="0" err="1" smtClean="0">
                <a:effectLst/>
              </a:rPr>
              <a:t>διπλοστοιβάδα</a:t>
            </a:r>
            <a:r>
              <a:rPr lang="el-GR" altLang="el-GR" sz="2200" dirty="0" smtClean="0">
                <a:effectLst/>
              </a:rPr>
              <a:t>. 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1" y="1340768"/>
            <a:ext cx="2055361" cy="29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000000"/>
                </a:solidFill>
              </a:rPr>
              <a:t>Ηλεκτρόδιο</a:t>
            </a:r>
            <a:endParaRPr lang="el-GR" dirty="0"/>
          </a:p>
        </p:txBody>
      </p:sp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Έτσι,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η μία φάση είναι αγωγός ηλεκτρονίων (φάση Ι)</a:t>
            </a:r>
            <a:r>
              <a:rPr lang="el-GR" altLang="el-GR" sz="2400" dirty="0" smtClean="0">
                <a:effectLst/>
              </a:rPr>
              <a:t>, ενώ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η άλλη είναι αγώγιμη μέσω των ιόντων του ηλεκτρολύτη (φάση ΙΙ).</a:t>
            </a:r>
            <a:endParaRPr lang="en-US" altLang="el-GR" sz="2400" b="1" dirty="0" smtClean="0">
              <a:solidFill>
                <a:schemeClr val="tx2"/>
              </a:solidFill>
              <a:effectLst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Το σύστημα αυτό χαρακτηρίζεται ως</a:t>
            </a:r>
            <a:r>
              <a:rPr lang="el-GR" altLang="el-GR" sz="2400" dirty="0" smtClean="0">
                <a:solidFill>
                  <a:srgbClr val="000000"/>
                </a:solidFill>
                <a:effectLst/>
              </a:rPr>
              <a:t> ηλεκτρόδιο</a:t>
            </a:r>
            <a:r>
              <a:rPr lang="el-GR" altLang="el-GR" sz="2400" dirty="0" smtClean="0">
                <a:effectLst/>
              </a:rPr>
              <a:t>.</a:t>
            </a:r>
            <a:endParaRPr lang="en-US" altLang="el-GR" sz="2400" dirty="0" smtClean="0">
              <a:effectLst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Το ηλεκτρόδιο είναι ένα σύστημα ηλεκτρικά αγώγιμων φάσεων όπου </a:t>
            </a:r>
            <a:r>
              <a:rPr lang="el-GR" altLang="el-GR" sz="2400" dirty="0" smtClean="0">
                <a:solidFill>
                  <a:srgbClr val="000000"/>
                </a:solidFill>
                <a:effectLst/>
              </a:rPr>
              <a:t>στη μία τουλάχιστον φάση υπάρχουν ή μπορούν να δημιουργηθούν ιόντα</a:t>
            </a:r>
            <a:r>
              <a:rPr lang="el-GR" altLang="el-GR" sz="2400" dirty="0" smtClean="0">
                <a:effectLst/>
              </a:rPr>
              <a:t>.</a:t>
            </a:r>
            <a:endParaRPr lang="en-US" altLang="el-GR" sz="2400" dirty="0" smtClean="0">
              <a:effectLst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Επίσης, χαρακτηρίζεται ως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ημιστοιχείο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νοούμενο με το λουτρό που το περιβάλλει και συμβολίζεται ως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Zn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/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Zn</a:t>
            </a:r>
            <a:r>
              <a:rPr lang="el-GR" altLang="el-GR" sz="2400" b="1" baseline="30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2+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.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Η δε κοινή επιφάνεια μετάλλου-διαλύματος ονομάζεται </a:t>
            </a:r>
            <a:r>
              <a:rPr lang="el-GR" altLang="el-GR" sz="2400" dirty="0" err="1" smtClean="0">
                <a:effectLst/>
              </a:rPr>
              <a:t>διεπιφάνεια</a:t>
            </a:r>
            <a:r>
              <a:rPr lang="el-GR" altLang="el-GR" sz="2400" dirty="0" smtClean="0">
                <a:effectLst/>
              </a:rPr>
              <a:t>.</a:t>
            </a:r>
            <a:endParaRPr lang="en-US" altLang="el-GR" sz="2400" dirty="0" smtClean="0">
              <a:effectLst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endParaRPr lang="en-US" altLang="el-GR" sz="2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40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Κατάσταση </a:t>
            </a:r>
            <a:r>
              <a:rPr lang="el-GR" dirty="0"/>
              <a:t>της ισορροπίας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083" name="Rectangle 3"/>
              <p:cNvSpPr>
                <a:spLocks noGrp="1" noRot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800" dirty="0" smtClean="0">
                    <a:effectLst/>
                  </a:rPr>
                  <a:t>Η κατάσταση της ισορροπίας που υπεισέρχεται μεταξύ του μετάλλου και των ιόντων του περιγράφεται από την ακόλουθη χημική εξίσωση: </a:t>
                </a:r>
              </a:p>
              <a:p>
                <a:pPr marL="35560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800" b="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ή</m:t>
                      </m:r>
                      <m: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στην</m:t>
                      </m:r>
                      <m: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παρούσα</m:t>
                      </m:r>
                      <m: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περίπτωση</m:t>
                      </m:r>
                      <m:r>
                        <a:rPr lang="el-GR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35560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Zn</m:t>
                      </m:r>
                      <m:r>
                        <a:rPr lang="el-GR" sz="2800" b="0" i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Ζ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sz="2800" b="0" i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28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94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της ισορροπίας</a:t>
            </a:r>
          </a:p>
        </p:txBody>
      </p:sp>
      <p:sp>
        <p:nvSpPr>
          <p:cNvPr id="943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Δηλαδή στην ισορροπία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όσα ιόντα εκπέμπονται στη μονάδα του χρόνου από το μεταλλικό έλασμα προς το διάλυμα, </a:t>
            </a:r>
            <a:r>
              <a:rPr lang="el-GR" sz="2400" b="1" dirty="0" smtClean="0">
                <a:solidFill>
                  <a:srgbClr val="820000"/>
                </a:solidFill>
              </a:rPr>
              <a:t>άλλα τόσα αποτίθενται στη μονάδα του χρόνου από το διάλυμα προς το έλασμα.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Η δε διαφορά δυναμικού που αναπτύσσεται μεταξύ της αρνητικά φορτισμένης επιφάνειας του μετάλλου και του διαλύματος που φέρει θετικά ιόντα ονομάζεται </a:t>
            </a:r>
            <a:r>
              <a:rPr lang="el-GR" sz="2400" b="1" dirty="0" smtClean="0">
                <a:solidFill>
                  <a:schemeClr val="tx2"/>
                </a:solidFill>
              </a:rPr>
              <a:t>δυναμικό οξειδοαναγωγής του </a:t>
            </a:r>
            <a:r>
              <a:rPr lang="el-GR" sz="2400" b="1" dirty="0" err="1" smtClean="0">
                <a:solidFill>
                  <a:schemeClr val="tx2"/>
                </a:solidFill>
              </a:rPr>
              <a:t>ημιστοιχείου</a:t>
            </a:r>
            <a:r>
              <a:rPr lang="el-GR" sz="2400" b="1" dirty="0" smtClean="0">
                <a:solidFill>
                  <a:schemeClr val="tx2"/>
                </a:solidFill>
              </a:rPr>
              <a:t> ή </a:t>
            </a:r>
            <a:r>
              <a:rPr lang="el-GR" sz="2400" b="1" dirty="0" err="1" smtClean="0">
                <a:solidFill>
                  <a:schemeClr val="tx2"/>
                </a:solidFill>
              </a:rPr>
              <a:t>ηλεκτροδιακό</a:t>
            </a:r>
            <a:r>
              <a:rPr lang="el-GR" sz="2400" b="1" dirty="0" smtClean="0">
                <a:solidFill>
                  <a:schemeClr val="tx2"/>
                </a:solidFill>
              </a:rPr>
              <a:t> δυναμικό ή ηλεκτρολυτικό δυναμικό του μετάλλου.</a:t>
            </a:r>
          </a:p>
        </p:txBody>
      </p:sp>
    </p:spTree>
    <p:extLst>
      <p:ext uri="{BB962C8B-B14F-4D97-AF65-F5344CB8AC3E}">
        <p14:creationId xmlns:p14="http://schemas.microsoft.com/office/powerpoint/2010/main" val="40963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Δυναμικό </a:t>
            </a:r>
            <a:r>
              <a:rPr lang="el-GR" dirty="0" err="1" smtClean="0"/>
              <a:t>ημιστοιχείου</a:t>
            </a:r>
            <a:r>
              <a:rPr lang="el-GR" dirty="0" smtClean="0"/>
              <a:t> και γαλβανικά στοιχεία</a:t>
            </a:r>
            <a:endParaRPr lang="el-GR" dirty="0"/>
          </a:p>
        </p:txBody>
      </p:sp>
      <p:sp>
        <p:nvSpPr>
          <p:cNvPr id="944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>
                <a:effectLst/>
              </a:rPr>
              <a:t>Να σημειωθεί ότι το δυναμικό ενός </a:t>
            </a:r>
            <a:r>
              <a:rPr lang="el-GR" sz="2400" dirty="0" err="1" smtClean="0">
                <a:effectLst/>
              </a:rPr>
              <a:t>ημιστοιχείου</a:t>
            </a:r>
            <a:r>
              <a:rPr lang="el-GR" sz="2400" dirty="0" smtClean="0">
                <a:effectLst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δεν μπορεί να μετρηθεί</a:t>
            </a:r>
            <a:r>
              <a:rPr lang="el-GR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απευθείας.</a:t>
            </a:r>
            <a:endParaRPr lang="en-US" sz="2400" b="1" dirty="0" smtClean="0">
              <a:solidFill>
                <a:schemeClr val="tx2"/>
              </a:solidFill>
              <a:effectLst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>
                <a:effectLst/>
              </a:rPr>
              <a:t>Γι αυτό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μετράται αφού συνδυαστεί με ένα ηλεκτρόδιο αναφοράς</a:t>
            </a:r>
            <a:r>
              <a:rPr lang="el-GR" sz="2400" b="1" dirty="0" smtClean="0">
                <a:effectLst/>
              </a:rPr>
              <a:t>, </a:t>
            </a:r>
            <a:r>
              <a:rPr lang="el-GR" sz="2400" dirty="0" smtClean="0">
                <a:effectLst/>
              </a:rPr>
              <a:t>δηλαδή με ένα ηλεκτρόδιο του οποίου η διαφορά δυναμικού με το διάλυμά του θεωρείται γνωστή (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π.χ. το πρότυπο ηλεκτρόδιο υδρογόνου</a:t>
            </a:r>
            <a:r>
              <a:rPr lang="el-GR" sz="2400" dirty="0" smtClean="0">
                <a:effectLst/>
              </a:rPr>
              <a:t>).</a:t>
            </a:r>
            <a:endParaRPr lang="en-US" sz="2400" dirty="0" smtClean="0">
              <a:effectLst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>
                <a:effectLst/>
              </a:rPr>
              <a:t>Σε αυτή την περίπτωση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τα δύο ηλεκτρόδια δημιουργούν ένα γαλβανικό στοιχείο (συνδυασμός δύο ηλεκτροδίων).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</a:rPr>
              <a:t>Στα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γαλβανικά στοιχεία</a:t>
            </a:r>
            <a:r>
              <a:rPr lang="en-US" sz="2400" b="1" dirty="0" smtClean="0">
                <a:solidFill>
                  <a:srgbClr val="820000"/>
                </a:solidFill>
                <a:effectLst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 smtClean="0">
                <a:effectLst/>
              </a:rPr>
              <a:t>T</a:t>
            </a:r>
            <a:r>
              <a:rPr lang="el-GR" sz="2400" dirty="0" smtClean="0">
                <a:effectLst/>
              </a:rPr>
              <a:t>ο</a:t>
            </a:r>
            <a:r>
              <a:rPr lang="el-GR" sz="2400" dirty="0" smtClean="0">
                <a:solidFill>
                  <a:schemeClr val="bg2"/>
                </a:solidFill>
                <a:effectLst/>
              </a:rPr>
              <a:t>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αρνητικό ηλεκτρόδιο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l-GR" sz="2400" dirty="0" smtClean="0">
                <a:effectLst/>
              </a:rPr>
              <a:t>ονομάζεται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άνοδος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και σε αυτό λαμβάνει χώρα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οξείδωση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του μετάλλου.</a:t>
            </a:r>
            <a:endParaRPr lang="en-US" sz="2400" dirty="0" smtClean="0">
              <a:effectLst/>
            </a:endParaRPr>
          </a:p>
          <a:p>
            <a:pPr lvl="1">
              <a:spcBef>
                <a:spcPts val="600"/>
              </a:spcBef>
              <a:defRPr/>
            </a:pPr>
            <a:r>
              <a:rPr lang="el-GR" sz="2400" dirty="0" smtClean="0">
                <a:effectLst/>
              </a:rPr>
              <a:t>Στο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θετικό ηλεκτρόδιο </a:t>
            </a:r>
            <a:r>
              <a:rPr lang="el-GR" sz="2400" dirty="0" smtClean="0">
                <a:effectLst/>
              </a:rPr>
              <a:t>λαμβάνει χώρα η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αναγωγή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και ονομάζεται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κάθοδος</a:t>
            </a:r>
            <a:r>
              <a:rPr lang="el-GR" sz="2400" b="1" dirty="0" smtClean="0">
                <a:effectLst/>
              </a:rPr>
              <a:t>.</a:t>
            </a:r>
            <a:r>
              <a:rPr lang="el-G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5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Πρότυπο </a:t>
            </a:r>
            <a:r>
              <a:rPr lang="el-GR" dirty="0"/>
              <a:t>ηλεκτρόδιο υδρογόνου </a:t>
            </a:r>
          </a:p>
        </p:txBody>
      </p:sp>
      <p:sp>
        <p:nvSpPr>
          <p:cNvPr id="1536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Στο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πρότυπο ηλεκτρόδιο υδρογόνου </a:t>
            </a:r>
            <a:r>
              <a:rPr lang="el-GR" altLang="el-GR" sz="2400" dirty="0" smtClean="0">
                <a:effectLst/>
              </a:rPr>
              <a:t>δόθηκε η αυθαίρετη τιμή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μηδέν </a:t>
            </a:r>
            <a:r>
              <a:rPr lang="en-US" altLang="el-GR" sz="2400" b="1" dirty="0" smtClean="0">
                <a:solidFill>
                  <a:srgbClr val="820000"/>
                </a:solidFill>
                <a:effectLst/>
              </a:rPr>
              <a:t>Volt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altLang="el-GR" sz="2400" dirty="0" smtClean="0">
                <a:effectLst/>
              </a:rPr>
              <a:t>(για κάθε θερμοκρασία) με πρόταση του </a:t>
            </a:r>
            <a:r>
              <a:rPr lang="en-US" altLang="el-GR" sz="2400" dirty="0" smtClean="0">
                <a:effectLst/>
              </a:rPr>
              <a:t>Nernst</a:t>
            </a:r>
            <a:r>
              <a:rPr lang="el-GR" altLang="el-GR" sz="2400" dirty="0" smtClean="0">
                <a:effectLst/>
              </a:rPr>
              <a:t>.</a:t>
            </a:r>
            <a:endParaRPr lang="en-US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Για την δημιουργία του διοχετεύεται σε γυάλινο σωλήνα αέριο </a:t>
            </a:r>
            <a:r>
              <a:rPr lang="en-US" altLang="el-GR" sz="2400" dirty="0" smtClean="0">
                <a:effectLst/>
              </a:rPr>
              <a:t>H</a:t>
            </a:r>
            <a:r>
              <a:rPr lang="el-GR" altLang="el-GR" sz="2400" baseline="-25000" dirty="0" smtClean="0">
                <a:effectLst/>
              </a:rPr>
              <a:t>2</a:t>
            </a:r>
            <a:r>
              <a:rPr lang="el-GR" altLang="el-GR" sz="2400" dirty="0" smtClean="0">
                <a:effectLst/>
              </a:rPr>
              <a:t> πίεσης 1 </a:t>
            </a:r>
            <a:r>
              <a:rPr lang="en-US" altLang="el-GR" sz="2400" dirty="0" err="1" smtClean="0">
                <a:effectLst/>
              </a:rPr>
              <a:t>Atm</a:t>
            </a:r>
            <a:r>
              <a:rPr lang="el-GR" altLang="el-GR" sz="2400" dirty="0" smtClean="0">
                <a:effectLst/>
              </a:rPr>
              <a:t>, όπου έρχεται σε επαφή με ένα ηλεκτρόδιο </a:t>
            </a:r>
            <a:r>
              <a:rPr lang="en-US" altLang="el-GR" sz="2400" dirty="0" smtClean="0">
                <a:effectLst/>
              </a:rPr>
              <a:t>Pt </a:t>
            </a:r>
            <a:r>
              <a:rPr lang="el-GR" altLang="el-GR" sz="2400" dirty="0" smtClean="0">
                <a:effectLst/>
              </a:rPr>
              <a:t>βυθισμένο σε διάλυμα </a:t>
            </a:r>
            <a:r>
              <a:rPr lang="en-US" altLang="el-GR" sz="2400" dirty="0" err="1" smtClean="0">
                <a:effectLst/>
              </a:rPr>
              <a:t>HCl</a:t>
            </a:r>
            <a:r>
              <a:rPr lang="en-US" altLang="el-GR" sz="2400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1Μ.</a:t>
            </a:r>
            <a:endParaRPr lang="en-US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Επίσης, κάθε μέταλλο βυθισμένο σε διάλυμα ιόντων του εμφανίζει δυναμικό.</a:t>
            </a:r>
            <a:endParaRPr lang="en-US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Στην περίπτωση όπου η </a:t>
            </a:r>
            <a:r>
              <a:rPr lang="el-GR" altLang="el-GR" sz="2400" dirty="0" err="1" smtClean="0">
                <a:effectLst/>
              </a:rPr>
              <a:t>ενεργότητα</a:t>
            </a:r>
            <a:r>
              <a:rPr lang="el-GR" altLang="el-GR" sz="2400" dirty="0" smtClean="0">
                <a:effectLst/>
              </a:rPr>
              <a:t> των ιόντων του διαλύματος ισούται με την μονάδα ή έχει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συγκέντρωση 1Μ, θερμοκρασία 25 </a:t>
            </a:r>
            <a:r>
              <a:rPr lang="el-GR" altLang="el-GR" sz="2400" b="1" baseline="30000" dirty="0" smtClean="0">
                <a:solidFill>
                  <a:srgbClr val="820000"/>
                </a:solidFill>
                <a:effectLst/>
              </a:rPr>
              <a:t>ο</a:t>
            </a:r>
            <a:r>
              <a:rPr lang="en-US" altLang="el-GR" sz="2400" b="1" dirty="0" smtClean="0">
                <a:solidFill>
                  <a:srgbClr val="820000"/>
                </a:solidFill>
                <a:effectLst/>
              </a:rPr>
              <a:t>C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και πίεση αερίων 1 </a:t>
            </a:r>
            <a:r>
              <a:rPr lang="en-US" altLang="el-GR" sz="2400" b="1" dirty="0" err="1" smtClean="0">
                <a:solidFill>
                  <a:srgbClr val="820000"/>
                </a:solidFill>
                <a:effectLst/>
              </a:rPr>
              <a:t>Atm</a:t>
            </a:r>
            <a:r>
              <a:rPr lang="el-GR" altLang="el-GR" sz="2400" dirty="0" smtClean="0">
                <a:effectLst/>
              </a:rPr>
              <a:t>,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το δυναμικό αυτό του μετάλλου ονομάζεται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κανονικό δυναμικό</a:t>
            </a:r>
            <a:r>
              <a:rPr lang="el-GR" altLang="el-GR" sz="2400" dirty="0" smtClean="0">
                <a:effectLst/>
              </a:rPr>
              <a:t>.</a:t>
            </a:r>
            <a:endParaRPr lang="en-US" altLang="el-GR" sz="24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l-GR" sz="2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22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Κατάταξη κανονικών δυναμικών των μετάλλων</a:t>
            </a:r>
            <a:endParaRPr lang="el-GR" dirty="0"/>
          </a:p>
        </p:txBody>
      </p:sp>
      <p:sp>
        <p:nvSpPr>
          <p:cNvPr id="94925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410944" cy="540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200" dirty="0" smtClean="0">
                <a:effectLst/>
              </a:rPr>
              <a:t>Η κατάταξη όλων των κανονικών δυναμικών σε μία σειρά ως προς το πρότυπο ηλεκτρόδιο του υδρογόνου λέγεται 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ηλεκτροχημική σειρά των στοιχείων</a:t>
            </a:r>
            <a:r>
              <a:rPr lang="el-GR" sz="2200" dirty="0" smtClean="0">
                <a:effectLst/>
              </a:rPr>
              <a:t>.</a:t>
            </a:r>
            <a:endParaRPr lang="en-US" sz="2200" dirty="0" smtClean="0">
              <a:effectLst/>
            </a:endParaRPr>
          </a:p>
          <a:p>
            <a:pPr eaLnBrk="1" hangingPunct="1">
              <a:defRPr/>
            </a:pPr>
            <a:r>
              <a:rPr lang="el-GR" sz="2200" dirty="0" smtClean="0">
                <a:effectLst/>
              </a:rPr>
              <a:t>Όταν το 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δυναμικό αναγωγής </a:t>
            </a:r>
            <a:r>
              <a:rPr lang="el-GR" sz="2200" dirty="0" smtClean="0">
                <a:effectLst/>
              </a:rPr>
              <a:t>μιας </a:t>
            </a:r>
            <a:r>
              <a:rPr lang="el-GR" sz="2200" dirty="0" err="1" smtClean="0">
                <a:effectLst/>
              </a:rPr>
              <a:t>ημιαντίδρασης</a:t>
            </a:r>
            <a:r>
              <a:rPr lang="el-GR" sz="2200" dirty="0" smtClean="0">
                <a:effectLst/>
              </a:rPr>
              <a:t> για ένα μέταλλο είναι 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θετικό</a:t>
            </a:r>
            <a:r>
              <a:rPr lang="el-GR" sz="2200" dirty="0" smtClean="0">
                <a:effectLst/>
              </a:rPr>
              <a:t>,</a:t>
            </a:r>
            <a:r>
              <a:rPr lang="el-GR" sz="2200" b="1" dirty="0" smtClean="0">
                <a:effectLst/>
              </a:rPr>
              <a:t> 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το μέταλλο έχει την τάση να αναχθεί</a:t>
            </a:r>
            <a:r>
              <a:rPr lang="el-GR" sz="2200" dirty="0" smtClean="0">
                <a:effectLst/>
              </a:rPr>
              <a:t>,</a:t>
            </a:r>
            <a:r>
              <a:rPr lang="el-GR" sz="2200" b="1" dirty="0" smtClean="0">
                <a:effectLst/>
              </a:rPr>
              <a:t> </a:t>
            </a:r>
            <a:r>
              <a:rPr lang="el-GR" sz="2200" dirty="0" smtClean="0">
                <a:effectLst/>
              </a:rPr>
              <a:t>δηλαδή να παραμείνει σε ελεύθερη κατάσταση.</a:t>
            </a:r>
            <a:endParaRPr lang="en-US" sz="2200" dirty="0" smtClean="0">
              <a:effectLst/>
            </a:endParaRPr>
          </a:p>
          <a:p>
            <a:pPr eaLnBrk="1" hangingPunct="1">
              <a:defRPr/>
            </a:pPr>
            <a:r>
              <a:rPr lang="el-GR" sz="2200" dirty="0" smtClean="0">
                <a:effectLst/>
              </a:rPr>
              <a:t>Αν πάλι το </a:t>
            </a:r>
            <a:r>
              <a:rPr lang="el-GR" sz="2200" dirty="0" smtClean="0">
                <a:solidFill>
                  <a:srgbClr val="003300"/>
                </a:solidFill>
                <a:effectLst/>
              </a:rPr>
              <a:t>δυναμικό αναγωγής</a:t>
            </a:r>
            <a:r>
              <a:rPr lang="el-GR" sz="2200" dirty="0" smtClean="0">
                <a:effectLst/>
              </a:rPr>
              <a:t> είναι </a:t>
            </a:r>
            <a:r>
              <a:rPr lang="el-GR" sz="2200" dirty="0" smtClean="0">
                <a:solidFill>
                  <a:srgbClr val="003300"/>
                </a:solidFill>
                <a:effectLst/>
              </a:rPr>
              <a:t>αρνητικό</a:t>
            </a:r>
            <a:r>
              <a:rPr lang="el-GR" sz="2200" dirty="0" smtClean="0">
                <a:effectLst/>
              </a:rPr>
              <a:t>, 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το μέταλλο έχει την τάση να οξειδωθεί</a:t>
            </a:r>
            <a:r>
              <a:rPr lang="el-GR" sz="2200" dirty="0" smtClean="0">
                <a:effectLst/>
              </a:rPr>
              <a:t>.</a:t>
            </a:r>
            <a:endParaRPr lang="en-US" sz="2200" dirty="0" smtClean="0">
              <a:effectLst/>
            </a:endParaRPr>
          </a:p>
          <a:p>
            <a:pPr eaLnBrk="1" hangingPunct="1">
              <a:defRPr/>
            </a:pPr>
            <a:r>
              <a:rPr lang="el-GR" sz="2200" dirty="0" smtClean="0">
                <a:effectLst/>
              </a:rPr>
              <a:t>Γενικά το μέταλλο με την αρνητικότερη τιμή </a:t>
            </a:r>
            <a:r>
              <a:rPr lang="el-GR" sz="2200" dirty="0" err="1" smtClean="0">
                <a:effectLst/>
              </a:rPr>
              <a:t>Ε</a:t>
            </a:r>
            <a:r>
              <a:rPr lang="el-GR" sz="2200" baseline="-25000" dirty="0" err="1" smtClean="0">
                <a:effectLst/>
              </a:rPr>
              <a:t>ο</a:t>
            </a:r>
            <a:r>
              <a:rPr lang="el-GR" sz="2200" dirty="0" smtClean="0">
                <a:effectLst/>
              </a:rPr>
              <a:t> αποτελεί την άνοδο του στοιχείου.</a:t>
            </a:r>
            <a:r>
              <a:rPr lang="el-GR" sz="2200" dirty="0" smtClean="0"/>
              <a:t> 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1" t="4148" r="3011"/>
          <a:stretch/>
        </p:blipFill>
        <p:spPr bwMode="auto">
          <a:xfrm>
            <a:off x="5796137" y="1268760"/>
            <a:ext cx="3347864" cy="472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Είδη διάβρωσης ανάλογα με την μορφολογία</a:t>
            </a:r>
            <a:r>
              <a:rPr lang="el-GR" sz="3600" dirty="0" smtClean="0"/>
              <a:t> </a:t>
            </a:r>
          </a:p>
        </p:txBody>
      </p:sp>
      <p:sp>
        <p:nvSpPr>
          <p:cNvPr id="9512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Τα τέσσερα βασικά είδη διάβρωσης ανάλογα με την μορφολογία του διαβρωτικού αποτελέσματος είναι: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Ομοιόμορφη</a:t>
            </a:r>
            <a:r>
              <a:rPr lang="en-GB" sz="2400" dirty="0" smtClean="0"/>
              <a:t> </a:t>
            </a:r>
            <a:r>
              <a:rPr lang="el-GR" sz="2400" dirty="0" smtClean="0"/>
              <a:t>ή</a:t>
            </a:r>
            <a:r>
              <a:rPr lang="en-GB" sz="2400" dirty="0" smtClean="0"/>
              <a:t> </a:t>
            </a:r>
            <a:r>
              <a:rPr lang="el-GR" sz="2400" dirty="0" smtClean="0"/>
              <a:t>γενική</a:t>
            </a:r>
            <a:r>
              <a:rPr lang="en-GB" sz="2400" dirty="0" smtClean="0"/>
              <a:t> </a:t>
            </a:r>
            <a:r>
              <a:rPr lang="el-GR" sz="2400" dirty="0" smtClean="0"/>
              <a:t>διάβρωση</a:t>
            </a:r>
            <a:r>
              <a:rPr lang="en-GB" sz="2400" dirty="0" smtClean="0"/>
              <a:t> (Uniform or General Corrosion)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tx2"/>
                </a:solidFill>
              </a:rPr>
              <a:t>Η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γαλβανική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ή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διμεταλλική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διάβρωση</a:t>
            </a:r>
            <a:r>
              <a:rPr lang="en-US" sz="2400" b="1" dirty="0" smtClean="0">
                <a:solidFill>
                  <a:schemeClr val="tx2"/>
                </a:solidFill>
              </a:rPr>
              <a:t> (Galvanic or two metal corrosion)</a:t>
            </a:r>
          </a:p>
          <a:p>
            <a:pPr>
              <a:defRPr/>
            </a:pPr>
            <a:r>
              <a:rPr lang="el-GR" sz="2400" dirty="0" smtClean="0"/>
              <a:t>Διάβρωση με βελονισμούς (</a:t>
            </a:r>
            <a:r>
              <a:rPr lang="en-US" sz="2400" dirty="0" smtClean="0"/>
              <a:t>pitting corrosion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defRPr/>
            </a:pP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</a:rPr>
              <a:t>Ψαθυρή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 θραύση από διάβρωση με μηχανική καταπόνηση (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Stress corrosion cracking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l-GR" sz="2400" dirty="0" smtClean="0"/>
              <a:t>Σπηλαιώδης μηχανική διάβρωση (</a:t>
            </a:r>
            <a:r>
              <a:rPr lang="en-US" sz="2400" dirty="0" smtClean="0"/>
              <a:t>cavitation erosion</a:t>
            </a:r>
            <a:r>
              <a:rPr lang="el-GR" sz="2400" dirty="0" smtClean="0"/>
              <a:t>)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354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>
                <a:effectLst/>
              </a:rPr>
              <a:t>Ομοιόμορφη</a:t>
            </a:r>
            <a:r>
              <a:rPr lang="en-GB" altLang="el-GR" sz="3600" b="1" dirty="0" smtClean="0">
                <a:effectLst/>
              </a:rPr>
              <a:t> </a:t>
            </a:r>
            <a:r>
              <a:rPr lang="el-GR" altLang="el-GR" sz="3600" b="1" dirty="0" smtClean="0">
                <a:effectLst/>
              </a:rPr>
              <a:t>ή</a:t>
            </a:r>
            <a:r>
              <a:rPr lang="en-GB" altLang="el-GR" sz="3600" b="1" dirty="0" smtClean="0">
                <a:effectLst/>
              </a:rPr>
              <a:t> </a:t>
            </a:r>
            <a:r>
              <a:rPr lang="el-GR" altLang="el-GR" sz="3600" b="1" dirty="0" smtClean="0">
                <a:effectLst/>
              </a:rPr>
              <a:t>γενική</a:t>
            </a:r>
            <a:r>
              <a:rPr lang="en-GB" altLang="el-GR" sz="3600" b="1" dirty="0" smtClean="0">
                <a:effectLst/>
              </a:rPr>
              <a:t> </a:t>
            </a:r>
            <a:r>
              <a:rPr lang="el-GR" altLang="el-GR" sz="3600" b="1" dirty="0" smtClean="0">
                <a:effectLst/>
              </a:rPr>
              <a:t>διάβρωση</a:t>
            </a:r>
            <a:r>
              <a:rPr lang="en-US" altLang="el-GR" sz="3600" b="1" dirty="0" smtClean="0">
                <a:effectLst/>
              </a:rPr>
              <a:t/>
            </a:r>
            <a:br>
              <a:rPr lang="en-US" altLang="el-GR" sz="3600" b="1" dirty="0" smtClean="0">
                <a:effectLst/>
              </a:rPr>
            </a:br>
            <a:r>
              <a:rPr lang="en-GB" altLang="el-GR" sz="3600" b="1" dirty="0" smtClean="0">
                <a:effectLst/>
              </a:rPr>
              <a:t>(Uniform or General Corrosion)</a:t>
            </a:r>
            <a:endParaRPr lang="el-GR" altLang="el-GR" sz="4400" b="1" dirty="0" smtClean="0">
              <a:effectLst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596" y="1714488"/>
            <a:ext cx="7901014" cy="330381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Αποτελεί το πιο κοινό είδος διάβρωσης.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Ομοιόμορφη διάβρωση έχουμε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όταν μια χημική ή ηλεκτροχημική δράση προχωράει ομοιόμορφα στο σύνολο ή στο μεγαλύτερο μέρος της εκτεθειμένης επιφάνειας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με αποτέλεσμα το σχηματισμό στην επιφάνεια του μετάλλου ενός ομοιόμορφου, περίπου </a:t>
            </a:r>
            <a:r>
              <a:rPr lang="el-GR" altLang="el-GR" sz="2400" b="1" dirty="0" err="1" smtClean="0">
                <a:solidFill>
                  <a:schemeClr val="tx2"/>
                </a:solidFill>
                <a:effectLst/>
              </a:rPr>
              <a:t>ισόπαχου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 στρώματος προϊόντος διάβρωσης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Επίσης μπορεί να συμβαίνει όταν </a:t>
            </a:r>
            <a:r>
              <a:rPr lang="el-GR" alt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έχουμε ομοιόμορφη ή σχεδόν ομοιόμορφη διάλυση μέρους της μεταλλικής επιφάνειας</a:t>
            </a:r>
            <a:r>
              <a:rPr lang="el-GR" altLang="el-GR" sz="2400" dirty="0" smtClean="0"/>
              <a:t> από κάποια χημική ή ηλεκτροχημική διαδικασία.</a:t>
            </a:r>
          </a:p>
          <a:p>
            <a:pPr>
              <a:spcAft>
                <a:spcPts val="600"/>
              </a:spcAft>
            </a:pPr>
            <a:endParaRPr lang="en-US" altLang="el-GR" sz="2400" b="1" dirty="0" smtClean="0">
              <a:solidFill>
                <a:schemeClr val="tx2"/>
              </a:solidFill>
              <a:effectLst/>
            </a:endParaRPr>
          </a:p>
          <a:p>
            <a:pPr>
              <a:spcAft>
                <a:spcPts val="600"/>
              </a:spcAft>
            </a:pPr>
            <a:endParaRPr lang="el-GR" altLang="el-GR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66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Ηλεκτροχημεία των φαινομένων της διάβρωσης</a:t>
            </a:r>
          </a:p>
        </p:txBody>
      </p:sp>
      <p:sp>
        <p:nvSpPr>
          <p:cNvPr id="927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Όλα τα υλικά δεν είναι απεριόριστα σταθερά μέσα στο περιβάλλον τους.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Στην φθορά τους συμβάλλουν περιβαλλοντικοί παράγοντες, μηχανικές κακώσεις κ.α.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Η φθορά των υλικών αρχίζει συνήθως από την επιφάνειά τους. 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8552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Η</a:t>
            </a:r>
            <a:r>
              <a:rPr lang="en-US" sz="3600" b="1" dirty="0" smtClean="0"/>
              <a:t> </a:t>
            </a:r>
            <a:r>
              <a:rPr lang="el-GR" sz="3600" b="1" dirty="0" smtClean="0"/>
              <a:t>γαλβανική</a:t>
            </a:r>
            <a:r>
              <a:rPr lang="en-US" sz="3600" b="1" dirty="0" smtClean="0"/>
              <a:t> </a:t>
            </a:r>
            <a:r>
              <a:rPr lang="el-GR" sz="3600" b="1" dirty="0" smtClean="0"/>
              <a:t>ή</a:t>
            </a:r>
            <a:r>
              <a:rPr lang="en-US" sz="3600" b="1" dirty="0" smtClean="0"/>
              <a:t> </a:t>
            </a:r>
            <a:r>
              <a:rPr lang="el-GR" sz="3600" b="1" dirty="0" smtClean="0"/>
              <a:t>διμεταλλική</a:t>
            </a:r>
            <a:r>
              <a:rPr lang="en-US" sz="3600" b="1" dirty="0" smtClean="0"/>
              <a:t> </a:t>
            </a:r>
            <a:r>
              <a:rPr lang="el-GR" sz="3600" b="1" dirty="0" smtClean="0"/>
              <a:t>διάβρωση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(Galvanic or two metal corrosion)</a:t>
            </a:r>
            <a:endParaRPr lang="el-GR" sz="3600" dirty="0" smtClean="0"/>
          </a:p>
        </p:txBody>
      </p:sp>
      <p:sp>
        <p:nvSpPr>
          <p:cNvPr id="9533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l-GR" sz="2800" dirty="0" smtClean="0"/>
              <a:t>Πρόκειται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για επιταχυνόμενη διάβρωση μιας μεταλλικής επιφάνειας </a:t>
            </a:r>
            <a:r>
              <a:rPr lang="el-GR" sz="2800" dirty="0" smtClean="0"/>
              <a:t>η οποία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προκαλείται από γαλβανικό στοιχείο</a:t>
            </a:r>
            <a:r>
              <a:rPr lang="el-GR" sz="2800" dirty="0" smtClean="0"/>
              <a:t>,</a:t>
            </a:r>
            <a:r>
              <a:rPr lang="el-GR" sz="2800" b="1" dirty="0" smtClean="0"/>
              <a:t> </a:t>
            </a:r>
            <a:r>
              <a:rPr lang="el-GR" sz="2800" dirty="0" smtClean="0"/>
              <a:t>όταν δηλαδή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δύο</a:t>
            </a:r>
            <a:r>
              <a:rPr lang="el-GR" sz="2800" b="1" dirty="0" smtClean="0">
                <a:solidFill>
                  <a:schemeClr val="hlink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διαφορετικά μέταλλα ή κράματα </a:t>
            </a:r>
            <a:r>
              <a:rPr lang="el-GR" sz="2800" dirty="0" smtClean="0"/>
              <a:t>έρχονται σε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επαφή παρουσία ενός ηλεκτρολύτη </a:t>
            </a:r>
            <a:r>
              <a:rPr lang="el-GR" sz="2800" dirty="0" smtClean="0"/>
              <a:t>(διαβρωτικό ή αγώγιμο περιβάλλον).</a:t>
            </a: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850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γαλβανική</a:t>
            </a:r>
            <a:r>
              <a:rPr lang="en-US" dirty="0"/>
              <a:t> </a:t>
            </a:r>
            <a:r>
              <a:rPr lang="el-GR" dirty="0"/>
              <a:t>ή</a:t>
            </a:r>
            <a:r>
              <a:rPr lang="en-US" dirty="0"/>
              <a:t> </a:t>
            </a:r>
            <a:r>
              <a:rPr lang="el-GR" dirty="0"/>
              <a:t>διμεταλλική</a:t>
            </a:r>
            <a:r>
              <a:rPr lang="en-US" dirty="0"/>
              <a:t> </a:t>
            </a:r>
            <a:r>
              <a:rPr lang="el-GR" dirty="0"/>
              <a:t>διάβρωση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(Galvanic or two metal corrosion)</a:t>
            </a:r>
            <a:endParaRPr lang="el-GR" dirty="0"/>
          </a:p>
        </p:txBody>
      </p:sp>
      <p:sp>
        <p:nvSpPr>
          <p:cNvPr id="95437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28596" y="2285992"/>
            <a:ext cx="5122912" cy="1785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Λαμβάνει χώρα όταν μεταξύ των δύο υλικών δημιουργείται διαφορά δυναμικού που προκαλεί ροή ηλεκτρονίων στο σύστημά τους.</a:t>
            </a:r>
          </a:p>
          <a:p>
            <a:pPr eaLnBrk="1" hangingPunct="1">
              <a:buNone/>
              <a:defRPr/>
            </a:pPr>
            <a:endParaRPr lang="en-US" sz="2400" dirty="0" smtClean="0"/>
          </a:p>
          <a:p>
            <a:pPr eaLnBrk="1" hangingPunct="1">
              <a:buNone/>
              <a:defRPr/>
            </a:pPr>
            <a:r>
              <a:rPr lang="el-GR" sz="2400" dirty="0" smtClean="0"/>
              <a:t>	</a:t>
            </a:r>
          </a:p>
        </p:txBody>
      </p:sp>
      <p:pic>
        <p:nvPicPr>
          <p:cNvPr id="58370" name="Picture 2" descr="https://upload.wikimedia.org/wikipedia/commons/0/04/Galvanic_corrosion--corrosion_galvanica---Corrosion_galvanique_princip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132856"/>
            <a:ext cx="3361124" cy="25066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580112" y="4639456"/>
            <a:ext cx="3361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Galvanic corrosion--corrosion galvanica---Corrosion galvanique principe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User:Armando-Martin"/>
              </a:rPr>
              <a:t>Armando-Martin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 BY-SA </a:t>
            </a:r>
            <a:r>
              <a:rPr lang="en-US" sz="1200" dirty="0" smtClean="0">
                <a:latin typeface="+mn-lt"/>
                <a:hlinkClick r:id="rId4"/>
              </a:rPr>
              <a:t>3.0</a:t>
            </a:r>
            <a:endParaRPr lang="en-US" sz="1200" dirty="0">
              <a:latin typeface="+mn-lt"/>
            </a:endParaRPr>
          </a:p>
          <a:p>
            <a:pPr algn="ctr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γαλβανική</a:t>
            </a:r>
            <a:r>
              <a:rPr lang="en-US" dirty="0"/>
              <a:t> </a:t>
            </a:r>
            <a:r>
              <a:rPr lang="el-GR" dirty="0"/>
              <a:t>ή</a:t>
            </a:r>
            <a:r>
              <a:rPr lang="en-US" dirty="0"/>
              <a:t> </a:t>
            </a:r>
            <a:r>
              <a:rPr lang="el-GR" dirty="0"/>
              <a:t>διμεταλλική</a:t>
            </a:r>
            <a:r>
              <a:rPr lang="en-US" dirty="0"/>
              <a:t> </a:t>
            </a:r>
            <a:r>
              <a:rPr lang="el-GR" dirty="0"/>
              <a:t>διάβρωση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(Galvanic or two metal corrosion)</a:t>
            </a:r>
            <a:endParaRPr lang="el-GR" dirty="0"/>
          </a:p>
        </p:txBody>
      </p:sp>
      <p:sp>
        <p:nvSpPr>
          <p:cNvPr id="21506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28596" y="1357298"/>
            <a:ext cx="8143932" cy="1928826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l-GR" altLang="el-GR" sz="2400" dirty="0" smtClean="0">
                <a:effectLst/>
              </a:rPr>
              <a:t>Η μεταλλική περιοχή που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διαβρώνεται με επιταχυνόμενο ρυθμό </a:t>
            </a:r>
            <a:r>
              <a:rPr lang="el-GR" altLang="el-GR" sz="2400" dirty="0" smtClean="0">
                <a:effectLst/>
              </a:rPr>
              <a:t>αποτελεί την </a:t>
            </a:r>
            <a:r>
              <a:rPr lang="el-GR" altLang="el-GR" sz="2400" dirty="0" smtClean="0">
                <a:solidFill>
                  <a:schemeClr val="hlink"/>
                </a:solidFill>
                <a:effectLst/>
              </a:rPr>
              <a:t>άνοδο</a:t>
            </a:r>
            <a:r>
              <a:rPr lang="el-GR" altLang="el-GR" sz="2400" dirty="0" smtClean="0">
                <a:effectLst/>
              </a:rPr>
              <a:t> του γαλβανικού στοιχείου (λιγότερο ευγενές μέταλλο).</a:t>
            </a:r>
            <a:endParaRPr lang="en-US" altLang="el-GR" sz="2400" dirty="0" smtClean="0">
              <a:effectLst/>
            </a:endParaRPr>
          </a:p>
          <a:p>
            <a:pPr algn="just" eaLnBrk="1" hangingPunct="1"/>
            <a:r>
              <a:rPr lang="el-GR" altLang="el-GR" sz="2400" dirty="0" smtClean="0">
                <a:effectLst/>
              </a:rPr>
              <a:t>Την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κάθοδο</a:t>
            </a:r>
            <a:r>
              <a:rPr lang="el-GR" altLang="el-GR" sz="2400" dirty="0" smtClean="0">
                <a:effectLst/>
              </a:rPr>
              <a:t> αποτελεί το περισσότερο ανθεκτικό μέταλλο (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περισσότερο ευγενές</a:t>
            </a:r>
            <a:r>
              <a:rPr lang="el-GR" altLang="el-GR" sz="2400" dirty="0" smtClean="0">
                <a:effectLst/>
              </a:rPr>
              <a:t>).</a:t>
            </a:r>
            <a:endParaRPr lang="en-US" altLang="el-GR" sz="2400" dirty="0" smtClean="0">
              <a:effectLst/>
            </a:endParaRPr>
          </a:p>
        </p:txBody>
      </p:sp>
      <p:pic>
        <p:nvPicPr>
          <p:cNvPr id="5" name="Picture 2" descr="https://upload.wikimedia.org/wikipedia/commons/0/04/Galvanic_corrosion--corrosion_galvanica---Corrosion_galvanique_princip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3284984"/>
            <a:ext cx="4429156" cy="277021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411760" y="6069034"/>
            <a:ext cx="4357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Galvanic corrosion--corrosion galvanica---Corrosion galvanique principe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User:Armando-Martin"/>
              </a:rPr>
              <a:t>Armando-Martin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 BY-SA </a:t>
            </a:r>
            <a:r>
              <a:rPr lang="en-US" sz="1200" dirty="0" smtClean="0">
                <a:latin typeface="+mn-lt"/>
                <a:hlinkClick r:id="rId4"/>
              </a:rPr>
              <a:t>3.0</a:t>
            </a:r>
            <a:endParaRPr lang="en-US" sz="1200" dirty="0">
              <a:latin typeface="+mn-lt"/>
            </a:endParaRPr>
          </a:p>
          <a:p>
            <a:pPr algn="ctr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0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dirty="0" smtClean="0"/>
              <a:t>Διάβρωση με βελονισμούς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smtClean="0"/>
              <a:t>(</a:t>
            </a:r>
            <a:r>
              <a:rPr lang="en-US" sz="4000" b="1" dirty="0" smtClean="0"/>
              <a:t>pitting corrosion</a:t>
            </a:r>
            <a:r>
              <a:rPr lang="el-GR" sz="4000" b="1" dirty="0" smtClean="0"/>
              <a:t>)</a:t>
            </a:r>
          </a:p>
        </p:txBody>
      </p:sp>
      <p:sp>
        <p:nvSpPr>
          <p:cNvPr id="95949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28596" y="1500174"/>
            <a:ext cx="8186766" cy="24288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2300" dirty="0" smtClean="0">
                <a:effectLst/>
              </a:rPr>
              <a:t>Αποτελεί το πιο σημαντικό είδος διάβρωσης Λαμβάνει χώρα όταν παρουσιάζεται </a:t>
            </a:r>
            <a:r>
              <a:rPr lang="el-GR" sz="23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εκλεκτικά τοπικός σχηματισμός προϊόντων διάβρωσης </a:t>
            </a:r>
            <a:r>
              <a:rPr lang="el-GR" sz="2300" dirty="0" smtClean="0">
                <a:effectLst/>
              </a:rPr>
              <a:t>ή</a:t>
            </a:r>
            <a:r>
              <a:rPr lang="el-GR" sz="2300" b="1" dirty="0" smtClean="0">
                <a:effectLst/>
              </a:rPr>
              <a:t> </a:t>
            </a:r>
            <a:r>
              <a:rPr 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τοπική διάλυση της μεταλλικής επιφάνειας</a:t>
            </a:r>
            <a:r>
              <a:rPr lang="el-GR" sz="2300" dirty="0" smtClean="0">
                <a:effectLst/>
              </a:rPr>
              <a:t>,</a:t>
            </a:r>
            <a:r>
              <a:rPr lang="el-GR" sz="2300" b="1" dirty="0" smtClean="0">
                <a:effectLst/>
              </a:rPr>
              <a:t> </a:t>
            </a:r>
            <a:r>
              <a:rPr lang="el-GR" sz="2300" dirty="0" smtClean="0">
                <a:effectLst/>
              </a:rPr>
              <a:t>δηλαδή σχηματίζονται </a:t>
            </a:r>
            <a:r>
              <a:rPr lang="el-GR" sz="23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εσοχές</a:t>
            </a:r>
            <a:r>
              <a:rPr lang="el-GR" sz="2300" b="1" dirty="0" smtClean="0">
                <a:effectLst/>
              </a:rPr>
              <a:t> </a:t>
            </a:r>
            <a:r>
              <a:rPr lang="el-GR" sz="2300" dirty="0" smtClean="0">
                <a:effectLst/>
              </a:rPr>
              <a:t>και</a:t>
            </a:r>
            <a:r>
              <a:rPr lang="el-GR" sz="2300" b="1" dirty="0" smtClean="0">
                <a:effectLst/>
              </a:rPr>
              <a:t> </a:t>
            </a:r>
            <a:r>
              <a:rPr lang="el-GR" sz="23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κρατήρες</a:t>
            </a:r>
            <a:r>
              <a:rPr lang="el-GR" sz="2300" b="1" dirty="0" smtClean="0">
                <a:effectLst/>
              </a:rPr>
              <a:t>.</a:t>
            </a:r>
          </a:p>
          <a:p>
            <a:pPr>
              <a:spcBef>
                <a:spcPts val="600"/>
              </a:spcBef>
              <a:defRPr/>
            </a:pPr>
            <a:endParaRPr lang="el-GR" sz="2300" b="1" dirty="0" smtClean="0"/>
          </a:p>
          <a:p>
            <a:pPr>
              <a:spcBef>
                <a:spcPts val="600"/>
              </a:spcBef>
              <a:defRPr/>
            </a:pPr>
            <a:r>
              <a:rPr lang="el-GR" altLang="el-GR" sz="2000" dirty="0" smtClean="0"/>
              <a:t>Ευπαθή μέταλλα στο είδος αυτό της διάβρωσης είναι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ο χαλκός, ο ανοξείδωτος χάλυβας, το αλουμίνιο, το τιτάνιο και το μαγνήσιο. </a:t>
            </a:r>
          </a:p>
          <a:p>
            <a:pPr>
              <a:spcBef>
                <a:spcPts val="600"/>
              </a:spcBef>
              <a:defRPr/>
            </a:pPr>
            <a:endParaRPr lang="en-US" sz="23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27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Εσωτερική διάβρωση</a:t>
            </a:r>
            <a:endParaRPr lang="el-GR" dirty="0"/>
          </a:p>
        </p:txBody>
      </p:sp>
      <p:sp>
        <p:nvSpPr>
          <p:cNvPr id="967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>
                <a:effectLst/>
              </a:rPr>
              <a:t>Στην περίπτωση της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εσωτερικής διάβρωσης των μεταλλικών κουτιών </a:t>
            </a:r>
            <a:r>
              <a:rPr lang="el-GR" sz="2800" dirty="0" smtClean="0">
                <a:effectLst/>
              </a:rPr>
              <a:t>εμφανίζεται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ομοιόμορφη διάβρωση 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ή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διάβρωση με βελονισμούς.</a:t>
            </a:r>
          </a:p>
        </p:txBody>
      </p:sp>
    </p:spTree>
    <p:extLst>
      <p:ext uri="{BB962C8B-B14F-4D97-AF65-F5344CB8AC3E}">
        <p14:creationId xmlns:p14="http://schemas.microsoft.com/office/powerpoint/2010/main" val="31832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b="1" dirty="0" err="1" smtClean="0"/>
              <a:t>Ψαθυρή</a:t>
            </a:r>
            <a:r>
              <a:rPr lang="el-GR" sz="3200" b="1" dirty="0" smtClean="0"/>
              <a:t> θραύση από διάβρωση με μηχανική καταπόνηση (</a:t>
            </a:r>
            <a:r>
              <a:rPr lang="en-US" sz="3200" b="1" dirty="0" smtClean="0"/>
              <a:t>Stress corrosion cracking</a:t>
            </a:r>
            <a:r>
              <a:rPr lang="el-GR" sz="3200" b="1" dirty="0" smtClean="0"/>
              <a:t>)</a:t>
            </a:r>
            <a:endParaRPr lang="el-GR" dirty="0" smtClean="0"/>
          </a:p>
        </p:txBody>
      </p:sp>
      <p:sp>
        <p:nvSpPr>
          <p:cNvPr id="9615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Προκαλείται όταν η διαβρωτική δράση του περιβάλλοντος συνδυάζεται με την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παρουσία μηχανικών τάσεων στο μέταλλο</a:t>
            </a:r>
            <a:r>
              <a:rPr lang="el-G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8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Διάβρωση με μηχανική καταπόνηση (</a:t>
            </a:r>
            <a:r>
              <a:rPr lang="en-US" dirty="0"/>
              <a:t>Stress Corrosion Cracking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1232116"/>
          </a:xfrm>
        </p:spPr>
        <p:txBody>
          <a:bodyPr>
            <a:normAutofit/>
          </a:bodyPr>
          <a:lstStyle/>
          <a:p>
            <a:r>
              <a:rPr lang="el-GR" sz="2400" dirty="0"/>
              <a:t>Είναι η συνδυασμένη δράση μιας τοπικής διαβρωτικής προσβολής και εσωτερικών ή εξωτερικών </a:t>
            </a:r>
            <a:r>
              <a:rPr lang="el-GR" sz="2400" dirty="0" err="1" smtClean="0"/>
              <a:t>εφελκυστικών</a:t>
            </a:r>
            <a:r>
              <a:rPr lang="el-GR" sz="2400" dirty="0" smtClean="0"/>
              <a:t> </a:t>
            </a:r>
            <a:r>
              <a:rPr lang="el-GR" sz="2400" dirty="0"/>
              <a:t>τάσεων. 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6530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Διάβρωση σε σχισμές (</a:t>
            </a:r>
            <a:r>
              <a:rPr lang="el-GR" dirty="0" err="1"/>
              <a:t>Crevice</a:t>
            </a:r>
            <a:r>
              <a:rPr lang="el-GR" dirty="0"/>
              <a:t> </a:t>
            </a:r>
            <a:r>
              <a:rPr lang="el-GR" dirty="0" err="1"/>
              <a:t>Corrosion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r>
              <a:rPr lang="el-GR" sz="2400" dirty="0"/>
              <a:t>Ευπαθή μέταλλα σε αυτό το είδος της διάβρωσης είναι αυτά που προστατεύονται από τα οξείδια τους </a:t>
            </a:r>
            <a:r>
              <a:rPr lang="el-GR" sz="2400" dirty="0" smtClean="0"/>
              <a:t>π.χ. </a:t>
            </a:r>
            <a:r>
              <a:rPr lang="el-GR" sz="2400" dirty="0"/>
              <a:t>ανοξείδωτος χάλυβας, αλουμίνιο, τιτάνιο </a:t>
            </a:r>
            <a:r>
              <a:rPr lang="el-GR" sz="2400" dirty="0" smtClean="0"/>
              <a:t>κλπ.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40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dirty="0" smtClean="0"/>
              <a:t>Είδη διάβρωσης ανάλογα με τα αίτια που την προκαλούν</a:t>
            </a:r>
            <a:endParaRPr lang="el-GR" sz="4000" dirty="0" smtClean="0"/>
          </a:p>
        </p:txBody>
      </p:sp>
      <p:sp>
        <p:nvSpPr>
          <p:cNvPr id="9635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Τα είδη διάβρωσης ανάλογα με τα αίτια που την προκαλούν κατατάσσονται σε: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Ηλεκτροχημική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Χημική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Μηχανική: </a:t>
            </a:r>
            <a:r>
              <a:rPr lang="el-GR" sz="2800" dirty="0" smtClean="0"/>
              <a:t>Με την τριβή προκαλείται φθορά της επιφάνειας με απομάκρυνση μικρών σωματιδίων με μηχανικό τρόπο.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Βιολογική: </a:t>
            </a:r>
            <a:r>
              <a:rPr lang="el-GR" sz="2800" dirty="0" smtClean="0"/>
              <a:t>Σε αυτή την περίπτωση η διάβρωση εξελίσσεται με την συμμετοχή μικροοργανισμών.</a:t>
            </a: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60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Οι κυριότερες περιπτώσεις διάβρωσης των μετάλλων</a:t>
            </a:r>
          </a:p>
        </p:txBody>
      </p:sp>
      <p:sp>
        <p:nvSpPr>
          <p:cNvPr id="969730" name="Rectangle 2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Διάβρωση των μετάλλων στο έδαφος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από διαλύματα διάβρωση των μετάλλων (χημική διάβρωση) </a:t>
            </a:r>
          </a:p>
          <a:p>
            <a:pPr indent="127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Αυτή προκαλείται στα μέταλλα που έρχονται σ’ επαφή με διαλύματα. Συνήθως ο τύπος αυτός της διάβρωσης οφείλεται στη χημική επίδραση, επί των μετάλλων, των ουσιών που είναι διαλυμένες. Π.χ. κατά την επαφή Ζ</a:t>
            </a:r>
            <a:r>
              <a:rPr lang="en-US" sz="2400" dirty="0" smtClean="0"/>
              <a:t>n</a:t>
            </a:r>
            <a:r>
              <a:rPr lang="el-GR" sz="2400" dirty="0" smtClean="0"/>
              <a:t> με αραιό διάλυμα </a:t>
            </a:r>
            <a:r>
              <a:rPr lang="en-US" sz="2400" dirty="0" smtClean="0"/>
              <a:t>H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 λαμβάνει χώρα στην επιφάνεια του μετάλλου η ακόλουθη αντίδραση:</a:t>
            </a:r>
          </a:p>
          <a:p>
            <a:pPr indent="127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Ζ</a:t>
            </a:r>
            <a:r>
              <a:rPr lang="en-US" sz="2400" dirty="0" smtClean="0"/>
              <a:t>n</a:t>
            </a:r>
            <a:r>
              <a:rPr lang="el-GR" sz="2400" dirty="0" smtClean="0"/>
              <a:t>  +  </a:t>
            </a:r>
            <a:r>
              <a:rPr lang="en-US" sz="2400" dirty="0" smtClean="0"/>
              <a:t>H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     →   </a:t>
            </a:r>
            <a:r>
              <a:rPr lang="en-US" sz="2400" dirty="0" err="1" smtClean="0"/>
              <a:t>ZnSO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  + Η</a:t>
            </a:r>
            <a:r>
              <a:rPr lang="el-GR" sz="2400" baseline="-25000" dirty="0" smtClean="0"/>
              <a:t>2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3692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Μορφή και μετατροπή μεταλλευμάτων</a:t>
            </a:r>
            <a:endParaRPr lang="el-GR" dirty="0"/>
          </a:p>
        </p:txBody>
      </p:sp>
      <p:sp>
        <p:nvSpPr>
          <p:cNvPr id="936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Όπως έχει προαναφερθεί τα μέταλλα </a:t>
            </a:r>
            <a:r>
              <a:rPr lang="el-GR" sz="2400" b="1" dirty="0" smtClean="0">
                <a:solidFill>
                  <a:srgbClr val="820000"/>
                </a:solidFill>
              </a:rPr>
              <a:t>πλην του </a:t>
            </a:r>
            <a:r>
              <a:rPr lang="en-US" sz="2400" b="1" dirty="0" smtClean="0">
                <a:solidFill>
                  <a:srgbClr val="820000"/>
                </a:solidFill>
              </a:rPr>
              <a:t>Hg </a:t>
            </a:r>
            <a:r>
              <a:rPr lang="el-GR" sz="2400" b="1" dirty="0" smtClean="0">
                <a:solidFill>
                  <a:srgbClr val="820000"/>
                </a:solidFill>
              </a:rPr>
              <a:t>και του </a:t>
            </a:r>
            <a:r>
              <a:rPr lang="en-US" sz="2400" b="1" dirty="0" smtClean="0">
                <a:solidFill>
                  <a:srgbClr val="820000"/>
                </a:solidFill>
              </a:rPr>
              <a:t>Au </a:t>
            </a:r>
            <a:r>
              <a:rPr lang="el-GR" sz="2400" dirty="0" smtClean="0"/>
              <a:t>δεν βρίσκονται στην φύση σε καθαρή μορφή αλλά σε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οξειδωμένη (μεταλλεύματα), δηλαδή σε μορφή οξειδίων, θειούχων ενώσεων, αλάτων ή άλλων ενώσεων.</a:t>
            </a:r>
            <a:endParaRPr lang="en-US" sz="2400" b="1" dirty="0" smtClean="0">
              <a:solidFill>
                <a:srgbClr val="820000"/>
              </a:solidFill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Έτσι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τα μεταλλεύματα μετατρέπονται σε μέταλλα </a:t>
            </a:r>
            <a:r>
              <a:rPr lang="el-GR" sz="2400" dirty="0" smtClean="0"/>
              <a:t>με κατάλληλες φυσικοχημικές διεργασίες στις οποίες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απαιτείται ενέργεια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Ένα μέρος της ενέργειας αυτής με την μορφή εντροπίας και ελεύθερης ενέργειας παραμένει στα παρασκευαζόμενα μέταλλα. </a:t>
            </a:r>
            <a:r>
              <a:rPr lang="el-GR" sz="2400" b="1" dirty="0" smtClean="0">
                <a:solidFill>
                  <a:schemeClr val="tx2"/>
                </a:solidFill>
              </a:rPr>
              <a:t>Αυτό έχει σαν αποτέλεσμα τα μέταλλα να αποκτούν μεγαλύτερη εσωτερική ενέργεια από αυτήν του αρχικού μεταλλεύματος. </a:t>
            </a:r>
          </a:p>
          <a:p>
            <a:pPr eaLnBrk="1" hangingPunct="1">
              <a:spcAft>
                <a:spcPts val="600"/>
              </a:spcAft>
              <a:defRPr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6214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Ατμοσφαιρικός </a:t>
            </a:r>
            <a:r>
              <a:rPr lang="el-GR" dirty="0" smtClean="0"/>
              <a:t>αέρας</a:t>
            </a:r>
            <a:endParaRPr lang="el-GR" dirty="0"/>
          </a:p>
        </p:txBody>
      </p:sp>
      <p:sp>
        <p:nvSpPr>
          <p:cNvPr id="9646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24465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sz="2400" dirty="0" smtClean="0">
                <a:effectLst/>
              </a:rPr>
              <a:t>Η διαβρωτική του συμπεριφορά οφείλεται στην επίδραση του οξυγόνου που σε συνδυασμό με την υγρασία επιτείνεται. 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Η υγρασία είναι απαραίτητη για την διάβρωση των περισσότερων μετάλλων, αν υπάρχουν και διαλυμένα άλατα η διάβρωση επιτείνεται επειδή αυξάνει η αγωγιμότητα του ηλεκτρολυτικού διαλύματος.  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Τέλος ατμοσφαιρικοί ρύποι όπως το </a:t>
            </a:r>
            <a:r>
              <a:rPr lang="en-US" sz="2400" dirty="0" smtClean="0">
                <a:effectLst/>
              </a:rPr>
              <a:t>SO</a:t>
            </a:r>
            <a:r>
              <a:rPr lang="el-GR" sz="2400" baseline="-25000" dirty="0" smtClean="0">
                <a:effectLst/>
              </a:rPr>
              <a:t>2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SO</a:t>
            </a:r>
            <a:r>
              <a:rPr lang="el-GR" sz="2400" baseline="-25000" dirty="0" smtClean="0">
                <a:effectLst/>
              </a:rPr>
              <a:t>3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NO</a:t>
            </a:r>
            <a:r>
              <a:rPr lang="en-US" sz="2400" baseline="-25000" dirty="0" smtClean="0">
                <a:effectLst/>
              </a:rPr>
              <a:t>x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H</a:t>
            </a:r>
            <a:r>
              <a:rPr lang="el-GR" sz="2400" baseline="-25000" dirty="0" smtClean="0">
                <a:effectLst/>
              </a:rPr>
              <a:t>2</a:t>
            </a:r>
            <a:r>
              <a:rPr lang="en-US" sz="2400" dirty="0" smtClean="0">
                <a:effectLst/>
              </a:rPr>
              <a:t>S</a:t>
            </a:r>
            <a:r>
              <a:rPr lang="el-GR" sz="2400" dirty="0" smtClean="0">
                <a:effectLst/>
              </a:rPr>
              <a:t> κ.τ.λ. επιτείνουν ακόμη περισσότερο την διάβρωση.</a:t>
            </a:r>
          </a:p>
        </p:txBody>
      </p:sp>
      <p:pic>
        <p:nvPicPr>
          <p:cNvPr id="40962" name="Picture 2" descr="http://wpscms.pearsoncmg.com/wps/media/objects/3662/3750317/Aus_content_18/Fig18-1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71800" y="3656798"/>
            <a:ext cx="3292988" cy="2653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2922941" y="6289126"/>
            <a:ext cx="2990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wpscms.pearsoncmg.com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9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428604"/>
            <a:ext cx="82296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Οι παράγοντες που επηρεάζουν τη διάβρωση</a:t>
            </a:r>
          </a:p>
        </p:txBody>
      </p:sp>
      <p:sp>
        <p:nvSpPr>
          <p:cNvPr id="9707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034" y="1785926"/>
            <a:ext cx="8229600" cy="314327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δραστικότητα του μετάλλου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Οι συγκεντρώσεις οξειδωτικών ουσιών στο περιβάλλον του μετάλλου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Η οξύτητα του περιβάλλοντος του μετάλλου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αγωγιμότητα του διαβρωτικού περιβάλλοντος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ταχύτητα ροής του ρευστού (αέρας ή υγρό) που περιβάλλει το μέταλλο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θερμοκρασία του μετάλλου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ανομοιογένεια της επιφάνειας του υλικού 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δημιουργία παθητικών στρωμάτων στην επιφάνεια του μετάλλου</a:t>
            </a:r>
            <a:endParaRPr lang="el-GR" sz="2400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l-GR" sz="2400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l-GR" sz="2400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l-GR" sz="2400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l-GR" sz="2400" dirty="0" smtClean="0">
              <a:solidFill>
                <a:srgbClr val="820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l-GR" sz="2400" dirty="0" smtClean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32873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/>
              <a:t>Προστασία από τη διάβρωση</a:t>
            </a:r>
            <a:endParaRPr lang="el-GR" sz="4000" dirty="0" smtClean="0"/>
          </a:p>
        </p:txBody>
      </p:sp>
      <p:sp>
        <p:nvSpPr>
          <p:cNvPr id="40963" name="Rectangle 8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>
                <a:effectLst/>
              </a:rPr>
              <a:t>Για την προστασία των υλικών εφαρμόζονται μέθοδοι όπως π.χ. τροποποίηση μετάλλου ή περιβάλλοντος ή </a:t>
            </a:r>
            <a:r>
              <a:rPr lang="el-GR" altLang="el-GR" sz="2800" dirty="0" err="1" smtClean="0">
                <a:effectLst/>
              </a:rPr>
              <a:t>ηλεκτροδιακού</a:t>
            </a:r>
            <a:r>
              <a:rPr lang="el-GR" altLang="el-GR" sz="2800" dirty="0" smtClean="0">
                <a:effectLst/>
              </a:rPr>
              <a:t> δυναμικού μετάλλου-περιβάλλοντος ή της παραγωγικής διεργασίας. </a:t>
            </a:r>
          </a:p>
        </p:txBody>
      </p:sp>
    </p:spTree>
    <p:extLst>
      <p:ext uri="{BB962C8B-B14F-4D97-AF65-F5344CB8AC3E}">
        <p14:creationId xmlns:p14="http://schemas.microsoft.com/office/powerpoint/2010/main" val="27918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Συνηθέστεροι </a:t>
            </a:r>
            <a:r>
              <a:rPr lang="el-GR" dirty="0"/>
              <a:t>μέθοδοι προστασίας των μετάλλων από τη διάβρωση</a:t>
            </a:r>
          </a:p>
        </p:txBody>
      </p:sp>
      <p:sp>
        <p:nvSpPr>
          <p:cNvPr id="9768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effectLst/>
              </a:rPr>
              <a:t>Χρήση μετάλλων υψηλής καθαρότητας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Λείανση των επιφανειών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Θερμική κατεργασία των μετάλλων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Αποφυγή επαφής μετάλλων με μεγάλη διαφορά στο δυναμικό αναγωγής 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Επιφανειακές κατεργασίες των μετάλλων</a:t>
            </a:r>
          </a:p>
          <a:p>
            <a:pPr eaLnBrk="1" hangingPunct="1">
              <a:defRPr/>
            </a:pPr>
            <a:r>
              <a:rPr lang="el-GR" sz="2400" dirty="0" err="1" smtClean="0">
                <a:effectLst/>
              </a:rPr>
              <a:t>Παθητικοποιητές</a:t>
            </a:r>
            <a:endParaRPr lang="el-GR" sz="2400" dirty="0" smtClean="0">
              <a:effectLst/>
            </a:endParaRP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Καθοδική προστασία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Θυσιαζόμενα ηλεκτρόδια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Μεταλλικές επικαλύψεις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Μη μεταλλικές επικαλύψεις</a:t>
            </a:r>
          </a:p>
        </p:txBody>
      </p:sp>
    </p:spTree>
    <p:extLst>
      <p:ext uri="{BB962C8B-B14F-4D97-AF65-F5344CB8AC3E}">
        <p14:creationId xmlns:p14="http://schemas.microsoft.com/office/powerpoint/2010/main" val="26471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Επιστρώματα</a:t>
            </a:r>
            <a:endParaRPr lang="el-GR" dirty="0"/>
          </a:p>
        </p:txBody>
      </p:sp>
      <p:sp>
        <p:nvSpPr>
          <p:cNvPr id="4301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Μία από τις πιο σημαντικές μεθόδους προστασίας των μετάλλων είναι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η χρήση επιστρωμάτων </a:t>
            </a:r>
            <a:r>
              <a:rPr lang="el-GR" altLang="el-GR" sz="2400" dirty="0" smtClean="0">
                <a:effectLst/>
              </a:rPr>
              <a:t>που αποτελεί την πιο κοινή μέθοδο αντιδιαβρωτικής προστασίας.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Με την χρήση των επιστρωμάτων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προκαλείται και διαχωρισμός του μετάλλου από το διαβρωτικό περιβάλλον του.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Η αποτελεσματικότητά της μεθόδου εξαρτάται από 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το πάχος των επιστρωμάτων</a:t>
            </a:r>
            <a:endParaRPr lang="el-GR" altLang="el-GR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την αντοχή</a:t>
            </a:r>
            <a:endParaRPr lang="el-GR" altLang="el-GR" sz="2400" b="1" dirty="0" smtClean="0">
              <a:solidFill>
                <a:schemeClr val="tx2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την πρόσφυση</a:t>
            </a:r>
            <a:endParaRPr lang="el-GR" altLang="el-G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 </a:t>
            </a:r>
            <a:r>
              <a:rPr lang="el-GR" altLang="el-GR" sz="2400" dirty="0" err="1" smtClean="0">
                <a:effectLst/>
              </a:rPr>
              <a:t>κ.λ.π</a:t>
            </a:r>
            <a:r>
              <a:rPr lang="el-GR" altLang="el-GR" sz="2400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επιστρωμάτων</a:t>
            </a:r>
            <a:endParaRPr lang="el-GR" dirty="0"/>
          </a:p>
        </p:txBody>
      </p:sp>
      <p:sp>
        <p:nvSpPr>
          <p:cNvPr id="4301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None/>
            </a:pPr>
            <a:r>
              <a:rPr lang="el-GR" altLang="el-GR" sz="2400" dirty="0" smtClean="0">
                <a:effectLst/>
              </a:rPr>
              <a:t>	Η προετοιμασία </a:t>
            </a:r>
            <a:r>
              <a:rPr lang="el-GR" altLang="el-GR" sz="2400" dirty="0" smtClean="0"/>
              <a:t>για την </a:t>
            </a:r>
            <a:r>
              <a:rPr lang="el-GR" altLang="el-GR" sz="2400" dirty="0" smtClean="0">
                <a:effectLst/>
              </a:rPr>
              <a:t>εφαρμογή των επιστρωμάτων προϋποθέτει</a:t>
            </a:r>
            <a:r>
              <a:rPr lang="en-US" altLang="el-GR" sz="2400" dirty="0" smtClean="0">
                <a:effectLst/>
              </a:rPr>
              <a:t>:</a:t>
            </a:r>
            <a:r>
              <a:rPr lang="el-GR" altLang="el-GR" sz="2400" dirty="0" smtClean="0">
                <a:effectLst/>
              </a:rPr>
              <a:t> </a:t>
            </a:r>
          </a:p>
          <a:p>
            <a:pPr eaLnBrk="1" hangingPunct="1">
              <a:buNone/>
            </a:pPr>
            <a:endParaRPr lang="en-US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Καθαρισμό της προς επίστρωση επιφάνειας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Απομάκρυνση οργανικών ουσιών (π.χ. λάδια, γράσα) με πτητικούς οργανικούς διαλύτες, ή με αλκαλικούς </a:t>
            </a:r>
            <a:r>
              <a:rPr lang="el-GR" altLang="el-GR" sz="2400" dirty="0" err="1" smtClean="0">
                <a:effectLst/>
              </a:rPr>
              <a:t>απολιπαντές</a:t>
            </a:r>
            <a:r>
              <a:rPr lang="el-GR" altLang="el-GR" sz="2400" dirty="0" smtClean="0">
                <a:effectLst/>
              </a:rPr>
              <a:t>, ή με γαλακτώματα, ή με ατμό ή και με υπερήχους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Απομάκρυνση ανόργανων ουσιών (π.χ. σκουριά) με μηχανικές, θερμικές ή και χημικές μεθόδους. </a:t>
            </a:r>
          </a:p>
        </p:txBody>
      </p:sp>
    </p:spTree>
    <p:extLst>
      <p:ext uri="{BB962C8B-B14F-4D97-AF65-F5344CB8AC3E}">
        <p14:creationId xmlns:p14="http://schemas.microsoft.com/office/powerpoint/2010/main" val="29783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επιστρωμάτων</a:t>
            </a:r>
            <a:endParaRPr lang="el-GR" dirty="0"/>
          </a:p>
        </p:txBody>
      </p:sp>
      <p:sp>
        <p:nvSpPr>
          <p:cNvPr id="978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Τα επιστρώματα μπορεί να είναι: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1. Μεταλλικά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2. Μη μεταλλικά ανόργανα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3. Οργανικά 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1709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Μεταλλικά επιστρώματα</a:t>
            </a:r>
            <a:endParaRPr lang="el-GR" dirty="0"/>
          </a:p>
        </p:txBody>
      </p:sp>
      <p:sp>
        <p:nvSpPr>
          <p:cNvPr id="979973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400" dirty="0" smtClean="0">
                <a:effectLst/>
              </a:rPr>
              <a:t>Στην περίπτωση των μεταλλικών επιστρωμάτων,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το μέταλλο που επιθυμούμε να προστατευθεί από τη διάβρωση, επικαλύπτεται επιφανειακά (επιμεταλλώνεται) με μέταλλο πιο ευγενές </a:t>
            </a:r>
            <a:r>
              <a:rPr lang="el-GR" sz="2400" dirty="0" smtClean="0">
                <a:effectLst/>
              </a:rPr>
              <a:t>(π.χ. επικασσιτέρωση, επιχάλκωση, επαργύρωση, </a:t>
            </a:r>
            <a:r>
              <a:rPr lang="el-GR" sz="2400" dirty="0" err="1" smtClean="0">
                <a:effectLst/>
              </a:rPr>
              <a:t>κ.λ.π</a:t>
            </a:r>
            <a:r>
              <a:rPr lang="el-GR" sz="2400" dirty="0" smtClean="0">
                <a:effectLst/>
              </a:rPr>
              <a:t>.)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ή με μέταλλο που </a:t>
            </a:r>
            <a:r>
              <a:rPr lang="el-GR" sz="2400" b="1" dirty="0" err="1" smtClean="0">
                <a:solidFill>
                  <a:srgbClr val="820000"/>
                </a:solidFill>
                <a:effectLst/>
              </a:rPr>
              <a:t>αυτοπροστατεύεται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 παθητικά </a:t>
            </a:r>
            <a:r>
              <a:rPr lang="el-GR" sz="2400" dirty="0" smtClean="0">
                <a:effectLst/>
              </a:rPr>
              <a:t>(π.χ. </a:t>
            </a:r>
            <a:r>
              <a:rPr lang="el-GR" sz="2400" dirty="0" err="1" smtClean="0">
                <a:effectLst/>
              </a:rPr>
              <a:t>επιψευδαργύρωση</a:t>
            </a:r>
            <a:r>
              <a:rPr lang="el-GR" sz="2400" dirty="0" smtClean="0">
                <a:effectLst/>
              </a:rPr>
              <a:t>, επιχρωμίωση, </a:t>
            </a:r>
            <a:r>
              <a:rPr lang="el-GR" sz="2400" dirty="0" err="1" smtClean="0">
                <a:effectLst/>
              </a:rPr>
              <a:t>κ.λ.π</a:t>
            </a:r>
            <a:r>
              <a:rPr lang="el-GR" sz="2400" dirty="0" smtClean="0">
                <a:effectLst/>
              </a:rPr>
              <a:t>.).</a:t>
            </a: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  <a:defRPr/>
            </a:pPr>
            <a:endParaRPr lang="el-GR" sz="2400" b="1" dirty="0" smtClean="0"/>
          </a:p>
        </p:txBody>
      </p:sp>
      <p:grpSp>
        <p:nvGrpSpPr>
          <p:cNvPr id="27" name="Ομάδα 26"/>
          <p:cNvGrpSpPr/>
          <p:nvPr/>
        </p:nvGrpSpPr>
        <p:grpSpPr>
          <a:xfrm>
            <a:off x="2555776" y="3461429"/>
            <a:ext cx="4104456" cy="3207931"/>
            <a:chOff x="2195736" y="3029381"/>
            <a:chExt cx="4104456" cy="3207931"/>
          </a:xfrm>
        </p:grpSpPr>
        <p:sp>
          <p:nvSpPr>
            <p:cNvPr id="10" name="Ορθογώνιο 9"/>
            <p:cNvSpPr/>
            <p:nvPr/>
          </p:nvSpPr>
          <p:spPr>
            <a:xfrm>
              <a:off x="2195736" y="4365104"/>
              <a:ext cx="4104456" cy="18722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ηλεκτρολύτης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>
              <a:off x="2195736" y="3861048"/>
              <a:ext cx="0" cy="2376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2195736" y="6237312"/>
              <a:ext cx="41044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V="1">
              <a:off x="6300192" y="3789040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Ορθογώνιο 2"/>
            <p:cNvSpPr/>
            <p:nvPr/>
          </p:nvSpPr>
          <p:spPr>
            <a:xfrm>
              <a:off x="2483768" y="4221088"/>
              <a:ext cx="504056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</a:t>
              </a: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5479384" y="4228126"/>
              <a:ext cx="504056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Sn</a:t>
              </a:r>
              <a:endParaRPr lang="el-GR" dirty="0"/>
            </a:p>
          </p:txBody>
        </p:sp>
        <p:sp>
          <p:nvSpPr>
            <p:cNvPr id="4" name="Ελεύθερη σχεδίαση 3"/>
            <p:cNvSpPr/>
            <p:nvPr/>
          </p:nvSpPr>
          <p:spPr>
            <a:xfrm>
              <a:off x="5436096" y="5328115"/>
              <a:ext cx="172075" cy="356110"/>
            </a:xfrm>
            <a:custGeom>
              <a:avLst/>
              <a:gdLst>
                <a:gd name="connsiteX0" fmla="*/ 9865 w 172075"/>
                <a:gd name="connsiteY0" fmla="*/ 15672 h 356110"/>
                <a:gd name="connsiteX1" fmla="*/ 118922 w 172075"/>
                <a:gd name="connsiteY1" fmla="*/ 57617 h 356110"/>
                <a:gd name="connsiteX2" fmla="*/ 152478 w 172075"/>
                <a:gd name="connsiteY2" fmla="*/ 133118 h 356110"/>
                <a:gd name="connsiteX3" fmla="*/ 169256 w 172075"/>
                <a:gd name="connsiteY3" fmla="*/ 225397 h 356110"/>
                <a:gd name="connsiteX4" fmla="*/ 93755 w 172075"/>
                <a:gd name="connsiteY4" fmla="*/ 275731 h 356110"/>
                <a:gd name="connsiteX5" fmla="*/ 43421 w 172075"/>
                <a:gd name="connsiteY5" fmla="*/ 317676 h 356110"/>
                <a:gd name="connsiteX6" fmla="*/ 9865 w 172075"/>
                <a:gd name="connsiteY6" fmla="*/ 334454 h 356110"/>
                <a:gd name="connsiteX7" fmla="*/ 9865 w 172075"/>
                <a:gd name="connsiteY7" fmla="*/ 15672 h 35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75" h="356110">
                  <a:moveTo>
                    <a:pt x="9865" y="15672"/>
                  </a:moveTo>
                  <a:cubicBezTo>
                    <a:pt x="28041" y="-30467"/>
                    <a:pt x="95153" y="38043"/>
                    <a:pt x="118922" y="57617"/>
                  </a:cubicBezTo>
                  <a:cubicBezTo>
                    <a:pt x="142691" y="77191"/>
                    <a:pt x="144089" y="105155"/>
                    <a:pt x="152478" y="133118"/>
                  </a:cubicBezTo>
                  <a:cubicBezTo>
                    <a:pt x="160867" y="161081"/>
                    <a:pt x="179043" y="201628"/>
                    <a:pt x="169256" y="225397"/>
                  </a:cubicBezTo>
                  <a:cubicBezTo>
                    <a:pt x="159469" y="249166"/>
                    <a:pt x="114728" y="260351"/>
                    <a:pt x="93755" y="275731"/>
                  </a:cubicBezTo>
                  <a:cubicBezTo>
                    <a:pt x="72783" y="291111"/>
                    <a:pt x="57403" y="307889"/>
                    <a:pt x="43421" y="317676"/>
                  </a:cubicBezTo>
                  <a:cubicBezTo>
                    <a:pt x="29439" y="327463"/>
                    <a:pt x="16856" y="387584"/>
                    <a:pt x="9865" y="334454"/>
                  </a:cubicBezTo>
                  <a:cubicBezTo>
                    <a:pt x="2874" y="281324"/>
                    <a:pt x="-8311" y="61811"/>
                    <a:pt x="9865" y="1567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Ελεύθερη σχεδίαση 4"/>
            <p:cNvSpPr/>
            <p:nvPr/>
          </p:nvSpPr>
          <p:spPr>
            <a:xfrm>
              <a:off x="2709644" y="3363263"/>
              <a:ext cx="3053593" cy="814454"/>
            </a:xfrm>
            <a:custGeom>
              <a:avLst/>
              <a:gdLst>
                <a:gd name="connsiteX0" fmla="*/ 3053593 w 3053593"/>
                <a:gd name="connsiteY0" fmla="*/ 1149414 h 1149414"/>
                <a:gd name="connsiteX1" fmla="*/ 2768367 w 3053593"/>
                <a:gd name="connsiteY1" fmla="*/ 595741 h 1149414"/>
                <a:gd name="connsiteX2" fmla="*/ 2164360 w 3053593"/>
                <a:gd name="connsiteY2" fmla="*/ 142736 h 1149414"/>
                <a:gd name="connsiteX3" fmla="*/ 1568741 w 3053593"/>
                <a:gd name="connsiteY3" fmla="*/ 123 h 1149414"/>
                <a:gd name="connsiteX4" fmla="*/ 864066 w 3053593"/>
                <a:gd name="connsiteY4" fmla="*/ 125958 h 1149414"/>
                <a:gd name="connsiteX5" fmla="*/ 335560 w 3053593"/>
                <a:gd name="connsiteY5" fmla="*/ 503462 h 1149414"/>
                <a:gd name="connsiteX6" fmla="*/ 0 w 3053593"/>
                <a:gd name="connsiteY6" fmla="*/ 1107469 h 114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593" h="1149414">
                  <a:moveTo>
                    <a:pt x="3053593" y="1149414"/>
                  </a:moveTo>
                  <a:cubicBezTo>
                    <a:pt x="2985082" y="956467"/>
                    <a:pt x="2916572" y="763521"/>
                    <a:pt x="2768367" y="595741"/>
                  </a:cubicBezTo>
                  <a:cubicBezTo>
                    <a:pt x="2620162" y="427961"/>
                    <a:pt x="2364298" y="242006"/>
                    <a:pt x="2164360" y="142736"/>
                  </a:cubicBezTo>
                  <a:cubicBezTo>
                    <a:pt x="1964422" y="43466"/>
                    <a:pt x="1785457" y="2919"/>
                    <a:pt x="1568741" y="123"/>
                  </a:cubicBezTo>
                  <a:cubicBezTo>
                    <a:pt x="1352025" y="-2673"/>
                    <a:pt x="1069596" y="42068"/>
                    <a:pt x="864066" y="125958"/>
                  </a:cubicBezTo>
                  <a:cubicBezTo>
                    <a:pt x="658536" y="209848"/>
                    <a:pt x="479571" y="339877"/>
                    <a:pt x="335560" y="503462"/>
                  </a:cubicBezTo>
                  <a:cubicBezTo>
                    <a:pt x="191549" y="667047"/>
                    <a:pt x="95774" y="887258"/>
                    <a:pt x="0" y="1107469"/>
                  </a:cubicBezTo>
                </a:path>
              </a:pathLst>
            </a:custGeom>
            <a:noFill/>
            <a:ln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267744" y="3861048"/>
              <a:ext cx="360040" cy="316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+</a:t>
              </a:r>
              <a:endParaRPr lang="el-GR" dirty="0"/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5803420" y="3789040"/>
              <a:ext cx="360040" cy="316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-</a:t>
              </a:r>
              <a:endParaRPr lang="el-G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56" y="5466710"/>
              <a:ext cx="522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Sn</a:t>
              </a:r>
              <a:r>
                <a:rPr lang="en-US" sz="1600" baseline="30000" dirty="0" smtClean="0">
                  <a:latin typeface="+mn-lt"/>
                </a:rPr>
                <a:t>++</a:t>
              </a:r>
              <a:endParaRPr lang="el-GR" sz="1600" baseline="30000" dirty="0">
                <a:latin typeface="+mn-lt"/>
              </a:endParaRPr>
            </a:p>
          </p:txBody>
        </p:sp>
        <p:cxnSp>
          <p:nvCxnSpPr>
            <p:cNvPr id="22" name="Ευθύγραμμο βέλος σύνδεσης 21"/>
            <p:cNvCxnSpPr/>
            <p:nvPr/>
          </p:nvCxnSpPr>
          <p:spPr>
            <a:xfrm flipH="1">
              <a:off x="5148064" y="5466710"/>
              <a:ext cx="374069" cy="0"/>
            </a:xfrm>
            <a:prstGeom prst="straightConnector1">
              <a:avLst/>
            </a:prstGeom>
            <a:ln w="28575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267744" y="5894656"/>
              <a:ext cx="9621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latin typeface="+mn-lt"/>
                </a:rPr>
                <a:t>Δέκτης </a:t>
              </a:r>
              <a:r>
                <a:rPr lang="en-US" sz="1600" b="1" dirty="0" smtClean="0">
                  <a:latin typeface="+mn-lt"/>
                </a:rPr>
                <a:t>e</a:t>
              </a:r>
              <a:r>
                <a:rPr lang="en-US" sz="1600" b="1" baseline="30000" dirty="0" smtClean="0">
                  <a:latin typeface="+mn-lt"/>
                </a:rPr>
                <a:t>-</a:t>
              </a:r>
              <a:endParaRPr lang="el-GR" sz="1600" b="1" baseline="30000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50350" y="5894656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latin typeface="+mn-lt"/>
                </a:rPr>
                <a:t>Δότης </a:t>
              </a:r>
              <a:r>
                <a:rPr lang="en-US" sz="1600" b="1" dirty="0" smtClean="0">
                  <a:latin typeface="+mn-lt"/>
                </a:rPr>
                <a:t>e</a:t>
              </a:r>
              <a:r>
                <a:rPr lang="en-US" sz="1600" b="1" baseline="30000" dirty="0" smtClean="0">
                  <a:latin typeface="+mn-lt"/>
                </a:rPr>
                <a:t>-</a:t>
              </a:r>
              <a:endParaRPr lang="el-GR" sz="1600" b="1" baseline="30000" dirty="0">
                <a:latin typeface="+mn-lt"/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4071972" y="3029381"/>
              <a:ext cx="3674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b="1" dirty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n-US" sz="2000" b="1" baseline="30000" dirty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3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Μεταλλικά επιστρώματα</a:t>
            </a:r>
          </a:p>
        </p:txBody>
      </p:sp>
      <p:sp>
        <p:nvSpPr>
          <p:cNvPr id="460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altLang="el-GR" sz="2400" dirty="0" smtClean="0">
                <a:effectLst/>
              </a:rPr>
              <a:t>Η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επικάλυψη με λιγότερο δραστικό μέταλλο</a:t>
            </a:r>
            <a:r>
              <a:rPr lang="el-GR" altLang="el-GR" sz="2400" dirty="0" smtClean="0">
                <a:effectLst/>
              </a:rPr>
              <a:t>, δηλαδή με πιο ευγενές (π.χ. επικασσιτέρωση σιδήρου – λευκοσίδηρος),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παρέχει προστασία εφόσον η επικάλυψη είναι πλήρης.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>
                <a:effectLst/>
              </a:rPr>
              <a:t>Εάν η επικάλυψη φθαρεί και αποκαλυφθεί το μέταλλο (π.χ. σίδηρος), τότε δημιουργείται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γαλβανικό στοιχείο</a:t>
            </a:r>
            <a:r>
              <a:rPr lang="el-GR" altLang="el-GR" sz="2400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altLang="el-GR" sz="2400" dirty="0" smtClean="0">
                <a:effectLst/>
              </a:rPr>
              <a:t>(π.χ. </a:t>
            </a:r>
            <a:r>
              <a:rPr lang="el-GR" altLang="el-GR" sz="2400" dirty="0" err="1" smtClean="0">
                <a:effectLst/>
              </a:rPr>
              <a:t>Fe</a:t>
            </a:r>
            <a:r>
              <a:rPr lang="el-GR" altLang="el-GR" sz="2400" dirty="0" smtClean="0">
                <a:effectLst/>
              </a:rPr>
              <a:t>/</a:t>
            </a:r>
            <a:r>
              <a:rPr lang="el-GR" altLang="el-GR" sz="2400" dirty="0" err="1" smtClean="0">
                <a:effectLst/>
              </a:rPr>
              <a:t>Sn</a:t>
            </a:r>
            <a:r>
              <a:rPr lang="el-GR" altLang="el-GR" sz="2400" dirty="0" smtClean="0">
                <a:effectLst/>
              </a:rPr>
              <a:t>) και η διάβρωση του μετάλλου (π.χ. σιδήρου) επιταχύνεται (Σχήμα 8).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>
                <a:effectLst/>
              </a:rPr>
              <a:t>Η επικάλυψη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με δραστικότερο μέταλλο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l-GR" altLang="el-GR" sz="2400" dirty="0" smtClean="0">
                <a:effectLst/>
              </a:rPr>
              <a:t>(δηλαδή λιγότερο ευγενές) που </a:t>
            </a:r>
            <a:r>
              <a:rPr lang="el-GR" altLang="el-GR" sz="2400" dirty="0" err="1" smtClean="0">
                <a:effectLst/>
              </a:rPr>
              <a:t>αυτοπροστατεύεται</a:t>
            </a:r>
            <a:r>
              <a:rPr lang="el-GR" altLang="el-GR" sz="2400" dirty="0" smtClean="0">
                <a:effectLst/>
              </a:rPr>
              <a:t> παθητικά π.χ. </a:t>
            </a:r>
            <a:r>
              <a:rPr lang="el-GR" altLang="el-GR" sz="2400" dirty="0" err="1" smtClean="0">
                <a:effectLst/>
              </a:rPr>
              <a:t>επιψευδαργύρωση</a:t>
            </a:r>
            <a:r>
              <a:rPr lang="el-GR" altLang="el-GR" sz="2400" dirty="0" smtClean="0">
                <a:effectLst/>
              </a:rPr>
              <a:t> σιδήρου (γαλβανισμός),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ακόμη και εάν φθαρεί εξακολουθεί να παρέχει προστασία, γιατί δημιουργείται γαλβανικό στοιχείο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err="1" smtClean="0">
                <a:effectLst/>
              </a:rPr>
              <a:t>Zn</a:t>
            </a:r>
            <a:r>
              <a:rPr lang="el-GR" altLang="el-GR" sz="2400" dirty="0" smtClean="0">
                <a:effectLst/>
              </a:rPr>
              <a:t>/</a:t>
            </a:r>
            <a:r>
              <a:rPr lang="el-GR" altLang="el-GR" sz="2400" dirty="0" err="1" smtClean="0">
                <a:effectLst/>
              </a:rPr>
              <a:t>Fe</a:t>
            </a:r>
            <a:r>
              <a:rPr lang="el-GR" altLang="el-GR" sz="2400" dirty="0" smtClean="0">
                <a:effectLst/>
              </a:rPr>
              <a:t>, όπου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ο δραστικότερος </a:t>
            </a:r>
            <a:r>
              <a:rPr lang="el-GR" altLang="el-GR" sz="2400" b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Ζη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θυσιάζεται προς όφελος του </a:t>
            </a:r>
            <a:r>
              <a:rPr lang="el-GR" altLang="el-GR" sz="2400" b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Fe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50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μεταλλικά επιστρώματα</a:t>
            </a:r>
            <a:endParaRPr lang="el-GR" dirty="0"/>
          </a:p>
        </p:txBody>
      </p:sp>
      <p:sp>
        <p:nvSpPr>
          <p:cNvPr id="4710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l-GR" altLang="el-GR" sz="2400" dirty="0" smtClean="0">
                <a:effectLst/>
              </a:rPr>
              <a:t>Στην περίπτωση της χρήσης των μη μεταλλικών επιστρωμάτων για προστασία των μετάλλων από την διάβρωση χρησιμοποιούνται ειδικές ουσίες όπως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φωσφορικά, χρωμικά διαλύματα κ.α. </a:t>
            </a:r>
            <a:r>
              <a:rPr lang="el-GR" altLang="el-GR" sz="2400" dirty="0" smtClean="0">
                <a:effectLst/>
              </a:rPr>
              <a:t>που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σχηματίζουν στην επιφάνεια προστατευτικά επιστρώματα αποτελούμενα από οξείδια ή από αδιάλυτα άλατα.</a:t>
            </a:r>
          </a:p>
          <a:p>
            <a:pPr marL="450850" lvl="1" indent="0">
              <a:buNone/>
            </a:pPr>
            <a:r>
              <a:rPr lang="el-GR" altLang="el-GR" sz="2400" dirty="0" smtClean="0">
                <a:effectLst/>
              </a:rPr>
              <a:t>Στην κατηγορία αυτή ανήκει το εμαγιέ (σμάλτο, </a:t>
            </a:r>
            <a:r>
              <a:rPr lang="en-US" altLang="el-GR" sz="2400" dirty="0" smtClean="0">
                <a:effectLst/>
              </a:rPr>
              <a:t>enamel</a:t>
            </a:r>
            <a:r>
              <a:rPr lang="el-GR" altLang="el-GR" sz="2400" dirty="0" smtClean="0">
                <a:effectLst/>
              </a:rPr>
              <a:t>) που κατέχει ιδιαίτερη θέση ανάμεσα στις αντιδιαβρωτικές επικαλύψεις μετάλλων ή κραμάτων. Το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εμαγιέ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είναι ένα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είδος γυαλιού δομημένο από ορισμένο αριθμό οξειδίων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Μορφή και μετατροπή μεταλλευμάτων</a:t>
            </a:r>
            <a:endParaRPr lang="el-GR" dirty="0"/>
          </a:p>
        </p:txBody>
      </p:sp>
      <p:sp>
        <p:nvSpPr>
          <p:cNvPr id="51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Συνεπώς κάθε υλικό που έχει κατασκευαστεί με μία σειρά διεργασιών στην βιομηχανία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είναι υλικό αναβαθμισμένο ενεργειακά σε σχέση με τις πρώτες ύλες του.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Άρα, σύμφωνα με τον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2ο </a:t>
            </a:r>
            <a:r>
              <a:rPr lang="el-GR" altLang="el-GR" sz="2400" b="1" dirty="0" err="1" smtClean="0">
                <a:solidFill>
                  <a:schemeClr val="tx2"/>
                </a:solidFill>
                <a:effectLst/>
              </a:rPr>
              <a:t>θερμοδυναμικό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 νόμο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υπάρχει η</a:t>
            </a:r>
            <a:r>
              <a:rPr lang="el-GR" altLang="el-GR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l-GR" altLang="el-GR" sz="2400" dirty="0" smtClean="0">
                <a:effectLst/>
              </a:rPr>
              <a:t>προδιάθεση του υλικού</a:t>
            </a:r>
            <a:r>
              <a:rPr lang="el-GR" altLang="el-GR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να ελαττώσει την ελεύθερη ενέργεια ή την ελεύθερη ενθαλπία </a:t>
            </a:r>
            <a:r>
              <a:rPr lang="el-GR" altLang="el-GR" sz="2400" dirty="0" smtClean="0">
                <a:effectLst/>
              </a:rPr>
              <a:t>ή</a:t>
            </a:r>
            <a:r>
              <a:rPr lang="el-GR" altLang="el-GR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το χημικό του δυναμικό </a:t>
            </a:r>
            <a:r>
              <a:rPr lang="el-GR" altLang="el-GR" sz="2400" dirty="0" smtClean="0">
                <a:effectLst/>
              </a:rPr>
              <a:t>και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να αυξήσει την εντροπία του.</a:t>
            </a:r>
            <a:endParaRPr lang="en-US" altLang="el-GR" sz="2400" b="1" dirty="0" smtClean="0">
              <a:solidFill>
                <a:schemeClr val="tx2"/>
              </a:solidFill>
              <a:effectLst/>
            </a:endParaRPr>
          </a:p>
          <a:p>
            <a:pPr eaLnBrk="1" hangingPunct="1">
              <a:spcAft>
                <a:spcPts val="600"/>
              </a:spcAft>
            </a:pPr>
            <a:endParaRPr lang="el-GR" altLang="el-GR" sz="2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67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Οργανικά επιστρώματα</a:t>
            </a:r>
            <a:endParaRPr lang="el-GR" dirty="0"/>
          </a:p>
        </p:txBody>
      </p:sp>
      <p:sp>
        <p:nvSpPr>
          <p:cNvPr id="4813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altLang="el-GR" sz="2400" dirty="0" smtClean="0">
                <a:effectLst/>
              </a:rPr>
              <a:t>Τέλος τα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οργανικά επιστρώματα ή οργανικές επικαλύ</a:t>
            </a:r>
            <a:r>
              <a:rPr lang="el-GR" altLang="el-GR" sz="2400" b="1" dirty="0" smtClean="0">
                <a:solidFill>
                  <a:srgbClr val="008000"/>
                </a:solidFill>
                <a:effectLst/>
              </a:rPr>
              <a:t>ψεις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στα οποία ανήκουν τα </a:t>
            </a:r>
            <a:r>
              <a:rPr lang="el-GR" altLang="el-GR" sz="2400" b="1" dirty="0" smtClean="0">
                <a:effectLst/>
              </a:rPr>
              <a:t>χρώματα, τα βερνίκια και οι λάκκες</a:t>
            </a:r>
            <a:r>
              <a:rPr lang="el-GR" altLang="el-GR" sz="2400" dirty="0" smtClean="0">
                <a:effectLst/>
              </a:rPr>
              <a:t>. Οι οργανικές επικαλύψεις είναι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διαλύματα συνθετικών ρητινών σε οργανικούς διαλύτες. </a:t>
            </a:r>
            <a:r>
              <a:rPr lang="el-GR" altLang="el-GR" sz="2400" b="1" dirty="0" smtClean="0">
                <a:effectLst/>
              </a:rPr>
              <a:t>Η εφαρμογή τους οδηγεί σε </a:t>
            </a:r>
            <a:r>
              <a:rPr lang="el-GR" altLang="el-GR" sz="2400" dirty="0" smtClean="0"/>
              <a:t>συνεκτικό, έγχρωμο ή όχι υμένα πάχους έως 200 μ</a:t>
            </a:r>
            <a:r>
              <a:rPr lang="en-US" altLang="el-GR" sz="2400" dirty="0" smtClean="0"/>
              <a:t>m</a:t>
            </a:r>
            <a:r>
              <a:rPr lang="el-GR" altLang="el-GR" sz="2400" dirty="0" smtClean="0"/>
              <a:t>.</a:t>
            </a:r>
            <a:endParaRPr lang="el-GR" altLang="el-GR" sz="2400" b="1" dirty="0" smtClean="0">
              <a:solidFill>
                <a:srgbClr val="82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32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Πρόσφυση - Επικαλύψεις</a:t>
            </a:r>
            <a:endParaRPr lang="el-GR" dirty="0"/>
          </a:p>
        </p:txBody>
      </p:sp>
      <p:sp>
        <p:nvSpPr>
          <p:cNvPr id="4813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0850" indent="0" eaLnBrk="1" hangingPunct="1">
              <a:buNone/>
            </a:pPr>
            <a:r>
              <a:rPr lang="el-GR" altLang="el-GR" sz="2400" dirty="0" smtClean="0">
                <a:effectLst/>
              </a:rPr>
              <a:t>Εξαιρετικά σημαντικός παράγοντας για την αποτελεσματικότητά τους είναι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η</a:t>
            </a:r>
            <a:r>
              <a:rPr lang="el-GR" altLang="el-GR" sz="2400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καλή πρόσφυση των οργανικών επιχρισμάτων στο υπόστρωμα </a:t>
            </a:r>
            <a:r>
              <a:rPr lang="el-GR" altLang="el-GR" sz="2400" dirty="0" smtClean="0">
                <a:effectLst/>
              </a:rPr>
              <a:t>μια και θα πρέπει να δρουν ως αδιαπέραστες μεμβράνες απέναντι στα αέρια, τους ατμούς, τα υγρά και τα ιόντα, παρεμποδίζοντας έτσι κάθε διαβρωτική δράση στην προστατευόμενη επιφάνεια.</a:t>
            </a:r>
          </a:p>
          <a:p>
            <a:pPr marL="450850" indent="0" eaLnBrk="1" hangingPunct="1">
              <a:buNone/>
            </a:pPr>
            <a:r>
              <a:rPr lang="el-GR" altLang="el-GR" sz="2400" dirty="0" smtClean="0">
                <a:effectLst/>
              </a:rPr>
              <a:t>Υπάρχουν επιχρίσματα που χρησιμοποιούνται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ως</a:t>
            </a:r>
            <a:r>
              <a:rPr lang="el-GR" altLang="el-GR" sz="2400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εσωτερικές οργανικές επικαλύψεις </a:t>
            </a:r>
            <a:r>
              <a:rPr lang="el-GR" altLang="el-GR" sz="2400" dirty="0" smtClean="0">
                <a:effectLst/>
              </a:rPr>
              <a:t>και άλλα ως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εξωτερικές </a:t>
            </a:r>
            <a:r>
              <a:rPr lang="el-GR" altLang="el-GR" sz="2400" dirty="0" smtClean="0">
                <a:effectLst/>
              </a:rPr>
              <a:t>και ονομάζονται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λάκκες (</a:t>
            </a:r>
            <a:r>
              <a:rPr lang="en-US" altLang="el-GR" sz="2400" b="1" dirty="0" smtClean="0">
                <a:solidFill>
                  <a:srgbClr val="820000"/>
                </a:solidFill>
                <a:effectLst/>
              </a:rPr>
              <a:t>lacquers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)</a:t>
            </a:r>
            <a:r>
              <a:rPr lang="el-GR" altLang="el-GR" sz="2400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altLang="el-GR" sz="2400" dirty="0" smtClean="0">
                <a:effectLst/>
              </a:rPr>
              <a:t>και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βερνίκια (</a:t>
            </a:r>
            <a:r>
              <a:rPr lang="en-US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varnishes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),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l-GR" altLang="el-GR" sz="2400" dirty="0" smtClean="0">
                <a:effectLst/>
              </a:rPr>
              <a:t>αντίστοιχα</a:t>
            </a:r>
            <a:r>
              <a:rPr lang="el-GR" altLang="el-GR" sz="2400" b="1" dirty="0" smtClean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24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Λάκκες</a:t>
            </a:r>
            <a:endParaRPr lang="el-GR" dirty="0"/>
          </a:p>
        </p:txBody>
      </p:sp>
      <p:sp>
        <p:nvSpPr>
          <p:cNvPr id="984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Οι λάκκες μπορεί να </a:t>
            </a:r>
            <a:r>
              <a:rPr lang="el-GR" sz="2400" b="1" dirty="0" smtClean="0">
                <a:solidFill>
                  <a:srgbClr val="820000"/>
                </a:solidFill>
              </a:rPr>
              <a:t>είναι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/>
              <a:t>Λευκές και αδιαφανείς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/>
              <a:t>Χρυσίζουσας απόχρωσης και διαφανείς (</a:t>
            </a:r>
            <a:r>
              <a:rPr lang="el-GR" sz="2400" dirty="0" err="1" smtClean="0"/>
              <a:t>χρυσοβερνίκια</a:t>
            </a:r>
            <a:r>
              <a:rPr lang="el-GR" sz="2400" dirty="0" smtClean="0"/>
              <a:t>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/>
              <a:t>Τα βερνίκια είναι πάντα διαφανή και συνήθως άχρωμα.</a:t>
            </a:r>
          </a:p>
        </p:txBody>
      </p:sp>
    </p:spTree>
    <p:extLst>
      <p:ext uri="{BB962C8B-B14F-4D97-AF65-F5344CB8AC3E}">
        <p14:creationId xmlns:p14="http://schemas.microsoft.com/office/powerpoint/2010/main" val="15130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Οργανικές επικαλύψεις</a:t>
            </a:r>
            <a:endParaRPr lang="el-GR" dirty="0"/>
          </a:p>
        </p:txBody>
      </p:sp>
      <p:sp>
        <p:nvSpPr>
          <p:cNvPr id="984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Στην </a:t>
            </a:r>
            <a:r>
              <a:rPr lang="el-GR" sz="2400" b="1" dirty="0" err="1" smtClean="0">
                <a:solidFill>
                  <a:srgbClr val="820000"/>
                </a:solidFill>
              </a:rPr>
              <a:t>κυτιοποιΐα</a:t>
            </a:r>
            <a:r>
              <a:rPr lang="el-GR" sz="2400" b="1" dirty="0" smtClean="0">
                <a:solidFill>
                  <a:srgbClr val="820000"/>
                </a:solidFill>
              </a:rPr>
              <a:t> χρησιμοποιούνται οργανικές επικαλύψεις για τους ακόλουθους λόγους: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/>
              <a:t>Παρεμπόδιση φαινομένων διάβρωσης και αντιμετώπιση προβλημάτων όπως η θειούχος κηλίδωση στην περίπτωση πρωτεϊνούχων τροφίμων.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/>
              <a:t>A</a:t>
            </a:r>
            <a:r>
              <a:rPr lang="el-GR" sz="2400" dirty="0" err="1" smtClean="0"/>
              <a:t>ποφυγή</a:t>
            </a:r>
            <a:r>
              <a:rPr lang="el-GR" sz="2400" dirty="0" smtClean="0"/>
              <a:t> φαινομένων διάβρωσης της εξωτερικής επιφάνειας των κουτιών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/>
              <a:t>Προσδίδεται καλύτερη εμφάνιση στην εσωτερική και εξωτερική όψη των κουτιών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/>
              <a:t>Απομακρύνεται ευκολότερα το τρόφιμο από την συσκευασία</a:t>
            </a:r>
          </a:p>
        </p:txBody>
      </p:sp>
    </p:spTree>
    <p:extLst>
      <p:ext uri="{BB962C8B-B14F-4D97-AF65-F5344CB8AC3E}">
        <p14:creationId xmlns:p14="http://schemas.microsoft.com/office/powerpoint/2010/main" val="17536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Ελληνική </a:t>
            </a: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2000" dirty="0" smtClean="0"/>
              <a:t>Καρακασίδης</a:t>
            </a:r>
            <a:r>
              <a:rPr lang="el-GR" sz="2000" dirty="0"/>
              <a:t> Ν</a:t>
            </a:r>
            <a:r>
              <a:rPr lang="el-GR" sz="2000" dirty="0" smtClean="0"/>
              <a:t>., “Η συμπεριφορά στη διάβρωση του </a:t>
            </a:r>
            <a:r>
              <a:rPr lang="el-GR" sz="2000" dirty="0" err="1" smtClean="0"/>
              <a:t>λακκαρισμένου</a:t>
            </a:r>
            <a:r>
              <a:rPr lang="el-GR" sz="2000" dirty="0" smtClean="0"/>
              <a:t> λευκοσιδήρου σε κονσέρβες τροφίμων – Έλεγχος </a:t>
            </a:r>
            <a:r>
              <a:rPr lang="en-US" sz="2000" dirty="0" smtClean="0"/>
              <a:t>in vitro</a:t>
            </a:r>
            <a:r>
              <a:rPr lang="el-GR" sz="2000" dirty="0" smtClean="0"/>
              <a:t> και </a:t>
            </a:r>
            <a:r>
              <a:rPr lang="en-US" sz="2000" dirty="0" smtClean="0"/>
              <a:t>in situ</a:t>
            </a:r>
            <a:r>
              <a:rPr lang="el-GR" sz="2000" dirty="0" smtClean="0"/>
              <a:t>” Διδακτορική Διατριβή, ΕΜΠ, Τμήμα Χημικών Μηχανικών, 1993.</a:t>
            </a:r>
          </a:p>
          <a:p>
            <a:pPr>
              <a:spcBef>
                <a:spcPts val="600"/>
              </a:spcBef>
              <a:defRPr/>
            </a:pPr>
            <a:r>
              <a:rPr lang="el-GR" sz="2000" dirty="0"/>
              <a:t>Κουλουμπή N</a:t>
            </a:r>
            <a:r>
              <a:rPr lang="el-GR" sz="2000" dirty="0" smtClean="0"/>
              <a:t>., «Διάβρωση και Προστασία», Ε.Μ.Π, Αθήνα 2010.</a:t>
            </a:r>
          </a:p>
          <a:p>
            <a:pPr>
              <a:spcBef>
                <a:spcPts val="600"/>
              </a:spcBef>
              <a:defRPr/>
            </a:pPr>
            <a:r>
              <a:rPr lang="el-GR" sz="2000" dirty="0" err="1" smtClean="0"/>
              <a:t>Νόμπελης</a:t>
            </a:r>
            <a:r>
              <a:rPr lang="el-GR" sz="2000" dirty="0" smtClean="0"/>
              <a:t> </a:t>
            </a:r>
            <a:r>
              <a:rPr lang="el-GR" sz="2000" dirty="0"/>
              <a:t>Φ</a:t>
            </a:r>
            <a:r>
              <a:rPr lang="el-GR" sz="2000" dirty="0" smtClean="0"/>
              <a:t>., Χημεία για Τεχνολόγους, 2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Έκδοση, Μακεδονικές Εκδόσεις, 2003.</a:t>
            </a:r>
          </a:p>
          <a:p>
            <a:pPr>
              <a:spcBef>
                <a:spcPts val="600"/>
              </a:spcBef>
              <a:defRPr/>
            </a:pPr>
            <a:r>
              <a:rPr lang="el-GR" sz="2000" dirty="0" err="1"/>
              <a:t>Ντάφλου</a:t>
            </a:r>
            <a:r>
              <a:rPr lang="el-GR" sz="2000" dirty="0"/>
              <a:t> Ε., «Ανθεκτικότητα οργανικών επικαλύψεων που περιέχουν αναστολείς διάβρωσης» Διδακτορική Διατριβή, ΕΜΠ, Τμήμα Χημικών Μηχανικών, 2012.</a:t>
            </a:r>
          </a:p>
          <a:p>
            <a:pPr>
              <a:spcBef>
                <a:spcPts val="600"/>
              </a:spcBef>
              <a:defRPr/>
            </a:pPr>
            <a:r>
              <a:rPr lang="el-GR" sz="2000" dirty="0" smtClean="0"/>
              <a:t>Παπαδάκης </a:t>
            </a:r>
            <a:r>
              <a:rPr lang="el-GR" sz="2000" dirty="0"/>
              <a:t>Σ</a:t>
            </a:r>
            <a:r>
              <a:rPr lang="el-GR" sz="2000" dirty="0" smtClean="0"/>
              <a:t>., Συσκευασία Τροφίμων, Εκδόσεις </a:t>
            </a:r>
            <a:r>
              <a:rPr lang="el-GR" sz="2000" dirty="0" err="1" smtClean="0"/>
              <a:t>Τζιόλα</a:t>
            </a:r>
            <a:r>
              <a:rPr lang="el-GR" sz="2000" dirty="0" smtClean="0"/>
              <a:t>, 2010.</a:t>
            </a:r>
          </a:p>
          <a:p>
            <a:pPr>
              <a:spcBef>
                <a:spcPts val="600"/>
              </a:spcBef>
              <a:defRPr/>
            </a:pPr>
            <a:r>
              <a:rPr lang="el-GR" sz="2000" dirty="0" err="1"/>
              <a:t>Σκουλικίδης</a:t>
            </a:r>
            <a:r>
              <a:rPr lang="el-GR" sz="2000" dirty="0"/>
              <a:t> Θ.Ν., «Διάβρωση και Συντήρηση των Δομικών Υλικών των Μνημείων», Πανεπιστημιακές Εκδόσεις Κρήτης , (ΠΕΚ), 2000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4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Ξενόγλωσση 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000" dirty="0"/>
              <a:t>Batis</a:t>
            </a:r>
            <a:r>
              <a:rPr lang="el-GR" sz="2000" dirty="0"/>
              <a:t> </a:t>
            </a:r>
            <a:r>
              <a:rPr lang="en-GB" sz="2000" dirty="0"/>
              <a:t>G., </a:t>
            </a:r>
            <a:r>
              <a:rPr lang="en-GB" sz="2000" dirty="0" err="1"/>
              <a:t>Kouloumi</a:t>
            </a:r>
            <a:r>
              <a:rPr lang="el-GR" sz="2000" dirty="0"/>
              <a:t> </a:t>
            </a:r>
            <a:r>
              <a:rPr lang="en-GB" sz="2000" dirty="0"/>
              <a:t>N., </a:t>
            </a:r>
            <a:r>
              <a:rPr lang="en-GB" sz="2000" dirty="0" err="1"/>
              <a:t>Soulis</a:t>
            </a:r>
            <a:r>
              <a:rPr lang="el-GR" sz="2000" dirty="0"/>
              <a:t> </a:t>
            </a:r>
            <a:r>
              <a:rPr lang="en-GB" sz="2000" dirty="0"/>
              <a:t>E., «Sand </a:t>
            </a:r>
            <a:r>
              <a:rPr lang="en-GB" sz="2000" dirty="0" err="1"/>
              <a:t>lasting:the</a:t>
            </a:r>
            <a:r>
              <a:rPr lang="en-GB" sz="2000" dirty="0"/>
              <a:t> only way to eliminate rust?», Anti-Corrosion Methods and Materials, Vol 45, No 4, 1998.</a:t>
            </a:r>
            <a:endParaRPr lang="el-GR" sz="2000" dirty="0"/>
          </a:p>
          <a:p>
            <a:pPr>
              <a:spcAft>
                <a:spcPts val="600"/>
              </a:spcAft>
              <a:defRPr/>
            </a:pPr>
            <a:r>
              <a:rPr lang="en-GB" sz="2000" dirty="0" err="1" smtClean="0"/>
              <a:t>Bierwagen</a:t>
            </a:r>
            <a:r>
              <a:rPr lang="el-GR" sz="2000" dirty="0" smtClean="0"/>
              <a:t> </a:t>
            </a:r>
            <a:r>
              <a:rPr lang="en-GB" sz="2000" dirty="0"/>
              <a:t>G. P</a:t>
            </a:r>
            <a:r>
              <a:rPr lang="en-GB" sz="2000" dirty="0" smtClean="0"/>
              <a:t>., «Reflections on corrosion control y organic coatings», Progress in Organic Coatings, Vol 28, 1996.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n-GB" sz="2000" dirty="0" smtClean="0"/>
              <a:t>P. </a:t>
            </a:r>
            <a:r>
              <a:rPr lang="en-GB" sz="2000" dirty="0" err="1" smtClean="0"/>
              <a:t>Molera</a:t>
            </a:r>
            <a:r>
              <a:rPr lang="en-GB" sz="2000" dirty="0" smtClean="0"/>
              <a:t>, X. </a:t>
            </a:r>
            <a:r>
              <a:rPr lang="en-GB" sz="2000" dirty="0" err="1" smtClean="0"/>
              <a:t>Oller</a:t>
            </a:r>
            <a:r>
              <a:rPr lang="en-GB" sz="2000" dirty="0" smtClean="0"/>
              <a:t>, M. del Vale, F. Gonzalez, « Formulation and characterization of anticorrosive paints», Pigment and Resin Technology, Vol 33, No 2, 2004.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571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 </a:t>
            </a:r>
            <a:r>
              <a:rPr lang="el-GR" sz="2000" dirty="0"/>
              <a:t>2014.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(Θ). Ενότητα 9: Ηλεκτροχημεία των φαινομένων της </a:t>
            </a:r>
            <a:r>
              <a:rPr lang="el-GR" sz="2000" dirty="0" smtClean="0"/>
              <a:t>διάβρωσης».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Μορφή και μετατροπή μεταλλευμάτων</a:t>
            </a:r>
            <a:endParaRPr lang="el-GR" dirty="0"/>
          </a:p>
        </p:txBody>
      </p:sp>
      <p:sp>
        <p:nvSpPr>
          <p:cNvPr id="51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Επομένως, ένα τέτοιο υλικό αν αφεθεί ελεύθερο στην ατμόσφαιρα έχει την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προδιάθεση να υποβαθμιστεί ενεργειακά.</a:t>
            </a:r>
            <a:endParaRPr lang="en-US" altLang="el-GR" sz="2400" b="1" dirty="0" smtClean="0">
              <a:solidFill>
                <a:srgbClr val="820000"/>
              </a:solidFill>
              <a:effectLst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Αυτό σημαίνει ότι στην περίπτωση των μετάλλων και των κραμάτων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αυτά έχουν την τάση να μετατραπούν σε οξείδια ή άλλες ενώσεις.</a:t>
            </a:r>
            <a:endParaRPr lang="en-US" altLang="el-GR" sz="2400" b="1" dirty="0" smtClean="0">
              <a:solidFill>
                <a:srgbClr val="820000"/>
              </a:solidFill>
              <a:effectLst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Η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αυθόρμητη αυτή προδιάθεση των μεταλλικών υλικών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να επανέλθουν στην αρχική τους φυσική κατάσταση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αποτελεί το αίτιο της διάβρωσης.</a:t>
            </a:r>
          </a:p>
          <a:p>
            <a:pPr eaLnBrk="1" hangingPunct="1">
              <a:spcAft>
                <a:spcPts val="600"/>
              </a:spcAft>
            </a:pPr>
            <a:endParaRPr lang="el-GR" altLang="el-GR" sz="2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84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</a:t>
            </a:r>
            <a:r>
              <a:rPr lang="el-GR" sz="1800" dirty="0" smtClean="0"/>
              <a:t>περιεχομένου από τα ακόλουθα έργα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spcBef>
                <a:spcPts val="600"/>
              </a:spcBef>
              <a:defRPr/>
            </a:pPr>
            <a:r>
              <a:rPr lang="el-GR" sz="1800" dirty="0" err="1"/>
              <a:t>Καρακασίδης</a:t>
            </a:r>
            <a:r>
              <a:rPr lang="el-GR" sz="1800" dirty="0"/>
              <a:t> Ν., “Η συμπεριφορά στη διάβρωση του </a:t>
            </a:r>
            <a:r>
              <a:rPr lang="el-GR" sz="1800" dirty="0" err="1"/>
              <a:t>λακκαρισμένου</a:t>
            </a:r>
            <a:r>
              <a:rPr lang="el-GR" sz="1800" dirty="0"/>
              <a:t> λευκοσιδήρου σε κονσέρβες τροφίμων – Έλεγχος </a:t>
            </a:r>
            <a:r>
              <a:rPr lang="en-US" sz="1800" dirty="0"/>
              <a:t>in vitro</a:t>
            </a:r>
            <a:r>
              <a:rPr lang="el-GR" sz="1800" dirty="0"/>
              <a:t> και </a:t>
            </a:r>
            <a:r>
              <a:rPr lang="en-US" sz="1800" dirty="0"/>
              <a:t>in situ</a:t>
            </a:r>
            <a:r>
              <a:rPr lang="el-GR" sz="1800" dirty="0"/>
              <a:t>” Διδακτορική Διατριβή, ΕΜΠ, Τμήμα Χημικών Μηχανικών, 1993.</a:t>
            </a:r>
          </a:p>
          <a:p>
            <a:pPr>
              <a:spcBef>
                <a:spcPts val="600"/>
              </a:spcBef>
              <a:defRPr/>
            </a:pPr>
            <a:r>
              <a:rPr lang="el-GR" sz="1800" dirty="0"/>
              <a:t>Κουλουμπή N., «Διάβρωση και Προστασία», Ε.Μ.Π, Αθήνα 2010.</a:t>
            </a:r>
          </a:p>
          <a:p>
            <a:pPr>
              <a:spcBef>
                <a:spcPts val="600"/>
              </a:spcBef>
              <a:defRPr/>
            </a:pPr>
            <a:r>
              <a:rPr lang="el-GR" sz="1800" dirty="0" err="1"/>
              <a:t>Νόμπελης</a:t>
            </a:r>
            <a:r>
              <a:rPr lang="el-GR" sz="1800" dirty="0"/>
              <a:t> Φ., Χημεία για Τεχνολόγους, 2</a:t>
            </a:r>
            <a:r>
              <a:rPr lang="el-GR" sz="1800" baseline="30000" dirty="0"/>
              <a:t>η</a:t>
            </a:r>
            <a:r>
              <a:rPr lang="el-GR" sz="1800" dirty="0"/>
              <a:t> Έκδοση, Μακεδονικές Εκδόσεις, 2003.</a:t>
            </a:r>
          </a:p>
          <a:p>
            <a:pPr>
              <a:spcBef>
                <a:spcPts val="600"/>
              </a:spcBef>
              <a:defRPr/>
            </a:pPr>
            <a:r>
              <a:rPr lang="el-GR" sz="1800" dirty="0" err="1"/>
              <a:t>Ντάφλου</a:t>
            </a:r>
            <a:r>
              <a:rPr lang="el-GR" sz="1800" dirty="0"/>
              <a:t> Ε., «Ανθεκτικότητα οργανικών επικαλύψεων που περιέχουν αναστολείς διάβρωσης» Διδακτορική Διατριβή, ΕΜΠ, Τμήμα Χημικών Μηχανικών, 2012.</a:t>
            </a:r>
          </a:p>
          <a:p>
            <a:pPr>
              <a:spcBef>
                <a:spcPts val="600"/>
              </a:spcBef>
              <a:defRPr/>
            </a:pPr>
            <a:r>
              <a:rPr lang="el-GR" sz="1800" dirty="0"/>
              <a:t>Παπαδάκης Σ., Συσκευασία Τροφίμων, Εκδόσεις </a:t>
            </a:r>
            <a:r>
              <a:rPr lang="el-GR" sz="1800" dirty="0" err="1"/>
              <a:t>Τζιόλα</a:t>
            </a:r>
            <a:r>
              <a:rPr lang="el-GR" sz="1800" dirty="0"/>
              <a:t>, 2010.</a:t>
            </a:r>
          </a:p>
          <a:p>
            <a:pPr>
              <a:spcAft>
                <a:spcPts val="600"/>
              </a:spcAft>
              <a:defRPr/>
            </a:pPr>
            <a:r>
              <a:rPr lang="el-GR" sz="1800" dirty="0" err="1"/>
              <a:t>Σκουλικίδης</a:t>
            </a:r>
            <a:r>
              <a:rPr lang="el-GR" sz="1800" dirty="0"/>
              <a:t> Θ.Ν., «Διάβρωση και Συντήρηση των Δομικών Υλικών των Μνημείων», Πανεπιστημιακές Εκδόσεις Κρήτης , (ΠΕΚ), 2000</a:t>
            </a:r>
            <a:r>
              <a:rPr lang="el-GR" sz="1800" dirty="0" smtClean="0"/>
              <a:t>.</a:t>
            </a:r>
            <a:r>
              <a:rPr lang="en-GB" sz="1800" dirty="0"/>
              <a:t> </a:t>
            </a:r>
            <a:r>
              <a:rPr lang="en-GB" sz="1800" dirty="0" err="1"/>
              <a:t>Batis</a:t>
            </a:r>
            <a:r>
              <a:rPr lang="el-GR" sz="1800" dirty="0"/>
              <a:t> </a:t>
            </a:r>
            <a:r>
              <a:rPr lang="en-GB" sz="1800" dirty="0"/>
              <a:t>G., </a:t>
            </a:r>
            <a:r>
              <a:rPr lang="en-GB" sz="1800" dirty="0" err="1"/>
              <a:t>Kouloumi</a:t>
            </a:r>
            <a:r>
              <a:rPr lang="el-GR" sz="1800" dirty="0"/>
              <a:t> </a:t>
            </a:r>
            <a:r>
              <a:rPr lang="en-GB" sz="1800" dirty="0"/>
              <a:t>N., </a:t>
            </a:r>
            <a:r>
              <a:rPr lang="en-GB" sz="1800" dirty="0" err="1"/>
              <a:t>Soulis</a:t>
            </a:r>
            <a:r>
              <a:rPr lang="el-GR" sz="1800" dirty="0"/>
              <a:t> </a:t>
            </a:r>
            <a:r>
              <a:rPr lang="en-GB" sz="1800" dirty="0"/>
              <a:t>E., «Sand </a:t>
            </a:r>
            <a:r>
              <a:rPr lang="en-GB" sz="1800" dirty="0" err="1"/>
              <a:t>lasting:the</a:t>
            </a:r>
            <a:r>
              <a:rPr lang="en-GB" sz="1800" dirty="0"/>
              <a:t> only way to eliminate rust?», Anti-Corrosion Methods and Materials, Vol 45, No 4, 1998.</a:t>
            </a:r>
            <a:endParaRPr lang="el-GR" sz="1800" dirty="0"/>
          </a:p>
          <a:p>
            <a:pPr>
              <a:spcAft>
                <a:spcPts val="600"/>
              </a:spcAft>
              <a:defRPr/>
            </a:pPr>
            <a:r>
              <a:rPr lang="en-GB" sz="1800" dirty="0" err="1"/>
              <a:t>Bierwagen</a:t>
            </a:r>
            <a:r>
              <a:rPr lang="el-GR" sz="1800" dirty="0"/>
              <a:t> </a:t>
            </a:r>
            <a:r>
              <a:rPr lang="en-GB" sz="1800" dirty="0"/>
              <a:t>G. P., «Reflections on corrosion control y organic coatings», Progress in Organic Coatings, Vol 28, 1996.</a:t>
            </a:r>
            <a:endParaRPr lang="el-GR" sz="1800" dirty="0"/>
          </a:p>
          <a:p>
            <a:pPr>
              <a:spcAft>
                <a:spcPts val="600"/>
              </a:spcAft>
              <a:defRPr/>
            </a:pPr>
            <a:r>
              <a:rPr lang="en-GB" sz="1800" dirty="0"/>
              <a:t>P. </a:t>
            </a:r>
            <a:r>
              <a:rPr lang="en-GB" sz="1800" dirty="0" err="1"/>
              <a:t>Molera</a:t>
            </a:r>
            <a:r>
              <a:rPr lang="en-GB" sz="1800" dirty="0"/>
              <a:t>, X. </a:t>
            </a:r>
            <a:r>
              <a:rPr lang="en-GB" sz="1800" dirty="0" err="1"/>
              <a:t>Oller</a:t>
            </a:r>
            <a:r>
              <a:rPr lang="en-GB" sz="1800" dirty="0"/>
              <a:t>, M. del Vale, F. Gonzalez, « Formulation and characterization of anticorrosive paints», Pigment and Resin Technology, Vol 33, No 2, 2004.</a:t>
            </a:r>
            <a:endParaRPr lang="el-GR" sz="1800" dirty="0"/>
          </a:p>
          <a:p>
            <a:pPr>
              <a:spcBef>
                <a:spcPts val="600"/>
              </a:spcBef>
              <a:defRPr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9455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Διάβρωση</a:t>
            </a:r>
          </a:p>
        </p:txBody>
      </p:sp>
      <p:sp>
        <p:nvSpPr>
          <p:cNvPr id="946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</a:rPr>
              <a:t>Ο όρος της διάβρωσης όπως έχει αποδοθεί από την Διεθνή Επιτροπή Διάβρωσης και Ρύπανσης των Υφάλων κατασκευών έχει ως εξής:</a:t>
            </a:r>
            <a:endParaRPr lang="en-US" sz="2400" dirty="0" smtClean="0"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Διάβρωση λέγεται κάθε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αυθόρμητη</a:t>
            </a:r>
            <a:r>
              <a:rPr lang="el-GR" sz="2400" dirty="0" smtClean="0">
                <a:effectLst/>
              </a:rPr>
              <a:t>,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dirty="0" err="1" smtClean="0">
                <a:effectLst/>
              </a:rPr>
              <a:t>κατεπέκταση</a:t>
            </a:r>
            <a:r>
              <a:rPr lang="el-GR" sz="2400" dirty="0" smtClean="0">
                <a:effectLst/>
              </a:rPr>
              <a:t> εκβιασμένη, ηλεκτροχημικής και </a:t>
            </a:r>
            <a:r>
              <a:rPr lang="el-GR" sz="2400" dirty="0" err="1" smtClean="0">
                <a:effectLst/>
              </a:rPr>
              <a:t>κατεπέκταση</a:t>
            </a:r>
            <a:r>
              <a:rPr lang="el-GR" sz="2400" dirty="0" smtClean="0">
                <a:effectLst/>
              </a:rPr>
              <a:t> χημικής – μηχανικής και βιολογικής φύσης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αλλοίωση της επιφάνειας των μετάλλων (καθαρών και κραμάτων) που οδηγεί σε απώλεια υλικού.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57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Διάβρωση</a:t>
            </a:r>
          </a:p>
        </p:txBody>
      </p:sp>
      <p:sp>
        <p:nvSpPr>
          <p:cNvPr id="946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Στον ορισμό αυτό με τον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όρο εκβιασμένη αλλοίωση </a:t>
            </a:r>
            <a:r>
              <a:rPr lang="el-GR" sz="2400" dirty="0" smtClean="0">
                <a:effectLst/>
              </a:rPr>
              <a:t>δεν νοείται η εκβιασμένη πραγματοποίηση </a:t>
            </a:r>
            <a:r>
              <a:rPr lang="el-GR" sz="2400" dirty="0" err="1" smtClean="0">
                <a:effectLst/>
              </a:rPr>
              <a:t>θερμοδυναμικά</a:t>
            </a:r>
            <a:r>
              <a:rPr lang="el-GR" sz="2400" dirty="0" smtClean="0">
                <a:effectLst/>
              </a:rPr>
              <a:t> μη αυθόρμητου φαινομένου, αλλά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επιτάχυνση του οπωσδήποτε </a:t>
            </a:r>
            <a:r>
              <a:rPr lang="el-GR" sz="24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θερμοδυναμικά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επιτρεπτού φαινομένου (π.χ. υψηλή θερμοκρασία, δραστικές χημικές ουσίες).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Επίσης, ως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απώλεια υλικού</a:t>
            </a:r>
            <a:r>
              <a:rPr lang="el-GR" sz="2400" dirty="0" smtClean="0">
                <a:solidFill>
                  <a:schemeClr val="tx2"/>
                </a:solidFill>
                <a:effectLst/>
              </a:rPr>
              <a:t> </a:t>
            </a:r>
            <a:r>
              <a:rPr lang="el-GR" sz="2400" dirty="0" smtClean="0">
                <a:effectLst/>
              </a:rPr>
              <a:t>θεωρείται</a:t>
            </a:r>
            <a:r>
              <a:rPr lang="el-GR" sz="2400" b="1" dirty="0" smtClean="0">
                <a:effectLst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η κατανάλωση μετάλλου ή κράματος για την δημιουργία προϊόντων διάβρωσης </a:t>
            </a:r>
            <a:r>
              <a:rPr lang="el-GR" sz="2400" dirty="0" smtClean="0">
                <a:effectLst/>
              </a:rPr>
              <a:t>ανεξάρτητα του αν τα προϊόντα αυτά</a:t>
            </a:r>
            <a:r>
              <a:rPr lang="el-GR" sz="2400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μένουν στην μεταλλική επιφάνεια με συνέπεια την αύξηση του αρχικού βάρους του.</a:t>
            </a:r>
            <a:endParaRPr lang="en-US" sz="2400" b="1" dirty="0" smtClean="0">
              <a:solidFill>
                <a:schemeClr val="tx2"/>
              </a:solidFill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Άρα, ως απώλεια υλικού θεωρείται και η μετατροπή του μετάλλου σε άλλη από την αρχική του μορφή.</a:t>
            </a:r>
          </a:p>
        </p:txBody>
      </p:sp>
    </p:spTree>
    <p:extLst>
      <p:ext uri="{BB962C8B-B14F-4D97-AF65-F5344CB8AC3E}">
        <p14:creationId xmlns:p14="http://schemas.microsoft.com/office/powerpoint/2010/main" val="23604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Διάβρωση</a:t>
            </a:r>
          </a:p>
        </p:txBody>
      </p:sp>
      <p:sp>
        <p:nvSpPr>
          <p:cNvPr id="937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Υπάρχουν διάφοροι ορισμοί για την διάβρωση και ακολουθεί ακόμη ένας:</a:t>
            </a:r>
            <a:endParaRPr lang="en-US" sz="2800" dirty="0" smtClean="0">
              <a:effectLst/>
            </a:endParaRPr>
          </a:p>
          <a:p>
            <a:pPr eaLnBrk="1" hangingPunct="1">
              <a:defRPr/>
            </a:pPr>
            <a:r>
              <a:rPr lang="el-GR" sz="2800" dirty="0" smtClean="0">
                <a:effectLst/>
              </a:rPr>
              <a:t>Με τον όρο διάβρωση ενός μετάλλου εννοούμε </a:t>
            </a:r>
            <a:r>
              <a:rPr lang="el-GR" sz="2800" b="1" dirty="0" smtClean="0">
                <a:solidFill>
                  <a:schemeClr val="tx2"/>
                </a:solidFill>
                <a:effectLst/>
              </a:rPr>
              <a:t>το σύνολο των πολύπλοκων χημικών φαινομένων που λαμβάνουν χώρα σε αυτό</a:t>
            </a:r>
            <a:r>
              <a:rPr lang="el-GR" sz="2800" dirty="0" smtClean="0">
                <a:effectLst/>
              </a:rPr>
              <a:t>, υπό την επίδραση του άμεσου περιβάλλοντός του οδηγώντας στην αλλοίωση του, </a:t>
            </a:r>
            <a:r>
              <a:rPr lang="el-GR" sz="2800" b="1" dirty="0" smtClean="0">
                <a:solidFill>
                  <a:schemeClr val="tx2"/>
                </a:solidFill>
                <a:effectLst/>
              </a:rPr>
              <a:t>με αποτέλεσμα τη χειροτέρευση των φυσικών και χημικών ιδιοτήτων του.</a:t>
            </a:r>
          </a:p>
        </p:txBody>
      </p:sp>
    </p:spTree>
    <p:extLst>
      <p:ext uri="{BB962C8B-B14F-4D97-AF65-F5344CB8AC3E}">
        <p14:creationId xmlns:p14="http://schemas.microsoft.com/office/powerpoint/2010/main" val="9886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Διάβρωση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9013" name="Rectangle 5"/>
              <p:cNvSpPr>
                <a:spLocks noGrp="1" noRot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l-GR" sz="2800" dirty="0" smtClean="0">
                    <a:effectLst/>
                  </a:rPr>
                  <a:t>Έτσι λοιπόν στη βάση κάθε φαινομένου διάβρωσης υπάρχει μία </a:t>
                </a:r>
                <a:r>
                  <a:rPr lang="el-GR" sz="2800" b="1" dirty="0" smtClean="0">
                    <a:solidFill>
                      <a:schemeClr val="tx2"/>
                    </a:solidFill>
                    <a:effectLst/>
                  </a:rPr>
                  <a:t>αντίδραση οξείδωσης.</a:t>
                </a:r>
                <a:endParaRPr lang="en-US" sz="2800" b="1" dirty="0" smtClean="0">
                  <a:solidFill>
                    <a:schemeClr val="tx2"/>
                  </a:solidFill>
                  <a:effectLst/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el-GR" sz="2800" dirty="0" smtClean="0">
                    <a:effectLst/>
                  </a:rPr>
                  <a:t>Σε κάθε αντίδραση οξείδωσης έχουμε </a:t>
                </a:r>
                <a:r>
                  <a:rPr lang="el-GR" sz="2800" b="1" dirty="0" smtClean="0">
                    <a:solidFill>
                      <a:schemeClr val="tx2"/>
                    </a:solidFill>
                    <a:effectLst/>
                  </a:rPr>
                  <a:t>αποβολή ηλεκτρονίων.</a:t>
                </a:r>
                <a:endParaRPr lang="en-US" sz="2800" b="1" dirty="0" smtClean="0">
                  <a:solidFill>
                    <a:schemeClr val="tx2"/>
                  </a:solidFill>
                  <a:effectLst/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el-GR" sz="2800" dirty="0" smtClean="0">
                    <a:effectLst/>
                  </a:rPr>
                  <a:t>Αντίθετα, στις αντιδράσεις αναγωγής λαμβάνει χώρα </a:t>
                </a:r>
                <a:r>
                  <a:rPr lang="el-GR" sz="2800" b="1" dirty="0" smtClean="0">
                    <a:solidFill>
                      <a:schemeClr val="tx2"/>
                    </a:solidFill>
                    <a:effectLst/>
                  </a:rPr>
                  <a:t>πρόσληψη ηλεκτρονίων.</a:t>
                </a:r>
                <a:endParaRPr lang="en-US" sz="2800" b="1" dirty="0" smtClean="0">
                  <a:solidFill>
                    <a:schemeClr val="tx2"/>
                  </a:solidFill>
                  <a:effectLst/>
                </a:endParaRPr>
              </a:p>
              <a:p>
                <a:pPr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𝐂𝐮</m:t>
                    </m:r>
                    <m:r>
                      <a:rPr lang="en-US" sz="2800" b="1" i="0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𝐂</m:t>
                        </m:r>
                        <m:r>
                          <a:rPr lang="en-US" sz="2800" b="1" i="0">
                            <a:solidFill>
                              <a:schemeClr val="tx2"/>
                            </a:solidFill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0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mbria Math"/>
                      </a:rPr>
                      <m:t>𝟐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𝐞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l-GR" sz="2800" b="0" i="0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800" b="0" i="0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mbria Math"/>
                      </a:rPr>
                      <m:t>οξε</m:t>
                    </m:r>
                  </m:oMath>
                </a14:m>
                <a:r>
                  <a:rPr lang="el-GR" sz="2800" dirty="0" smtClean="0">
                    <a:solidFill>
                      <a:schemeClr val="tx2"/>
                    </a:solidFill>
                    <a:effectLst/>
                  </a:rPr>
                  <a:t>ίδωση)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𝐂</m:t>
                        </m:r>
                        <m:r>
                          <a:rPr lang="en-US" sz="2800" b="1" i="0">
                            <a:solidFill>
                              <a:schemeClr val="tx2"/>
                            </a:solidFill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l-GR" sz="2800" b="1" i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𝐞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2800" b="1" i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0">
                        <a:solidFill>
                          <a:schemeClr val="tx2"/>
                        </a:solidFill>
                        <a:latin typeface="Cambria Math"/>
                      </a:rPr>
                      <m:t>𝐂𝐮</m:t>
                    </m:r>
                  </m:oMath>
                </a14:m>
                <a:r>
                  <a:rPr lang="el-GR" sz="2800" dirty="0" smtClean="0">
                    <a:solidFill>
                      <a:schemeClr val="tx2"/>
                    </a:solidFill>
                    <a:effectLst/>
                  </a:rPr>
                  <a:t> (αναγωγή)</a:t>
                </a:r>
                <a:endParaRPr lang="en-US" sz="2800" dirty="0" smtClean="0">
                  <a:solidFill>
                    <a:schemeClr val="tx2"/>
                  </a:solidFill>
                  <a:effectLst/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l-GR" sz="2800" b="1" dirty="0" smtClean="0">
                  <a:effectLst/>
                </a:endParaRPr>
              </a:p>
            </p:txBody>
          </p:sp>
        </mc:Choice>
        <mc:Fallback xmlns="">
          <p:sp>
            <p:nvSpPr>
              <p:cNvPr id="93901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8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af3993850fbda2b3e158c1ff95d9b342336af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3464</Words>
  <Application>Microsoft Office PowerPoint</Application>
  <PresentationFormat>Προβολή στην οθόνη (4:3)</PresentationFormat>
  <Paragraphs>292</Paragraphs>
  <Slides>53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Times New Roman</vt:lpstr>
      <vt:lpstr>Wingdings</vt:lpstr>
      <vt:lpstr>OC_template_updated</vt:lpstr>
      <vt:lpstr>Υλικά Γραφικών Τεχνών (Θ)</vt:lpstr>
      <vt:lpstr>Ηλεκτροχημεία των φαινομένων της διάβρωσης</vt:lpstr>
      <vt:lpstr>Μορφή και μετατροπή μεταλλευμάτων</vt:lpstr>
      <vt:lpstr>Μορφή και μετατροπή μεταλλευμάτων</vt:lpstr>
      <vt:lpstr>Μορφή και μετατροπή μεταλλευμάτων</vt:lpstr>
      <vt:lpstr>Διάβρωση</vt:lpstr>
      <vt:lpstr>Διάβρωση</vt:lpstr>
      <vt:lpstr>Διάβρωση</vt:lpstr>
      <vt:lpstr>Διάβρωση</vt:lpstr>
      <vt:lpstr>Οξείδωση</vt:lpstr>
      <vt:lpstr>Διπλοστοιβάδα Helmholtz</vt:lpstr>
      <vt:lpstr>Ηλεκτρόδιο</vt:lpstr>
      <vt:lpstr>Κατάσταση της ισορροπίας</vt:lpstr>
      <vt:lpstr>Κατάσταση της ισορροπίας</vt:lpstr>
      <vt:lpstr>Δυναμικό ημιστοιχείου και γαλβανικά στοιχεία</vt:lpstr>
      <vt:lpstr>Πρότυπο ηλεκτρόδιο υδρογόνου </vt:lpstr>
      <vt:lpstr>Κατάταξη κανονικών δυναμικών των μετάλλων</vt:lpstr>
      <vt:lpstr>Είδη διάβρωσης ανάλογα με την μορφολογία </vt:lpstr>
      <vt:lpstr>Ομοιόμορφη ή γενική διάβρωση (Uniform or General Corrosion)</vt:lpstr>
      <vt:lpstr>Η γαλβανική ή διμεταλλική διάβρωση (Galvanic or two metal corrosion)</vt:lpstr>
      <vt:lpstr>Η γαλβανική ή διμεταλλική διάβρωση (Galvanic or two metal corrosion)</vt:lpstr>
      <vt:lpstr>Η γαλβανική ή διμεταλλική διάβρωση (Galvanic or two metal corrosion)</vt:lpstr>
      <vt:lpstr>Διάβρωση με βελονισμούς (pitting corrosion)</vt:lpstr>
      <vt:lpstr>Εσωτερική διάβρωση</vt:lpstr>
      <vt:lpstr>Ψαθυρή θραύση από διάβρωση με μηχανική καταπόνηση (Stress corrosion cracking)</vt:lpstr>
      <vt:lpstr>Διάβρωση με μηχανική καταπόνηση (Stress Corrosion Cracking)</vt:lpstr>
      <vt:lpstr>Διάβρωση σε σχισμές (Crevice Corrosion)</vt:lpstr>
      <vt:lpstr>Είδη διάβρωσης ανάλογα με τα αίτια που την προκαλούν</vt:lpstr>
      <vt:lpstr>Οι κυριότερες περιπτώσεις διάβρωσης των μετάλλων</vt:lpstr>
      <vt:lpstr>Ατμοσφαιρικός αέρας</vt:lpstr>
      <vt:lpstr>Οι παράγοντες που επηρεάζουν τη διάβρωση</vt:lpstr>
      <vt:lpstr>Προστασία από τη διάβρωση</vt:lpstr>
      <vt:lpstr>Συνηθέστεροι μέθοδοι προστασίας των μετάλλων από τη διάβρωση</vt:lpstr>
      <vt:lpstr>Επιστρώματα</vt:lpstr>
      <vt:lpstr>Εφαρμογή επιστρωμάτων</vt:lpstr>
      <vt:lpstr>Είδη επιστρωμάτων</vt:lpstr>
      <vt:lpstr>Μεταλλικά επιστρώματα</vt:lpstr>
      <vt:lpstr>Μεταλλικά επιστρώματα</vt:lpstr>
      <vt:lpstr>Μη μεταλλικά επιστρώματα</vt:lpstr>
      <vt:lpstr>Οργανικά επιστρώματα</vt:lpstr>
      <vt:lpstr>Πρόσφυση - Επικαλύψεις</vt:lpstr>
      <vt:lpstr>Λάκκες</vt:lpstr>
      <vt:lpstr>Οργανικές επικαλύψεις</vt:lpstr>
      <vt:lpstr>Ελληνική Βιβλιογραφία</vt:lpstr>
      <vt:lpstr>Ξενόγλωσση 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edunet</cp:lastModifiedBy>
  <cp:revision>463</cp:revision>
  <dcterms:created xsi:type="dcterms:W3CDTF">2013-03-04T13:35:19Z</dcterms:created>
  <dcterms:modified xsi:type="dcterms:W3CDTF">2015-11-04T11:42:29Z</dcterms:modified>
</cp:coreProperties>
</file>