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  <p:sldMasterId id="2147483709" r:id="rId3"/>
  </p:sldMasterIdLst>
  <p:notesMasterIdLst>
    <p:notesMasterId r:id="rId30"/>
  </p:notesMasterIdLst>
  <p:handoutMasterIdLst>
    <p:handoutMasterId r:id="rId31"/>
  </p:handoutMasterIdLst>
  <p:sldIdLst>
    <p:sldId id="272" r:id="rId4"/>
    <p:sldId id="274" r:id="rId5"/>
    <p:sldId id="271" r:id="rId6"/>
    <p:sldId id="273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6" r:id="rId26"/>
    <p:sldId id="297" r:id="rId27"/>
    <p:sldId id="294" r:id="rId28"/>
    <p:sldId id="295" r:id="rId29"/>
  </p:sldIdLst>
  <p:sldSz cx="9144000" cy="6858000" type="screen4x3"/>
  <p:notesSz cx="7104063" cy="10234613"/>
  <p:custDataLst>
    <p:tags r:id="rId3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2F74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81" autoAdjust="0"/>
    <p:restoredTop sz="94718" autoAdjust="0"/>
  </p:normalViewPr>
  <p:slideViewPr>
    <p:cSldViewPr>
      <p:cViewPr>
        <p:scale>
          <a:sx n="78" d="100"/>
          <a:sy n="78" d="100"/>
        </p:scale>
        <p:origin x="-174" y="-7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52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17/2/2015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17/2/2015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E27A421-CA21-4CBE-ABEF-8010777F5B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57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384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41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054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54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18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874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113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248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52F7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673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921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E27A421-CA21-4CBE-ABEF-8010777F5B0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450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329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744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319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210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492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333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35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4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867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524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852F7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8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186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Δεοντολογία επαγγέλματος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l-GR" sz="2800" b="1" dirty="0"/>
              <a:t>7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Ηθική της αισθητικής (ως δια βίου εκπαίδευση)</a:t>
            </a:r>
            <a:endParaRPr lang="en-US" sz="2800" dirty="0" smtClean="0"/>
          </a:p>
          <a:p>
            <a:r>
              <a:rPr lang="el-GR" sz="2400" dirty="0"/>
              <a:t>Ιωάννα </a:t>
            </a:r>
            <a:r>
              <a:rPr lang="el-GR" sz="2400" dirty="0" err="1"/>
              <a:t>Γκρεκ</a:t>
            </a:r>
            <a:endParaRPr lang="el-GR" sz="2400" dirty="0"/>
          </a:p>
          <a:p>
            <a:r>
              <a:rPr lang="el-GR" sz="2400" dirty="0"/>
              <a:t>Τμήμα Αισθητικής και </a:t>
            </a:r>
            <a:r>
              <a:rPr lang="el-GR" sz="2400" dirty="0" err="1"/>
              <a:t>Κοσμητολογίας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930207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227" y="5269682"/>
            <a:ext cx="35433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20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Ακρίβεια στην ώρα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Σπουδαστικό χρέος και επαγγελματικό ήθος επιβάλλουν την έγκαιρη προσέλευση σπουδαστών στην κλινική</a:t>
            </a:r>
          </a:p>
          <a:p>
            <a:pPr marL="0" indent="0">
              <a:buNone/>
            </a:pPr>
            <a:r>
              <a:rPr lang="el-GR" dirty="0" smtClean="0"/>
              <a:t>Το αντίθετο αποτελεί ένδειξη έλλειψης σεβασμού και προσοχής απέναντι στο σύνολο της ομάδας</a:t>
            </a:r>
            <a:endParaRPr lang="en-US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769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Συστηματικός προγραμματισμός για κλινική διδασκαλία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Ο κλινικός δάσκαλος θα πρέπει να έχει ήδη επισκεφθεί τους ασθενείς πριν την επίσκεψη των σπουδαστών και να έχει συζητήσει μαζί τους.</a:t>
            </a:r>
          </a:p>
          <a:p>
            <a:pPr marL="0" indent="0">
              <a:buNone/>
            </a:pPr>
            <a:r>
              <a:rPr lang="el-GR" dirty="0" smtClean="0"/>
              <a:t>Μπορεί έτσι να επιβεβαιώσει τα ιστορικά και κλινικά ευρήματα και να εξετάσει την περίπτωση νηφάλια και χωρίς πίεση χρόνου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185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Προσφορά συμμετοχής ασθενών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Απαιτείται κλίμα αμοιβαίας εμπιστοσύνης, προκειμένου να δώσει ο ασθενής με άνεση όλες τις πληροφορίες που του ζητούνται.</a:t>
            </a:r>
          </a:p>
          <a:p>
            <a:pPr marL="0" indent="0">
              <a:buNone/>
            </a:pPr>
            <a:r>
              <a:rPr lang="el-GR" dirty="0" smtClean="0"/>
              <a:t>Θα πρέπει να αναγνωρίζεται η προσφορά του ασθενούς και η έκφραση ευχαριστιών στο τέλος του μαθήματος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359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Έγκαιρη ενημέρωση βοηθητικού προσωπικού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Απαιτείται η έγκαιρη ενημέρωση του βοηθητικού προσωπικού, προκειμένου να εξασφαλιστεί η παρουσία του ασθενή την ώρα της επίσκεψης των σπουδαστών.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02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Διέγερση ενδιαφέροντος φοιτητών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Όσο περισσότερα τα μέλη της ομάδας, τόσο καλύτερη και η μάθηση.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53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Εμμονή σε μια καθορισμένη επαναλαμβανόμενη διαδικασία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Θα πρέπει να κατανοούν οι σπουδαστές ότι κάθε στοιχείο του αισθητικού ιστορικού έχει αξία.</a:t>
            </a:r>
          </a:p>
          <a:p>
            <a:pPr marL="0" indent="0">
              <a:buNone/>
            </a:pPr>
            <a:r>
              <a:rPr lang="el-GR" dirty="0" smtClean="0"/>
              <a:t>Δεν θα πρέπει να γίνει συνοπτική λήψη ιστορικού λόγω πίεσης χρόνου.</a:t>
            </a:r>
          </a:p>
          <a:p>
            <a:pPr marL="0" indent="0">
              <a:buNone/>
            </a:pPr>
            <a:r>
              <a:rPr lang="el-GR" dirty="0" smtClean="0"/>
              <a:t>Το ίδιο ισχύει για όλες τις μεθόδους που εφαρμόζουν οι σπουδαστές στην προσέγγιση του αισθητικού προβλήματος και στην αντικειμενική εξέταση των ασθενών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19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Εστίαση στο συγκεκριμένο πρόβλημα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Η μελέτη θα πρέπει να επικεντρώνεται στο εκάστοτε παρουσιαζόμενο πρόβλημα και στη λήψη ιστορικού και στην αντικειμενική εξέταση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884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Συζήτηση/ανταλλαγή απόψεων χωρίς παρουσία ασθενή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Η συζήτηση και ανταλλαγή απόψεων σχετικά με τη διάγνωση και τη θεραπευτική αγωγή θα πρέπει να γίνεται σε κλειστό χώρο χωρίς την παρουσία του ασθενή.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384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Διαθέσιμος χρόνος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Θα πρέπει να δίνεται λύση σε τόσα θέματα που επιτρέπει ο χρόνος.</a:t>
            </a:r>
          </a:p>
          <a:p>
            <a:pPr marL="0" indent="0">
              <a:buNone/>
            </a:pPr>
            <a:r>
              <a:rPr lang="el-GR" dirty="0" smtClean="0"/>
              <a:t>Οι εκπαιδευτικές περίοδοι είναι απαραίτητο να έχουν συγκεκριμένο χρόνο έναρξης και λήξης.</a:t>
            </a:r>
          </a:p>
          <a:p>
            <a:pPr marL="0" indent="0">
              <a:buNone/>
            </a:pPr>
            <a:r>
              <a:rPr lang="el-GR" dirty="0" smtClean="0"/>
              <a:t>Η κλινική διδακτική περίοδος προτείνεται να έχει διάρκεια μιάμισης ώρας.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113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Μέθοδοι για υποβοήθηση έργου </a:t>
            </a:r>
            <a:r>
              <a:rPr lang="el-GR" smtClean="0"/>
              <a:t>εκτός εξεταστικού θαλάμου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Μαγνητοσκοπημένη επανάληψη</a:t>
            </a:r>
          </a:p>
          <a:p>
            <a:r>
              <a:rPr lang="el-GR" dirty="0" smtClean="0"/>
              <a:t>Εκπαιδευτικές περίοδοι εξάσκησης</a:t>
            </a:r>
          </a:p>
          <a:p>
            <a:r>
              <a:rPr lang="el-GR" dirty="0" smtClean="0"/>
              <a:t>Προσομοίωση ασθενούς</a:t>
            </a:r>
          </a:p>
          <a:p>
            <a:r>
              <a:rPr lang="el-GR" dirty="0" smtClean="0"/>
              <a:t>Συζητήσεις με ερωτήσεις πολλαπλών επιλογών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852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Χώρος διδασκαλίας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Εκτός από την αίθουσα</a:t>
            </a:r>
            <a:r>
              <a:rPr lang="en-US" dirty="0" smtClean="0"/>
              <a:t>,</a:t>
            </a:r>
            <a:r>
              <a:rPr lang="el-GR" dirty="0" smtClean="0"/>
              <a:t> διδασκαλία γίνεται σε χώρους</a:t>
            </a:r>
            <a:r>
              <a:rPr lang="en-US" dirty="0" smtClean="0"/>
              <a:t>,</a:t>
            </a:r>
            <a:r>
              <a:rPr lang="el-GR" dirty="0" smtClean="0"/>
              <a:t> όπως</a:t>
            </a:r>
            <a:r>
              <a:rPr lang="en-US" dirty="0" smtClean="0"/>
              <a:t>:</a:t>
            </a:r>
          </a:p>
          <a:p>
            <a:r>
              <a:rPr lang="el-GR" dirty="0" smtClean="0"/>
              <a:t>Νοσοκομεία</a:t>
            </a:r>
          </a:p>
          <a:p>
            <a:pPr marL="0" indent="0">
              <a:buNone/>
            </a:pPr>
            <a:endParaRPr lang="el-GR" dirty="0"/>
          </a:p>
          <a:p>
            <a:pPr marL="400050" lvl="1" indent="0">
              <a:buNone/>
            </a:pPr>
            <a:r>
              <a:rPr lang="el-GR" dirty="0" smtClean="0"/>
              <a:t>Στους χώρους αυτούς αναπτύσσονται οι πνευματικές δεξιότητες, οι κλινικές δεξιότητες, οι γνώσεις και ο αυτοέλεγχος.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939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3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670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Ιωάννα </a:t>
            </a:r>
            <a:r>
              <a:rPr lang="el-GR" sz="2000" dirty="0" err="1" smtClean="0"/>
              <a:t>Γκρεκ</a:t>
            </a:r>
            <a:r>
              <a:rPr lang="el-GR" sz="2000" dirty="0" smtClean="0"/>
              <a:t> 2014. Ιωάννα </a:t>
            </a:r>
            <a:r>
              <a:rPr lang="el-GR" sz="2000" dirty="0" err="1" smtClean="0"/>
              <a:t>Γκρεκ</a:t>
            </a:r>
            <a:r>
              <a:rPr lang="el-GR" sz="2000" dirty="0" smtClean="0"/>
              <a:t>. «Δεοντολογία επαγγέλματος. Ενότητα </a:t>
            </a:r>
            <a:r>
              <a:rPr lang="el-GR" sz="2000" dirty="0"/>
              <a:t>7</a:t>
            </a:r>
            <a:r>
              <a:rPr lang="en-US" sz="2000" dirty="0" smtClean="0"/>
              <a:t>:</a:t>
            </a:r>
            <a:r>
              <a:rPr lang="el-GR" sz="2000" dirty="0" smtClean="0"/>
              <a:t> Η ηθική της αισθητικής (ως δια </a:t>
            </a:r>
            <a:r>
              <a:rPr lang="el-GR" sz="2000" smtClean="0"/>
              <a:t>βίου εκπαίδευση)».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86430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033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65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5350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8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Στόχοι διδασκαλίας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Να συνειδητοποιήσει ο σπουδαστής τη σημασία της πρόληψης και της αποτελεσματικότητας των χειρισμών για τα αισθητικά προβλήματα</a:t>
            </a:r>
          </a:p>
          <a:p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823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Τομείς/Κατευθύνσεις Αισθητικής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Δερματολογία</a:t>
            </a:r>
          </a:p>
          <a:p>
            <a:r>
              <a:rPr lang="el-GR" dirty="0" smtClean="0"/>
              <a:t>Αισθητική</a:t>
            </a:r>
          </a:p>
          <a:p>
            <a:r>
              <a:rPr lang="el-GR" dirty="0" smtClean="0"/>
              <a:t>Κοσμετολογία</a:t>
            </a:r>
          </a:p>
          <a:p>
            <a:r>
              <a:rPr lang="el-GR" dirty="0"/>
              <a:t>Μ</a:t>
            </a:r>
            <a:r>
              <a:rPr lang="el-GR" dirty="0" smtClean="0"/>
              <a:t>ακιγιάζ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506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Διδασκαλία στο εργαστήριο </a:t>
            </a:r>
            <a:r>
              <a:rPr lang="el-GR" sz="3600" b="0" dirty="0" smtClean="0"/>
              <a:t>1/2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Για την απόκτηση τεχνικών γνώσεων είναι απαραίτητα τα παρακάτω</a:t>
            </a:r>
            <a:r>
              <a:rPr lang="en-US" dirty="0" smtClean="0"/>
              <a:t>:</a:t>
            </a:r>
          </a:p>
          <a:p>
            <a:r>
              <a:rPr lang="en-US" dirty="0" smtClean="0"/>
              <a:t>H</a:t>
            </a:r>
            <a:r>
              <a:rPr lang="el-GR" dirty="0" smtClean="0"/>
              <a:t> διάθεση χρόνου για αν</a:t>
            </a:r>
            <a:r>
              <a:rPr lang="el-GR" dirty="0"/>
              <a:t>α</a:t>
            </a:r>
            <a:r>
              <a:rPr lang="el-GR" dirty="0" smtClean="0"/>
              <a:t>τροφοδότηση πληροφοριών και γνώσεων</a:t>
            </a:r>
          </a:p>
          <a:p>
            <a:r>
              <a:rPr lang="en-US" dirty="0" smtClean="0"/>
              <a:t>H </a:t>
            </a:r>
            <a:r>
              <a:rPr lang="el-GR" dirty="0" smtClean="0"/>
              <a:t>συνειδητοποίηση σημασίας εφαρμογής τεχνικών κατά την άσκηση του επαγγέλματος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Σε αυτά συμβάλλει η εργαστηριακή διδασκαλία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510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Διδασκαλία στο εργαστήριο </a:t>
            </a:r>
            <a:r>
              <a:rPr lang="el-GR" sz="3600" b="0" dirty="0" smtClean="0"/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Συνεισφέρει στην άσκηση ικανοτήτων</a:t>
            </a:r>
          </a:p>
          <a:p>
            <a:r>
              <a:rPr lang="el-GR" dirty="0" smtClean="0"/>
              <a:t>Εξοικειώνει τους σπουδαστές με τα προβλήματα της επιστήμης</a:t>
            </a:r>
          </a:p>
          <a:p>
            <a:r>
              <a:rPr lang="el-GR" dirty="0" smtClean="0"/>
              <a:t>Συμβάλλει στην αφομοίωση άσκησης και ειδικότερα στην ορθή μέθοδο άσκησης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18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Διδασκαλία στο εξεταστικό θάλαμο </a:t>
            </a:r>
            <a:r>
              <a:rPr lang="el-GR" sz="3600" b="0" dirty="0" smtClean="0"/>
              <a:t>1/2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Παράγοντες που πρέπει να προσεχθούν</a:t>
            </a:r>
            <a:r>
              <a:rPr lang="en-US" dirty="0" smtClean="0"/>
              <a:t>:</a:t>
            </a:r>
          </a:p>
          <a:p>
            <a:r>
              <a:rPr lang="el-GR" dirty="0" smtClean="0"/>
              <a:t>Η ακρίβεια προσέλευσης</a:t>
            </a:r>
          </a:p>
          <a:p>
            <a:r>
              <a:rPr lang="el-GR" dirty="0" smtClean="0"/>
              <a:t>Η τήρηση ωραρίου</a:t>
            </a:r>
          </a:p>
          <a:p>
            <a:r>
              <a:rPr lang="el-GR" dirty="0" smtClean="0"/>
              <a:t>Η υλικοτεχνική προετοιμασία κλινικής διαδικασίας</a:t>
            </a:r>
          </a:p>
          <a:p>
            <a:r>
              <a:rPr lang="el-GR" dirty="0" smtClean="0"/>
              <a:t>Η δημιουργίας ψυχολογικής και προσωπικής ατμόσφαιρας</a:t>
            </a:r>
          </a:p>
          <a:p>
            <a:r>
              <a:rPr lang="el-GR" dirty="0" smtClean="0"/>
              <a:t>Η </a:t>
            </a:r>
            <a:r>
              <a:rPr lang="el-GR" dirty="0"/>
              <a:t>σ</a:t>
            </a:r>
            <a:r>
              <a:rPr lang="el-GR" dirty="0" smtClean="0"/>
              <a:t>υνδρομή προσωπικού (διοικητικού και επικουρικού)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569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Διδασκαλία στον εξεταστικό θάλαμο </a:t>
            </a:r>
            <a:r>
              <a:rPr lang="el-GR" sz="3600" b="0" dirty="0" smtClean="0"/>
              <a:t>2/2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Η δημιουργία περιβάλλοντος ενδιαφέροντος εκ μέρους των σπουδαστών</a:t>
            </a:r>
          </a:p>
          <a:p>
            <a:r>
              <a:rPr lang="el-GR" dirty="0" smtClean="0"/>
              <a:t>Η </a:t>
            </a:r>
            <a:r>
              <a:rPr lang="el-GR" dirty="0"/>
              <a:t>λήψη </a:t>
            </a:r>
            <a:r>
              <a:rPr lang="el-GR" dirty="0" smtClean="0"/>
              <a:t>αισθητικού-ιατρικού </a:t>
            </a:r>
            <a:r>
              <a:rPr lang="el-GR" dirty="0"/>
              <a:t>ιστορικού</a:t>
            </a:r>
            <a:endParaRPr lang="el-GR" dirty="0" smtClean="0"/>
          </a:p>
          <a:p>
            <a:r>
              <a:rPr lang="el-GR" dirty="0" smtClean="0"/>
              <a:t>Ο στόχος παραμένει η επίλυση του παρουσιαζόμενου προβλήματος</a:t>
            </a:r>
          </a:p>
          <a:p>
            <a:r>
              <a:rPr lang="el-GR" dirty="0" smtClean="0"/>
              <a:t>Οι συζητήσεις για διάγνωση και θεραπεία να γίνονται εκτός θαλάμου</a:t>
            </a:r>
          </a:p>
          <a:p>
            <a:r>
              <a:rPr lang="el-GR" dirty="0" smtClean="0"/>
              <a:t>Ο επαρκής χρόνος. Σε</a:t>
            </a:r>
            <a:r>
              <a:rPr lang="el-GR" dirty="0"/>
              <a:t> </a:t>
            </a:r>
            <a:r>
              <a:rPr lang="el-GR" dirty="0" smtClean="0"/>
              <a:t>αντίθετη περίπτωση η προσπάθεια διασπάται </a:t>
            </a:r>
            <a:r>
              <a:rPr lang="el-GR" dirty="0"/>
              <a:t>κ</a:t>
            </a:r>
            <a:r>
              <a:rPr lang="el-GR" dirty="0" smtClean="0"/>
              <a:t>αι η διδασκαλία είναι αναποτελεσματική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923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Διδασκαλία εκτός εξεταστικού θαλάμου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/>
              <a:t>Σημεία προσοχής</a:t>
            </a:r>
            <a:r>
              <a:rPr lang="en-US" dirty="0" smtClean="0"/>
              <a:t>:</a:t>
            </a:r>
          </a:p>
          <a:p>
            <a:r>
              <a:rPr lang="el-GR" dirty="0" smtClean="0"/>
              <a:t>Η επανάληψη και αξιολόγηση ενεργειών με βάση μαγνητοσκοπημένες ή μη μαγνητοσκοπημένες εγγραφές</a:t>
            </a:r>
          </a:p>
          <a:p>
            <a:r>
              <a:rPr lang="el-GR" dirty="0" smtClean="0"/>
              <a:t>Η εξασφάλιση ικανού χρόνου για εξάσκηση από θεωρία στην πράξη</a:t>
            </a:r>
          </a:p>
          <a:p>
            <a:r>
              <a:rPr lang="el-GR" dirty="0" smtClean="0"/>
              <a:t>Η παρομοίωση ασθενών και προσομοίωση πασχόντων</a:t>
            </a:r>
          </a:p>
          <a:p>
            <a:r>
              <a:rPr lang="el-GR" dirty="0" smtClean="0"/>
              <a:t>Οι συζητήσεις και αξιολόγηση με ερωτήσεις πολλαπλής επιλογής</a:t>
            </a:r>
            <a:endParaRPr lang="en-US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529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</TotalTime>
  <Words>1189</Words>
  <Application>Microsoft Office PowerPoint</Application>
  <PresentationFormat>Προβολή στην οθόνη (4:3)</PresentationFormat>
  <Paragraphs>155</Paragraphs>
  <Slides>26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26</vt:i4>
      </vt:variant>
    </vt:vector>
  </HeadingPairs>
  <TitlesOfParts>
    <vt:vector size="29" baseType="lpstr">
      <vt:lpstr>OC_template_updated</vt:lpstr>
      <vt:lpstr>1_OC_template_updated</vt:lpstr>
      <vt:lpstr>2_OC_template_updated</vt:lpstr>
      <vt:lpstr>Δεοντολογία επαγγέλματος</vt:lpstr>
      <vt:lpstr>Χώρος διδασκαλίας</vt:lpstr>
      <vt:lpstr>Στόχοι διδασκαλίας</vt:lpstr>
      <vt:lpstr>Τομείς/Κατευθύνσεις Αισθητικής</vt:lpstr>
      <vt:lpstr>Διδασκαλία στο εργαστήριο 1/2</vt:lpstr>
      <vt:lpstr>Διδασκαλία στο εργαστήριο 2/2</vt:lpstr>
      <vt:lpstr>Διδασκαλία στο εξεταστικό θάλαμο 1/2</vt:lpstr>
      <vt:lpstr>Διδασκαλία στον εξεταστικό θάλαμο 2/2</vt:lpstr>
      <vt:lpstr>Διδασκαλία εκτός εξεταστικού θαλάμου</vt:lpstr>
      <vt:lpstr>Ακρίβεια στην ώρα</vt:lpstr>
      <vt:lpstr>Συστηματικός προγραμματισμός για κλινική διδασκαλία</vt:lpstr>
      <vt:lpstr>Προσφορά συμμετοχής ασθενών</vt:lpstr>
      <vt:lpstr>Έγκαιρη ενημέρωση βοηθητικού προσωπικού</vt:lpstr>
      <vt:lpstr>Διέγερση ενδιαφέροντος φοιτητών</vt:lpstr>
      <vt:lpstr>Εμμονή σε μια καθορισμένη επαναλαμβανόμενη διαδικασία</vt:lpstr>
      <vt:lpstr>Εστίαση στο συγκεκριμένο πρόβλημα</vt:lpstr>
      <vt:lpstr>Συζήτηση/ανταλλαγή απόψεων χωρίς παρουσία ασθενή</vt:lpstr>
      <vt:lpstr>Διαθέσιμος χρόνος</vt:lpstr>
      <vt:lpstr>Μέθοδοι για υποβοήθηση έργου εκτός εξεταστικού θαλάμου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57</cp:revision>
  <dcterms:created xsi:type="dcterms:W3CDTF">2013-03-04T13:35:19Z</dcterms:created>
  <dcterms:modified xsi:type="dcterms:W3CDTF">2015-02-17T13:14:13Z</dcterms:modified>
</cp:coreProperties>
</file>