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3"/>
  </p:notesMasterIdLst>
  <p:handoutMasterIdLst>
    <p:handoutMasterId r:id="rId24"/>
  </p:handoutMasterIdLst>
  <p:sldIdLst>
    <p:sldId id="256" r:id="rId3"/>
    <p:sldId id="271" r:id="rId4"/>
    <p:sldId id="274" r:id="rId5"/>
    <p:sldId id="272" r:id="rId6"/>
    <p:sldId id="273" r:id="rId7"/>
    <p:sldId id="275" r:id="rId8"/>
    <p:sldId id="276" r:id="rId9"/>
    <p:sldId id="277" r:id="rId10"/>
    <p:sldId id="278" r:id="rId11"/>
    <p:sldId id="279" r:id="rId12"/>
    <p:sldId id="280" r:id="rId13"/>
    <p:sldId id="281" r:id="rId14"/>
    <p:sldId id="282" r:id="rId15"/>
    <p:sldId id="257" r:id="rId16"/>
    <p:sldId id="262" r:id="rId17"/>
    <p:sldId id="264" r:id="rId18"/>
    <p:sldId id="269" r:id="rId19"/>
    <p:sldId id="270"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94670"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Διεθνείς </a:t>
            </a:r>
            <a:r>
              <a:rPr lang="el-GR" sz="3600" b="1" dirty="0">
                <a:solidFill>
                  <a:schemeClr val="tx1"/>
                </a:solidFill>
                <a:latin typeface="+mn-lt"/>
              </a:rPr>
              <a:t>Σ</a:t>
            </a:r>
            <a:r>
              <a:rPr lang="el-GR" sz="3600" b="1" dirty="0" smtClean="0">
                <a:solidFill>
                  <a:schemeClr val="tx1"/>
                </a:solidFill>
                <a:latin typeface="+mn-lt"/>
              </a:rPr>
              <a:t>υστήματα </a:t>
            </a:r>
            <a:r>
              <a:rPr lang="el-GR" sz="3600" b="1" dirty="0">
                <a:solidFill>
                  <a:schemeClr val="tx1"/>
                </a:solidFill>
                <a:latin typeface="+mn-lt"/>
              </a:rPr>
              <a:t>Κ</a:t>
            </a:r>
            <a:r>
              <a:rPr lang="el-GR" sz="3600" b="1" dirty="0" smtClean="0">
                <a:solidFill>
                  <a:schemeClr val="tx1"/>
                </a:solidFill>
                <a:latin typeface="+mn-lt"/>
              </a:rPr>
              <a:t>ρατήσεων στον Τουρισμό</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4</a:t>
            </a:r>
            <a:r>
              <a:rPr lang="el-GR" sz="2600" dirty="0" smtClean="0"/>
              <a:t>:</a:t>
            </a:r>
            <a:r>
              <a:rPr lang="en-US" sz="2600" dirty="0" smtClean="0"/>
              <a:t> </a:t>
            </a:r>
            <a:r>
              <a:rPr lang="el-GR" sz="2600" dirty="0"/>
              <a:t>Διεθνή Συστήματα Κρατήσεων (Global Distribution Systems,G.D.S.)</a:t>
            </a:r>
            <a:endParaRPr lang="en-US" sz="2600" dirty="0" smtClean="0"/>
          </a:p>
          <a:p>
            <a:pPr>
              <a:spcBef>
                <a:spcPts val="0"/>
              </a:spcBef>
            </a:pPr>
            <a:r>
              <a:rPr lang="el-GR" sz="2200" dirty="0" smtClean="0"/>
              <a:t>Δρ.Βασιλική 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Επίδραση των GDS στην </a:t>
            </a:r>
            <a:r>
              <a:rPr lang="el-GR" dirty="0" smtClean="0"/>
              <a:t/>
            </a:r>
            <a:br>
              <a:rPr lang="el-GR" dirty="0" smtClean="0"/>
            </a:br>
            <a:r>
              <a:rPr lang="el-GR" dirty="0" smtClean="0"/>
              <a:t>τουριστική προσφορά</a:t>
            </a:r>
            <a:endParaRPr lang="el-GR" dirty="0"/>
          </a:p>
        </p:txBody>
      </p:sp>
      <p:sp>
        <p:nvSpPr>
          <p:cNvPr id="3" name="Θέση περιεχομένου 2"/>
          <p:cNvSpPr>
            <a:spLocks noGrp="1"/>
          </p:cNvSpPr>
          <p:nvPr>
            <p:ph idx="1"/>
          </p:nvPr>
        </p:nvSpPr>
        <p:spPr/>
        <p:txBody>
          <a:bodyPr/>
          <a:lstStyle/>
          <a:p>
            <a:r>
              <a:rPr lang="el-GR" dirty="0"/>
              <a:t>Η τουριστική προσφορά  χρησιμοποιεί τα  GDS για να διαχειρίζεται τα προϊόντα της και να διανείμει τη χωρητικότητα της.</a:t>
            </a:r>
          </a:p>
          <a:p>
            <a:r>
              <a:rPr lang="el-GR" dirty="0"/>
              <a:t>Τα  GDS επιτρέπουν τους τουριστικούς διαχειριστές να ελέγχουν, προωθούν και να πουλάνε τα προϊόντα τους παγκοσμίως, ενώ παράλληλα τους βοηθούν να αυξήσουν την πληρότητα/συντελεστών φορτίου και να μειώσουν την εποχικότητα.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653634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Εμπόδια και προκλήσεις στην </a:t>
            </a:r>
            <a:r>
              <a:rPr lang="el-GR" dirty="0" smtClean="0"/>
              <a:t/>
            </a:r>
            <a:br>
              <a:rPr lang="el-GR" dirty="0" smtClean="0"/>
            </a:br>
            <a:r>
              <a:rPr lang="el-GR" dirty="0" smtClean="0"/>
              <a:t>εφαρμογή </a:t>
            </a:r>
            <a:r>
              <a:rPr lang="el-GR" dirty="0"/>
              <a:t>των GDS </a:t>
            </a:r>
          </a:p>
        </p:txBody>
      </p:sp>
      <p:sp>
        <p:nvSpPr>
          <p:cNvPr id="3" name="Θέση περιεχομένου 2"/>
          <p:cNvSpPr>
            <a:spLocks noGrp="1"/>
          </p:cNvSpPr>
          <p:nvPr>
            <p:ph idx="1"/>
          </p:nvPr>
        </p:nvSpPr>
        <p:spPr/>
        <p:txBody>
          <a:bodyPr/>
          <a:lstStyle/>
          <a:p>
            <a:pPr lvl="0"/>
            <a:r>
              <a:rPr lang="el-GR" dirty="0"/>
              <a:t>Η λειτουργία σε πραγματικό χρόνο με δυνατότητα ζωντανής </a:t>
            </a:r>
            <a:r>
              <a:rPr lang="el-GR" dirty="0" smtClean="0"/>
              <a:t>ανταπόκρισης.</a:t>
            </a:r>
            <a:endParaRPr lang="el-GR" dirty="0"/>
          </a:p>
          <a:p>
            <a:pPr lvl="0"/>
            <a:r>
              <a:rPr lang="el-GR" dirty="0"/>
              <a:t>Η δημιουργία ενός γεωγραφικά διευρυμένου </a:t>
            </a:r>
            <a:r>
              <a:rPr lang="el-GR" dirty="0" smtClean="0"/>
              <a:t>δικτύου.</a:t>
            </a:r>
            <a:endParaRPr lang="el-GR" dirty="0"/>
          </a:p>
          <a:p>
            <a:pPr lvl="0"/>
            <a:r>
              <a:rPr lang="el-GR" dirty="0"/>
              <a:t>Η αδιάκοπη λειτουργία του </a:t>
            </a:r>
            <a:r>
              <a:rPr lang="el-GR" dirty="0" smtClean="0"/>
              <a:t>συστήματος.</a:t>
            </a:r>
            <a:endParaRPr lang="el-GR" dirty="0"/>
          </a:p>
          <a:p>
            <a:pPr lvl="0"/>
            <a:r>
              <a:rPr lang="el-GR" dirty="0"/>
              <a:t>Τα αποθηκευτικά </a:t>
            </a:r>
            <a:r>
              <a:rPr lang="el-GR" dirty="0" smtClean="0"/>
              <a:t>μέσα.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1777997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Μέθοδοι διανομής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01"/>
          <a:stretch/>
        </p:blipFill>
        <p:spPr bwMode="auto">
          <a:xfrm>
            <a:off x="965129" y="1340528"/>
            <a:ext cx="7213743" cy="504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179512" y="6233622"/>
            <a:ext cx="3890956" cy="523220"/>
          </a:xfrm>
          <a:prstGeom prst="rect">
            <a:avLst/>
          </a:prstGeom>
        </p:spPr>
        <p:txBody>
          <a:bodyPr wrap="square">
            <a:spAutoFit/>
          </a:bodyPr>
          <a:lstStyle/>
          <a:p>
            <a:r>
              <a:rPr lang="en-US" sz="1400" dirty="0">
                <a:latin typeface="+mn-lt"/>
              </a:rPr>
              <a:t>Πηγή: Zhonghua Wang 2010, “A Preliminary Study of the Global Distribution Systems (GDS)” IEEE</a:t>
            </a:r>
            <a:endParaRPr lang="el-GR" sz="1400" dirty="0">
              <a:latin typeface="+mn-lt"/>
            </a:endParaRPr>
          </a:p>
        </p:txBody>
      </p:sp>
    </p:spTree>
    <p:extLst>
      <p:ext uri="{BB962C8B-B14F-4D97-AF65-F5344CB8AC3E}">
        <p14:creationId xmlns:p14="http://schemas.microsoft.com/office/powerpoint/2010/main" val="2909981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Πρόβλεψη των αναπτυξιακών </a:t>
            </a:r>
            <a:r>
              <a:rPr lang="el-GR" dirty="0" smtClean="0"/>
              <a:t/>
            </a:r>
            <a:br>
              <a:rPr lang="el-GR" dirty="0" smtClean="0"/>
            </a:br>
            <a:r>
              <a:rPr lang="el-GR" dirty="0" smtClean="0"/>
              <a:t>τάσεων </a:t>
            </a:r>
            <a:r>
              <a:rPr lang="el-GR" dirty="0"/>
              <a:t>των GDS</a:t>
            </a:r>
          </a:p>
        </p:txBody>
      </p:sp>
      <p:sp>
        <p:nvSpPr>
          <p:cNvPr id="3" name="Θέση περιεχομένου 2"/>
          <p:cNvSpPr>
            <a:spLocks noGrp="1"/>
          </p:cNvSpPr>
          <p:nvPr>
            <p:ph idx="1"/>
          </p:nvPr>
        </p:nvSpPr>
        <p:spPr/>
        <p:txBody>
          <a:bodyPr/>
          <a:lstStyle/>
          <a:p>
            <a:r>
              <a:rPr lang="el-GR" dirty="0"/>
              <a:t>Η ανάπτυξη των συστημάτων διανομής είναι πολύ σημαντική για τη βιομηχανία της πολιτικής αεροπορίας. Η αναπτυξιακή τάση των GDS  είναι ένα αμφιλεγόμενο θέμα. Σε κάθε περίπτωση η εμφάνιση των νέων τεχνολογιών θα φέρει σίγουρα αλλαγές στις επιχειρήσεις GDS με προκλήσεις και ευκαιρίες. Επομένως, είναι απαραίτητο να γίνει μια πλήρης έρευνα της ζήτησης της αγοράς και των τεχνολογικών εξελίξεων, με σκοπό να προτείνουν την μελλοντική στρατηγική.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65333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«Διεθνείς συστήματα κρατήσεων στον τουρισμό. </a:t>
            </a:r>
            <a:r>
              <a:rPr lang="el-GR" sz="2000" dirty="0" smtClean="0"/>
              <a:t>Ενότητα 4</a:t>
            </a:r>
            <a:r>
              <a:rPr lang="en-US" sz="2000" dirty="0" smtClean="0"/>
              <a:t>:</a:t>
            </a:r>
            <a:r>
              <a:rPr lang="el-GR" sz="2000" dirty="0"/>
              <a:t> Διεθνή Συστήματα Κρατήσεων (Global Distribution Systems,G.D.S.)».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Διεθνές ή Παγκόσμιο Σύστημα Κρατήσεων </a:t>
            </a:r>
            <a:r>
              <a:rPr lang="el-GR" sz="3000" b="0" dirty="0"/>
              <a:t>(Global Distribution </a:t>
            </a:r>
            <a:r>
              <a:rPr lang="el-GR" sz="3000" b="0" dirty="0" smtClean="0"/>
              <a:t>System - </a:t>
            </a:r>
            <a:r>
              <a:rPr lang="en-US" sz="3000" b="0" dirty="0" smtClean="0"/>
              <a:t>GDS</a:t>
            </a:r>
            <a:r>
              <a:rPr lang="el-GR" sz="3000" b="0" dirty="0" smtClean="0"/>
              <a:t>) </a:t>
            </a:r>
            <a:r>
              <a:rPr lang="en-US" sz="3000" b="0" dirty="0" smtClean="0"/>
              <a:t>1/3</a:t>
            </a:r>
            <a:endParaRPr lang="el-GR" sz="3000" b="0" dirty="0"/>
          </a:p>
        </p:txBody>
      </p:sp>
      <p:sp>
        <p:nvSpPr>
          <p:cNvPr id="3" name="Θέση περιεχομένου 2"/>
          <p:cNvSpPr>
            <a:spLocks noGrp="1"/>
          </p:cNvSpPr>
          <p:nvPr>
            <p:ph idx="1"/>
          </p:nvPr>
        </p:nvSpPr>
        <p:spPr>
          <a:xfrm>
            <a:off x="457200" y="1340768"/>
            <a:ext cx="8147248" cy="5517232"/>
          </a:xfrm>
        </p:spPr>
        <p:txBody>
          <a:bodyPr>
            <a:normAutofit/>
          </a:bodyPr>
          <a:lstStyle/>
          <a:p>
            <a:r>
              <a:rPr lang="el-GR" sz="2300" dirty="0" smtClean="0"/>
              <a:t>Είναι </a:t>
            </a:r>
            <a:r>
              <a:rPr lang="el-GR" sz="2300" dirty="0"/>
              <a:t>ένα σύστημα το οποίο προσφέρεται  σε συνδρομητές από τον GDS πωλητή και παρέχει πληροφορίες σε  συμμετέχουσες αεροπορικές εταιρίες, ξενοδοχεία, εταιρείες ενοικίασης αυτοκινήτων  και άλλους ταξιδιωτικά συνδεδεμένους  προμηθευτές. Τέτοιες πληροφορίες τυπικά εμπεριέχουν προγράμματα, διαθεσιμότητα, περιγραφή του προϊόντος χρεώσεις ή τιμές, όρους ταξιδιωτικών συναλλαγών. </a:t>
            </a:r>
            <a:endParaRPr lang="en-US" sz="2300"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2011790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Διεθνές ή Παγκόσμιο Σύστημα Κρατήσεων </a:t>
            </a:r>
            <a:r>
              <a:rPr lang="el-GR" sz="3000" b="0" dirty="0"/>
              <a:t>(Global Distribution </a:t>
            </a:r>
            <a:r>
              <a:rPr lang="el-GR" sz="3000" b="0" dirty="0" smtClean="0"/>
              <a:t>System - </a:t>
            </a:r>
            <a:r>
              <a:rPr lang="en-US" sz="3000" b="0" dirty="0" smtClean="0"/>
              <a:t>GDS</a:t>
            </a:r>
            <a:r>
              <a:rPr lang="el-GR" sz="3000" b="0" dirty="0" smtClean="0"/>
              <a:t>) </a:t>
            </a:r>
            <a:r>
              <a:rPr lang="en-US" sz="3000" b="0" dirty="0" smtClean="0"/>
              <a:t>2/3</a:t>
            </a:r>
            <a:endParaRPr lang="el-GR" sz="3000" b="0" dirty="0"/>
          </a:p>
        </p:txBody>
      </p:sp>
      <p:sp>
        <p:nvSpPr>
          <p:cNvPr id="3" name="Θέση περιεχομένου 2"/>
          <p:cNvSpPr>
            <a:spLocks noGrp="1"/>
          </p:cNvSpPr>
          <p:nvPr>
            <p:ph idx="1"/>
          </p:nvPr>
        </p:nvSpPr>
        <p:spPr>
          <a:xfrm>
            <a:off x="457200" y="1340768"/>
            <a:ext cx="8147248" cy="5517232"/>
          </a:xfrm>
        </p:spPr>
        <p:txBody>
          <a:bodyPr>
            <a:normAutofit/>
          </a:bodyPr>
          <a:lstStyle/>
          <a:p>
            <a:r>
              <a:rPr lang="el-GR" sz="2200" dirty="0" smtClean="0"/>
              <a:t>Αναπτύχθηκε </a:t>
            </a:r>
            <a:r>
              <a:rPr lang="el-GR" sz="2200" dirty="0"/>
              <a:t>από τα CRS. Το ηλεκτρονικό εμπόριο κυρίως παραπέμπει σε εμπορικές δραστηριότητες οι οποίες εκτελούνται μέσω ηλεκτρονικών μεθόδων. Επομένως μιλώντας γενικά, τα GDS είναι ένα ιδιαίτερο είδος του ηλεκτρονικού εμπορίου</a:t>
            </a:r>
            <a:r>
              <a:rPr lang="el-GR" sz="2200" dirty="0" smtClean="0"/>
              <a:t>.</a:t>
            </a:r>
            <a:endParaRPr lang="en-US" sz="2200" dirty="0" smtClean="0"/>
          </a:p>
          <a:p>
            <a:r>
              <a:rPr lang="el-GR" sz="2200" dirty="0"/>
              <a:t>Τα GDSs (Global Distribution Systems), ενοποιούν και διανέμουν ταξιδιωτικές πληροφορίες και επεξεργάζονται ταξιδιωτικές συναλλαγές</a:t>
            </a:r>
            <a:r>
              <a:rPr lang="el-GR" sz="2200" dirty="0" smtClean="0"/>
              <a:t>.</a:t>
            </a:r>
            <a:endParaRPr lang="en-US" sz="2200" dirty="0" smtClean="0"/>
          </a:p>
          <a:p>
            <a:r>
              <a:rPr lang="el-GR" sz="2200" dirty="0"/>
              <a:t>Οι εταιρείες που προμηθεύουν GDS λειτουργούν σαν μεσάζοντες μεταξύ αγοραστών και πωλητών, εκτελούν την υπολογιστική επεξεργασία των εντολών και προσφέρουν αποθήκευση και δίκτυα τηλεπικοινωνίας στους πωλητές και αγοραστές, έναντι κάποιας συνδρομής για κάθε κλείσιμο εισιτηρίων.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621098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Διεθνές ή Παγκόσμιο Σύστημα Κρατήσεων </a:t>
            </a:r>
            <a:r>
              <a:rPr lang="el-GR" sz="3000" b="0" dirty="0">
                <a:solidFill>
                  <a:prstClr val="white"/>
                </a:solidFill>
              </a:rPr>
              <a:t>(Global Distribution System - </a:t>
            </a:r>
            <a:r>
              <a:rPr lang="en-US" sz="3000" b="0" dirty="0">
                <a:solidFill>
                  <a:prstClr val="white"/>
                </a:solidFill>
              </a:rPr>
              <a:t>GDS</a:t>
            </a:r>
            <a:r>
              <a:rPr lang="el-GR" sz="3000" b="0" dirty="0">
                <a:solidFill>
                  <a:prstClr val="white"/>
                </a:solidFill>
              </a:rPr>
              <a:t>) </a:t>
            </a:r>
            <a:r>
              <a:rPr lang="en-US" sz="3000" b="0" dirty="0" smtClean="0">
                <a:solidFill>
                  <a:prstClr val="white"/>
                </a:solidFill>
              </a:rPr>
              <a:t>3/3</a:t>
            </a:r>
            <a:endParaRPr lang="el-GR" dirty="0"/>
          </a:p>
        </p:txBody>
      </p:sp>
      <p:sp>
        <p:nvSpPr>
          <p:cNvPr id="3" name="Θέση περιεχομένου 2"/>
          <p:cNvSpPr>
            <a:spLocks noGrp="1"/>
          </p:cNvSpPr>
          <p:nvPr>
            <p:ph idx="1"/>
          </p:nvPr>
        </p:nvSpPr>
        <p:spPr>
          <a:xfrm>
            <a:off x="457200" y="1340768"/>
            <a:ext cx="8219256" cy="5400600"/>
          </a:xfrm>
        </p:spPr>
        <p:txBody>
          <a:bodyPr>
            <a:normAutofit/>
          </a:bodyPr>
          <a:lstStyle/>
          <a:p>
            <a:r>
              <a:rPr lang="el-GR" sz="2300" dirty="0" smtClean="0"/>
              <a:t>Τα </a:t>
            </a:r>
            <a:r>
              <a:rPr lang="el-GR" sz="2300" dirty="0"/>
              <a:t>GDS υπολογίζουν ναύλους, εμφανίζουν τυχόν διαθεσιμότητα πτήσεων και δίνουν ένα ολόκληρο πλέγμα ταξιδιωτικών πληροφοριών πάνω και στο πιο δύσκολο και πολύπλοκο δρομολόγιο. Εκτός από την κράτηση της πτήσης, εκτελούν και εργασίες διεκπεραίωσης, όπως να εκδώσουν το εισιτήριο, τα vouchers και τις κάρτες επιβίβασης.  Στην ουσία δηλαδή, τα  GDS δίνουν την δυνατότητα σ’ αυτούς που τα χρησιμοποιούν, οι οποίοι μπορεί να είναι ταξιδιωτικοί πράκτορες, οργανισμοί και ακόμα και ιδιώτες, να κάνουν κρατήσεις σε πραγματικό χρόνο (real time) κι έχοντας όλες τις τελευταίες πληροφορίες σε διάφορους πωλητές, που περιλαμβάνουν αεροπορικές εταιρείες, ξενοδοχεία, ενοικιάσεις αυτοκινήτων, οργανωμένες εκδρομές, τρένα.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582866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Υπηρεσίες των </a:t>
            </a:r>
            <a:r>
              <a:rPr lang="el-GR" dirty="0"/>
              <a:t>σ</a:t>
            </a:r>
            <a:r>
              <a:rPr lang="el-GR" dirty="0" smtClean="0"/>
              <a:t>υστημάτων</a:t>
            </a:r>
            <a:r>
              <a:rPr lang="en-US" dirty="0" smtClean="0"/>
              <a:t> </a:t>
            </a:r>
            <a:r>
              <a:rPr lang="el-GR" dirty="0"/>
              <a:t>η</a:t>
            </a:r>
            <a:r>
              <a:rPr lang="el-GR" dirty="0" smtClean="0"/>
              <a:t>λεκτρονικών </a:t>
            </a:r>
            <a:r>
              <a:rPr lang="el-GR" dirty="0"/>
              <a:t>κ</a:t>
            </a:r>
            <a:r>
              <a:rPr lang="el-GR" dirty="0" smtClean="0"/>
              <a:t>ρατήσεων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1026" name="Picture 2" descr="diagramma2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15716" y="-269345"/>
            <a:ext cx="5112569" cy="833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601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πληροφόρηση μας </a:t>
            </a:r>
            <a:r>
              <a:rPr lang="el-GR" dirty="0" smtClean="0"/>
              <a:t/>
            </a:r>
            <a:br>
              <a:rPr lang="el-GR" dirty="0" smtClean="0"/>
            </a:br>
            <a:r>
              <a:rPr lang="el-GR" dirty="0" smtClean="0"/>
              <a:t>παρέχουν </a:t>
            </a:r>
            <a:r>
              <a:rPr lang="el-GR" dirty="0"/>
              <a:t>τα </a:t>
            </a:r>
            <a:r>
              <a:rPr lang="el-GR" dirty="0" smtClean="0"/>
              <a:t>GDS;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pPr lvl="0" fontAlgn="base" hangingPunct="0"/>
            <a:r>
              <a:rPr lang="el-GR" sz="2200" dirty="0"/>
              <a:t>Ανεξάρτητα χρονοδιαγράμματα δρομολογίων για περισσότερες από 600 αεροπορικές εταιρείες, διαθεσιμότητα, τιμές και σχεδιάγραμμα </a:t>
            </a:r>
            <a:r>
              <a:rPr lang="el-GR" sz="2200" dirty="0" smtClean="0"/>
              <a:t>καθισμάτων.</a:t>
            </a:r>
            <a:endParaRPr lang="el-GR" sz="2200" dirty="0"/>
          </a:p>
          <a:p>
            <a:pPr lvl="0" fontAlgn="base" hangingPunct="0"/>
            <a:r>
              <a:rPr lang="el-GR" sz="2200" dirty="0"/>
              <a:t>Πρόσβαση σε περισσότερες από 45 εκατομ. τιμές ναύλων. </a:t>
            </a:r>
          </a:p>
          <a:p>
            <a:pPr lvl="0" fontAlgn="base" hangingPunct="0"/>
            <a:r>
              <a:rPr lang="el-GR" sz="2200" dirty="0"/>
              <a:t>Προσφορές τιμών  ναύλων σε διάφορα </a:t>
            </a:r>
            <a:r>
              <a:rPr lang="el-GR" sz="2200" dirty="0" smtClean="0"/>
              <a:t>νομίσματα.</a:t>
            </a:r>
            <a:endParaRPr lang="el-GR" sz="2200" dirty="0"/>
          </a:p>
          <a:p>
            <a:pPr lvl="0" fontAlgn="base" hangingPunct="0"/>
            <a:r>
              <a:rPr lang="el-GR" sz="2200" dirty="0"/>
              <a:t>Ηλεκτρονικούς κανόνες ή λεπτομερείς κανόνες τιμών ναύλων που αποκτούνται εύκολα και είναι καθορισμένοι με </a:t>
            </a:r>
            <a:r>
              <a:rPr lang="el-GR" sz="2200" dirty="0" smtClean="0"/>
              <a:t>ευκρίνεια.</a:t>
            </a:r>
            <a:endParaRPr lang="el-GR" sz="2200" dirty="0"/>
          </a:p>
          <a:p>
            <a:pPr lvl="0" fontAlgn="base" hangingPunct="0"/>
            <a:r>
              <a:rPr lang="el-GR" sz="2200" dirty="0"/>
              <a:t>Περισσότερες από 50 εταιρείες ενοικιάσεως αυτοκινήτων σε όλο τον κόσμο.</a:t>
            </a:r>
          </a:p>
          <a:p>
            <a:pPr lvl="0" fontAlgn="base" hangingPunct="0"/>
            <a:r>
              <a:rPr lang="el-GR" sz="2200" dirty="0"/>
              <a:t>Ξενοδοχειακές επιχειρήσεις και εταιρείες </a:t>
            </a:r>
            <a:r>
              <a:rPr lang="el-GR" sz="2200" dirty="0" smtClean="0"/>
              <a:t>κρατήσεων.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8391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πληροφόρηση μας </a:t>
            </a:r>
            <a:r>
              <a:rPr lang="el-GR" dirty="0" smtClean="0"/>
              <a:t/>
            </a:r>
            <a:br>
              <a:rPr lang="el-GR" dirty="0" smtClean="0"/>
            </a:br>
            <a:r>
              <a:rPr lang="el-GR" dirty="0" smtClean="0"/>
              <a:t>παρέχουν </a:t>
            </a:r>
            <a:r>
              <a:rPr lang="el-GR" dirty="0"/>
              <a:t>τα </a:t>
            </a:r>
            <a:r>
              <a:rPr lang="el-GR" dirty="0" smtClean="0"/>
              <a:t>GDS;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pPr lvl="0" fontAlgn="base" hangingPunct="0"/>
            <a:r>
              <a:rPr lang="el-GR" sz="2200" dirty="0" smtClean="0"/>
              <a:t>Διάφορες </a:t>
            </a:r>
            <a:r>
              <a:rPr lang="el-GR" sz="2200" dirty="0"/>
              <a:t>επιχειρήσεις, οι οποίες σχετίζονται με τα ταξίδια, συμπεριλαμβανομένων εταιρειών που διαχειρίζονται πορθμεία (Ferry) και ταξιδιωτικές επιχειρήσεις (κατά χώρα).</a:t>
            </a:r>
          </a:p>
          <a:p>
            <a:pPr lvl="0" fontAlgn="base" hangingPunct="0"/>
            <a:r>
              <a:rPr lang="el-GR" sz="2200" dirty="0"/>
              <a:t>Αυτοματοποιημένες αναφορές BSP (Bank Settlement Plan- Σχέδιο Τραπεζικού Διακανονισμού</a:t>
            </a:r>
            <a:r>
              <a:rPr lang="el-GR" sz="2200" dirty="0" smtClean="0"/>
              <a:t>).</a:t>
            </a:r>
            <a:endParaRPr lang="el-GR" sz="2200" dirty="0"/>
          </a:p>
          <a:p>
            <a:pPr lvl="0" fontAlgn="base" hangingPunct="0"/>
            <a:r>
              <a:rPr lang="el-GR" sz="2200" dirty="0"/>
              <a:t>Πληθώρα χαρακτηριστικών του κέντρου βάσης δεδομένων, όπως το STARS (Διαγράμματα Λογ/σμών) , PNR ( Ονομαστικές καταστάσεις επιβατών), εκδόσεις.</a:t>
            </a:r>
          </a:p>
          <a:p>
            <a:pPr lvl="0" fontAlgn="base" hangingPunct="0"/>
            <a:r>
              <a:rPr lang="el-GR" sz="2200" dirty="0"/>
              <a:t>Πλήρη δυνατότητα εκδόσεως εισιτηρίων μέσω δηλωμένου εκτυπωτή εισιτηρίων του πρακτορείου.</a:t>
            </a:r>
          </a:p>
          <a:p>
            <a:r>
              <a:rPr lang="el-GR" sz="2200" dirty="0" smtClean="0"/>
              <a:t>Άλλες ειδικές υπηρεσίες.</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452541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a:t>
            </a:r>
            <a:r>
              <a:rPr lang="el-GR" dirty="0"/>
              <a:t>σημερινή κατάσταση των G.D.S</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pic>
        <p:nvPicPr>
          <p:cNvPr id="2049" name="Picture 1" descr="diagramma3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60" y="1268760"/>
            <a:ext cx="6120680" cy="5054497"/>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667536" y="6341258"/>
            <a:ext cx="3784369" cy="400110"/>
          </a:xfrm>
          <a:prstGeom prst="rect">
            <a:avLst/>
          </a:prstGeom>
        </p:spPr>
        <p:txBody>
          <a:bodyPr wrap="none">
            <a:spAutoFit/>
          </a:bodyPr>
          <a:lstStyle/>
          <a:p>
            <a:r>
              <a:rPr lang="el-GR" sz="2000" dirty="0">
                <a:latin typeface="+mn-lt"/>
              </a:rPr>
              <a:t>Συμμαχίες στα C.R.S μέχρι το 2006</a:t>
            </a:r>
          </a:p>
        </p:txBody>
      </p:sp>
    </p:spTree>
    <p:extLst>
      <p:ext uri="{BB962C8B-B14F-4D97-AF65-F5344CB8AC3E}">
        <p14:creationId xmlns:p14="http://schemas.microsoft.com/office/powerpoint/2010/main" val="4181510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Επίδραση των GDS </a:t>
            </a:r>
            <a:r>
              <a:rPr lang="el-GR" dirty="0" smtClean="0"/>
              <a:t>στην </a:t>
            </a:r>
            <a:br>
              <a:rPr lang="el-GR" dirty="0" smtClean="0"/>
            </a:br>
            <a:r>
              <a:rPr lang="el-GR" dirty="0" smtClean="0"/>
              <a:t>τουριστική </a:t>
            </a:r>
            <a:r>
              <a:rPr lang="el-GR" dirty="0"/>
              <a:t>ζήτηση</a:t>
            </a:r>
          </a:p>
        </p:txBody>
      </p:sp>
      <p:sp>
        <p:nvSpPr>
          <p:cNvPr id="3" name="Θέση περιεχομένου 2"/>
          <p:cNvSpPr>
            <a:spLocks noGrp="1"/>
          </p:cNvSpPr>
          <p:nvPr>
            <p:ph idx="1"/>
          </p:nvPr>
        </p:nvSpPr>
        <p:spPr/>
        <p:txBody>
          <a:bodyPr/>
          <a:lstStyle/>
          <a:p>
            <a:r>
              <a:rPr lang="el-GR" dirty="0"/>
              <a:t>Τα GDS  ικανοποιούν τις ανάγκες των καταναλωτών για εύκολη πρόσβαση σε ολοφάνερη και εύκολα συγκρινόμενη πληροφορία από μια  επιλογή  προορισμών, πακέτα διακοπών, ταξιδιών, καταλυμάτων και υπηρεσιών διασκέδασης, τις πραγματικές τιμές και διαθεσιμότητες τέτοιων υπηρεσιών. </a:t>
            </a:r>
            <a:endParaRPr lang="el-GR" dirty="0" smtClean="0"/>
          </a:p>
          <a:p>
            <a:r>
              <a:rPr lang="el-GR" dirty="0" smtClean="0"/>
              <a:t>Επίσης </a:t>
            </a:r>
            <a:r>
              <a:rPr lang="el-GR" dirty="0"/>
              <a:t>παρέχουν άμεση επιβεβαίωση και γρήγορη τεκμηρίωση  </a:t>
            </a:r>
            <a:r>
              <a:rPr lang="el-GR" dirty="0" smtClean="0"/>
              <a:t>κρατήσεων</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8356747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83</TotalTime>
  <Words>1314</Words>
  <Application>Microsoft Office PowerPoint</Application>
  <PresentationFormat>Προβολή στην οθόνη (4:3)</PresentationFormat>
  <Paragraphs>116</Paragraphs>
  <Slides>20</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20</vt:i4>
      </vt:variant>
    </vt:vector>
  </HeadingPairs>
  <TitlesOfParts>
    <vt:vector size="22" baseType="lpstr">
      <vt:lpstr>template</vt:lpstr>
      <vt:lpstr>OC_template_updated</vt:lpstr>
      <vt:lpstr>Διεθνείς Συστήματα Κρατήσεων στον Τουρισμό</vt:lpstr>
      <vt:lpstr>Διεθνές ή Παγκόσμιο Σύστημα Κρατήσεων (Global Distribution System - GDS) 1/3</vt:lpstr>
      <vt:lpstr>Διεθνές ή Παγκόσμιο Σύστημα Κρατήσεων (Global Distribution System - GDS) 2/3</vt:lpstr>
      <vt:lpstr>Διεθνές ή Παγκόσμιο Σύστημα Κρατήσεων (Global Distribution System - GDS) 3/3</vt:lpstr>
      <vt:lpstr>Υπηρεσίες των συστημάτων ηλεκτρονικών κρατήσεων</vt:lpstr>
      <vt:lpstr>Τι πληροφόρηση μας  παρέχουν τα GDS; 1/2</vt:lpstr>
      <vt:lpstr>Τι πληροφόρηση μας  παρέχουν τα GDS; 2/2</vt:lpstr>
      <vt:lpstr>Η σημερινή κατάσταση των G.D.S</vt:lpstr>
      <vt:lpstr>Επίδραση των GDS στην  τουριστική ζήτηση</vt:lpstr>
      <vt:lpstr>Επίδραση των GDS στην  τουριστική προσφορά</vt:lpstr>
      <vt:lpstr>Εμπόδια και προκλήσεις στην  εφαρμογή των GDS </vt:lpstr>
      <vt:lpstr>Μέθοδοι διανομής</vt:lpstr>
      <vt:lpstr>Πρόβλεψη των αναπτυξιακών  τάσεων των GDS</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natasakar new</cp:lastModifiedBy>
  <cp:revision>8</cp:revision>
  <dcterms:created xsi:type="dcterms:W3CDTF">2015-04-29T06:42:48Z</dcterms:created>
  <dcterms:modified xsi:type="dcterms:W3CDTF">2015-06-26T09:01:19Z</dcterms:modified>
</cp:coreProperties>
</file>