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33"/>
  </p:notesMasterIdLst>
  <p:handoutMasterIdLst>
    <p:handoutMasterId r:id="rId34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57" r:id="rId26"/>
    <p:sldId id="262" r:id="rId27"/>
    <p:sldId id="264" r:id="rId28"/>
    <p:sldId id="288" r:id="rId29"/>
    <p:sldId id="289" r:id="rId30"/>
    <p:sldId id="266" r:id="rId31"/>
    <p:sldId id="261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7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3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81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8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5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1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0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3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87C81F-8233-4E27-8F4E-15E29117906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05378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6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15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8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1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5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0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3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0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8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Ναυπηγικό σχέδιο και αρχές </a:t>
            </a:r>
            <a:r>
              <a:rPr lang="el-GR" sz="4000" b="1" dirty="0" err="1" smtClean="0">
                <a:solidFill>
                  <a:schemeClr val="tx1"/>
                </a:solidFill>
                <a:latin typeface="+mn-lt"/>
              </a:rPr>
              <a:t>casd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Βύθισμα – Κλίμακες Βυθισμάτων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Γεώργιος Κ. </a:t>
            </a:r>
            <a:r>
              <a:rPr lang="el-GR" sz="2200" dirty="0" err="1"/>
              <a:t>Χατζηκωνσταντής</a:t>
            </a:r>
            <a:r>
              <a:rPr lang="el-GR" sz="2200" dirty="0"/>
              <a:t> Επίκουρος Καθηγητής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Διπλ</a:t>
            </a:r>
            <a:r>
              <a:rPr lang="el-GR" sz="2200" dirty="0"/>
              <a:t>. Ναυπηγός Μηχανολόγος Μηχανικός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M.Sc</a:t>
            </a:r>
            <a:r>
              <a:rPr lang="el-GR" sz="2200" dirty="0"/>
              <a:t>. ‘’Διασφάλιση Ποιότητας’’, Τμήμα </a:t>
            </a:r>
            <a:r>
              <a:rPr lang="el-GR" sz="2200" dirty="0" smtClean="0"/>
              <a:t>Ναυπηγικών Μηχανικών ΤΕ</a:t>
            </a:r>
            <a:endParaRPr lang="el-GR" sz="2200" dirty="0"/>
          </a:p>
          <a:p>
            <a:pPr>
              <a:spcBef>
                <a:spcPts val="0"/>
              </a:spcBef>
            </a:pP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Βύθισμα </a:t>
            </a:r>
            <a:r>
              <a:rPr lang="el-GR" sz="3200" b="0" dirty="0" smtClean="0"/>
              <a:t>(8 </a:t>
            </a:r>
            <a:r>
              <a:rPr lang="el-GR" sz="3200" b="0" dirty="0"/>
              <a:t>από </a:t>
            </a:r>
            <a:r>
              <a:rPr lang="el-GR" sz="3200" b="0" dirty="0" smtClean="0"/>
              <a:t>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936104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Πλοίο με διαγωγή  (διαφορά πρωραίου και </a:t>
            </a:r>
            <a:r>
              <a:rPr lang="el-GR" sz="2400" dirty="0" smtClean="0"/>
              <a:t>πρυμναίου βυθίσματος).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493476"/>
                <a:ext cx="1584176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93476"/>
                <a:ext cx="1584176" cy="430887"/>
              </a:xfrm>
              <a:prstGeom prst="rect">
                <a:avLst/>
              </a:prstGeom>
              <a:blipFill rotWithShape="0">
                <a:blip r:embed="rId2"/>
                <a:stretch>
                  <a:fillRect b="-27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Δεξιό βέλος 5" title="βέλος με φορά δεξιά"/>
          <p:cNvSpPr/>
          <p:nvPr/>
        </p:nvSpPr>
        <p:spPr>
          <a:xfrm>
            <a:off x="1634385" y="2614793"/>
            <a:ext cx="432048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2110" y="2304256"/>
            <a:ext cx="138977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Πλοίο </a:t>
            </a: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έμπρυμνο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4" y="1781073"/>
            <a:ext cx="5489041" cy="16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88" y="4509120"/>
                <a:ext cx="1584176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" y="4509120"/>
                <a:ext cx="1584176" cy="430887"/>
              </a:xfrm>
              <a:prstGeom prst="rect">
                <a:avLst/>
              </a:prstGeom>
              <a:blipFill rotWithShape="0">
                <a:blip r:embed="rId4"/>
                <a:stretch>
                  <a:fillRect b="-27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Δεξιό βέλος 9" title="βέλος με φορά δεξιά"/>
          <p:cNvSpPr/>
          <p:nvPr/>
        </p:nvSpPr>
        <p:spPr>
          <a:xfrm>
            <a:off x="1670062" y="4652555"/>
            <a:ext cx="432048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7049" y="4339842"/>
            <a:ext cx="134483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Πλοίο </a:t>
            </a: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έμπλωρο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71" y="3917375"/>
            <a:ext cx="5492584" cy="150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Κλίμακες  βυθισμάτων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004A82"/>
                </a:solidFill>
              </a:rPr>
              <a:t>Τι είναι </a:t>
            </a:r>
            <a:r>
              <a:rPr lang="en-US" sz="2400" b="1" dirty="0" smtClean="0">
                <a:solidFill>
                  <a:srgbClr val="004A82"/>
                </a:solidFill>
              </a:rPr>
              <a:t>: </a:t>
            </a:r>
            <a:r>
              <a:rPr lang="el-GR" sz="2400" dirty="0" smtClean="0"/>
              <a:t>Είναι </a:t>
            </a:r>
            <a:r>
              <a:rPr lang="el-GR" sz="2400" dirty="0"/>
              <a:t>μικρά </a:t>
            </a:r>
            <a:r>
              <a:rPr lang="el-GR" sz="2400" dirty="0" err="1"/>
              <a:t>ελασμάτινα</a:t>
            </a:r>
            <a:r>
              <a:rPr lang="el-GR" sz="2400" dirty="0"/>
              <a:t> τεμάχια (</a:t>
            </a:r>
            <a:r>
              <a:rPr lang="el-GR" sz="2400" dirty="0" err="1"/>
              <a:t>λαμάκια</a:t>
            </a:r>
            <a:r>
              <a:rPr lang="el-GR" sz="2400" dirty="0"/>
              <a:t>)  που χρησιμεύουν για την ανάγνωση των βυθισμάτων , το κάθε </a:t>
            </a:r>
            <a:r>
              <a:rPr lang="el-GR" sz="2400" dirty="0" err="1"/>
              <a:t>λαμάκι</a:t>
            </a:r>
            <a:r>
              <a:rPr lang="el-GR" sz="2400" dirty="0"/>
              <a:t> τοποθετείται σε ύψος το οποίο μετριέται από το κατώτερο σημείο του σκάφους (τοποθετούνται δε και πάνω από την </a:t>
            </a:r>
            <a:r>
              <a:rPr lang="el-GR" sz="2400" dirty="0" err="1"/>
              <a:t>έμφορτη</a:t>
            </a:r>
            <a:r>
              <a:rPr lang="el-GR" sz="2400" dirty="0"/>
              <a:t> ίσαλο</a:t>
            </a:r>
            <a:r>
              <a:rPr lang="el-GR" sz="2400" dirty="0" smtClean="0"/>
              <a:t>).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004A82"/>
                </a:solidFill>
              </a:rPr>
              <a:t>Πώς </a:t>
            </a:r>
            <a:r>
              <a:rPr lang="el-GR" sz="2400" b="1" dirty="0" err="1" smtClean="0">
                <a:solidFill>
                  <a:srgbClr val="004A82"/>
                </a:solidFill>
              </a:rPr>
              <a:t>μετρώνται</a:t>
            </a:r>
            <a:r>
              <a:rPr lang="en-US" sz="2400" b="1" dirty="0" smtClean="0">
                <a:solidFill>
                  <a:srgbClr val="004A82"/>
                </a:solidFill>
              </a:rPr>
              <a:t>: </a:t>
            </a:r>
            <a:r>
              <a:rPr lang="el-GR" sz="2400" dirty="0"/>
              <a:t>Τα βυθίσματα αριθμούνται σε </a:t>
            </a:r>
            <a:r>
              <a:rPr lang="el-GR" sz="2400" b="1" dirty="0"/>
              <a:t>εκατοστά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  <a:r>
              <a:rPr lang="el-GR" sz="2400" dirty="0"/>
              <a:t>ή σε </a:t>
            </a:r>
            <a:r>
              <a:rPr lang="el-GR" sz="2400" b="1" dirty="0" smtClean="0"/>
              <a:t>πόδια.</a:t>
            </a:r>
            <a:r>
              <a:rPr lang="el-GR" sz="2400" dirty="0" smtClean="0"/>
              <a:t> Το </a:t>
            </a:r>
            <a:r>
              <a:rPr lang="el-GR" sz="2400" dirty="0"/>
              <a:t>μηδέν των βυθισμάτων τοποθετείται στο κατώτερο σημείο του σκάφους</a:t>
            </a:r>
            <a:r>
              <a:rPr lang="el-GR" sz="2400" dirty="0" smtClean="0"/>
              <a:t>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004A82"/>
                </a:solidFill>
              </a:rPr>
              <a:t>Πού </a:t>
            </a:r>
            <a:r>
              <a:rPr lang="el-GR" sz="2400" b="1" dirty="0" smtClean="0">
                <a:solidFill>
                  <a:srgbClr val="004A82"/>
                </a:solidFill>
              </a:rPr>
              <a:t>ευρίσκονται</a:t>
            </a:r>
            <a:r>
              <a:rPr lang="en-US" sz="2400" b="1" dirty="0" smtClean="0">
                <a:solidFill>
                  <a:srgbClr val="004A82"/>
                </a:solidFill>
              </a:rPr>
              <a:t>: </a:t>
            </a:r>
            <a:r>
              <a:rPr lang="el-GR" sz="2400" dirty="0"/>
              <a:t>Σε όλα τα πλοία τοποθετούνται στις καθέτους (πρωραία – μεσαία – πρυμναία) δεξιά και αριστερά του σκάφους.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>
              <a:buFont typeface="Wingdings" panose="05000000000000000000" pitchFamily="2" charset="2"/>
              <a:buChar char="Ø"/>
            </a:pP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Κλίμακες  βυθισμάτων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0099" y="1340768"/>
            <a:ext cx="4186808" cy="576064"/>
          </a:xfrm>
        </p:spPr>
        <p:txBody>
          <a:bodyPr/>
          <a:lstStyle/>
          <a:p>
            <a:pPr marL="0" indent="0" algn="ctr">
              <a:buNone/>
            </a:pPr>
            <a:r>
              <a:rPr lang="el-GR" sz="2400" dirty="0"/>
              <a:t>Κλίμακα βυθισμάτων Πλώρης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679950" cy="41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929042" y="1340768"/>
            <a:ext cx="418680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Κλίμακα βυθισμάτων Πρύμνης</a:t>
            </a: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95357"/>
            <a:ext cx="2967038" cy="38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Τρόποι γραφής κλίμακας βυθισμάτων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dirty="0"/>
              <a:t>Τα βυθίσματα γράφονται με δυο τρόπους</a:t>
            </a:r>
          </a:p>
          <a:p>
            <a:pPr marL="0" indent="0" algn="ctr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6" name="Ευθύγραμμο βέλος σύνδεσης 5" title="βέλος"/>
          <p:cNvCxnSpPr>
            <a:stCxn id="3" idx="2"/>
            <a:endCxn id="8" idx="0"/>
          </p:cNvCxnSpPr>
          <p:nvPr/>
        </p:nvCxnSpPr>
        <p:spPr>
          <a:xfrm flipH="1">
            <a:off x="1752742" y="1844824"/>
            <a:ext cx="2819258" cy="14247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60218" y="2337954"/>
            <a:ext cx="50405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574" y="3269589"/>
            <a:ext cx="30243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ΖΥΓΟΙ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ΑΡΙΘΜΟΙ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Δεκάμετρα  ή πόδια</a:t>
            </a:r>
          </a:p>
        </p:txBody>
      </p:sp>
      <p:cxnSp>
        <p:nvCxnSpPr>
          <p:cNvPr id="9" name="Ευθύγραμμο βέλος σύνδεσης 8" title="βέλος"/>
          <p:cNvCxnSpPr>
            <a:stCxn id="3" idx="2"/>
            <a:endCxn id="13" idx="0"/>
          </p:cNvCxnSpPr>
          <p:nvPr/>
        </p:nvCxnSpPr>
        <p:spPr>
          <a:xfrm>
            <a:off x="4572000" y="1844824"/>
            <a:ext cx="2603547" cy="14247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3765" y="2337954"/>
            <a:ext cx="50405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3379" y="3269589"/>
            <a:ext cx="30243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ΠΕΡΙΤΤΟΙ ΑΡΙΘΜΟΙ 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Δεκάμετρα ή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πόδια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0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Κλίμακα βυθισμάτων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17132" y="1137319"/>
            <a:ext cx="730424" cy="648072"/>
          </a:xfrm>
          <a:ln>
            <a:solidFill>
              <a:srgbClr val="004A8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0056" y="1785391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Βυθίσματα σε εκατοστά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57554"/>
            <a:ext cx="8388350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Κλίμακα βυθισμάτων</a:t>
            </a:r>
            <a:r>
              <a:rPr lang="en-US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 smtClean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15110" y="1159789"/>
            <a:ext cx="874440" cy="648072"/>
          </a:xfrm>
          <a:ln>
            <a:solidFill>
              <a:srgbClr val="004A8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0056" y="1785391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Βυθίσματα σε πόδια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33463"/>
            <a:ext cx="81375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Παράδειγμα ανάγνωσης βυθισμάτων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 smtClean="0"/>
              <a:t>(1 </a:t>
            </a:r>
            <a:r>
              <a:rPr lang="el-GR" sz="3600" b="0" smtClean="0"/>
              <a:t>από 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7" y="2369344"/>
            <a:ext cx="3671887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44" y="2351881"/>
            <a:ext cx="4679950" cy="21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ανάγνωσης βυθισμάτων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6819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Οι </a:t>
            </a:r>
            <a:r>
              <a:rPr lang="el-GR" altLang="el-GR" sz="2400" dirty="0">
                <a:latin typeface="Calibri" pitchFamily="34" charset="0"/>
              </a:rPr>
              <a:t>κλίμακες βυθισμάτων χαράσσονται στις καθέτους. Η χάραξη των βυθισμάτων επιβεβαιώνεται από την αρχή που παρακολουθεί τη ναυπήγηση του πλοίου </a:t>
            </a:r>
            <a:r>
              <a:rPr lang="el-GR" altLang="el-GR" sz="2400" dirty="0" smtClean="0">
                <a:latin typeface="Calibri" pitchFamily="34" charset="0"/>
              </a:rPr>
              <a:t>.</a:t>
            </a:r>
            <a:endParaRPr lang="el-GR" altLang="el-GR" sz="2400" dirty="0">
              <a:latin typeface="Calibri" pitchFamily="34" charset="0"/>
            </a:endParaRPr>
          </a:p>
          <a:p>
            <a:pPr marL="0" indent="0">
              <a:lnSpc>
                <a:spcPct val="112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>
                <a:latin typeface="Calibri" pitchFamily="34" charset="0"/>
              </a:rPr>
              <a:t>Όταν γίνεται ανάγνωση των βυθισμάτων πρέπει:</a:t>
            </a:r>
          </a:p>
          <a:p>
            <a:pPr marL="457200" indent="-457200">
              <a:lnSpc>
                <a:spcPct val="112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>
                <a:latin typeface="Calibri" pitchFamily="34" charset="0"/>
              </a:rPr>
              <a:t>Πρέπει </a:t>
            </a:r>
            <a:r>
              <a:rPr lang="el-GR" altLang="el-GR" sz="2400" dirty="0">
                <a:latin typeface="Calibri" pitchFamily="34" charset="0"/>
              </a:rPr>
              <a:t>να αναχθούν στις </a:t>
            </a:r>
            <a:r>
              <a:rPr lang="el-GR" altLang="el-GR" sz="2400" dirty="0" smtClean="0">
                <a:latin typeface="Calibri" pitchFamily="34" charset="0"/>
              </a:rPr>
              <a:t>καθέτους.</a:t>
            </a:r>
            <a:endParaRPr lang="el-GR" altLang="el-GR" sz="2400" dirty="0">
              <a:latin typeface="Calibri" pitchFamily="34" charset="0"/>
            </a:endParaRPr>
          </a:p>
          <a:p>
            <a:pPr marL="457200" indent="-457200">
              <a:lnSpc>
                <a:spcPct val="112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>
                <a:latin typeface="Calibri" pitchFamily="34" charset="0"/>
              </a:rPr>
              <a:t>Να γίνει έλεγχος κύρτωσης / </a:t>
            </a:r>
            <a:r>
              <a:rPr lang="el-GR" altLang="el-GR" sz="2400" dirty="0" err="1">
                <a:latin typeface="Calibri" pitchFamily="34" charset="0"/>
              </a:rPr>
              <a:t>κοίλωσης</a:t>
            </a:r>
            <a:r>
              <a:rPr lang="el-GR" altLang="el-GR" sz="2400" dirty="0">
                <a:latin typeface="Calibri" pitchFamily="34" charset="0"/>
              </a:rPr>
              <a:t> της γάστρας.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0CF7-2551-4A96-B6F8-855040930AF4}" type="slidenum">
              <a:rPr lang="el-GR" altLang="el-GR"/>
              <a:pPr/>
              <a:t>17</a:t>
            </a:fld>
            <a:endParaRPr lang="el-GR" alt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Θέση Κλίμακας βυθισμάτων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3648670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49E2-14E5-477A-AEC3-242205D37DA5}" type="slidenum">
              <a:rPr lang="el-GR" altLang="el-GR"/>
              <a:pPr/>
              <a:t>18</a:t>
            </a:fld>
            <a:endParaRPr lang="el-GR" altLang="el-GR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113587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Θέση Κλίμακας βυθισμάτων </a:t>
            </a:r>
            <a:r>
              <a:rPr lang="el-GR" sz="3200" b="0" dirty="0" smtClean="0"/>
              <a:t>(2 </a:t>
            </a:r>
            <a:r>
              <a:rPr lang="el-GR" sz="3200" b="0" dirty="0"/>
              <a:t>από 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731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Βύθισμα – Κλίμακες βυθισμάτων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25792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856984" cy="5040560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/>
              <a:t>Απόσταση μεταξύ κλιμάκων ΠΡ και ΠΜ βυθισμάτων : </a:t>
            </a:r>
            <a:r>
              <a:rPr lang="en-US" altLang="el-GR" sz="2200" dirty="0" smtClean="0"/>
              <a:t>Lm  =</a:t>
            </a:r>
            <a:r>
              <a:rPr lang="el-GR" altLang="el-GR" sz="2200" dirty="0" smtClean="0"/>
              <a:t> </a:t>
            </a:r>
            <a:r>
              <a:rPr lang="en-US" altLang="el-GR" sz="2200" dirty="0" smtClean="0"/>
              <a:t>…(</a:t>
            </a:r>
            <a:r>
              <a:rPr lang="en-US" altLang="el-GR" sz="2200" dirty="0"/>
              <a:t>m)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/>
              <a:t>Απόσταση μεταξύ κλίμακας ΠΜ βυθισμάτων και ΠΜ καθέτου : </a:t>
            </a:r>
            <a:r>
              <a:rPr lang="el-GR" altLang="el-GR" sz="2200" dirty="0" smtClean="0"/>
              <a:t>λ</a:t>
            </a:r>
            <a:r>
              <a:rPr lang="el-GR" altLang="el-GR" sz="2200" baseline="-25000" dirty="0" smtClean="0"/>
              <a:t>1</a:t>
            </a:r>
            <a:r>
              <a:rPr lang="el-GR" altLang="el-GR" sz="2200" dirty="0" smtClean="0"/>
              <a:t> </a:t>
            </a:r>
            <a:r>
              <a:rPr lang="el-GR" altLang="el-GR" sz="2200" dirty="0"/>
              <a:t>= </a:t>
            </a:r>
            <a:r>
              <a:rPr lang="el-GR" altLang="el-GR" sz="2200" dirty="0" smtClean="0"/>
              <a:t>...(</a:t>
            </a:r>
            <a:r>
              <a:rPr lang="en-US" altLang="el-GR" sz="2200" dirty="0"/>
              <a:t>m</a:t>
            </a:r>
            <a:r>
              <a:rPr lang="el-GR" altLang="el-GR" sz="2200" dirty="0"/>
              <a:t>)</a:t>
            </a:r>
            <a:endParaRPr lang="en-US" altLang="el-GR" sz="2200" dirty="0"/>
          </a:p>
          <a:p>
            <a:pPr fontAlgn="base">
              <a:lnSpc>
                <a:spcPct val="112000"/>
              </a:lnSpc>
              <a:spcBef>
                <a:spcPts val="1200"/>
              </a:spcBef>
              <a:spcAft>
                <a:spcPct val="0"/>
              </a:spcAft>
            </a:pPr>
            <a:r>
              <a:rPr lang="el-GR" altLang="el-GR" sz="2200" dirty="0">
                <a:solidFill>
                  <a:prstClr val="black"/>
                </a:solidFill>
              </a:rPr>
              <a:t>Απόσταση μεταξύ κλίμακας βυθισμάτων στο κέντρο και καθέτου στο μέσον </a:t>
            </a:r>
            <a:r>
              <a:rPr lang="el-GR" altLang="el-GR" sz="2200" dirty="0" smtClean="0">
                <a:solidFill>
                  <a:prstClr val="black"/>
                </a:solidFill>
              </a:rPr>
              <a:t>: </a:t>
            </a:r>
            <a:r>
              <a:rPr lang="el-GR" altLang="el-GR" sz="2200" dirty="0">
                <a:solidFill>
                  <a:prstClr val="black"/>
                </a:solidFill>
              </a:rPr>
              <a:t>λ</a:t>
            </a:r>
            <a:r>
              <a:rPr lang="el-GR" altLang="el-GR" sz="2200" baseline="-25000" dirty="0">
                <a:solidFill>
                  <a:prstClr val="black"/>
                </a:solidFill>
              </a:rPr>
              <a:t>2</a:t>
            </a:r>
            <a:r>
              <a:rPr lang="en-US" altLang="el-GR" sz="2200" dirty="0">
                <a:solidFill>
                  <a:prstClr val="black"/>
                </a:solidFill>
              </a:rPr>
              <a:t> </a:t>
            </a:r>
            <a:r>
              <a:rPr lang="el-GR" altLang="el-GR" sz="2200" dirty="0">
                <a:solidFill>
                  <a:prstClr val="black"/>
                </a:solidFill>
              </a:rPr>
              <a:t>= ………. (</a:t>
            </a:r>
            <a:r>
              <a:rPr lang="en-US" altLang="el-GR" sz="2200" dirty="0">
                <a:solidFill>
                  <a:prstClr val="black"/>
                </a:solidFill>
              </a:rPr>
              <a:t>m</a:t>
            </a:r>
            <a:r>
              <a:rPr lang="el-GR" altLang="el-GR" sz="2200" dirty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/>
              <a:t>Απόσταση  μεταξύ κλίμακας ΠΡ βυθισμάτων και ΠΡ καθέτου </a:t>
            </a:r>
            <a:r>
              <a:rPr lang="el-GR" altLang="el-GR" sz="2200" dirty="0" smtClean="0"/>
              <a:t>: λ</a:t>
            </a:r>
            <a:r>
              <a:rPr lang="el-GR" altLang="el-GR" sz="2200" baseline="-25000" dirty="0" smtClean="0"/>
              <a:t>3</a:t>
            </a:r>
            <a:r>
              <a:rPr lang="el-GR" altLang="el-GR" sz="2200" dirty="0" smtClean="0"/>
              <a:t> …(</a:t>
            </a:r>
            <a:r>
              <a:rPr lang="en-US" altLang="el-GR" sz="2200" dirty="0"/>
              <a:t>m</a:t>
            </a:r>
            <a:r>
              <a:rPr lang="el-GR" altLang="el-GR" sz="2200" dirty="0" smtClean="0"/>
              <a:t>)</a:t>
            </a:r>
            <a:endParaRPr lang="el-GR" altLang="el-GR" sz="2200" dirty="0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FFD1-59DF-4B21-8A4A-B148D4B524F5}" type="slidenum">
              <a:rPr lang="el-GR" altLang="el-GR"/>
              <a:pPr/>
              <a:t>19</a:t>
            </a:fld>
            <a:endParaRPr lang="el-GR" alt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Θέση Κλίμακας βυθισμάτων </a:t>
            </a:r>
            <a:r>
              <a:rPr lang="el-GR" sz="3200" b="0" dirty="0" smtClean="0"/>
              <a:t>(3 </a:t>
            </a:r>
            <a:r>
              <a:rPr lang="el-GR" sz="3200" b="0" dirty="0"/>
              <a:t>από 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1565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4104456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</a:pPr>
            <a:r>
              <a:rPr lang="el-GR" altLang="el-GR" sz="2400" dirty="0"/>
              <a:t>Εάν Τ</a:t>
            </a:r>
            <a:r>
              <a:rPr lang="el-GR" altLang="el-GR" sz="2400" baseline="-25000" dirty="0"/>
              <a:t>Α</a:t>
            </a:r>
            <a:r>
              <a:rPr lang="el-GR" altLang="el-GR" sz="2400" dirty="0"/>
              <a:t> , Τ</a:t>
            </a:r>
            <a:r>
              <a:rPr lang="el-GR" altLang="el-GR" sz="2400" baseline="-25000" dirty="0"/>
              <a:t>Μ</a:t>
            </a:r>
            <a:r>
              <a:rPr lang="el-GR" altLang="el-GR" sz="2400" dirty="0"/>
              <a:t> , Τ</a:t>
            </a:r>
            <a:r>
              <a:rPr lang="en-US" altLang="el-GR" sz="2400" baseline="-25000" dirty="0"/>
              <a:t>F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είναι </a:t>
            </a:r>
            <a:r>
              <a:rPr lang="el-GR" altLang="el-GR" sz="2400" dirty="0"/>
              <a:t>τα βυθίσματα που λαμβάνονται κατά την ανάγνωση,  τότε στον επόμενο πίνακα  υπολογίζονται οι μέσες </a:t>
            </a:r>
            <a:r>
              <a:rPr lang="el-GR" altLang="el-GR" sz="2400" dirty="0" smtClean="0"/>
              <a:t>τιμές.</a:t>
            </a:r>
            <a:endParaRPr lang="el-GR" altLang="el-GR" sz="2400" dirty="0">
              <a:latin typeface="Calibri" pitchFamily="34" charset="0"/>
            </a:endParaRPr>
          </a:p>
        </p:txBody>
      </p:sp>
      <p:sp>
        <p:nvSpPr>
          <p:cNvPr id="68" name="Θέση αριθμού διαφάνειας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147E-6541-41E7-80D2-023E0FB8B934}" type="slidenum">
              <a:rPr lang="el-GR" altLang="el-GR"/>
              <a:pPr/>
              <a:t>20</a:t>
            </a:fld>
            <a:endParaRPr lang="el-GR" altLang="el-GR"/>
          </a:p>
        </p:txBody>
      </p:sp>
      <p:graphicFrame>
        <p:nvGraphicFramePr>
          <p:cNvPr id="19612" name="Object 156"/>
          <p:cNvGraphicFramePr>
            <a:graphicFrameLocks noChangeAspect="1"/>
          </p:cNvGraphicFramePr>
          <p:nvPr/>
        </p:nvGraphicFramePr>
        <p:xfrm>
          <a:off x="8316913" y="260350"/>
          <a:ext cx="1143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260350"/>
                        <a:ext cx="114300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20" name="Rectangle 164"/>
          <p:cNvSpPr>
            <a:spLocks noChangeArrowheads="1"/>
          </p:cNvSpPr>
          <p:nvPr/>
        </p:nvSpPr>
        <p:spPr bwMode="auto">
          <a:xfrm>
            <a:off x="1473200" y="2257425"/>
            <a:ext cx="1549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9622" name="Rectangle 166"/>
          <p:cNvSpPr>
            <a:spLocks noChangeArrowheads="1"/>
          </p:cNvSpPr>
          <p:nvPr/>
        </p:nvSpPr>
        <p:spPr bwMode="auto">
          <a:xfrm>
            <a:off x="1473200" y="2257425"/>
            <a:ext cx="1549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9624" name="Rectangle 168"/>
          <p:cNvSpPr>
            <a:spLocks noChangeArrowheads="1"/>
          </p:cNvSpPr>
          <p:nvPr/>
        </p:nvSpPr>
        <p:spPr bwMode="auto">
          <a:xfrm>
            <a:off x="1473200" y="2257425"/>
            <a:ext cx="1549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9627" name="Rectangle 171"/>
          <p:cNvSpPr>
            <a:spLocks noChangeArrowheads="1"/>
          </p:cNvSpPr>
          <p:nvPr/>
        </p:nvSpPr>
        <p:spPr bwMode="auto">
          <a:xfrm>
            <a:off x="1473200" y="2257425"/>
            <a:ext cx="1549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9629" name="Rectangle 173"/>
          <p:cNvSpPr>
            <a:spLocks noChangeArrowheads="1"/>
          </p:cNvSpPr>
          <p:nvPr/>
        </p:nvSpPr>
        <p:spPr bwMode="auto">
          <a:xfrm>
            <a:off x="1473200" y="2257425"/>
            <a:ext cx="1549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9631" name="Rectangle 175"/>
          <p:cNvSpPr>
            <a:spLocks noChangeArrowheads="1"/>
          </p:cNvSpPr>
          <p:nvPr/>
        </p:nvSpPr>
        <p:spPr bwMode="auto">
          <a:xfrm>
            <a:off x="1473200" y="2257425"/>
            <a:ext cx="1549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9634" name="Rectangle 178"/>
          <p:cNvSpPr>
            <a:spLocks noChangeArrowheads="1"/>
          </p:cNvSpPr>
          <p:nvPr/>
        </p:nvSpPr>
        <p:spPr bwMode="auto">
          <a:xfrm>
            <a:off x="1473200" y="2257425"/>
            <a:ext cx="1549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9636" name="Rectangle 180"/>
          <p:cNvSpPr>
            <a:spLocks noChangeArrowheads="1"/>
          </p:cNvSpPr>
          <p:nvPr/>
        </p:nvSpPr>
        <p:spPr bwMode="auto">
          <a:xfrm>
            <a:off x="1473200" y="2257425"/>
            <a:ext cx="1549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9638" name="Rectangle 182"/>
          <p:cNvSpPr>
            <a:spLocks noChangeArrowheads="1"/>
          </p:cNvSpPr>
          <p:nvPr/>
        </p:nvSpPr>
        <p:spPr bwMode="auto">
          <a:xfrm>
            <a:off x="1476375" y="2276475"/>
            <a:ext cx="1549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graphicFrame>
        <p:nvGraphicFramePr>
          <p:cNvPr id="19746" name="Group 2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151160"/>
              </p:ext>
            </p:extLst>
          </p:nvPr>
        </p:nvGraphicFramePr>
        <p:xfrm>
          <a:off x="539750" y="3068960"/>
          <a:ext cx="8064500" cy="3088323"/>
        </p:xfrm>
        <a:graphic>
          <a:graphicData uri="http://schemas.openxmlformats.org/drawingml/2006/table">
            <a:tbl>
              <a:tblPr/>
              <a:tblGrid>
                <a:gridCol w="2016125"/>
                <a:gridCol w="2016125"/>
                <a:gridCol w="2016125"/>
                <a:gridCol w="2016125"/>
              </a:tblGrid>
              <a:tr h="5175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ΒΥΘΙΣΜΑΤΑ (</a:t>
                      </a:r>
                      <a:r>
                        <a:rPr kumimoji="0" lang="it-IT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alt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alt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ΠΡΥΜΝΗ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ΚΕΝΤΡΟ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ΠΛΩΡΗ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ΔΕΞΙΑ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ΑΡΙΣΤΕΡΑ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ΜΕΣΗ</a:t>
                      </a:r>
                      <a:endParaRPr kumimoji="0" lang="el-GR" alt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747" name="Object 2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844167"/>
              </p:ext>
            </p:extLst>
          </p:nvPr>
        </p:nvGraphicFramePr>
        <p:xfrm>
          <a:off x="3132138" y="4207346"/>
          <a:ext cx="4572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5" imgW="457200" imgH="583920" progId="Equation.DSMT4">
                  <p:embed/>
                </p:oleObj>
              </mc:Choice>
              <mc:Fallback>
                <p:oleObj name="Equation" r:id="rId5" imgW="45720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207346"/>
                        <a:ext cx="457200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49" name="Object 2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36861"/>
              </p:ext>
            </p:extLst>
          </p:nvPr>
        </p:nvGraphicFramePr>
        <p:xfrm>
          <a:off x="3203575" y="4928071"/>
          <a:ext cx="41116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7" imgW="406080" imgH="380880" progId="Equation.DSMT4">
                  <p:embed/>
                </p:oleObj>
              </mc:Choice>
              <mc:Fallback>
                <p:oleObj name="Equation" r:id="rId7" imgW="406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928071"/>
                        <a:ext cx="411163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51" name="Object 2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67944"/>
              </p:ext>
            </p:extLst>
          </p:nvPr>
        </p:nvGraphicFramePr>
        <p:xfrm>
          <a:off x="2627313" y="5504334"/>
          <a:ext cx="18462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9" imgW="1841400" imgH="583920" progId="Equation.DSMT4">
                  <p:embed/>
                </p:oleObj>
              </mc:Choice>
              <mc:Fallback>
                <p:oleObj name="Equation" r:id="rId9" imgW="184140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504334"/>
                        <a:ext cx="1846262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53" name="Object 2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483232"/>
              </p:ext>
            </p:extLst>
          </p:nvPr>
        </p:nvGraphicFramePr>
        <p:xfrm>
          <a:off x="5219700" y="4135909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11" imgW="457200" imgH="380880" progId="Equation.DSMT4">
                  <p:embed/>
                </p:oleObj>
              </mc:Choice>
              <mc:Fallback>
                <p:oleObj name="Equation" r:id="rId11" imgW="4572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135909"/>
                        <a:ext cx="457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55" name="Object 2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480828"/>
              </p:ext>
            </p:extLst>
          </p:nvPr>
        </p:nvGraphicFramePr>
        <p:xfrm>
          <a:off x="5219700" y="4855046"/>
          <a:ext cx="4111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13" imgW="406080" imgH="380880" progId="Equation.DSMT4">
                  <p:embed/>
                </p:oleObj>
              </mc:Choice>
              <mc:Fallback>
                <p:oleObj name="Equation" r:id="rId13" imgW="406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855046"/>
                        <a:ext cx="4111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57" name="Object 3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791228"/>
              </p:ext>
            </p:extLst>
          </p:nvPr>
        </p:nvGraphicFramePr>
        <p:xfrm>
          <a:off x="4716463" y="5504334"/>
          <a:ext cx="19145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15" imgW="1917360" imgH="583920" progId="Equation.DSMT4">
                  <p:embed/>
                </p:oleObj>
              </mc:Choice>
              <mc:Fallback>
                <p:oleObj name="Equation" r:id="rId15" imgW="19173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504334"/>
                        <a:ext cx="1914525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59" name="Object 3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152946"/>
              </p:ext>
            </p:extLst>
          </p:nvPr>
        </p:nvGraphicFramePr>
        <p:xfrm>
          <a:off x="7380288" y="4135909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17" imgW="457200" imgH="380880" progId="Equation.DSMT4">
                  <p:embed/>
                </p:oleObj>
              </mc:Choice>
              <mc:Fallback>
                <p:oleObj name="Equation" r:id="rId17" imgW="4572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4135909"/>
                        <a:ext cx="457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1" name="Object 3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606174"/>
              </p:ext>
            </p:extLst>
          </p:nvPr>
        </p:nvGraphicFramePr>
        <p:xfrm>
          <a:off x="7308850" y="4928071"/>
          <a:ext cx="4111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19" imgW="406080" imgH="380880" progId="Equation.DSMT4">
                  <p:embed/>
                </p:oleObj>
              </mc:Choice>
              <mc:Fallback>
                <p:oleObj name="Equation" r:id="rId19" imgW="406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928071"/>
                        <a:ext cx="4111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" name="Object 3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304123"/>
              </p:ext>
            </p:extLst>
          </p:nvPr>
        </p:nvGraphicFramePr>
        <p:xfrm>
          <a:off x="6732588" y="5431309"/>
          <a:ext cx="18716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21" imgW="1866600" imgH="583920" progId="Equation.DSMT4">
                  <p:embed/>
                </p:oleObj>
              </mc:Choice>
              <mc:Fallback>
                <p:oleObj name="Equation" r:id="rId21" imgW="186660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431309"/>
                        <a:ext cx="1871662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Ανάγνωση – Αναγωγή βυθισμάτων στις καθέτους </a:t>
            </a:r>
            <a:r>
              <a:rPr lang="el-GR" sz="3300" b="0" dirty="0" smtClean="0"/>
              <a:t>(1 από 2)</a:t>
            </a:r>
            <a:endParaRPr lang="el-GR" sz="3300" b="0" dirty="0"/>
          </a:p>
        </p:txBody>
      </p:sp>
    </p:spTree>
    <p:extLst>
      <p:ext uri="{BB962C8B-B14F-4D97-AF65-F5344CB8AC3E}">
        <p14:creationId xmlns:p14="http://schemas.microsoft.com/office/powerpoint/2010/main" val="34292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5" name="Object 1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675262"/>
              </p:ext>
            </p:extLst>
          </p:nvPr>
        </p:nvGraphicFramePr>
        <p:xfrm>
          <a:off x="3419872" y="2857500"/>
          <a:ext cx="2305552" cy="715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3" imgW="1841400" imgH="571320" progId="Equation.DSMT4">
                  <p:embed/>
                </p:oleObj>
              </mc:Choice>
              <mc:Fallback>
                <p:oleObj name="Equation" r:id="rId3" imgW="18414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857500"/>
                        <a:ext cx="2305552" cy="715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A249-014F-4AE1-97DB-DEE4C3D063C6}" type="slidenum">
              <a:rPr lang="el-GR" altLang="el-GR"/>
              <a:pPr/>
              <a:t>21</a:t>
            </a:fld>
            <a:endParaRPr lang="el-GR" altLang="el-G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7" y="1358321"/>
            <a:ext cx="8785225" cy="13505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2000"/>
              </a:lnSpc>
              <a:spcBef>
                <a:spcPts val="1200"/>
              </a:spcBef>
              <a:buFontTx/>
              <a:buNone/>
            </a:pPr>
            <a:r>
              <a:rPr lang="el-GR" altLang="el-GR" sz="2200" dirty="0" smtClean="0"/>
              <a:t>Εάν </a:t>
            </a:r>
            <a:r>
              <a:rPr lang="el-GR" altLang="el-GR" sz="2200" dirty="0"/>
              <a:t>Τ</a:t>
            </a:r>
            <a:r>
              <a:rPr lang="el-GR" altLang="el-GR" sz="2200" baseline="-25000" dirty="0"/>
              <a:t>Α</a:t>
            </a:r>
            <a:r>
              <a:rPr lang="el-GR" altLang="el-GR" sz="2200" dirty="0"/>
              <a:t> , Τ</a:t>
            </a:r>
            <a:r>
              <a:rPr lang="el-GR" altLang="el-GR" sz="2200" baseline="-25000" dirty="0"/>
              <a:t>Μ</a:t>
            </a:r>
            <a:r>
              <a:rPr lang="el-GR" altLang="el-GR" sz="2200" dirty="0"/>
              <a:t> , Τ</a:t>
            </a:r>
            <a:r>
              <a:rPr lang="en-US" altLang="el-GR" sz="2200" baseline="-25000" dirty="0"/>
              <a:t>F</a:t>
            </a:r>
            <a:r>
              <a:rPr lang="el-GR" altLang="el-GR" sz="2200" dirty="0"/>
              <a:t> είναι τα βυθίσματα στις καθέτους , με τις παρακάτω </a:t>
            </a:r>
            <a:r>
              <a:rPr lang="el-GR" altLang="el-GR" sz="2200" dirty="0" smtClean="0"/>
              <a:t>σχέσεις </a:t>
            </a:r>
            <a:r>
              <a:rPr lang="el-GR" altLang="el-GR" sz="2200" dirty="0"/>
              <a:t>υπολογίζονται τα βυθίσματα : </a:t>
            </a:r>
          </a:p>
          <a:p>
            <a:pPr marL="609600" indent="-609600">
              <a:lnSpc>
                <a:spcPct val="112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200" dirty="0"/>
              <a:t>Για πλοίο </a:t>
            </a:r>
            <a:r>
              <a:rPr lang="el-GR" altLang="el-GR" sz="2200" dirty="0" err="1"/>
              <a:t>έμπρυμνο</a:t>
            </a:r>
            <a:r>
              <a:rPr lang="el-GR" altLang="el-GR" sz="2200" dirty="0"/>
              <a:t> (Τ΄</a:t>
            </a:r>
            <a:r>
              <a:rPr lang="el-GR" altLang="el-GR" sz="2200" baseline="-25000" dirty="0"/>
              <a:t>Α </a:t>
            </a:r>
            <a:r>
              <a:rPr lang="el-GR" altLang="el-GR" sz="2200" dirty="0"/>
              <a:t>&gt; Τ΄</a:t>
            </a:r>
            <a:r>
              <a:rPr lang="en-US" altLang="el-GR" sz="2200" baseline="-25000" dirty="0"/>
              <a:t>F</a:t>
            </a:r>
            <a:r>
              <a:rPr lang="el-GR" altLang="el-GR" sz="2200" dirty="0"/>
              <a:t>) </a:t>
            </a:r>
            <a:r>
              <a:rPr lang="el-GR" altLang="el-GR" sz="2200" dirty="0" smtClean="0"/>
              <a:t>είναι:</a:t>
            </a:r>
            <a:endParaRPr lang="el-GR" altLang="el-GR" sz="2200" dirty="0"/>
          </a:p>
        </p:txBody>
      </p:sp>
      <p:graphicFrame>
        <p:nvGraphicFramePr>
          <p:cNvPr id="20497" name="Object 1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46450235"/>
              </p:ext>
            </p:extLst>
          </p:nvPr>
        </p:nvGraphicFramePr>
        <p:xfrm>
          <a:off x="755649" y="2867101"/>
          <a:ext cx="2098847" cy="667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5" imgW="1676160" imgH="533160" progId="Equation.DSMT4">
                  <p:embed/>
                </p:oleObj>
              </mc:Choice>
              <mc:Fallback>
                <p:oleObj name="Equation" r:id="rId5" imgW="16761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49" y="2867101"/>
                        <a:ext cx="2098847" cy="667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214694"/>
              </p:ext>
            </p:extLst>
          </p:nvPr>
        </p:nvGraphicFramePr>
        <p:xfrm>
          <a:off x="6156176" y="2857500"/>
          <a:ext cx="2226050" cy="715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7" imgW="1777680" imgH="571320" progId="Equation.DSMT4">
                  <p:embed/>
                </p:oleObj>
              </mc:Choice>
              <mc:Fallback>
                <p:oleObj name="Equation" r:id="rId7" imgW="17776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857500"/>
                        <a:ext cx="2226050" cy="715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796284"/>
              </p:ext>
            </p:extLst>
          </p:nvPr>
        </p:nvGraphicFramePr>
        <p:xfrm>
          <a:off x="1116013" y="4457019"/>
          <a:ext cx="2103486" cy="696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9" imgW="1726920" imgH="571320" progId="Equation.DSMT4">
                  <p:embed/>
                </p:oleObj>
              </mc:Choice>
              <mc:Fallback>
                <p:oleObj name="Equation" r:id="rId9" imgW="17269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457019"/>
                        <a:ext cx="2103486" cy="696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59873"/>
              </p:ext>
            </p:extLst>
          </p:nvPr>
        </p:nvGraphicFramePr>
        <p:xfrm>
          <a:off x="3635375" y="4465319"/>
          <a:ext cx="2149886" cy="64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11" imgW="1765080" imgH="533160" progId="Equation.DSMT4">
                  <p:embed/>
                </p:oleObj>
              </mc:Choice>
              <mc:Fallback>
                <p:oleObj name="Equation" r:id="rId11" imgW="17650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465319"/>
                        <a:ext cx="2149886" cy="649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392442"/>
              </p:ext>
            </p:extLst>
          </p:nvPr>
        </p:nvGraphicFramePr>
        <p:xfrm>
          <a:off x="6084168" y="4437112"/>
          <a:ext cx="2304554" cy="696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3" imgW="1892160" imgH="571320" progId="Equation.DSMT4">
                  <p:embed/>
                </p:oleObj>
              </mc:Choice>
              <mc:Fallback>
                <p:oleObj name="Equation" r:id="rId13" imgW="18921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437112"/>
                        <a:ext cx="2304554" cy="696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Ανάγνωση – Αναγωγή βυθισμάτων στις καθέτους </a:t>
            </a:r>
            <a:r>
              <a:rPr lang="el-GR" sz="3300" b="0" dirty="0" smtClean="0"/>
              <a:t>(2 από 2)</a:t>
            </a:r>
            <a:endParaRPr lang="el-GR" sz="3300" b="0" dirty="0"/>
          </a:p>
        </p:txBody>
      </p:sp>
      <p:sp>
        <p:nvSpPr>
          <p:cNvPr id="3" name="Ορθογώνιο 2"/>
          <p:cNvSpPr/>
          <p:nvPr/>
        </p:nvSpPr>
        <p:spPr>
          <a:xfrm>
            <a:off x="107504" y="3862209"/>
            <a:ext cx="5158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buFont typeface="+mj-lt"/>
              <a:buAutoNum type="arabicPeriod" startAt="2"/>
            </a:pPr>
            <a:r>
              <a:rPr lang="el-GR" altLang="el-GR" sz="2200" dirty="0" smtClean="0">
                <a:latin typeface="+mn-lt"/>
              </a:rPr>
              <a:t>Για </a:t>
            </a:r>
            <a:r>
              <a:rPr lang="el-GR" altLang="el-GR" sz="2200" dirty="0">
                <a:latin typeface="+mn-lt"/>
              </a:rPr>
              <a:t>πλοίο </a:t>
            </a:r>
            <a:r>
              <a:rPr lang="el-GR" altLang="el-GR" sz="2200" dirty="0" err="1">
                <a:latin typeface="+mn-lt"/>
              </a:rPr>
              <a:t>έμπλωρο</a:t>
            </a:r>
            <a:r>
              <a:rPr lang="el-GR" altLang="el-GR" sz="2200" dirty="0">
                <a:latin typeface="+mn-lt"/>
              </a:rPr>
              <a:t> (Τ΄</a:t>
            </a:r>
            <a:r>
              <a:rPr lang="el-GR" altLang="el-GR" sz="2200" baseline="-25000" dirty="0">
                <a:latin typeface="+mn-lt"/>
              </a:rPr>
              <a:t>Α ,</a:t>
            </a:r>
            <a:r>
              <a:rPr lang="el-GR" altLang="el-GR" sz="2200" dirty="0">
                <a:latin typeface="+mn-lt"/>
              </a:rPr>
              <a:t>&lt; Τ΄</a:t>
            </a:r>
            <a:r>
              <a:rPr lang="en-US" altLang="el-GR" sz="2200" baseline="-25000" dirty="0">
                <a:latin typeface="+mn-lt"/>
              </a:rPr>
              <a:t>F</a:t>
            </a:r>
            <a:r>
              <a:rPr lang="el-GR" altLang="el-GR" sz="2200" dirty="0">
                <a:latin typeface="+mn-lt"/>
              </a:rPr>
              <a:t>)  </a:t>
            </a:r>
            <a:r>
              <a:rPr lang="el-GR" altLang="el-GR" sz="2200" dirty="0" smtClean="0">
                <a:latin typeface="+mn-lt"/>
              </a:rPr>
              <a:t>είναι: </a:t>
            </a:r>
            <a:endParaRPr lang="el-GR" alt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0204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Χατζηκωνσταντής</a:t>
            </a:r>
            <a:r>
              <a:rPr lang="el-GR" sz="2000" dirty="0" smtClean="0"/>
              <a:t> 2014. </a:t>
            </a:r>
            <a:r>
              <a:rPr lang="el-GR" sz="2000" dirty="0"/>
              <a:t>Γεώργιος </a:t>
            </a:r>
            <a:r>
              <a:rPr lang="el-GR" sz="2000" dirty="0" err="1"/>
              <a:t>Χατζηκωνσταντής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Ναυπηγικό σχέδιο και αρχές </a:t>
            </a:r>
            <a:r>
              <a:rPr lang="el-GR" sz="2000" dirty="0" err="1"/>
              <a:t>casd</a:t>
            </a:r>
            <a:r>
              <a:rPr lang="el-GR" sz="2000" dirty="0" smtClean="0"/>
              <a:t>. Ενότητα 9</a:t>
            </a:r>
            <a:r>
              <a:rPr lang="en-US" sz="2000" dirty="0" smtClean="0"/>
              <a:t>:</a:t>
            </a:r>
            <a:r>
              <a:rPr lang="el-GR" sz="2000" dirty="0"/>
              <a:t> Βύθισμα – Κλίμακες Βυθισμάτων».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6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3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Βύθισμα </a:t>
            </a:r>
            <a:r>
              <a:rPr lang="el-GR" sz="3200" b="0" dirty="0" smtClean="0"/>
              <a:t>(1 από 8)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sz="2200" dirty="0"/>
              <a:t>Με τον όρο </a:t>
            </a:r>
            <a:r>
              <a:rPr lang="el-GR" sz="2200" b="1" dirty="0" smtClean="0"/>
              <a:t>βύθισμα</a:t>
            </a:r>
            <a:r>
              <a:rPr lang="el-GR" sz="2200" dirty="0" smtClean="0"/>
              <a:t> </a:t>
            </a:r>
            <a:r>
              <a:rPr lang="el-GR" sz="2200" dirty="0"/>
              <a:t>νοείται μια διάσταση που μετριέται κατακόρυφα και αναφέρεται στο τμήμα του πλοίου  που είναι μέσα στο νερό.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sz="2200" b="1" dirty="0" smtClean="0"/>
              <a:t>Ορίζονται:</a:t>
            </a:r>
            <a:endParaRPr lang="el-GR" sz="2200" b="1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b="1" dirty="0" smtClean="0"/>
              <a:t>Βύθισμα </a:t>
            </a:r>
            <a:r>
              <a:rPr lang="el-GR" sz="2200" b="1" dirty="0"/>
              <a:t>σχεδίασης ή βύθισμα </a:t>
            </a:r>
            <a:r>
              <a:rPr lang="el-GR" sz="2200" b="1" dirty="0" smtClean="0"/>
              <a:t>αναφοράς: </a:t>
            </a:r>
            <a:r>
              <a:rPr lang="el-GR" sz="2200" dirty="0"/>
              <a:t>η κάθετη απόσταση από το βασικό επίπεδο αναφοράς μετρούμενο στη μέση τομή του πλοίου ,  μέχρι μια καθορισμένη , από τον κανονισμό της ΔΙΕΘΝΟΥΣ ΣΥΜΒΑΣΗΣ ΓΡΑΜΜΗΣ ΦΟΡΤΩΣΕΩΣ 1966 , ίσαλο η οποία αναφέρεται στη μέγιστη επιτρεπόμενη φόρτωση του πλοίου. 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sz="2200" dirty="0" smtClean="0"/>
              <a:t>Η </a:t>
            </a:r>
            <a:r>
              <a:rPr lang="el-GR" sz="2200" dirty="0"/>
              <a:t>γραμμή φόρτωσης εξαρτάται από τον τόπο και χρόνο πλεύσης του πλοίου και από τον τύπο του πλοίου (τύπος Α , τύπος Β</a:t>
            </a:r>
            <a:r>
              <a:rPr lang="el-GR" sz="2200" dirty="0" smtClean="0"/>
              <a:t>).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Βύθισμα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Το βασικό επίπεδο </a:t>
            </a:r>
            <a:r>
              <a:rPr lang="el-GR" sz="2400" dirty="0" smtClean="0"/>
              <a:t>αναφοράς, </a:t>
            </a:r>
            <a:r>
              <a:rPr lang="el-GR" sz="2400" dirty="0"/>
              <a:t>είναι το επίπεδο που διέρχεται από την άνω επιφάνεια της </a:t>
            </a:r>
            <a:r>
              <a:rPr lang="el-GR" sz="2400" dirty="0" smtClean="0"/>
              <a:t>τρόπιδας: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7609"/>
            <a:ext cx="7056784" cy="26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50391" y="4936371"/>
            <a:ext cx="86044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Στα ξύλινα πλοία το βύθισμα μετριέται από τον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ασσό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μέχρι την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έμφορτη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ίσαλο.</a:t>
            </a:r>
          </a:p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Ο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ασσός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είναι το ίχνος του διαμήκους επιπέδου της πρώτης σειράς εξωτερικά του ξύλινου περιβλήματος που συναντάται  με το ξύλο της τρόπιδας. </a:t>
            </a:r>
          </a:p>
        </p:txBody>
      </p:sp>
    </p:spTree>
    <p:extLst>
      <p:ext uri="{BB962C8B-B14F-4D97-AF65-F5344CB8AC3E}">
        <p14:creationId xmlns:p14="http://schemas.microsoft.com/office/powerpoint/2010/main" val="15478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Βύθισμα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b="1" dirty="0"/>
              <a:t>ΒΥΘΙΣΜΑ αντοχής : </a:t>
            </a:r>
            <a:r>
              <a:rPr lang="el-GR" sz="2400" dirty="0"/>
              <a:t>είναι το μέγιστο επιτρεπόμενο βύθισμα για το οποίο παρουσιάζονται οι μέγιστες επιτρεπόμενες </a:t>
            </a:r>
            <a:r>
              <a:rPr lang="el-GR" sz="2400" dirty="0" smtClean="0"/>
              <a:t>καταπονήσεις.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/>
              <a:t>ΒΥΘΙΣΜΑ στεγανών φρακτών : </a:t>
            </a:r>
            <a:r>
              <a:rPr lang="el-GR" sz="2400" dirty="0"/>
              <a:t>είναι το μέγιστο επιτρεπόμενο βύθισμα το οποίο προκύπτει από τον έλεγχο του πλοίου σε κατάσταση βλάβης (κανονισμοί SOLAS , στεγανή υποδιαίρεση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Βύθισμα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Μέγιστο ολικό βύθισμα : </a:t>
            </a:r>
            <a:r>
              <a:rPr lang="el-GR" sz="2400" dirty="0" smtClean="0"/>
              <a:t>για </a:t>
            </a:r>
            <a:r>
              <a:rPr lang="el-GR" sz="2400" dirty="0"/>
              <a:t>να ανταποκρίνεται το βύθισμα στην </a:t>
            </a:r>
            <a:r>
              <a:rPr lang="el-GR" sz="2400" b="1" dirty="0"/>
              <a:t>πραγματική </a:t>
            </a:r>
            <a:r>
              <a:rPr lang="el-GR" sz="2400" dirty="0"/>
              <a:t>και όχι στη σχεδιαστική κατάσταση του πλοίου , αυτό μετριέται από την εξωτερική επιφάνεια του σκάφους, </a:t>
            </a:r>
            <a:r>
              <a:rPr lang="el-GR" sz="2400" b="1" dirty="0"/>
              <a:t>δηλαδή από το κατώτερο επίπεδο του σκάφους  (γραμμή κάτωθεν της τρόπιδας).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7837487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Βύθισμα </a:t>
            </a:r>
            <a:r>
              <a:rPr lang="el-GR" sz="3200" b="0" dirty="0" smtClean="0"/>
              <a:t>(5 </a:t>
            </a:r>
            <a:r>
              <a:rPr lang="el-GR" sz="3200" b="0" dirty="0"/>
              <a:t>από </a:t>
            </a:r>
            <a:r>
              <a:rPr lang="el-GR" sz="3200" b="0" dirty="0" smtClean="0"/>
              <a:t>8)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sz="2400" dirty="0" smtClean="0"/>
                  <a:t>Για όλα τα πλοία σημειώνονται ανάγλυφα σε συγκεκριμένα σημεία του πλοίου ΒΥΘΙΣΜΑΤΑ που αντιστοιχούν σε μια συγκεκριμένη ίσαλο .</a:t>
                </a:r>
                <a:endParaRPr lang="el-GR" sz="2400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sz="2400" b="1" dirty="0" smtClean="0"/>
                  <a:t>Ορίζονται: 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sz="2400" b="1" dirty="0" smtClean="0"/>
                  <a:t>Βύθισμα πλώρης (πρωραίο βύθισμα) </a:t>
                </a:r>
                <a14:m>
                  <m:oMath xmlns:m="http://schemas.openxmlformats.org/officeDocument/2006/math">
                    <m:r>
                      <a:rPr lang="el-GR" sz="2400" b="1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ΠΡ</m:t>
                        </m:r>
                      </m:sub>
                    </m:sSub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dirty="0" smtClean="0"/>
                  <a:t>: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η </a:t>
                </a:r>
                <a:r>
                  <a:rPr lang="el-GR" sz="2400" dirty="0"/>
                  <a:t>κάθετη απόσταση που μετριέται επί της πρωραίας καθέτου , από το σημείο τομής της ισάλου πλεύσεως με την πρωραία κάθετο μέχρι την κάτω επιφάνεια της τρόπιδας .  </a:t>
                </a:r>
                <a:endParaRPr lang="el-GR" sz="2400" u="sng" dirty="0"/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Βύθισμα </a:t>
            </a:r>
            <a:r>
              <a:rPr lang="el-GR" sz="3200" b="0" dirty="0" smtClean="0"/>
              <a:t>(</a:t>
            </a:r>
            <a:r>
              <a:rPr lang="en-US" sz="3200" b="0" dirty="0" smtClean="0"/>
              <a:t>6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8)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363272" cy="4608512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/>
                  <a:t>Βύθισμα πρύμνης (πρυμναίο βύθισμα)</a:t>
                </a:r>
                <a:r>
                  <a:rPr lang="en-US" sz="22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200" b="0" i="0" smtClean="0">
                                <a:latin typeface="Cambria Math" panose="02040503050406030204" pitchFamily="18" charset="0"/>
                              </a:rPr>
                              <m:t>ΠΜ</m:t>
                            </m:r>
                            <m:r>
                              <a:rPr lang="el-GR" sz="22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200" b="0" i="0" smtClean="0">
                                <a:latin typeface="Cambria Math" panose="02040503050406030204" pitchFamily="18" charset="0"/>
                              </a:rPr>
                              <m:t>ΠΜ</m:t>
                            </m:r>
                            <m:r>
                              <a:rPr lang="el-GR" sz="2200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l-GR" sz="2200" dirty="0" smtClean="0"/>
                  <a:t>:  </a:t>
                </a:r>
                <a:r>
                  <a:rPr lang="el-GR" sz="2200" dirty="0"/>
                  <a:t>η κάθετη απόσταση που μετριέται επί της πρυμναίας καθέτου , από το σημείο τομής της ισάλου με την πρυμναία κάθετο μέχρι την κάτω επιφάνεια της τρόπιδας. </a:t>
                </a:r>
                <a:endParaRPr lang="en-US" sz="2200" dirty="0" smtClean="0"/>
              </a:p>
              <a:p>
                <a:pPr>
                  <a:spcBef>
                    <a:spcPct val="50000"/>
                  </a:spcBef>
                </a:pPr>
                <a:r>
                  <a:rPr lang="el-GR" sz="2200" b="1" dirty="0" smtClean="0"/>
                  <a:t>Βύθισμα στο μέσον (μεσαίο βύθισμα</a:t>
                </a:r>
                <a:r>
                  <a:rPr lang="el-GR" sz="2200" dirty="0" smtClean="0"/>
                  <a:t>)  </a:t>
                </a:r>
                <a:r>
                  <a:rPr lang="el-GR" sz="2200" b="1" dirty="0" smtClean="0"/>
                  <a:t>Τ</a:t>
                </a:r>
                <a:r>
                  <a:rPr lang="el-GR" sz="2200" b="1" baseline="-25000" dirty="0" smtClean="0"/>
                  <a:t>Μ</a:t>
                </a:r>
                <a:r>
                  <a:rPr lang="el-GR" sz="2200" dirty="0" smtClean="0"/>
                  <a:t>  </a:t>
                </a:r>
                <a:r>
                  <a:rPr lang="el-GR" sz="2200" dirty="0"/>
                  <a:t>: η κάθετη απόσταση που μετριέται επί της καθέτου </a:t>
                </a:r>
                <a:r>
                  <a:rPr lang="el-GR" sz="2200" dirty="0" smtClean="0"/>
                  <a:t>στο </a:t>
                </a:r>
                <a:r>
                  <a:rPr lang="el-GR" sz="2200" dirty="0"/>
                  <a:t>μέσον από το σημείο τομής της ισάλου με τη μεσαία κάθετο μέχρι την κάτω επιφάνεια της τρόπιδας.  </a:t>
                </a:r>
              </a:p>
              <a:p>
                <a:pPr>
                  <a:spcBef>
                    <a:spcPct val="50000"/>
                  </a:spcBef>
                </a:pPr>
                <a:r>
                  <a:rPr lang="el-GR" sz="2200" dirty="0"/>
                  <a:t>Το </a:t>
                </a:r>
                <a:r>
                  <a:rPr lang="el-GR" sz="2200" b="1" dirty="0" smtClean="0"/>
                  <a:t>Μέσο βύθισμα</a:t>
                </a:r>
                <a:r>
                  <a:rPr lang="el-GR" sz="2200" dirty="0" smtClean="0"/>
                  <a:t> υπολογίζεται </a:t>
                </a:r>
                <a:r>
                  <a:rPr lang="el-GR" sz="2200" dirty="0"/>
                  <a:t>ως η μέση τιμή του πρωραίου και πρυμναίου </a:t>
                </a:r>
                <a:r>
                  <a:rPr lang="el-GR" sz="2200" dirty="0" smtClean="0"/>
                  <a:t>βυθίσματος:</a:t>
                </a:r>
                <a:endParaRPr lang="el-GR" sz="22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363272" cy="4608512"/>
              </a:xfrm>
              <a:blipFill rotWithShape="1">
                <a:blip r:embed="rId2"/>
                <a:stretch>
                  <a:fillRect l="-802" t="-265" r="-8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13207" y="5157192"/>
                <a:ext cx="1485856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f>
                        <m:f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207" y="5157192"/>
                <a:ext cx="1485856" cy="8038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2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Βύθισμα </a:t>
            </a:r>
            <a:r>
              <a:rPr lang="el-GR" sz="3200" b="0" dirty="0" smtClean="0"/>
              <a:t>(</a:t>
            </a:r>
            <a:r>
              <a:rPr lang="en-US" sz="3200" b="0" dirty="0" smtClean="0"/>
              <a:t>7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/>
              <a:t>Πλοίο χωρίς διαγωγή  </a:t>
            </a:r>
            <a:r>
              <a:rPr lang="el-GR" sz="2400" dirty="0"/>
              <a:t>(χωρίς διαφορά πρωραίου και πρυμναίου βυθίσματος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marL="0" indent="0">
              <a:buNone/>
            </a:pPr>
            <a:r>
              <a:rPr lang="el-GR" sz="2400" dirty="0" smtClean="0"/>
              <a:t>Όταν</a:t>
            </a:r>
            <a:r>
              <a:rPr lang="en-US" sz="2400" dirty="0" smtClean="0"/>
              <a:t>:</a:t>
            </a:r>
            <a:r>
              <a:rPr lang="el-GR" sz="2400" b="1" dirty="0"/>
              <a:t>Τ</a:t>
            </a:r>
            <a:r>
              <a:rPr lang="en-US" sz="2400" b="1" baseline="-25000" dirty="0"/>
              <a:t>F</a:t>
            </a:r>
            <a:r>
              <a:rPr lang="en-US" sz="2400" b="1" dirty="0"/>
              <a:t> = T</a:t>
            </a:r>
            <a:r>
              <a:rPr lang="en-US" sz="2400" b="1" baseline="-25000" dirty="0"/>
              <a:t>A</a:t>
            </a:r>
            <a:r>
              <a:rPr lang="en-US" sz="2400" b="1" dirty="0"/>
              <a:t> </a:t>
            </a:r>
            <a:r>
              <a:rPr lang="el-GR" sz="2400" b="1" dirty="0"/>
              <a:t>:</a:t>
            </a:r>
            <a:r>
              <a:rPr lang="el-GR" sz="2400" dirty="0"/>
              <a:t> </a:t>
            </a:r>
          </a:p>
          <a:p>
            <a:pPr marL="0" indent="0">
              <a:buNone/>
            </a:pPr>
            <a:r>
              <a:rPr lang="el-GR" sz="2400" dirty="0"/>
              <a:t>η βασική γραμμή είναι παράλληλη με την ίσαλο σχεδίασης και τα βυθίσματα  πλώρης και πρύμνης είναι ίσα.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72739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6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pmlatenew">
  <a:themeElements>
    <a:clrScheme name="Προσαρμοσμένο 1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tepmlatenew</Template>
  <TotalTime>40</TotalTime>
  <Words>1560</Words>
  <Application>Microsoft Office PowerPoint</Application>
  <PresentationFormat>Προβολή στην οθόνη (4:3)</PresentationFormat>
  <Paragraphs>172</Paragraphs>
  <Slides>29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3" baseType="lpstr">
      <vt:lpstr>tepmlatenew</vt:lpstr>
      <vt:lpstr>OC_template_updated</vt:lpstr>
      <vt:lpstr>1_OC_template_updated</vt:lpstr>
      <vt:lpstr>Equation</vt:lpstr>
      <vt:lpstr>Ναυπηγικό σχέδιο και αρχές casd</vt:lpstr>
      <vt:lpstr>Βύθισμα – Κλίμακες βυθισμάτων</vt:lpstr>
      <vt:lpstr>Βύθισμα (1 από 8)</vt:lpstr>
      <vt:lpstr>Βύθισμα (2 από 8)</vt:lpstr>
      <vt:lpstr>Βύθισμα (3 από 8)</vt:lpstr>
      <vt:lpstr>Βύθισμα (4 από 8)</vt:lpstr>
      <vt:lpstr>Βύθισμα (5 από 8)</vt:lpstr>
      <vt:lpstr>Βύθισμα (6 από 8)</vt:lpstr>
      <vt:lpstr>Βύθισμα (7 από 8)</vt:lpstr>
      <vt:lpstr>Βύθισμα (8 από 8)</vt:lpstr>
      <vt:lpstr>Κλίμακες  βυθισμάτων (1 από 2)</vt:lpstr>
      <vt:lpstr>Κλίμακες  βυθισμάτων (2 από 2)</vt:lpstr>
      <vt:lpstr>Τρόποι γραφής κλίμακας βυθισμάτων</vt:lpstr>
      <vt:lpstr>Κλίμακα βυθισμάτων (1 από 2) </vt:lpstr>
      <vt:lpstr>Κλίμακα βυθισμάτων (2 από 2) </vt:lpstr>
      <vt:lpstr>Παράδειγμα ανάγνωσης βυθισμάτων (1 από 2)</vt:lpstr>
      <vt:lpstr>Παράδειγμα ανάγνωσης βυθισμάτων (2 από 2)</vt:lpstr>
      <vt:lpstr>Θέση Κλίμακας βυθισμάτων (1 από 3)</vt:lpstr>
      <vt:lpstr>Θέση Κλίμακας βυθισμάτων (2 από 3)</vt:lpstr>
      <vt:lpstr>Θέση Κλίμακας βυθισμάτων (3 από 3)</vt:lpstr>
      <vt:lpstr>Ανάγνωση – Αναγωγή βυθισμάτων στις καθέτους (1 από 2)</vt:lpstr>
      <vt:lpstr>Ανάγνωση – Αναγωγή βυθισμάτων στις καθέτους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Ναυπηγικό σχέδιο και αρχές casd</dc:title>
  <dc:creator>opencourses@teiath.gr</dc:creator>
  <cp:lastModifiedBy>fkaram2</cp:lastModifiedBy>
  <cp:revision>8</cp:revision>
  <dcterms:created xsi:type="dcterms:W3CDTF">2014-10-25T13:12:52Z</dcterms:created>
  <dcterms:modified xsi:type="dcterms:W3CDTF">2015-06-04T06:59:19Z</dcterms:modified>
</cp:coreProperties>
</file>