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8"/>
  </p:notesMasterIdLst>
  <p:handoutMasterIdLst>
    <p:handoutMasterId r:id="rId29"/>
  </p:handoutMasterIdLst>
  <p:sldIdLst>
    <p:sldId id="256" r:id="rId3"/>
    <p:sldId id="271" r:id="rId4"/>
    <p:sldId id="272" r:id="rId5"/>
    <p:sldId id="278" r:id="rId6"/>
    <p:sldId id="273" r:id="rId7"/>
    <p:sldId id="274" r:id="rId8"/>
    <p:sldId id="275" r:id="rId9"/>
    <p:sldId id="279" r:id="rId10"/>
    <p:sldId id="280" r:id="rId11"/>
    <p:sldId id="281" r:id="rId12"/>
    <p:sldId id="276" r:id="rId13"/>
    <p:sldId id="282" r:id="rId14"/>
    <p:sldId id="277" r:id="rId15"/>
    <p:sldId id="283" r:id="rId16"/>
    <p:sldId id="285" r:id="rId17"/>
    <p:sldId id="284" r:id="rId18"/>
    <p:sldId id="286" r:id="rId19"/>
    <p:sldId id="287" r:id="rId20"/>
    <p:sldId id="257" r:id="rId21"/>
    <p:sldId id="262" r:id="rId22"/>
    <p:sldId id="264" r:id="rId23"/>
    <p:sldId id="269" r:id="rId24"/>
    <p:sldId id="270" r:id="rId25"/>
    <p:sldId id="266" r:id="rId26"/>
    <p:sldId id="261" r:id="rId27"/>
  </p:sldIdLst>
  <p:sldSz cx="9144000" cy="6858000" type="screen4x3"/>
  <p:notesSz cx="7104063" cy="10234613"/>
  <p:custDataLst>
    <p:tags r:id="rId3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19F764-2842-44D0-ACF1-6A3210F4870D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58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Σαν πηγή ενέργειας όταν περισσεύει πρωτεΐνη της τροφής ή δεν επαρκούν υδα/κες, λιπίδια</a:t>
            </a:r>
          </a:p>
        </p:txBody>
      </p:sp>
    </p:spTree>
    <p:extLst>
      <p:ext uri="{BB962C8B-B14F-4D97-AF65-F5344CB8AC3E}">
        <p14:creationId xmlns:p14="http://schemas.microsoft.com/office/powerpoint/2010/main" val="266327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6B7E3A-BBA1-496B-A8C7-526F5DBF524F}" type="slidenum">
              <a:rPr lang="en-US" altLang="el-GR"/>
              <a:pPr/>
              <a:t>‹#›</a:t>
            </a:fld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41003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4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 smtClean="0"/>
              <a:t>Πρωτεΐνες και αμινοξέα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Τμήμα </a:t>
            </a:r>
            <a:r>
              <a:rPr lang="el-GR" sz="2200"/>
              <a:t>Ιατρικών </a:t>
            </a:r>
            <a:r>
              <a:rPr lang="el-GR" sz="2200" smtClean="0"/>
              <a:t>Εργαστηρίων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Ενδογενής πρωτεΐνη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Πρόκειται για «ανακύκλωση» των  αμινοξέων που προέκυψαν από τον καταβολισμό των </a:t>
            </a:r>
            <a:r>
              <a:rPr lang="el-GR" altLang="el-GR" dirty="0" smtClean="0"/>
              <a:t>πρωτεϊνών και υπάρχουν  διαθέσιμα σε μικρή ποσότητα στο ήπαρ (συκώτι)</a:t>
            </a:r>
            <a:endParaRPr lang="el-GR" altLang="el-GR" dirty="0"/>
          </a:p>
          <a:p>
            <a:r>
              <a:rPr lang="el-GR" altLang="el-GR" dirty="0"/>
              <a:t>Σημαντικός ρυθμιστικός μηχανισμός προσαρμογής του οργανισμού στην εκάστοτε διαθεσιμότητα/πρόσληψη πρωτεϊνών</a:t>
            </a:r>
          </a:p>
        </p:txBody>
      </p:sp>
    </p:spTree>
    <p:extLst>
      <p:ext uri="{BB962C8B-B14F-4D97-AF65-F5344CB8AC3E}">
        <p14:creationId xmlns:p14="http://schemas.microsoft.com/office/powerpoint/2010/main" val="386962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Turn </a:t>
            </a:r>
            <a:r>
              <a:rPr lang="en-US" altLang="el-GR" dirty="0" smtClean="0"/>
              <a:t>over</a:t>
            </a:r>
            <a:r>
              <a:rPr lang="el-GR" altLang="el-GR" dirty="0" smtClean="0"/>
              <a:t> = ανακύκλωση πρωτεϊνών</a:t>
            </a:r>
            <a:endParaRPr lang="el-GR" altLang="el-GR" dirty="0"/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Η «ανακύκλωση»/ ανανέωση της διαφέρει </a:t>
            </a:r>
            <a:r>
              <a:rPr lang="el-GR" altLang="el-GR" dirty="0"/>
              <a:t>από πρωτεΐνη σε πρωτεΐνη </a:t>
            </a:r>
          </a:p>
          <a:p>
            <a:r>
              <a:rPr lang="el-GR" altLang="el-GR" dirty="0" smtClean="0"/>
              <a:t>Μια συγκεκριμένη δομή πρωτεΐνης μπορεί να υπάρχει μόνο για μερικές </a:t>
            </a:r>
            <a:r>
              <a:rPr lang="el-GR" altLang="el-GR" dirty="0"/>
              <a:t>ώρες  πχ </a:t>
            </a:r>
            <a:r>
              <a:rPr lang="el-GR" altLang="el-GR" dirty="0" smtClean="0"/>
              <a:t>ένζυμα, </a:t>
            </a:r>
            <a:r>
              <a:rPr lang="el-GR" altLang="el-GR" dirty="0"/>
              <a:t>έως μήνες και χρόνια πχ πρωτεΐνη μυών</a:t>
            </a:r>
          </a:p>
        </p:txBody>
      </p:sp>
    </p:spTree>
    <p:extLst>
      <p:ext uri="{BB962C8B-B14F-4D97-AF65-F5344CB8AC3E}">
        <p14:creationId xmlns:p14="http://schemas.microsoft.com/office/powerpoint/2010/main" val="113245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l-GR" sz="2800" dirty="0"/>
              <a:t>Κεντρικό όργανο: ήπαρ. </a:t>
            </a:r>
          </a:p>
          <a:p>
            <a:r>
              <a:rPr lang="el-GR" altLang="el-GR" sz="2800" dirty="0"/>
              <a:t>Κρατάει την ποσότητα ελεύθερων αμινοξέων στο αίμα σταθερή </a:t>
            </a:r>
          </a:p>
          <a:p>
            <a:r>
              <a:rPr lang="el-GR" altLang="el-GR" sz="2800" dirty="0"/>
              <a:t>Μόνο 45</a:t>
            </a:r>
            <a:r>
              <a:rPr lang="en-US" altLang="el-GR" sz="2800" dirty="0"/>
              <a:t>g </a:t>
            </a:r>
            <a:r>
              <a:rPr lang="el-GR" altLang="el-GR" sz="2800" dirty="0"/>
              <a:t>ελεύθερα αμινοξέα διαθέτει ο οργανισμός</a:t>
            </a:r>
          </a:p>
          <a:p>
            <a:pPr lvl="1"/>
            <a:r>
              <a:rPr lang="el-GR" altLang="el-GR" sz="2400" dirty="0"/>
              <a:t>1 </a:t>
            </a:r>
            <a:r>
              <a:rPr lang="en-US" altLang="el-GR" sz="2400" dirty="0"/>
              <a:t>g </a:t>
            </a:r>
            <a:r>
              <a:rPr lang="el-GR" altLang="el-GR" sz="2400" dirty="0"/>
              <a:t>στον ορό του αίματος</a:t>
            </a:r>
          </a:p>
          <a:p>
            <a:pPr lvl="1"/>
            <a:r>
              <a:rPr lang="el-GR" altLang="el-GR" sz="2400" dirty="0"/>
              <a:t>2-4 </a:t>
            </a:r>
            <a:r>
              <a:rPr lang="en-US" altLang="el-GR" sz="2400" dirty="0"/>
              <a:t>g</a:t>
            </a:r>
            <a:r>
              <a:rPr lang="el-GR" altLang="el-GR" sz="2400" dirty="0"/>
              <a:t> στο ήπαρ</a:t>
            </a:r>
          </a:p>
          <a:p>
            <a:pPr lvl="1"/>
            <a:r>
              <a:rPr lang="el-GR" altLang="el-GR" sz="2400" dirty="0"/>
              <a:t>40 </a:t>
            </a:r>
            <a:r>
              <a:rPr lang="en-US" altLang="el-GR" sz="2400" dirty="0"/>
              <a:t>g</a:t>
            </a:r>
            <a:r>
              <a:rPr lang="el-GR" altLang="el-GR" sz="2400" dirty="0"/>
              <a:t> στους μύες</a:t>
            </a:r>
          </a:p>
          <a:p>
            <a:r>
              <a:rPr lang="el-GR" altLang="el-GR" sz="2800" dirty="0"/>
              <a:t>Περισσή προσφορά αμινοξέων από την τροφή αποβάλλεται </a:t>
            </a:r>
            <a:r>
              <a:rPr lang="el-GR" altLang="el-GR" sz="2800" dirty="0" smtClean="0"/>
              <a:t>ως ουρικό </a:t>
            </a:r>
            <a:r>
              <a:rPr lang="el-GR" altLang="el-GR" sz="2800" dirty="0"/>
              <a:t>οξύ</a:t>
            </a:r>
          </a:p>
          <a:p>
            <a:pPr lvl="1"/>
            <a:endParaRPr lang="el-GR" altLang="el-GR" sz="24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Μεταβολισμός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314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Αποβολή </a:t>
            </a:r>
            <a:r>
              <a:rPr lang="el-GR" altLang="el-GR" dirty="0" smtClean="0"/>
              <a:t>Ν</a:t>
            </a:r>
            <a:endParaRPr lang="el-GR" altLang="el-GR" dirty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 smtClean="0"/>
              <a:t>Το άζωτο (Ν) αποβάλλεται </a:t>
            </a:r>
            <a:r>
              <a:rPr lang="el-GR" altLang="el-GR" dirty="0"/>
              <a:t>στα ούρα σαν προϊόν του μεταβολισμού των αμινοξέων ακόμα και αν δεν προσλήφθηκε πρωτεΐνη από την τροφή</a:t>
            </a:r>
          </a:p>
          <a:p>
            <a:r>
              <a:rPr lang="el-GR" altLang="el-GR" dirty="0"/>
              <a:t>Ελάχιστη αποβολή: 2,5 – </a:t>
            </a:r>
            <a:r>
              <a:rPr lang="en-US" altLang="el-GR" dirty="0"/>
              <a:t>3 g /</a:t>
            </a:r>
            <a:r>
              <a:rPr lang="el-GR" altLang="el-GR" dirty="0"/>
              <a:t>ημέρα</a:t>
            </a:r>
          </a:p>
          <a:p>
            <a:r>
              <a:rPr lang="el-GR" altLang="el-GR" dirty="0"/>
              <a:t>Μαζί με απώλεια Ν από </a:t>
            </a:r>
            <a:r>
              <a:rPr lang="el-GR" altLang="el-GR" dirty="0" smtClean="0"/>
              <a:t>έντερο ανέρχεται η αποβολή στα 22</a:t>
            </a:r>
            <a:r>
              <a:rPr lang="en-US" altLang="el-GR" dirty="0"/>
              <a:t>g/</a:t>
            </a:r>
            <a:r>
              <a:rPr lang="el-GR" altLang="el-GR" dirty="0"/>
              <a:t>ημ</a:t>
            </a:r>
            <a:r>
              <a:rPr lang="el-GR" altLang="el-GR" dirty="0" smtClean="0"/>
              <a:t>. </a:t>
            </a:r>
            <a:r>
              <a:rPr lang="el-GR" altLang="el-GR" dirty="0" smtClean="0">
                <a:sym typeface="Wingdings" pitchFamily="2" charset="2"/>
              </a:rPr>
              <a:t> συνεπώς ο οργανισμός πρέπει να έχει προσλάβει την ελάχιστη αυτή ποσότητα Ν (από τις πρωτεΐνες της τροφής) ώστε να αποβληθεί στη συνέχεια.</a:t>
            </a:r>
          </a:p>
          <a:p>
            <a:r>
              <a:rPr lang="el-GR" altLang="el-GR" dirty="0" smtClean="0">
                <a:sym typeface="Wingdings" pitchFamily="2" charset="2"/>
              </a:rPr>
              <a:t>Ειδάλλως αποδομεί πρωτεΐνη του σώματος, ώστε να χρησιμοποιήσει το Ν της για την αποβολή τοξινών από τα ούρα και κόπρανα  αρνητικό ισοζύγιο αζώτου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67056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Ισοζύγιο αζώτου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Εξασφαλίζεται όταν η τροφή είναι επαρκής</a:t>
            </a:r>
          </a:p>
          <a:p>
            <a:r>
              <a:rPr lang="el-GR" altLang="el-GR" dirty="0"/>
              <a:t>Η ελάχιστη ποσότητα πρωτεϊνών για την κάλυψη των αναγκών διαφέρει ανάλογα με την βιολογική τους αξία.</a:t>
            </a:r>
          </a:p>
          <a:p>
            <a:r>
              <a:rPr lang="el-GR" altLang="el-GR" dirty="0"/>
              <a:t>Οριακή πρόσληψη αζώτου </a:t>
            </a:r>
            <a:r>
              <a:rPr lang="el-GR" altLang="el-GR" dirty="0" smtClean="0"/>
              <a:t>«ρισκάρει» </a:t>
            </a:r>
            <a:r>
              <a:rPr lang="el-GR" altLang="el-GR" dirty="0"/>
              <a:t>το ισοζύγιο σε περίπτωση επιβάρυνσης </a:t>
            </a:r>
          </a:p>
          <a:p>
            <a:r>
              <a:rPr lang="el-GR" altLang="el-GR" dirty="0"/>
              <a:t>αρνητικό ισοζύγιο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αποσύνθεση πρωτεΐνης </a:t>
            </a:r>
            <a:r>
              <a:rPr lang="el-GR" altLang="el-GR" dirty="0" smtClean="0">
                <a:sym typeface="Monotype Sorts" pitchFamily="2" charset="2"/>
              </a:rPr>
              <a:t>σώματος συχνά με αποδόμηση μυϊκής μάζας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565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 φυσιολογία της</a:t>
            </a:r>
            <a:br>
              <a:rPr lang="el-GR" altLang="el-GR" dirty="0"/>
            </a:br>
            <a:r>
              <a:rPr lang="el-GR" altLang="el-GR" dirty="0"/>
              <a:t>διατροφής με πρωτεΐνες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Ποιότητα </a:t>
            </a:r>
            <a:r>
              <a:rPr lang="el-GR" altLang="el-GR" dirty="0" smtClean="0"/>
              <a:t>πρωτεϊνών:</a:t>
            </a:r>
            <a:r>
              <a:rPr lang="el-GR" altLang="el-GR" dirty="0" smtClean="0">
                <a:sym typeface="Monotype Sorts" pitchFamily="2" charset="2"/>
              </a:rPr>
              <a:t> όσο περισσότερη είναι η </a:t>
            </a:r>
            <a:r>
              <a:rPr lang="el-GR" altLang="el-GR" dirty="0">
                <a:sym typeface="Monotype Sorts" pitchFamily="2" charset="2"/>
              </a:rPr>
              <a:t>περιεκτικότητα </a:t>
            </a:r>
            <a:r>
              <a:rPr lang="el-GR" altLang="el-GR" dirty="0" smtClean="0">
                <a:sym typeface="Monotype Sorts" pitchFamily="2" charset="2"/>
              </a:rPr>
              <a:t> της τροφής σε </a:t>
            </a:r>
            <a:r>
              <a:rPr lang="el-GR" altLang="el-GR" dirty="0">
                <a:sym typeface="Monotype Sorts" pitchFamily="2" charset="2"/>
              </a:rPr>
              <a:t>απαραίτητα αμινοξέα </a:t>
            </a:r>
            <a:r>
              <a:rPr lang="el-GR" altLang="el-GR" dirty="0" smtClean="0">
                <a:sym typeface="Monotype Sorts" pitchFamily="2" charset="2"/>
              </a:rPr>
              <a:t> τόσο υψηλότερη είναι η «</a:t>
            </a:r>
            <a:r>
              <a:rPr lang="el-GR" altLang="el-GR" b="1" dirty="0" smtClean="0">
                <a:sym typeface="Monotype Sorts" pitchFamily="2" charset="2"/>
              </a:rPr>
              <a:t>βιολογική αξία»</a:t>
            </a:r>
            <a:r>
              <a:rPr lang="el-GR" altLang="el-GR" dirty="0" smtClean="0">
                <a:sym typeface="Monotype Sorts" pitchFamily="2" charset="2"/>
              </a:rPr>
              <a:t>,  εφόσον καλύπτει καλύτερα τις </a:t>
            </a:r>
            <a:r>
              <a:rPr lang="el-GR" altLang="el-GR" dirty="0">
                <a:sym typeface="Monotype Sorts" pitchFamily="2" charset="2"/>
              </a:rPr>
              <a:t>ανάγκες </a:t>
            </a:r>
            <a:r>
              <a:rPr lang="el-GR" altLang="el-GR" dirty="0" smtClean="0">
                <a:sym typeface="Monotype Sorts" pitchFamily="2" charset="2"/>
              </a:rPr>
              <a:t>του οργανισμού σε αμινοξέα</a:t>
            </a:r>
            <a:endParaRPr lang="el-GR" altLang="el-GR" dirty="0">
              <a:sym typeface="Monotype Sorts" pitchFamily="2" charset="2"/>
            </a:endParaRPr>
          </a:p>
          <a:p>
            <a:r>
              <a:rPr lang="el-GR" altLang="el-GR" dirty="0">
                <a:sym typeface="Monotype Sorts" pitchFamily="2" charset="2"/>
              </a:rPr>
              <a:t>Σε απουσία μη απαραίτητων αμινοξέων στην τροφή 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αποσύνθεση </a:t>
            </a:r>
            <a:r>
              <a:rPr lang="el-GR" altLang="el-GR" dirty="0">
                <a:sym typeface="Monotype Sorts" pitchFamily="2" charset="2"/>
              </a:rPr>
              <a:t>απαραίτητων αμινοξέων για χρήση Ν στην πρωτεϊνοσύνθεση: αντιοικονομικό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4614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Βιολογική αξία πρωτεϊνών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Είναι </a:t>
            </a:r>
            <a:r>
              <a:rPr lang="el-GR" altLang="el-GR" dirty="0"/>
              <a:t>«μέτρο» για  το ποσοστό της συγκεκριμένης πρωτεΐνης της τροφής που μπορεί να μετατραπεί σε πρωτεΐνη του </a:t>
            </a:r>
            <a:r>
              <a:rPr lang="el-GR" altLang="el-GR" dirty="0" smtClean="0"/>
              <a:t>οργανισμού</a:t>
            </a:r>
          </a:p>
          <a:p>
            <a:r>
              <a:rPr lang="el-GR" altLang="el-GR" dirty="0" smtClean="0"/>
              <a:t>Εξαρτάται από τη σύνθεση των αμινοξέων της πρωτεΐνης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5911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Τροφές</a:t>
            </a:r>
            <a:br>
              <a:rPr lang="el-GR" altLang="el-GR" dirty="0"/>
            </a:br>
            <a:r>
              <a:rPr lang="el-GR" altLang="el-GR" dirty="0"/>
              <a:t> και βιολογική αξία 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l-GR" altLang="el-GR" dirty="0"/>
              <a:t>Αβγό, γάλα: υπερκαλύπτουν ανάγκη</a:t>
            </a:r>
          </a:p>
          <a:p>
            <a:pPr marL="609600" indent="-609600"/>
            <a:r>
              <a:rPr lang="el-GR" altLang="el-GR" dirty="0"/>
              <a:t>Με ανάμειξη γίνεται: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προσαρμογή σε ανάγκες του οργανισμού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Βελτίωση της βιολογικής αξίας</a:t>
            </a:r>
          </a:p>
          <a:p>
            <a:pPr marL="609600" indent="-609600"/>
            <a:r>
              <a:rPr lang="el-GR" altLang="el-GR" dirty="0"/>
              <a:t>Συνδυασμοί λόγω έλλειψης συγκεκριμένων αμινοξέων</a:t>
            </a:r>
          </a:p>
        </p:txBody>
      </p:sp>
    </p:spTree>
    <p:extLst>
      <p:ext uri="{BB962C8B-B14F-4D97-AF65-F5344CB8AC3E}">
        <p14:creationId xmlns:p14="http://schemas.microsoft.com/office/powerpoint/2010/main" val="372990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Συστάσεις </a:t>
            </a:r>
            <a:br>
              <a:rPr lang="el-GR" altLang="el-GR" dirty="0"/>
            </a:br>
            <a:r>
              <a:rPr lang="el-GR" altLang="el-GR" dirty="0"/>
              <a:t>στην πρόσληψη πρωτεϊνών</a:t>
            </a:r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572000"/>
          </a:xfrm>
        </p:spPr>
        <p:txBody>
          <a:bodyPr>
            <a:normAutofit/>
          </a:bodyPr>
          <a:lstStyle/>
          <a:p>
            <a:r>
              <a:rPr lang="el-GR" altLang="el-GR" dirty="0"/>
              <a:t>0,5 </a:t>
            </a:r>
            <a:r>
              <a:rPr lang="en-US" altLang="el-GR" dirty="0"/>
              <a:t>g </a:t>
            </a:r>
            <a:r>
              <a:rPr lang="el-GR" altLang="el-GR" dirty="0"/>
              <a:t>– 0,8 </a:t>
            </a:r>
            <a:r>
              <a:rPr lang="en-US" altLang="el-GR" dirty="0"/>
              <a:t>g / kg </a:t>
            </a:r>
            <a:r>
              <a:rPr lang="el-GR" altLang="el-GR" dirty="0"/>
              <a:t>σωματικό βάρος</a:t>
            </a:r>
          </a:p>
          <a:p>
            <a:r>
              <a:rPr lang="el-GR" altLang="el-GR" dirty="0"/>
              <a:t>30 % - 50 %: ζωικής </a:t>
            </a:r>
            <a:r>
              <a:rPr lang="el-GR" altLang="el-GR" dirty="0" smtClean="0"/>
              <a:t>προέλευσης, το υπόλοιπο φυτικής</a:t>
            </a:r>
            <a:endParaRPr lang="en-US" altLang="el-GR" dirty="0"/>
          </a:p>
          <a:p>
            <a:r>
              <a:rPr lang="el-GR" altLang="el-GR" dirty="0"/>
              <a:t>Υγιεινή διατροφή μόνο με πρωτεΐνες φυτικής προέλευσης είναι εφικτή για </a:t>
            </a:r>
            <a:r>
              <a:rPr lang="el-GR" altLang="el-GR" dirty="0" smtClean="0"/>
              <a:t>ενήλικες πχ χορτοφαγία</a:t>
            </a:r>
            <a:endParaRPr lang="el-GR" altLang="el-GR" dirty="0"/>
          </a:p>
          <a:p>
            <a:r>
              <a:rPr lang="el-GR" altLang="el-GR" dirty="0"/>
              <a:t>Υπερκατανάλωση </a:t>
            </a:r>
            <a:r>
              <a:rPr lang="el-GR" altLang="el-GR" dirty="0" smtClean="0"/>
              <a:t>πρωτεϊνών ζωικής προέλευσης συνδέεται με ταυτόχρονη  πρόσληψη ζωικού λίπους  και οδηγεί</a:t>
            </a:r>
          </a:p>
          <a:p>
            <a:pPr lvl="1"/>
            <a:r>
              <a:rPr lang="el-GR" altLang="el-GR" dirty="0" smtClean="0"/>
              <a:t>σε ανεπιθύμητη λιπιδίων, χοληστερόλης </a:t>
            </a:r>
            <a:r>
              <a:rPr lang="el-GR" altLang="el-GR" dirty="0"/>
              <a:t>και </a:t>
            </a:r>
            <a:r>
              <a:rPr lang="el-GR" altLang="el-GR" dirty="0" smtClean="0"/>
              <a:t>πουρινών  </a:t>
            </a:r>
          </a:p>
          <a:p>
            <a:pPr lvl="1"/>
            <a:r>
              <a:rPr lang="el-GR" altLang="el-GR" dirty="0" smtClean="0">
                <a:sym typeface="Wingdings" pitchFamily="2" charset="2"/>
              </a:rPr>
              <a:t>σε επιβάρυνση</a:t>
            </a:r>
            <a:r>
              <a:rPr lang="el-GR" altLang="el-GR" dirty="0" smtClean="0"/>
              <a:t> </a:t>
            </a:r>
            <a:r>
              <a:rPr lang="el-GR" altLang="el-GR" dirty="0"/>
              <a:t>μεταβολισμού </a:t>
            </a:r>
            <a:r>
              <a:rPr lang="el-GR" altLang="el-GR" dirty="0" smtClean="0"/>
              <a:t>ασβεστίου !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8553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Πρωτεΐνες και αμινοξέα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dirty="0"/>
              <a:t>Ορισμός:</a:t>
            </a:r>
          </a:p>
          <a:p>
            <a:r>
              <a:rPr lang="el-GR" altLang="el-GR" dirty="0"/>
              <a:t> προϊόντα σύνθεσης των αμινοξέων με υψηλό μοριακό βάρος</a:t>
            </a:r>
          </a:p>
          <a:p>
            <a:pPr>
              <a:buFontTx/>
              <a:buNone/>
            </a:pPr>
            <a:endParaRPr lang="el-GR" altLang="el-GR" dirty="0"/>
          </a:p>
          <a:p>
            <a:pPr>
              <a:buFontTx/>
              <a:buNone/>
            </a:pPr>
            <a:r>
              <a:rPr lang="el-GR" altLang="el-GR" dirty="0"/>
              <a:t>Χημική δομή</a:t>
            </a:r>
          </a:p>
          <a:p>
            <a:r>
              <a:rPr lang="el-GR" altLang="el-GR" dirty="0"/>
              <a:t>Περιέχουν Ν (16%)</a:t>
            </a:r>
            <a:endParaRPr lang="en-US" altLang="el-GR" dirty="0"/>
          </a:p>
          <a:p>
            <a:r>
              <a:rPr lang="en-US" altLang="el-GR" dirty="0"/>
              <a:t>C, H, O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717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Κανέλλου . </a:t>
            </a:r>
            <a:r>
              <a:rPr lang="el-GR" sz="2000" dirty="0" smtClean="0"/>
              <a:t>«Διατροφή. Ενότητα 4</a:t>
            </a:r>
            <a:r>
              <a:rPr lang="en-US" sz="2000" dirty="0" smtClean="0"/>
              <a:t>:</a:t>
            </a:r>
            <a:r>
              <a:rPr lang="el-GR" sz="2000" dirty="0" smtClean="0"/>
              <a:t> Πρωτεΐνες και αμινοξέα».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συμμετέχουν ουσιαστικά στη σύσταση όλων των ιστών και απαραίτητων ουσιών (πχ ένζυμα, ορμόνες) του οργανισμού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8680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πρωτεϊνών τροφής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Σύνθεση πρωτεϊνών του οργανισμού, δηλ παρέχουν τα απαραίτητα αμινοξέα για τις βιοσυνθέσεις</a:t>
            </a:r>
          </a:p>
          <a:p>
            <a:r>
              <a:rPr lang="el-GR" altLang="el-GR" dirty="0"/>
              <a:t>Πηγή ενέργειας  μόνο σε εξαιρέσεις</a:t>
            </a:r>
          </a:p>
          <a:p>
            <a:r>
              <a:rPr lang="el-GR" altLang="el-GR" dirty="0"/>
              <a:t>Δεν υπάρχει ανάγκη του οργανισμού σε συγκεκριμένες </a:t>
            </a:r>
            <a:r>
              <a:rPr lang="el-GR" altLang="el-GR" dirty="0" smtClean="0"/>
              <a:t>πρωτεΐνες, </a:t>
            </a:r>
            <a:r>
              <a:rPr lang="el-GR" altLang="el-GR" dirty="0"/>
              <a:t>αλλά μόνο σε ορισμένα απαραίτητα αμινοξέα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060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Χημική δομή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αποτελούνται από 20-25 διαφορετικά αμινοξέα συνδεδεμένα μεταξύ τους με  πεπτιδικούς δεσμούς</a:t>
            </a:r>
          </a:p>
          <a:p>
            <a:r>
              <a:rPr lang="el-GR" altLang="el-GR" dirty="0"/>
              <a:t>Η διάταξη της σειράς των αμινοξέων για  κάθε πρωτεΐνη  είναι γενετικά προκαθορισμένη (</a:t>
            </a:r>
            <a:r>
              <a:rPr lang="en-US" altLang="el-GR" dirty="0"/>
              <a:t>DNA) </a:t>
            </a:r>
            <a:r>
              <a:rPr lang="el-GR" altLang="el-GR" dirty="0"/>
              <a:t>στα χρωμοσώματα του οργανισμού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7530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πρωτεϊνών βάσει μοριακής δομής και διαλυτότητας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l-GR" altLang="el-GR" dirty="0"/>
              <a:t>χωρίζονται σε: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 smtClean="0"/>
              <a:t>Σκληροπρωτεΐνες</a:t>
            </a:r>
            <a:endParaRPr lang="el-GR" altLang="el-GR" dirty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 smtClean="0"/>
              <a:t>Σφαιροπρωτε</a:t>
            </a:r>
            <a:r>
              <a:rPr lang="el-GR" altLang="el-GR" dirty="0"/>
              <a:t>ΐ</a:t>
            </a:r>
            <a:r>
              <a:rPr lang="el-GR" altLang="el-GR" dirty="0" smtClean="0"/>
              <a:t>νες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580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Κατηγορίες πρωτεϊνών </a:t>
            </a:r>
            <a:br>
              <a:rPr lang="el-GR" altLang="el-GR" dirty="0"/>
            </a:br>
            <a:r>
              <a:rPr lang="el-GR" altLang="el-GR" dirty="0"/>
              <a:t>βάσει της προέλευσής τους 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l-GR" altLang="el-GR" dirty="0" smtClean="0"/>
              <a:t>Στη διατροφή χωρίζονται οι πρωτεΐνες, λόγω του ρόλου τους στην υγιεινή δίαιτα, σε:</a:t>
            </a:r>
          </a:p>
          <a:p>
            <a:r>
              <a:rPr lang="el-GR" altLang="el-GR" dirty="0" smtClean="0"/>
              <a:t>Ζωικής  προέλευσης</a:t>
            </a:r>
          </a:p>
          <a:p>
            <a:pPr lvl="1"/>
            <a:r>
              <a:rPr lang="el-GR" altLang="el-GR" dirty="0" smtClean="0"/>
              <a:t>Πχ Αβγό, γάλα και γαλακτοκομικά, κρέας και πουλερικά, ψάρι και θαλασσινά</a:t>
            </a:r>
            <a:endParaRPr lang="el-GR" altLang="el-GR" dirty="0"/>
          </a:p>
          <a:p>
            <a:r>
              <a:rPr lang="el-GR" altLang="el-GR" dirty="0" smtClean="0"/>
              <a:t>Φυτικής</a:t>
            </a:r>
          </a:p>
          <a:p>
            <a:pPr lvl="1"/>
            <a:r>
              <a:rPr lang="el-GR" altLang="el-GR" dirty="0" smtClean="0"/>
              <a:t>Πχ Όσπρια, ξηροί καρποί και σπόροι, δημητριακά ολικής άλεσης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84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Απαραίτητα αμινοξέα</a:t>
            </a:r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Αυτά τα αμινοξέα τα οποία χρειάζεται ο οργανισμός για τη σύνθεση σημαντικών πρωτεϊνών, αλλά δεν μπορεί να συνθέσει, αρά πρέπει να προσλάβει μέσω της τροφής</a:t>
            </a:r>
          </a:p>
        </p:txBody>
      </p:sp>
    </p:spTree>
    <p:extLst>
      <p:ext uri="{BB962C8B-B14F-4D97-AF65-F5344CB8AC3E}">
        <p14:creationId xmlns:p14="http://schemas.microsoft.com/office/powerpoint/2010/main" val="99701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Ποια είναι </a:t>
            </a:r>
            <a:br>
              <a:rPr lang="el-GR" altLang="el-GR" dirty="0"/>
            </a:br>
            <a:r>
              <a:rPr lang="el-GR" altLang="el-GR" dirty="0"/>
              <a:t>τα απαραίτητα αμινοξέα;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3034680" cy="4896544"/>
          </a:xfrm>
        </p:spPr>
        <p:txBody>
          <a:bodyPr/>
          <a:lstStyle/>
          <a:p>
            <a:r>
              <a:rPr lang="el-GR" altLang="el-GR" dirty="0"/>
              <a:t>Γλυκίνη</a:t>
            </a:r>
          </a:p>
          <a:p>
            <a:r>
              <a:rPr lang="el-GR" altLang="el-GR" dirty="0"/>
              <a:t>Βαλίνη</a:t>
            </a:r>
          </a:p>
          <a:p>
            <a:r>
              <a:rPr lang="el-GR" altLang="el-GR" dirty="0"/>
              <a:t>Ισολευκίνη</a:t>
            </a:r>
          </a:p>
          <a:p>
            <a:r>
              <a:rPr lang="el-GR" altLang="el-GR" dirty="0"/>
              <a:t>Λευκίνη</a:t>
            </a:r>
          </a:p>
          <a:p>
            <a:r>
              <a:rPr lang="el-GR" altLang="el-GR" dirty="0"/>
              <a:t>Θρεονίνη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932040" y="1493168"/>
            <a:ext cx="303468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8258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l-GR" dirty="0"/>
              <a:t>Μεθιονίνη</a:t>
            </a:r>
          </a:p>
          <a:p>
            <a:r>
              <a:rPr lang="el-GR" altLang="el-GR" dirty="0"/>
              <a:t>Λυσίνη</a:t>
            </a:r>
          </a:p>
          <a:p>
            <a:r>
              <a:rPr lang="el-GR" altLang="el-GR" dirty="0"/>
              <a:t>Γλουταμινικό οξύ</a:t>
            </a:r>
          </a:p>
          <a:p>
            <a:r>
              <a:rPr lang="el-GR" altLang="el-GR" dirty="0"/>
              <a:t>Φενυλαλανίνη</a:t>
            </a:r>
          </a:p>
          <a:p>
            <a:r>
              <a:rPr lang="el-GR" altLang="el-GR" dirty="0"/>
              <a:t>Τρυπτοφάνη</a:t>
            </a:r>
          </a:p>
        </p:txBody>
      </p:sp>
    </p:spTree>
    <p:extLst>
      <p:ext uri="{BB962C8B-B14F-4D97-AF65-F5344CB8AC3E}">
        <p14:creationId xmlns:p14="http://schemas.microsoft.com/office/powerpoint/2010/main" val="19969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52</TotalTime>
  <Words>1246</Words>
  <Application>Microsoft Office PowerPoint</Application>
  <PresentationFormat>Προβολή στην οθόνη (4:3)</PresentationFormat>
  <Paragraphs>149</Paragraphs>
  <Slides>25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25</vt:i4>
      </vt:variant>
    </vt:vector>
  </HeadingPairs>
  <TitlesOfParts>
    <vt:vector size="33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Διατροφή-Διαιτολογία</vt:lpstr>
      <vt:lpstr>Πρωτεΐνες και αμινοξέα</vt:lpstr>
      <vt:lpstr>Ρόλος</vt:lpstr>
      <vt:lpstr>Ρόλος πρωτεϊνών τροφής</vt:lpstr>
      <vt:lpstr>Χημική δομή</vt:lpstr>
      <vt:lpstr>Κατηγορίες πρωτεϊνών βάσει μοριακής δομής και διαλυτότητας</vt:lpstr>
      <vt:lpstr>Κατηγορίες πρωτεϊνών  βάσει της προέλευσής τους </vt:lpstr>
      <vt:lpstr>Απαραίτητα αμινοξέα</vt:lpstr>
      <vt:lpstr>Ποια είναι  τα απαραίτητα αμινοξέα;</vt:lpstr>
      <vt:lpstr>Ενδογενής πρωτεΐνη</vt:lpstr>
      <vt:lpstr>Turn over = ανακύκλωση πρωτεϊνών</vt:lpstr>
      <vt:lpstr>Μεταβολισμός</vt:lpstr>
      <vt:lpstr>Αποβολή Ν</vt:lpstr>
      <vt:lpstr>Ισοζύγιο αζώτου</vt:lpstr>
      <vt:lpstr>Η φυσιολογία της διατροφής με πρωτεΐνες</vt:lpstr>
      <vt:lpstr>Βιολογική αξία πρωτεϊνών</vt:lpstr>
      <vt:lpstr>Τροφές  και βιολογική αξία </vt:lpstr>
      <vt:lpstr>Συστάσεις  στην πρόσληψη πρωτεϊνών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18</cp:revision>
  <dcterms:created xsi:type="dcterms:W3CDTF">2015-07-21T13:01:13Z</dcterms:created>
  <dcterms:modified xsi:type="dcterms:W3CDTF">2015-10-02T11:00:38Z</dcterms:modified>
</cp:coreProperties>
</file>