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1" r:id="rId2"/>
    <p:sldMasterId id="2147483712" r:id="rId3"/>
  </p:sldMasterIdLst>
  <p:notesMasterIdLst>
    <p:notesMasterId r:id="rId43"/>
  </p:notesMasterIdLst>
  <p:sldIdLst>
    <p:sldId id="361" r:id="rId4"/>
    <p:sldId id="357" r:id="rId5"/>
    <p:sldId id="322" r:id="rId6"/>
    <p:sldId id="373" r:id="rId7"/>
    <p:sldId id="266" r:id="rId8"/>
    <p:sldId id="267" r:id="rId9"/>
    <p:sldId id="374" r:id="rId10"/>
    <p:sldId id="375" r:id="rId11"/>
    <p:sldId id="264" r:id="rId12"/>
    <p:sldId id="311" r:id="rId13"/>
    <p:sldId id="358" r:id="rId14"/>
    <p:sldId id="360" r:id="rId15"/>
    <p:sldId id="359" r:id="rId16"/>
    <p:sldId id="265" r:id="rId17"/>
    <p:sldId id="312" r:id="rId18"/>
    <p:sldId id="313" r:id="rId19"/>
    <p:sldId id="369" r:id="rId20"/>
    <p:sldId id="370" r:id="rId21"/>
    <p:sldId id="371" r:id="rId22"/>
    <p:sldId id="268" r:id="rId23"/>
    <p:sldId id="269" r:id="rId24"/>
    <p:sldId id="270" r:id="rId25"/>
    <p:sldId id="271" r:id="rId26"/>
    <p:sldId id="272" r:id="rId27"/>
    <p:sldId id="273" r:id="rId28"/>
    <p:sldId id="276" r:id="rId29"/>
    <p:sldId id="274" r:id="rId30"/>
    <p:sldId id="304" r:id="rId31"/>
    <p:sldId id="305" r:id="rId32"/>
    <p:sldId id="306" r:id="rId33"/>
    <p:sldId id="372" r:id="rId34"/>
    <p:sldId id="259" r:id="rId35"/>
    <p:sldId id="362" r:id="rId36"/>
    <p:sldId id="363" r:id="rId37"/>
    <p:sldId id="364" r:id="rId38"/>
    <p:sldId id="365" r:id="rId39"/>
    <p:sldId id="366" r:id="rId40"/>
    <p:sldId id="367" r:id="rId41"/>
    <p:sldId id="368" r:id="rId4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C1943-2CAF-4337-AAB3-DA124A8E10CE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613B9529-9ECC-4996-9E4E-C14E3A1733D6}">
      <dgm:prSet phldrT="[Κείμενο]"/>
      <dgm:spPr/>
      <dgm:t>
        <a:bodyPr/>
        <a:lstStyle/>
        <a:p>
          <a:r>
            <a:rPr lang="el-GR" dirty="0" smtClean="0"/>
            <a:t>Άθροισμα των οξέων</a:t>
          </a:r>
          <a:endParaRPr lang="el-GR" dirty="0"/>
        </a:p>
      </dgm:t>
    </dgm:pt>
    <dgm:pt modelId="{C87BAAF2-D595-432F-9B8E-16BC482A6D6D}" type="parTrans" cxnId="{A4DE4CD0-1493-4BCD-93B9-D5CFE2030E2A}">
      <dgm:prSet/>
      <dgm:spPr/>
      <dgm:t>
        <a:bodyPr/>
        <a:lstStyle/>
        <a:p>
          <a:endParaRPr lang="el-GR"/>
        </a:p>
      </dgm:t>
    </dgm:pt>
    <dgm:pt modelId="{56FC64AD-8689-4995-9906-9F7C089A79ED}" type="sibTrans" cxnId="{A4DE4CD0-1493-4BCD-93B9-D5CFE2030E2A}">
      <dgm:prSet/>
      <dgm:spPr/>
      <dgm:t>
        <a:bodyPr/>
        <a:lstStyle/>
        <a:p>
          <a:endParaRPr lang="el-GR"/>
        </a:p>
      </dgm:t>
    </dgm:pt>
    <dgm:pt modelId="{172A2F18-E1AC-49A8-92DB-6287BC103C91}">
      <dgm:prSet phldrT="[Κείμενο]"/>
      <dgm:spPr/>
      <dgm:t>
        <a:bodyPr/>
        <a:lstStyle/>
        <a:p>
          <a:r>
            <a:rPr lang="el-GR" dirty="0" smtClean="0"/>
            <a:t>Ελεύθερα οξέα, Συνολική οξύτητα</a:t>
          </a:r>
          <a:endParaRPr lang="el-GR" dirty="0"/>
        </a:p>
      </dgm:t>
    </dgm:pt>
    <dgm:pt modelId="{BBE6CD73-D1A9-44DD-AABD-812088CC2003}" type="parTrans" cxnId="{878A4795-4800-4CDB-BA18-EC7A25315727}">
      <dgm:prSet/>
      <dgm:spPr/>
      <dgm:t>
        <a:bodyPr/>
        <a:lstStyle/>
        <a:p>
          <a:endParaRPr lang="el-GR"/>
        </a:p>
      </dgm:t>
    </dgm:pt>
    <dgm:pt modelId="{40AB2709-1215-474E-AC18-B652D4ADD93B}" type="sibTrans" cxnId="{878A4795-4800-4CDB-BA18-EC7A25315727}">
      <dgm:prSet/>
      <dgm:spPr/>
      <dgm:t>
        <a:bodyPr/>
        <a:lstStyle/>
        <a:p>
          <a:endParaRPr lang="el-GR" dirty="0"/>
        </a:p>
      </dgm:t>
    </dgm:pt>
    <dgm:pt modelId="{34E60F44-9492-492B-BE03-AB010EDB168E}">
      <dgm:prSet phldrT="[Κείμενο]"/>
      <dgm:spPr/>
      <dgm:t>
        <a:bodyPr/>
        <a:lstStyle/>
        <a:p>
          <a:r>
            <a:rPr lang="el-GR" dirty="0" smtClean="0"/>
            <a:t>Οξέα υπό μορφή άλατος</a:t>
          </a:r>
          <a:endParaRPr lang="el-GR" dirty="0"/>
        </a:p>
      </dgm:t>
    </dgm:pt>
    <dgm:pt modelId="{2CBFA499-C76F-4F62-B873-10563734CC1B}" type="parTrans" cxnId="{C9D9A055-61FE-48AF-AD4E-A65FCF8D3A3F}">
      <dgm:prSet/>
      <dgm:spPr/>
      <dgm:t>
        <a:bodyPr/>
        <a:lstStyle/>
        <a:p>
          <a:endParaRPr lang="el-GR"/>
        </a:p>
      </dgm:t>
    </dgm:pt>
    <dgm:pt modelId="{73237B0C-ECFF-45B4-A32D-531E4A09779C}" type="sibTrans" cxnId="{C9D9A055-61FE-48AF-AD4E-A65FCF8D3A3F}">
      <dgm:prSet/>
      <dgm:spPr/>
      <dgm:t>
        <a:bodyPr/>
        <a:lstStyle/>
        <a:p>
          <a:endParaRPr lang="el-GR"/>
        </a:p>
      </dgm:t>
    </dgm:pt>
    <dgm:pt modelId="{6FC3D3BD-CF1B-41D0-ABA9-87561B483306}" type="pres">
      <dgm:prSet presAssocID="{CF0C1943-2CAF-4337-AAB3-DA124A8E10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612FA19-90F2-4ABB-BCE0-E8A15390E926}" type="pres">
      <dgm:prSet presAssocID="{613B9529-9ECC-4996-9E4E-C14E3A1733D6}" presName="hierRoot1" presStyleCnt="0">
        <dgm:presLayoutVars>
          <dgm:hierBranch val="init"/>
        </dgm:presLayoutVars>
      </dgm:prSet>
      <dgm:spPr/>
    </dgm:pt>
    <dgm:pt modelId="{037F6DBC-E5A7-4395-BC7E-272C6E57C740}" type="pres">
      <dgm:prSet presAssocID="{613B9529-9ECC-4996-9E4E-C14E3A1733D6}" presName="rootComposite1" presStyleCnt="0"/>
      <dgm:spPr/>
    </dgm:pt>
    <dgm:pt modelId="{ADDEB9C1-B8BD-4749-B836-B8B8AD9F68BB}" type="pres">
      <dgm:prSet presAssocID="{613B9529-9ECC-4996-9E4E-C14E3A1733D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l-GR"/>
        </a:p>
      </dgm:t>
    </dgm:pt>
    <dgm:pt modelId="{96D452E1-E726-4273-A5AD-5C6186A4E377}" type="pres">
      <dgm:prSet presAssocID="{613B9529-9ECC-4996-9E4E-C14E3A1733D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B561BA32-B90E-4E2A-BCFB-D8280029A433}" type="pres">
      <dgm:prSet presAssocID="{613B9529-9ECC-4996-9E4E-C14E3A1733D6}" presName="rootConnector1" presStyleLbl="node1" presStyleIdx="0" presStyleCnt="2"/>
      <dgm:spPr/>
      <dgm:t>
        <a:bodyPr/>
        <a:lstStyle/>
        <a:p>
          <a:endParaRPr lang="el-GR"/>
        </a:p>
      </dgm:t>
    </dgm:pt>
    <dgm:pt modelId="{1914CE2A-AA9D-432F-94F3-6EFE585960AC}" type="pres">
      <dgm:prSet presAssocID="{613B9529-9ECC-4996-9E4E-C14E3A1733D6}" presName="hierChild2" presStyleCnt="0"/>
      <dgm:spPr/>
    </dgm:pt>
    <dgm:pt modelId="{A7D2AA5E-69A1-4846-809E-03B214BBAD35}" type="pres">
      <dgm:prSet presAssocID="{BBE6CD73-D1A9-44DD-AABD-812088CC2003}" presName="Name37" presStyleLbl="parChTrans1D2" presStyleIdx="0" presStyleCnt="2"/>
      <dgm:spPr/>
      <dgm:t>
        <a:bodyPr/>
        <a:lstStyle/>
        <a:p>
          <a:endParaRPr lang="el-GR"/>
        </a:p>
      </dgm:t>
    </dgm:pt>
    <dgm:pt modelId="{7C404A74-21A7-4681-BB03-7948CB10332F}" type="pres">
      <dgm:prSet presAssocID="{172A2F18-E1AC-49A8-92DB-6287BC103C91}" presName="hierRoot2" presStyleCnt="0">
        <dgm:presLayoutVars>
          <dgm:hierBranch val="init"/>
        </dgm:presLayoutVars>
      </dgm:prSet>
      <dgm:spPr/>
    </dgm:pt>
    <dgm:pt modelId="{23E0F236-6461-43BB-9E8C-5D28FA601CFE}" type="pres">
      <dgm:prSet presAssocID="{172A2F18-E1AC-49A8-92DB-6287BC103C91}" presName="rootComposite" presStyleCnt="0"/>
      <dgm:spPr/>
    </dgm:pt>
    <dgm:pt modelId="{B90768DF-E894-44D7-B929-8AEE1E76108E}" type="pres">
      <dgm:prSet presAssocID="{172A2F18-E1AC-49A8-92DB-6287BC103C91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l-GR"/>
        </a:p>
      </dgm:t>
    </dgm:pt>
    <dgm:pt modelId="{E1E5D51F-1863-4CEB-8CCD-93F097CF0B0F}" type="pres">
      <dgm:prSet presAssocID="{172A2F18-E1AC-49A8-92DB-6287BC103C91}" presName="titleText2" presStyleLbl="fgAcc1" presStyleIdx="0" presStyleCnt="2" custLinFactNeighborX="7543" custLinFactNeighborY="15797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09A6ED74-CD32-4490-84D7-E4B97296CFBA}" type="pres">
      <dgm:prSet presAssocID="{172A2F18-E1AC-49A8-92DB-6287BC103C91}" presName="rootConnector" presStyleLbl="node2" presStyleIdx="0" presStyleCnt="0"/>
      <dgm:spPr/>
      <dgm:t>
        <a:bodyPr/>
        <a:lstStyle/>
        <a:p>
          <a:endParaRPr lang="el-GR"/>
        </a:p>
      </dgm:t>
    </dgm:pt>
    <dgm:pt modelId="{3AEE5827-D97A-49D7-8160-B20E3EDA6BFC}" type="pres">
      <dgm:prSet presAssocID="{172A2F18-E1AC-49A8-92DB-6287BC103C91}" presName="hierChild4" presStyleCnt="0"/>
      <dgm:spPr/>
    </dgm:pt>
    <dgm:pt modelId="{5D0B4402-D930-4C9D-983D-A5AB636C1FBC}" type="pres">
      <dgm:prSet presAssocID="{172A2F18-E1AC-49A8-92DB-6287BC103C91}" presName="hierChild5" presStyleCnt="0"/>
      <dgm:spPr/>
    </dgm:pt>
    <dgm:pt modelId="{4AF35066-289D-401B-AAF9-F0707617AD96}" type="pres">
      <dgm:prSet presAssocID="{2CBFA499-C76F-4F62-B873-10563734CC1B}" presName="Name37" presStyleLbl="parChTrans1D2" presStyleIdx="1" presStyleCnt="2"/>
      <dgm:spPr/>
      <dgm:t>
        <a:bodyPr/>
        <a:lstStyle/>
        <a:p>
          <a:endParaRPr lang="el-GR"/>
        </a:p>
      </dgm:t>
    </dgm:pt>
    <dgm:pt modelId="{1AF9D32F-5618-438B-8E24-35F5390000A5}" type="pres">
      <dgm:prSet presAssocID="{34E60F44-9492-492B-BE03-AB010EDB168E}" presName="hierRoot2" presStyleCnt="0">
        <dgm:presLayoutVars>
          <dgm:hierBranch val="init"/>
        </dgm:presLayoutVars>
      </dgm:prSet>
      <dgm:spPr/>
    </dgm:pt>
    <dgm:pt modelId="{DA084CB9-047E-4092-978C-414836B33177}" type="pres">
      <dgm:prSet presAssocID="{34E60F44-9492-492B-BE03-AB010EDB168E}" presName="rootComposite" presStyleCnt="0"/>
      <dgm:spPr/>
    </dgm:pt>
    <dgm:pt modelId="{3FBFE4B5-615A-4E30-88EE-1C5537A0F6C8}" type="pres">
      <dgm:prSet presAssocID="{34E60F44-9492-492B-BE03-AB010EDB168E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l-GR"/>
        </a:p>
      </dgm:t>
    </dgm:pt>
    <dgm:pt modelId="{204BE5D7-BB7C-40BF-8B98-495B5A569971}" type="pres">
      <dgm:prSet presAssocID="{34E60F44-9492-492B-BE03-AB010EDB168E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283B8FAB-F6FB-450B-B5BA-12EEB4B2B888}" type="pres">
      <dgm:prSet presAssocID="{34E60F44-9492-492B-BE03-AB010EDB168E}" presName="rootConnector" presStyleLbl="node2" presStyleIdx="0" presStyleCnt="0"/>
      <dgm:spPr/>
      <dgm:t>
        <a:bodyPr/>
        <a:lstStyle/>
        <a:p>
          <a:endParaRPr lang="el-GR"/>
        </a:p>
      </dgm:t>
    </dgm:pt>
    <dgm:pt modelId="{54A3A17D-6EEA-4D0A-AD5A-238BE3A7F311}" type="pres">
      <dgm:prSet presAssocID="{34E60F44-9492-492B-BE03-AB010EDB168E}" presName="hierChild4" presStyleCnt="0"/>
      <dgm:spPr/>
    </dgm:pt>
    <dgm:pt modelId="{9410C331-1F1D-4AE6-BDEB-A73CA9FB347D}" type="pres">
      <dgm:prSet presAssocID="{34E60F44-9492-492B-BE03-AB010EDB168E}" presName="hierChild5" presStyleCnt="0"/>
      <dgm:spPr/>
    </dgm:pt>
    <dgm:pt modelId="{3A60F011-77FE-42F9-A398-FDC833C9A805}" type="pres">
      <dgm:prSet presAssocID="{613B9529-9ECC-4996-9E4E-C14E3A1733D6}" presName="hierChild3" presStyleCnt="0"/>
      <dgm:spPr/>
    </dgm:pt>
  </dgm:ptLst>
  <dgm:cxnLst>
    <dgm:cxn modelId="{103CCD7F-BC41-4C89-8C8A-631F62543D05}" type="presOf" srcId="{56FC64AD-8689-4995-9906-9F7C089A79ED}" destId="{96D452E1-E726-4273-A5AD-5C6186A4E377}" srcOrd="0" destOrd="0" presId="urn:microsoft.com/office/officeart/2008/layout/NameandTitleOrganizationalChart"/>
    <dgm:cxn modelId="{390580E1-0D39-4AE4-AC48-3D4DDEBFBD76}" type="presOf" srcId="{34E60F44-9492-492B-BE03-AB010EDB168E}" destId="{3FBFE4B5-615A-4E30-88EE-1C5537A0F6C8}" srcOrd="0" destOrd="0" presId="urn:microsoft.com/office/officeart/2008/layout/NameandTitleOrganizationalChart"/>
    <dgm:cxn modelId="{90A91891-73C7-446F-8D4D-D07A370ECB1B}" type="presOf" srcId="{172A2F18-E1AC-49A8-92DB-6287BC103C91}" destId="{09A6ED74-CD32-4490-84D7-E4B97296CFBA}" srcOrd="1" destOrd="0" presId="urn:microsoft.com/office/officeart/2008/layout/NameandTitleOrganizationalChart"/>
    <dgm:cxn modelId="{0D2E4269-5DAE-4DB9-93FF-5267C16F2F4E}" type="presOf" srcId="{40AB2709-1215-474E-AC18-B652D4ADD93B}" destId="{E1E5D51F-1863-4CEB-8CCD-93F097CF0B0F}" srcOrd="0" destOrd="0" presId="urn:microsoft.com/office/officeart/2008/layout/NameandTitleOrganizationalChart"/>
    <dgm:cxn modelId="{C9D9A055-61FE-48AF-AD4E-A65FCF8D3A3F}" srcId="{613B9529-9ECC-4996-9E4E-C14E3A1733D6}" destId="{34E60F44-9492-492B-BE03-AB010EDB168E}" srcOrd="1" destOrd="0" parTransId="{2CBFA499-C76F-4F62-B873-10563734CC1B}" sibTransId="{73237B0C-ECFF-45B4-A32D-531E4A09779C}"/>
    <dgm:cxn modelId="{983038FC-EB7C-475D-9F14-8D4734A20C11}" type="presOf" srcId="{BBE6CD73-D1A9-44DD-AABD-812088CC2003}" destId="{A7D2AA5E-69A1-4846-809E-03B214BBAD35}" srcOrd="0" destOrd="0" presId="urn:microsoft.com/office/officeart/2008/layout/NameandTitleOrganizationalChart"/>
    <dgm:cxn modelId="{A4DE4CD0-1493-4BCD-93B9-D5CFE2030E2A}" srcId="{CF0C1943-2CAF-4337-AAB3-DA124A8E10CE}" destId="{613B9529-9ECC-4996-9E4E-C14E3A1733D6}" srcOrd="0" destOrd="0" parTransId="{C87BAAF2-D595-432F-9B8E-16BC482A6D6D}" sibTransId="{56FC64AD-8689-4995-9906-9F7C089A79ED}"/>
    <dgm:cxn modelId="{5E5C0878-6DAE-4D0E-B490-D9657C6B478A}" type="presOf" srcId="{613B9529-9ECC-4996-9E4E-C14E3A1733D6}" destId="{ADDEB9C1-B8BD-4749-B836-B8B8AD9F68BB}" srcOrd="0" destOrd="0" presId="urn:microsoft.com/office/officeart/2008/layout/NameandTitleOrganizationalChart"/>
    <dgm:cxn modelId="{8EC7C241-193A-4C27-9B6D-DE7A4A0CF1F9}" type="presOf" srcId="{73237B0C-ECFF-45B4-A32D-531E4A09779C}" destId="{204BE5D7-BB7C-40BF-8B98-495B5A569971}" srcOrd="0" destOrd="0" presId="urn:microsoft.com/office/officeart/2008/layout/NameandTitleOrganizationalChart"/>
    <dgm:cxn modelId="{411D1BB8-8C60-45E5-91FE-086B0E169121}" type="presOf" srcId="{34E60F44-9492-492B-BE03-AB010EDB168E}" destId="{283B8FAB-F6FB-450B-B5BA-12EEB4B2B888}" srcOrd="1" destOrd="0" presId="urn:microsoft.com/office/officeart/2008/layout/NameandTitleOrganizationalChart"/>
    <dgm:cxn modelId="{D9E170BA-EED4-4813-AC30-2FD657F56376}" type="presOf" srcId="{613B9529-9ECC-4996-9E4E-C14E3A1733D6}" destId="{B561BA32-B90E-4E2A-BCFB-D8280029A433}" srcOrd="1" destOrd="0" presId="urn:microsoft.com/office/officeart/2008/layout/NameandTitleOrganizationalChart"/>
    <dgm:cxn modelId="{68B2E1AF-1988-4356-8E5E-0C66E93530B3}" type="presOf" srcId="{2CBFA499-C76F-4F62-B873-10563734CC1B}" destId="{4AF35066-289D-401B-AAF9-F0707617AD96}" srcOrd="0" destOrd="0" presId="urn:microsoft.com/office/officeart/2008/layout/NameandTitleOrganizationalChart"/>
    <dgm:cxn modelId="{5FB1904C-0732-4C2D-8C8A-F8A42B19A1FD}" type="presOf" srcId="{172A2F18-E1AC-49A8-92DB-6287BC103C91}" destId="{B90768DF-E894-44D7-B929-8AEE1E76108E}" srcOrd="0" destOrd="0" presId="urn:microsoft.com/office/officeart/2008/layout/NameandTitleOrganizationalChart"/>
    <dgm:cxn modelId="{878A4795-4800-4CDB-BA18-EC7A25315727}" srcId="{613B9529-9ECC-4996-9E4E-C14E3A1733D6}" destId="{172A2F18-E1AC-49A8-92DB-6287BC103C91}" srcOrd="0" destOrd="0" parTransId="{BBE6CD73-D1A9-44DD-AABD-812088CC2003}" sibTransId="{40AB2709-1215-474E-AC18-B652D4ADD93B}"/>
    <dgm:cxn modelId="{D46E917B-7724-4C2F-BABD-C461C17884FA}" type="presOf" srcId="{CF0C1943-2CAF-4337-AAB3-DA124A8E10CE}" destId="{6FC3D3BD-CF1B-41D0-ABA9-87561B483306}" srcOrd="0" destOrd="0" presId="urn:microsoft.com/office/officeart/2008/layout/NameandTitleOrganizationalChart"/>
    <dgm:cxn modelId="{69465174-758B-4211-A6F2-8248B2FCB34D}" type="presParOf" srcId="{6FC3D3BD-CF1B-41D0-ABA9-87561B483306}" destId="{8612FA19-90F2-4ABB-BCE0-E8A15390E926}" srcOrd="0" destOrd="0" presId="urn:microsoft.com/office/officeart/2008/layout/NameandTitleOrganizationalChart"/>
    <dgm:cxn modelId="{26A4FB21-D8A9-405C-B04D-CF03E46351D6}" type="presParOf" srcId="{8612FA19-90F2-4ABB-BCE0-E8A15390E926}" destId="{037F6DBC-E5A7-4395-BC7E-272C6E57C740}" srcOrd="0" destOrd="0" presId="urn:microsoft.com/office/officeart/2008/layout/NameandTitleOrganizationalChart"/>
    <dgm:cxn modelId="{66C0EDD1-783B-4BBC-89DD-858F1D539924}" type="presParOf" srcId="{037F6DBC-E5A7-4395-BC7E-272C6E57C740}" destId="{ADDEB9C1-B8BD-4749-B836-B8B8AD9F68BB}" srcOrd="0" destOrd="0" presId="urn:microsoft.com/office/officeart/2008/layout/NameandTitleOrganizationalChart"/>
    <dgm:cxn modelId="{88E292D5-33E2-447C-8463-7F25B261F7A2}" type="presParOf" srcId="{037F6DBC-E5A7-4395-BC7E-272C6E57C740}" destId="{96D452E1-E726-4273-A5AD-5C6186A4E377}" srcOrd="1" destOrd="0" presId="urn:microsoft.com/office/officeart/2008/layout/NameandTitleOrganizationalChart"/>
    <dgm:cxn modelId="{0048177D-84DA-48B2-8483-0F596BED0D60}" type="presParOf" srcId="{037F6DBC-E5A7-4395-BC7E-272C6E57C740}" destId="{B561BA32-B90E-4E2A-BCFB-D8280029A433}" srcOrd="2" destOrd="0" presId="urn:microsoft.com/office/officeart/2008/layout/NameandTitleOrganizationalChart"/>
    <dgm:cxn modelId="{139C8447-449D-4FBB-919F-7CD99A4FBE8E}" type="presParOf" srcId="{8612FA19-90F2-4ABB-BCE0-E8A15390E926}" destId="{1914CE2A-AA9D-432F-94F3-6EFE585960AC}" srcOrd="1" destOrd="0" presId="urn:microsoft.com/office/officeart/2008/layout/NameandTitleOrganizationalChart"/>
    <dgm:cxn modelId="{2631F14B-C7EA-451A-A16A-9FE3E4BE1BFA}" type="presParOf" srcId="{1914CE2A-AA9D-432F-94F3-6EFE585960AC}" destId="{A7D2AA5E-69A1-4846-809E-03B214BBAD35}" srcOrd="0" destOrd="0" presId="urn:microsoft.com/office/officeart/2008/layout/NameandTitleOrganizationalChart"/>
    <dgm:cxn modelId="{969839EB-6041-433B-B5DE-03463ADEE4AD}" type="presParOf" srcId="{1914CE2A-AA9D-432F-94F3-6EFE585960AC}" destId="{7C404A74-21A7-4681-BB03-7948CB10332F}" srcOrd="1" destOrd="0" presId="urn:microsoft.com/office/officeart/2008/layout/NameandTitleOrganizationalChart"/>
    <dgm:cxn modelId="{71AD1F3F-7160-4365-A7BB-A1C54985714D}" type="presParOf" srcId="{7C404A74-21A7-4681-BB03-7948CB10332F}" destId="{23E0F236-6461-43BB-9E8C-5D28FA601CFE}" srcOrd="0" destOrd="0" presId="urn:microsoft.com/office/officeart/2008/layout/NameandTitleOrganizationalChart"/>
    <dgm:cxn modelId="{9D54C7F4-98EC-49B9-AFA5-3E0E9FDABEA8}" type="presParOf" srcId="{23E0F236-6461-43BB-9E8C-5D28FA601CFE}" destId="{B90768DF-E894-44D7-B929-8AEE1E76108E}" srcOrd="0" destOrd="0" presId="urn:microsoft.com/office/officeart/2008/layout/NameandTitleOrganizationalChart"/>
    <dgm:cxn modelId="{88E356CE-69C1-40EF-98D7-D5E1FF13FAA7}" type="presParOf" srcId="{23E0F236-6461-43BB-9E8C-5D28FA601CFE}" destId="{E1E5D51F-1863-4CEB-8CCD-93F097CF0B0F}" srcOrd="1" destOrd="0" presId="urn:microsoft.com/office/officeart/2008/layout/NameandTitleOrganizationalChart"/>
    <dgm:cxn modelId="{C721DDC7-72F3-405F-86A3-4AE4054A51B6}" type="presParOf" srcId="{23E0F236-6461-43BB-9E8C-5D28FA601CFE}" destId="{09A6ED74-CD32-4490-84D7-E4B97296CFBA}" srcOrd="2" destOrd="0" presId="urn:microsoft.com/office/officeart/2008/layout/NameandTitleOrganizationalChart"/>
    <dgm:cxn modelId="{552B2D03-AEDF-4FDA-80C1-CE62881D0FC3}" type="presParOf" srcId="{7C404A74-21A7-4681-BB03-7948CB10332F}" destId="{3AEE5827-D97A-49D7-8160-B20E3EDA6BFC}" srcOrd="1" destOrd="0" presId="urn:microsoft.com/office/officeart/2008/layout/NameandTitleOrganizationalChart"/>
    <dgm:cxn modelId="{5A907AEC-F69C-4C76-A72B-DD30180A7FC8}" type="presParOf" srcId="{7C404A74-21A7-4681-BB03-7948CB10332F}" destId="{5D0B4402-D930-4C9D-983D-A5AB636C1FBC}" srcOrd="2" destOrd="0" presId="urn:microsoft.com/office/officeart/2008/layout/NameandTitleOrganizationalChart"/>
    <dgm:cxn modelId="{12E4F9CF-C7C5-4D8B-A225-617FA075FAE9}" type="presParOf" srcId="{1914CE2A-AA9D-432F-94F3-6EFE585960AC}" destId="{4AF35066-289D-401B-AAF9-F0707617AD96}" srcOrd="2" destOrd="0" presId="urn:microsoft.com/office/officeart/2008/layout/NameandTitleOrganizationalChart"/>
    <dgm:cxn modelId="{0703251A-CC71-491E-AD25-7484C05A5A06}" type="presParOf" srcId="{1914CE2A-AA9D-432F-94F3-6EFE585960AC}" destId="{1AF9D32F-5618-438B-8E24-35F5390000A5}" srcOrd="3" destOrd="0" presId="urn:microsoft.com/office/officeart/2008/layout/NameandTitleOrganizationalChart"/>
    <dgm:cxn modelId="{AD4DCD19-3736-4B5B-BB2F-28378BE56E91}" type="presParOf" srcId="{1AF9D32F-5618-438B-8E24-35F5390000A5}" destId="{DA084CB9-047E-4092-978C-414836B33177}" srcOrd="0" destOrd="0" presId="urn:microsoft.com/office/officeart/2008/layout/NameandTitleOrganizationalChart"/>
    <dgm:cxn modelId="{962D07EE-5BE9-4795-9D60-218DFEE9DC97}" type="presParOf" srcId="{DA084CB9-047E-4092-978C-414836B33177}" destId="{3FBFE4B5-615A-4E30-88EE-1C5537A0F6C8}" srcOrd="0" destOrd="0" presId="urn:microsoft.com/office/officeart/2008/layout/NameandTitleOrganizationalChart"/>
    <dgm:cxn modelId="{BE53F8B2-604A-4E88-8718-10A45B928C6B}" type="presParOf" srcId="{DA084CB9-047E-4092-978C-414836B33177}" destId="{204BE5D7-BB7C-40BF-8B98-495B5A569971}" srcOrd="1" destOrd="0" presId="urn:microsoft.com/office/officeart/2008/layout/NameandTitleOrganizationalChart"/>
    <dgm:cxn modelId="{65B7128C-AF54-4FA1-9B56-0F9F87249B6B}" type="presParOf" srcId="{DA084CB9-047E-4092-978C-414836B33177}" destId="{283B8FAB-F6FB-450B-B5BA-12EEB4B2B888}" srcOrd="2" destOrd="0" presId="urn:microsoft.com/office/officeart/2008/layout/NameandTitleOrganizationalChart"/>
    <dgm:cxn modelId="{46CA3BF8-8FA7-4DBC-BE85-90C1CD34CC88}" type="presParOf" srcId="{1AF9D32F-5618-438B-8E24-35F5390000A5}" destId="{54A3A17D-6EEA-4D0A-AD5A-238BE3A7F311}" srcOrd="1" destOrd="0" presId="urn:microsoft.com/office/officeart/2008/layout/NameandTitleOrganizationalChart"/>
    <dgm:cxn modelId="{3251D181-C201-46A0-BEE3-EB957FA93428}" type="presParOf" srcId="{1AF9D32F-5618-438B-8E24-35F5390000A5}" destId="{9410C331-1F1D-4AE6-BDEB-A73CA9FB347D}" srcOrd="2" destOrd="0" presId="urn:microsoft.com/office/officeart/2008/layout/NameandTitleOrganizationalChart"/>
    <dgm:cxn modelId="{5937EA64-9B9A-4FA3-B2E0-FF4D2FFA9D48}" type="presParOf" srcId="{8612FA19-90F2-4ABB-BCE0-E8A15390E926}" destId="{3A60F011-77FE-42F9-A398-FDC833C9A80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9E849-40EA-48FB-9F39-8FA8FF4D3DDF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l-GR"/>
        </a:p>
      </dgm:t>
    </dgm:pt>
    <dgm:pt modelId="{19C62F80-1982-4A06-B8CE-0BAED8B8811A}">
      <dgm:prSet phldrT="[Κείμενο]"/>
      <dgm:spPr>
        <a:solidFill>
          <a:schemeClr val="accent5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dirty="0" smtClean="0">
              <a:latin typeface="+mn-lt"/>
              <a:ea typeface="Batang" panose="02030600000101010101" pitchFamily="18" charset="-127"/>
            </a:rPr>
            <a:t>Ελεύθερα οξέα, Συνολική οξύτητα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dirty="0">
            <a:latin typeface="+mn-lt"/>
            <a:ea typeface="Batang" panose="02030600000101010101" pitchFamily="18" charset="-127"/>
          </a:endParaRPr>
        </a:p>
      </dgm:t>
    </dgm:pt>
    <dgm:pt modelId="{643438C6-92C4-4A36-BA72-EDF4A3C76E87}" type="parTrans" cxnId="{03EF3F1D-E732-4C97-8169-A7FDD7FB6DD3}">
      <dgm:prSet/>
      <dgm:spPr/>
      <dgm:t>
        <a:bodyPr/>
        <a:lstStyle/>
        <a:p>
          <a:endParaRPr lang="el-GR">
            <a:latin typeface="+mn-lt"/>
            <a:ea typeface="Batang" panose="02030600000101010101" pitchFamily="18" charset="-127"/>
          </a:endParaRPr>
        </a:p>
      </dgm:t>
    </dgm:pt>
    <dgm:pt modelId="{6836EECE-DCFC-42C6-BDA0-4C1BE14B5163}" type="sibTrans" cxnId="{03EF3F1D-E732-4C97-8169-A7FDD7FB6DD3}">
      <dgm:prSet/>
      <dgm:spPr/>
      <dgm:t>
        <a:bodyPr/>
        <a:lstStyle/>
        <a:p>
          <a:endParaRPr lang="el-GR">
            <a:latin typeface="+mn-lt"/>
            <a:ea typeface="Batang" panose="02030600000101010101" pitchFamily="18" charset="-127"/>
          </a:endParaRPr>
        </a:p>
      </dgm:t>
    </dgm:pt>
    <dgm:pt modelId="{90058A7F-3D84-4961-A0A5-71AB79D713D8}" type="asst">
      <dgm:prSet phldrT="[Κείμενο]"/>
      <dgm:spPr>
        <a:solidFill>
          <a:schemeClr val="accent5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l-GR" dirty="0" smtClean="0">
              <a:latin typeface="+mn-lt"/>
              <a:ea typeface="Batang" panose="02030600000101010101" pitchFamily="18" charset="-127"/>
            </a:rPr>
            <a:t>Πτητική οξύτητα</a:t>
          </a:r>
          <a:endParaRPr lang="el-GR" dirty="0">
            <a:latin typeface="+mn-lt"/>
            <a:ea typeface="Batang" panose="02030600000101010101" pitchFamily="18" charset="-127"/>
          </a:endParaRPr>
        </a:p>
      </dgm:t>
    </dgm:pt>
    <dgm:pt modelId="{0F252087-438A-4D36-875B-3CED4D5626B2}" type="parTrans" cxnId="{6271C195-18FA-470C-8CCA-8413C89347FB}">
      <dgm:prSet/>
      <dgm:spPr/>
      <dgm:t>
        <a:bodyPr/>
        <a:lstStyle/>
        <a:p>
          <a:endParaRPr lang="el-GR">
            <a:latin typeface="+mn-lt"/>
            <a:ea typeface="Batang" panose="02030600000101010101" pitchFamily="18" charset="-127"/>
          </a:endParaRPr>
        </a:p>
      </dgm:t>
    </dgm:pt>
    <dgm:pt modelId="{EC15FED9-5C2F-43C5-8FDE-BB548B159697}" type="sibTrans" cxnId="{6271C195-18FA-470C-8CCA-8413C89347FB}">
      <dgm:prSet/>
      <dgm:spPr/>
      <dgm:t>
        <a:bodyPr/>
        <a:lstStyle/>
        <a:p>
          <a:endParaRPr lang="el-GR">
            <a:latin typeface="+mn-lt"/>
            <a:ea typeface="Batang" panose="02030600000101010101" pitchFamily="18" charset="-127"/>
          </a:endParaRPr>
        </a:p>
      </dgm:t>
    </dgm:pt>
    <dgm:pt modelId="{3B850C86-AE5C-4876-A166-867E721177A5}">
      <dgm:prSet phldrT="[Κείμενο]"/>
      <dgm:spPr>
        <a:solidFill>
          <a:schemeClr val="accent5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l-GR" dirty="0" smtClean="0">
              <a:latin typeface="+mn-lt"/>
              <a:ea typeface="Batang" panose="02030600000101010101" pitchFamily="18" charset="-127"/>
            </a:rPr>
            <a:t>Οξέα αδιάστατα</a:t>
          </a:r>
          <a:endParaRPr lang="el-GR" dirty="0">
            <a:latin typeface="+mn-lt"/>
            <a:ea typeface="Batang" panose="02030600000101010101" pitchFamily="18" charset="-127"/>
          </a:endParaRPr>
        </a:p>
      </dgm:t>
    </dgm:pt>
    <dgm:pt modelId="{62370D6C-94FB-4C53-B334-3330F316BEF8}" type="parTrans" cxnId="{A248C84E-8B4B-4AC8-A6AE-55C0F11051C6}">
      <dgm:prSet/>
      <dgm:spPr/>
      <dgm:t>
        <a:bodyPr/>
        <a:lstStyle/>
        <a:p>
          <a:endParaRPr lang="el-GR">
            <a:latin typeface="+mn-lt"/>
            <a:ea typeface="Batang" panose="02030600000101010101" pitchFamily="18" charset="-127"/>
          </a:endParaRPr>
        </a:p>
      </dgm:t>
    </dgm:pt>
    <dgm:pt modelId="{7BDBD967-CCE7-4C40-BDED-CBC8304B1B3A}" type="sibTrans" cxnId="{A248C84E-8B4B-4AC8-A6AE-55C0F11051C6}">
      <dgm:prSet/>
      <dgm:spPr/>
      <dgm:t>
        <a:bodyPr/>
        <a:lstStyle/>
        <a:p>
          <a:endParaRPr lang="el-GR">
            <a:latin typeface="+mn-lt"/>
            <a:ea typeface="Batang" panose="02030600000101010101" pitchFamily="18" charset="-127"/>
          </a:endParaRPr>
        </a:p>
      </dgm:t>
    </dgm:pt>
    <dgm:pt modelId="{BE1B408B-BE4F-4BD0-9010-1A8B6525B6E9}">
      <dgm:prSet phldrT="[Κείμενο]"/>
      <dgm:spPr>
        <a:solidFill>
          <a:schemeClr val="accent5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l-GR" dirty="0" smtClean="0">
              <a:latin typeface="+mn-lt"/>
              <a:ea typeface="Batang" panose="02030600000101010101" pitchFamily="18" charset="-127"/>
            </a:rPr>
            <a:t>Οξέα διιστάμενα</a:t>
          </a:r>
          <a:endParaRPr lang="el-GR" dirty="0">
            <a:latin typeface="+mn-lt"/>
            <a:ea typeface="Batang" panose="02030600000101010101" pitchFamily="18" charset="-127"/>
          </a:endParaRPr>
        </a:p>
      </dgm:t>
    </dgm:pt>
    <dgm:pt modelId="{CF3D11AF-9D8D-4160-B534-32FF7D9DCD6B}" type="parTrans" cxnId="{5A8ADFA7-6A8C-4E10-8ABD-7AC7F750454F}">
      <dgm:prSet/>
      <dgm:spPr/>
      <dgm:t>
        <a:bodyPr/>
        <a:lstStyle/>
        <a:p>
          <a:endParaRPr lang="el-GR">
            <a:latin typeface="+mn-lt"/>
            <a:ea typeface="Batang" panose="02030600000101010101" pitchFamily="18" charset="-127"/>
          </a:endParaRPr>
        </a:p>
      </dgm:t>
    </dgm:pt>
    <dgm:pt modelId="{90EFC95B-562C-4227-AE08-D9086560B0FF}" type="sibTrans" cxnId="{5A8ADFA7-6A8C-4E10-8ABD-7AC7F750454F}">
      <dgm:prSet/>
      <dgm:spPr/>
      <dgm:t>
        <a:bodyPr/>
        <a:lstStyle/>
        <a:p>
          <a:endParaRPr lang="el-GR">
            <a:latin typeface="+mn-lt"/>
            <a:ea typeface="Batang" panose="02030600000101010101" pitchFamily="18" charset="-127"/>
          </a:endParaRPr>
        </a:p>
      </dgm:t>
    </dgm:pt>
    <dgm:pt modelId="{BB9D7718-3144-4ACE-B14B-D15F63B8C8C6}" type="pres">
      <dgm:prSet presAssocID="{E229E849-40EA-48FB-9F39-8FA8FF4D3D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956C294-CCD8-47FD-B7F4-EAC00BD5EB5D}" type="pres">
      <dgm:prSet presAssocID="{19C62F80-1982-4A06-B8CE-0BAED8B8811A}" presName="hierRoot1" presStyleCnt="0">
        <dgm:presLayoutVars>
          <dgm:hierBranch val="init"/>
        </dgm:presLayoutVars>
      </dgm:prSet>
      <dgm:spPr/>
    </dgm:pt>
    <dgm:pt modelId="{3B444342-6B65-4DF3-AF30-E651F16F4A3C}" type="pres">
      <dgm:prSet presAssocID="{19C62F80-1982-4A06-B8CE-0BAED8B8811A}" presName="rootComposite1" presStyleCnt="0"/>
      <dgm:spPr/>
    </dgm:pt>
    <dgm:pt modelId="{D7BCA287-A02F-438F-95AB-C5A259881253}" type="pres">
      <dgm:prSet presAssocID="{19C62F80-1982-4A06-B8CE-0BAED8B881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8B2263F-C3BE-4175-BCE0-5BA0C7E87C0A}" type="pres">
      <dgm:prSet presAssocID="{19C62F80-1982-4A06-B8CE-0BAED8B8811A}" presName="rootConnector1" presStyleLbl="node1" presStyleIdx="0" presStyleCnt="0"/>
      <dgm:spPr/>
      <dgm:t>
        <a:bodyPr/>
        <a:lstStyle/>
        <a:p>
          <a:endParaRPr lang="el-GR"/>
        </a:p>
      </dgm:t>
    </dgm:pt>
    <dgm:pt modelId="{F7E2AAB1-6529-4D9C-8917-9B9403C195C5}" type="pres">
      <dgm:prSet presAssocID="{19C62F80-1982-4A06-B8CE-0BAED8B8811A}" presName="hierChild2" presStyleCnt="0"/>
      <dgm:spPr/>
    </dgm:pt>
    <dgm:pt modelId="{BD7641BC-598B-4366-9AD3-FC750AD9EBA2}" type="pres">
      <dgm:prSet presAssocID="{62370D6C-94FB-4C53-B334-3330F316BEF8}" presName="Name37" presStyleLbl="parChTrans1D2" presStyleIdx="0" presStyleCnt="3"/>
      <dgm:spPr/>
      <dgm:t>
        <a:bodyPr/>
        <a:lstStyle/>
        <a:p>
          <a:endParaRPr lang="el-GR"/>
        </a:p>
      </dgm:t>
    </dgm:pt>
    <dgm:pt modelId="{4E3DCDA5-6742-4C48-AAB0-D6D910F95455}" type="pres">
      <dgm:prSet presAssocID="{3B850C86-AE5C-4876-A166-867E721177A5}" presName="hierRoot2" presStyleCnt="0">
        <dgm:presLayoutVars>
          <dgm:hierBranch val="init"/>
        </dgm:presLayoutVars>
      </dgm:prSet>
      <dgm:spPr/>
    </dgm:pt>
    <dgm:pt modelId="{C8053E5C-8689-4B69-9D33-8F5A811BDC6C}" type="pres">
      <dgm:prSet presAssocID="{3B850C86-AE5C-4876-A166-867E721177A5}" presName="rootComposite" presStyleCnt="0"/>
      <dgm:spPr/>
    </dgm:pt>
    <dgm:pt modelId="{92086B5A-D578-424A-9DFD-0E9225429081}" type="pres">
      <dgm:prSet presAssocID="{3B850C86-AE5C-4876-A166-867E721177A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914BB1A-1E1B-4038-AA21-123E28042D90}" type="pres">
      <dgm:prSet presAssocID="{3B850C86-AE5C-4876-A166-867E721177A5}" presName="rootConnector" presStyleLbl="node2" presStyleIdx="0" presStyleCnt="2"/>
      <dgm:spPr/>
      <dgm:t>
        <a:bodyPr/>
        <a:lstStyle/>
        <a:p>
          <a:endParaRPr lang="el-GR"/>
        </a:p>
      </dgm:t>
    </dgm:pt>
    <dgm:pt modelId="{1BA8046F-758C-4600-8903-FB025F27CD30}" type="pres">
      <dgm:prSet presAssocID="{3B850C86-AE5C-4876-A166-867E721177A5}" presName="hierChild4" presStyleCnt="0"/>
      <dgm:spPr/>
    </dgm:pt>
    <dgm:pt modelId="{2AFFB5EF-B9A8-4586-AEBE-673BD3E4199D}" type="pres">
      <dgm:prSet presAssocID="{3B850C86-AE5C-4876-A166-867E721177A5}" presName="hierChild5" presStyleCnt="0"/>
      <dgm:spPr/>
    </dgm:pt>
    <dgm:pt modelId="{BAAB9437-7D1A-4455-B671-0D2530A4EEE6}" type="pres">
      <dgm:prSet presAssocID="{CF3D11AF-9D8D-4160-B534-32FF7D9DCD6B}" presName="Name37" presStyleLbl="parChTrans1D2" presStyleIdx="1" presStyleCnt="3"/>
      <dgm:spPr/>
      <dgm:t>
        <a:bodyPr/>
        <a:lstStyle/>
        <a:p>
          <a:endParaRPr lang="el-GR"/>
        </a:p>
      </dgm:t>
    </dgm:pt>
    <dgm:pt modelId="{0BD803B6-4770-4B4A-9B96-87D52B80B0E7}" type="pres">
      <dgm:prSet presAssocID="{BE1B408B-BE4F-4BD0-9010-1A8B6525B6E9}" presName="hierRoot2" presStyleCnt="0">
        <dgm:presLayoutVars>
          <dgm:hierBranch val="init"/>
        </dgm:presLayoutVars>
      </dgm:prSet>
      <dgm:spPr/>
    </dgm:pt>
    <dgm:pt modelId="{38854425-E511-4958-9C28-78D8CC75862C}" type="pres">
      <dgm:prSet presAssocID="{BE1B408B-BE4F-4BD0-9010-1A8B6525B6E9}" presName="rootComposite" presStyleCnt="0"/>
      <dgm:spPr/>
    </dgm:pt>
    <dgm:pt modelId="{2B59E911-25D3-4673-9F52-73CABF0DD64A}" type="pres">
      <dgm:prSet presAssocID="{BE1B408B-BE4F-4BD0-9010-1A8B6525B6E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A4F61AD-091F-4B40-AC69-DC59802BDE87}" type="pres">
      <dgm:prSet presAssocID="{BE1B408B-BE4F-4BD0-9010-1A8B6525B6E9}" presName="rootConnector" presStyleLbl="node2" presStyleIdx="1" presStyleCnt="2"/>
      <dgm:spPr/>
      <dgm:t>
        <a:bodyPr/>
        <a:lstStyle/>
        <a:p>
          <a:endParaRPr lang="el-GR"/>
        </a:p>
      </dgm:t>
    </dgm:pt>
    <dgm:pt modelId="{9AD89189-7154-4707-8C55-A9B44390C875}" type="pres">
      <dgm:prSet presAssocID="{BE1B408B-BE4F-4BD0-9010-1A8B6525B6E9}" presName="hierChild4" presStyleCnt="0"/>
      <dgm:spPr/>
    </dgm:pt>
    <dgm:pt modelId="{9A6E269A-74B9-4B0A-9860-1CAA68609244}" type="pres">
      <dgm:prSet presAssocID="{BE1B408B-BE4F-4BD0-9010-1A8B6525B6E9}" presName="hierChild5" presStyleCnt="0"/>
      <dgm:spPr/>
    </dgm:pt>
    <dgm:pt modelId="{107D5A9F-8910-4A2E-A9D6-24B7F254F4D3}" type="pres">
      <dgm:prSet presAssocID="{19C62F80-1982-4A06-B8CE-0BAED8B8811A}" presName="hierChild3" presStyleCnt="0"/>
      <dgm:spPr/>
    </dgm:pt>
    <dgm:pt modelId="{E4DF8076-929E-4388-81CE-38133186B77F}" type="pres">
      <dgm:prSet presAssocID="{0F252087-438A-4D36-875B-3CED4D5626B2}" presName="Name111" presStyleLbl="parChTrans1D2" presStyleIdx="2" presStyleCnt="3"/>
      <dgm:spPr/>
      <dgm:t>
        <a:bodyPr/>
        <a:lstStyle/>
        <a:p>
          <a:endParaRPr lang="el-GR"/>
        </a:p>
      </dgm:t>
    </dgm:pt>
    <dgm:pt modelId="{60685295-B385-427B-9A14-930D6CD83543}" type="pres">
      <dgm:prSet presAssocID="{90058A7F-3D84-4961-A0A5-71AB79D713D8}" presName="hierRoot3" presStyleCnt="0">
        <dgm:presLayoutVars>
          <dgm:hierBranch val="init"/>
        </dgm:presLayoutVars>
      </dgm:prSet>
      <dgm:spPr/>
    </dgm:pt>
    <dgm:pt modelId="{335399C0-0451-4CC7-A463-01CB293C330F}" type="pres">
      <dgm:prSet presAssocID="{90058A7F-3D84-4961-A0A5-71AB79D713D8}" presName="rootComposite3" presStyleCnt="0"/>
      <dgm:spPr/>
    </dgm:pt>
    <dgm:pt modelId="{1E11EE17-C0D7-4F98-A6F5-CD4891D9440F}" type="pres">
      <dgm:prSet presAssocID="{90058A7F-3D84-4961-A0A5-71AB79D713D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D76A671-3993-40D0-AD11-0236F9326683}" type="pres">
      <dgm:prSet presAssocID="{90058A7F-3D84-4961-A0A5-71AB79D713D8}" presName="rootConnector3" presStyleLbl="asst1" presStyleIdx="0" presStyleCnt="1"/>
      <dgm:spPr/>
      <dgm:t>
        <a:bodyPr/>
        <a:lstStyle/>
        <a:p>
          <a:endParaRPr lang="el-GR"/>
        </a:p>
      </dgm:t>
    </dgm:pt>
    <dgm:pt modelId="{058E2CE7-A1EC-4298-824D-07E4279B6BF5}" type="pres">
      <dgm:prSet presAssocID="{90058A7F-3D84-4961-A0A5-71AB79D713D8}" presName="hierChild6" presStyleCnt="0"/>
      <dgm:spPr/>
    </dgm:pt>
    <dgm:pt modelId="{C1DA6394-CC41-4924-A16D-C3F17C019C0B}" type="pres">
      <dgm:prSet presAssocID="{90058A7F-3D84-4961-A0A5-71AB79D713D8}" presName="hierChild7" presStyleCnt="0"/>
      <dgm:spPr/>
    </dgm:pt>
  </dgm:ptLst>
  <dgm:cxnLst>
    <dgm:cxn modelId="{BF27E534-B8C2-4536-8E1C-D30536FAF1E9}" type="presOf" srcId="{19C62F80-1982-4A06-B8CE-0BAED8B8811A}" destId="{D7BCA287-A02F-438F-95AB-C5A259881253}" srcOrd="0" destOrd="0" presId="urn:microsoft.com/office/officeart/2005/8/layout/orgChart1"/>
    <dgm:cxn modelId="{03EF3F1D-E732-4C97-8169-A7FDD7FB6DD3}" srcId="{E229E849-40EA-48FB-9F39-8FA8FF4D3DDF}" destId="{19C62F80-1982-4A06-B8CE-0BAED8B8811A}" srcOrd="0" destOrd="0" parTransId="{643438C6-92C4-4A36-BA72-EDF4A3C76E87}" sibTransId="{6836EECE-DCFC-42C6-BDA0-4C1BE14B5163}"/>
    <dgm:cxn modelId="{41195496-5CA5-41AB-BA5C-5B1F4D17CD5F}" type="presOf" srcId="{CF3D11AF-9D8D-4160-B534-32FF7D9DCD6B}" destId="{BAAB9437-7D1A-4455-B671-0D2530A4EEE6}" srcOrd="0" destOrd="0" presId="urn:microsoft.com/office/officeart/2005/8/layout/orgChart1"/>
    <dgm:cxn modelId="{34E07E88-CBDA-418A-B265-161A6BD8C6F2}" type="presOf" srcId="{3B850C86-AE5C-4876-A166-867E721177A5}" destId="{0914BB1A-1E1B-4038-AA21-123E28042D90}" srcOrd="1" destOrd="0" presId="urn:microsoft.com/office/officeart/2005/8/layout/orgChart1"/>
    <dgm:cxn modelId="{85210F07-5162-4D1E-B1D9-182A386BF4CD}" type="presOf" srcId="{3B850C86-AE5C-4876-A166-867E721177A5}" destId="{92086B5A-D578-424A-9DFD-0E9225429081}" srcOrd="0" destOrd="0" presId="urn:microsoft.com/office/officeart/2005/8/layout/orgChart1"/>
    <dgm:cxn modelId="{ED28C4F6-E175-4B48-A8D8-FA34AC7FE003}" type="presOf" srcId="{90058A7F-3D84-4961-A0A5-71AB79D713D8}" destId="{DD76A671-3993-40D0-AD11-0236F9326683}" srcOrd="1" destOrd="0" presId="urn:microsoft.com/office/officeart/2005/8/layout/orgChart1"/>
    <dgm:cxn modelId="{8EAB7FAD-6330-4D16-95A3-C2C4E61F3131}" type="presOf" srcId="{E229E849-40EA-48FB-9F39-8FA8FF4D3DDF}" destId="{BB9D7718-3144-4ACE-B14B-D15F63B8C8C6}" srcOrd="0" destOrd="0" presId="urn:microsoft.com/office/officeart/2005/8/layout/orgChart1"/>
    <dgm:cxn modelId="{A248C84E-8B4B-4AC8-A6AE-55C0F11051C6}" srcId="{19C62F80-1982-4A06-B8CE-0BAED8B8811A}" destId="{3B850C86-AE5C-4876-A166-867E721177A5}" srcOrd="1" destOrd="0" parTransId="{62370D6C-94FB-4C53-B334-3330F316BEF8}" sibTransId="{7BDBD967-CCE7-4C40-BDED-CBC8304B1B3A}"/>
    <dgm:cxn modelId="{C4CEE5DD-33EA-4ACE-89DD-1F62813C8F03}" type="presOf" srcId="{BE1B408B-BE4F-4BD0-9010-1A8B6525B6E9}" destId="{EA4F61AD-091F-4B40-AC69-DC59802BDE87}" srcOrd="1" destOrd="0" presId="urn:microsoft.com/office/officeart/2005/8/layout/orgChart1"/>
    <dgm:cxn modelId="{F4C1890D-2392-4523-94A0-815BD6472C53}" type="presOf" srcId="{0F252087-438A-4D36-875B-3CED4D5626B2}" destId="{E4DF8076-929E-4388-81CE-38133186B77F}" srcOrd="0" destOrd="0" presId="urn:microsoft.com/office/officeart/2005/8/layout/orgChart1"/>
    <dgm:cxn modelId="{C742343B-F0F4-433B-B206-65CD9B2C50A9}" type="presOf" srcId="{BE1B408B-BE4F-4BD0-9010-1A8B6525B6E9}" destId="{2B59E911-25D3-4673-9F52-73CABF0DD64A}" srcOrd="0" destOrd="0" presId="urn:microsoft.com/office/officeart/2005/8/layout/orgChart1"/>
    <dgm:cxn modelId="{5A8ADFA7-6A8C-4E10-8ABD-7AC7F750454F}" srcId="{19C62F80-1982-4A06-B8CE-0BAED8B8811A}" destId="{BE1B408B-BE4F-4BD0-9010-1A8B6525B6E9}" srcOrd="2" destOrd="0" parTransId="{CF3D11AF-9D8D-4160-B534-32FF7D9DCD6B}" sibTransId="{90EFC95B-562C-4227-AE08-D9086560B0FF}"/>
    <dgm:cxn modelId="{93000CF3-1900-48BE-B3DE-8C938002DCE8}" type="presOf" srcId="{19C62F80-1982-4A06-B8CE-0BAED8B8811A}" destId="{98B2263F-C3BE-4175-BCE0-5BA0C7E87C0A}" srcOrd="1" destOrd="0" presId="urn:microsoft.com/office/officeart/2005/8/layout/orgChart1"/>
    <dgm:cxn modelId="{6271C195-18FA-470C-8CCA-8413C89347FB}" srcId="{19C62F80-1982-4A06-B8CE-0BAED8B8811A}" destId="{90058A7F-3D84-4961-A0A5-71AB79D713D8}" srcOrd="0" destOrd="0" parTransId="{0F252087-438A-4D36-875B-3CED4D5626B2}" sibTransId="{EC15FED9-5C2F-43C5-8FDE-BB548B159697}"/>
    <dgm:cxn modelId="{415F703E-6324-4FF9-8EC6-1D8E16EB648B}" type="presOf" srcId="{90058A7F-3D84-4961-A0A5-71AB79D713D8}" destId="{1E11EE17-C0D7-4F98-A6F5-CD4891D9440F}" srcOrd="0" destOrd="0" presId="urn:microsoft.com/office/officeart/2005/8/layout/orgChart1"/>
    <dgm:cxn modelId="{F75D3FDE-3B40-4AF9-AC63-1DF05487F8CB}" type="presOf" srcId="{62370D6C-94FB-4C53-B334-3330F316BEF8}" destId="{BD7641BC-598B-4366-9AD3-FC750AD9EBA2}" srcOrd="0" destOrd="0" presId="urn:microsoft.com/office/officeart/2005/8/layout/orgChart1"/>
    <dgm:cxn modelId="{AB8A9B48-91AC-45F0-8875-3A664610B6FF}" type="presParOf" srcId="{BB9D7718-3144-4ACE-B14B-D15F63B8C8C6}" destId="{B956C294-CCD8-47FD-B7F4-EAC00BD5EB5D}" srcOrd="0" destOrd="0" presId="urn:microsoft.com/office/officeart/2005/8/layout/orgChart1"/>
    <dgm:cxn modelId="{7BCCD571-FCC6-4EF7-861B-22BF8E20CC0F}" type="presParOf" srcId="{B956C294-CCD8-47FD-B7F4-EAC00BD5EB5D}" destId="{3B444342-6B65-4DF3-AF30-E651F16F4A3C}" srcOrd="0" destOrd="0" presId="urn:microsoft.com/office/officeart/2005/8/layout/orgChart1"/>
    <dgm:cxn modelId="{C05F00F4-F68A-4722-BEA3-A1DF5ED59EAF}" type="presParOf" srcId="{3B444342-6B65-4DF3-AF30-E651F16F4A3C}" destId="{D7BCA287-A02F-438F-95AB-C5A259881253}" srcOrd="0" destOrd="0" presId="urn:microsoft.com/office/officeart/2005/8/layout/orgChart1"/>
    <dgm:cxn modelId="{C4176D24-69EF-44B2-8426-C6B3F7C3390D}" type="presParOf" srcId="{3B444342-6B65-4DF3-AF30-E651F16F4A3C}" destId="{98B2263F-C3BE-4175-BCE0-5BA0C7E87C0A}" srcOrd="1" destOrd="0" presId="urn:microsoft.com/office/officeart/2005/8/layout/orgChart1"/>
    <dgm:cxn modelId="{83721246-02A9-4901-BC9B-059A65A125D4}" type="presParOf" srcId="{B956C294-CCD8-47FD-B7F4-EAC00BD5EB5D}" destId="{F7E2AAB1-6529-4D9C-8917-9B9403C195C5}" srcOrd="1" destOrd="0" presId="urn:microsoft.com/office/officeart/2005/8/layout/orgChart1"/>
    <dgm:cxn modelId="{1631F4AE-F750-4C10-BC2A-5E81FCA7B4B5}" type="presParOf" srcId="{F7E2AAB1-6529-4D9C-8917-9B9403C195C5}" destId="{BD7641BC-598B-4366-9AD3-FC750AD9EBA2}" srcOrd="0" destOrd="0" presId="urn:microsoft.com/office/officeart/2005/8/layout/orgChart1"/>
    <dgm:cxn modelId="{A500DB19-229F-4A32-90A5-09205BAE7889}" type="presParOf" srcId="{F7E2AAB1-6529-4D9C-8917-9B9403C195C5}" destId="{4E3DCDA5-6742-4C48-AAB0-D6D910F95455}" srcOrd="1" destOrd="0" presId="urn:microsoft.com/office/officeart/2005/8/layout/orgChart1"/>
    <dgm:cxn modelId="{FF8835F7-48AC-4795-92D2-EDA7B1D130DC}" type="presParOf" srcId="{4E3DCDA5-6742-4C48-AAB0-D6D910F95455}" destId="{C8053E5C-8689-4B69-9D33-8F5A811BDC6C}" srcOrd="0" destOrd="0" presId="urn:microsoft.com/office/officeart/2005/8/layout/orgChart1"/>
    <dgm:cxn modelId="{D0E66D55-FFCC-4DF1-A8A7-68339634ABC7}" type="presParOf" srcId="{C8053E5C-8689-4B69-9D33-8F5A811BDC6C}" destId="{92086B5A-D578-424A-9DFD-0E9225429081}" srcOrd="0" destOrd="0" presId="urn:microsoft.com/office/officeart/2005/8/layout/orgChart1"/>
    <dgm:cxn modelId="{600C8A4E-9E34-4A58-A211-E0A9DAA6A352}" type="presParOf" srcId="{C8053E5C-8689-4B69-9D33-8F5A811BDC6C}" destId="{0914BB1A-1E1B-4038-AA21-123E28042D90}" srcOrd="1" destOrd="0" presId="urn:microsoft.com/office/officeart/2005/8/layout/orgChart1"/>
    <dgm:cxn modelId="{1F6BFFF4-5392-472E-A01A-C4E8EE18E9AA}" type="presParOf" srcId="{4E3DCDA5-6742-4C48-AAB0-D6D910F95455}" destId="{1BA8046F-758C-4600-8903-FB025F27CD30}" srcOrd="1" destOrd="0" presId="urn:microsoft.com/office/officeart/2005/8/layout/orgChart1"/>
    <dgm:cxn modelId="{C121C2E6-8815-4D9B-A9FB-6932968F2E59}" type="presParOf" srcId="{4E3DCDA5-6742-4C48-AAB0-D6D910F95455}" destId="{2AFFB5EF-B9A8-4586-AEBE-673BD3E4199D}" srcOrd="2" destOrd="0" presId="urn:microsoft.com/office/officeart/2005/8/layout/orgChart1"/>
    <dgm:cxn modelId="{F62589EF-668B-48C2-896C-AA6CD839AAC2}" type="presParOf" srcId="{F7E2AAB1-6529-4D9C-8917-9B9403C195C5}" destId="{BAAB9437-7D1A-4455-B671-0D2530A4EEE6}" srcOrd="2" destOrd="0" presId="urn:microsoft.com/office/officeart/2005/8/layout/orgChart1"/>
    <dgm:cxn modelId="{791CBF5D-3133-4E35-93A8-D1DB5E9B71FD}" type="presParOf" srcId="{F7E2AAB1-6529-4D9C-8917-9B9403C195C5}" destId="{0BD803B6-4770-4B4A-9B96-87D52B80B0E7}" srcOrd="3" destOrd="0" presId="urn:microsoft.com/office/officeart/2005/8/layout/orgChart1"/>
    <dgm:cxn modelId="{7B1CEADA-08B9-4A7A-956D-1D1F09365021}" type="presParOf" srcId="{0BD803B6-4770-4B4A-9B96-87D52B80B0E7}" destId="{38854425-E511-4958-9C28-78D8CC75862C}" srcOrd="0" destOrd="0" presId="urn:microsoft.com/office/officeart/2005/8/layout/orgChart1"/>
    <dgm:cxn modelId="{BD459A09-9487-41B0-8C77-BDCE56E83371}" type="presParOf" srcId="{38854425-E511-4958-9C28-78D8CC75862C}" destId="{2B59E911-25D3-4673-9F52-73CABF0DD64A}" srcOrd="0" destOrd="0" presId="urn:microsoft.com/office/officeart/2005/8/layout/orgChart1"/>
    <dgm:cxn modelId="{2A96EE12-5F49-4762-A405-78A52ECBC1FD}" type="presParOf" srcId="{38854425-E511-4958-9C28-78D8CC75862C}" destId="{EA4F61AD-091F-4B40-AC69-DC59802BDE87}" srcOrd="1" destOrd="0" presId="urn:microsoft.com/office/officeart/2005/8/layout/orgChart1"/>
    <dgm:cxn modelId="{BCC80475-66BA-48C2-8111-2FBD7528B562}" type="presParOf" srcId="{0BD803B6-4770-4B4A-9B96-87D52B80B0E7}" destId="{9AD89189-7154-4707-8C55-A9B44390C875}" srcOrd="1" destOrd="0" presId="urn:microsoft.com/office/officeart/2005/8/layout/orgChart1"/>
    <dgm:cxn modelId="{B3BE09E1-8D98-46F2-B8DC-904E55100C1B}" type="presParOf" srcId="{0BD803B6-4770-4B4A-9B96-87D52B80B0E7}" destId="{9A6E269A-74B9-4B0A-9860-1CAA68609244}" srcOrd="2" destOrd="0" presId="urn:microsoft.com/office/officeart/2005/8/layout/orgChart1"/>
    <dgm:cxn modelId="{BE15D3C5-1931-4F18-B5D8-ACC3439FFE30}" type="presParOf" srcId="{B956C294-CCD8-47FD-B7F4-EAC00BD5EB5D}" destId="{107D5A9F-8910-4A2E-A9D6-24B7F254F4D3}" srcOrd="2" destOrd="0" presId="urn:microsoft.com/office/officeart/2005/8/layout/orgChart1"/>
    <dgm:cxn modelId="{E0F14BC1-390A-491B-911B-F44CC39F3044}" type="presParOf" srcId="{107D5A9F-8910-4A2E-A9D6-24B7F254F4D3}" destId="{E4DF8076-929E-4388-81CE-38133186B77F}" srcOrd="0" destOrd="0" presId="urn:microsoft.com/office/officeart/2005/8/layout/orgChart1"/>
    <dgm:cxn modelId="{A935F61D-ED37-4815-A51B-2BA7BD7596E4}" type="presParOf" srcId="{107D5A9F-8910-4A2E-A9D6-24B7F254F4D3}" destId="{60685295-B385-427B-9A14-930D6CD83543}" srcOrd="1" destOrd="0" presId="urn:microsoft.com/office/officeart/2005/8/layout/orgChart1"/>
    <dgm:cxn modelId="{71BAA17A-70A6-4CA9-A21E-DFE21C58A616}" type="presParOf" srcId="{60685295-B385-427B-9A14-930D6CD83543}" destId="{335399C0-0451-4CC7-A463-01CB293C330F}" srcOrd="0" destOrd="0" presId="urn:microsoft.com/office/officeart/2005/8/layout/orgChart1"/>
    <dgm:cxn modelId="{7E4B0136-4AFF-45F8-8693-ABF5EAD660E4}" type="presParOf" srcId="{335399C0-0451-4CC7-A463-01CB293C330F}" destId="{1E11EE17-C0D7-4F98-A6F5-CD4891D9440F}" srcOrd="0" destOrd="0" presId="urn:microsoft.com/office/officeart/2005/8/layout/orgChart1"/>
    <dgm:cxn modelId="{DC1DDC22-731C-4B8E-B0F2-8FD295FB2D75}" type="presParOf" srcId="{335399C0-0451-4CC7-A463-01CB293C330F}" destId="{DD76A671-3993-40D0-AD11-0236F9326683}" srcOrd="1" destOrd="0" presId="urn:microsoft.com/office/officeart/2005/8/layout/orgChart1"/>
    <dgm:cxn modelId="{AAFD7E58-198F-487B-A57E-DC7C8733AD1F}" type="presParOf" srcId="{60685295-B385-427B-9A14-930D6CD83543}" destId="{058E2CE7-A1EC-4298-824D-07E4279B6BF5}" srcOrd="1" destOrd="0" presId="urn:microsoft.com/office/officeart/2005/8/layout/orgChart1"/>
    <dgm:cxn modelId="{EE1A39A9-3131-488A-BBE9-D86DC932BCBC}" type="presParOf" srcId="{60685295-B385-427B-9A14-930D6CD83543}" destId="{C1DA6394-CC41-4924-A16D-C3F17C019C0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A1539-8192-4210-B5EA-E019EC66FB95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0A7F4-03C9-41D4-B2C0-DA5E14B88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2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2B40-B96A-471E-A3EC-E04DCF557DF9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C0DC-308E-4BB3-AA45-018A6E6D70CE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4882-5E87-4217-8D56-FC54C7DF5D35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CC8C-711D-4A19-929D-C4B6D2935396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4967-B215-4EEA-8907-553146B76D7E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14D8-276B-44B4-A641-6ACBA2E01222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1C7C-C227-47CF-B47C-B34AD93D213E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BDFE-B128-4DBB-8BB9-C53A02DFBC4F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73F4-B36F-4D33-83E7-CA7FC24DD15C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12B7F-BCA1-4AB2-A2CF-875EC2222ED2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2C79-F0FE-4B4C-9DDC-DFCB4144222C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28AF-21CE-42E6-AB50-75A91E715BDD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F5FA6-18AC-41C7-8F05-B08F3F3545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5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B1998-881C-4947-9164-D89C28DCCE5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60483-008B-4EFD-9E86-AD067CC866E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5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CDD24-7EC0-446E-A93D-DD98A6FACF1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5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5AB036-5F6C-4223-BF71-C8149E0A211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2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7058F-988E-449D-A910-0241D8FFB02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2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0F982-81B1-4EAE-98AF-59951C086A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4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15B5C-A4D4-4042-9DF2-53F7164567A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CE6D0-C245-4968-A32F-248A025E0FD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9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568E5-7CE2-4EDA-B57A-C6179C4C94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9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D600-9022-4BB5-8D4A-FCA725776AD3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73FD2-2E76-4FE1-809D-9D90512133D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2B4F0-65A2-420C-B00D-69950DF8B9D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1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5A6EB-63E3-41DA-BD5E-AA5EC343593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0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B5083-C849-4835-AD6A-009BB9FA13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9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CD352-CDD1-4338-8845-CB63F620D55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1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4C183-B53C-4B50-B4D0-C1B35293615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68F27-546C-4497-B096-76FFBADDF3C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0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E6FE0-D57E-4EBB-BA3F-F8120786796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4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ECC10-A330-48B1-80C7-47C4DB32819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7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C54C1-0448-42B2-923F-9E11983826E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2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899E-F174-4DB9-BE9B-19BF4218A60B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427E-3F09-4162-9506-246F98104047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7309-7C62-4027-B3C0-18447F1DBBD9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6316-B4D4-4446-9E04-344E1951A2AA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6AB8-7E78-40A6-95F0-68E9766CF658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E007-3CAD-476C-90C1-CB566C974DE4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F011B-F165-4FA2-8CB5-34A839A374E6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O</a:t>
            </a:r>
            <a:r>
              <a:rPr lang="el-GR" smtClean="0"/>
              <a:t>ργανική Χημεία 2014 Β.Ντουρτόγλου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526CC3-CFB6-433A-9505-5677B0ED389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EDF07A-C7BA-425F-9412-2A0DF70FB80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Τα οξέα του κρασιού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1604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ογκομετρούμενη οξύτητα (ΤΑ)  είναι ένα μέτρο μέτρησης των συνολικών οργανικών οξέων του οίνου ή του γλεύκους. Είναι μια γρήγορη μέθοδος υπολογισμού της οξύτητας του δείγματος. Στη μέθοδο αυτή  τιτλοδοτούμε με </a:t>
            </a:r>
            <a:r>
              <a:rPr lang="el-GR" dirty="0" err="1"/>
              <a:t>NaOH</a:t>
            </a:r>
            <a:r>
              <a:rPr lang="el-GR" dirty="0"/>
              <a:t>. Το </a:t>
            </a:r>
            <a:r>
              <a:rPr lang="el-GR" dirty="0" err="1"/>
              <a:t>σημειο</a:t>
            </a:r>
            <a:r>
              <a:rPr lang="el-GR" dirty="0"/>
              <a:t> </a:t>
            </a:r>
            <a:r>
              <a:rPr lang="el-GR" dirty="0" err="1"/>
              <a:t>εξουδετερωσης</a:t>
            </a:r>
            <a:r>
              <a:rPr lang="el-GR" dirty="0"/>
              <a:t> υπολογίζεται με τη χρήση δείκτη φαινολφθαλεΐνης(1%). </a:t>
            </a: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Ογκομετρούμενη </a:t>
            </a:r>
            <a:r>
              <a:rPr lang="el-GR" dirty="0"/>
              <a:t>οξύτητα (ΤΑ) </a:t>
            </a:r>
            <a:r>
              <a:rPr lang="el-GR" sz="2800" dirty="0" smtClean="0"/>
              <a:t>1/4</a:t>
            </a: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4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Ογκομετρούμενη οξύτητα (ΤΑ) </a:t>
            </a:r>
            <a:r>
              <a:rPr lang="el-GR" sz="2800" dirty="0" smtClean="0">
                <a:solidFill>
                  <a:srgbClr val="EBEBEB"/>
                </a:solidFill>
              </a:rPr>
              <a:t>2/4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Διαδικασια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 </a:t>
            </a:r>
            <a:r>
              <a:rPr lang="el-GR" dirty="0"/>
              <a:t>έναν ογκομετρικό κύλινδρο ,  προσθέστε 100ml </a:t>
            </a:r>
            <a:r>
              <a:rPr lang="el-GR" dirty="0" err="1"/>
              <a:t>απιονισμένου</a:t>
            </a:r>
            <a:r>
              <a:rPr lang="el-GR" dirty="0"/>
              <a:t> ύδατος σε μία κωνική φιάλη των 250ml.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  </a:t>
            </a:r>
            <a:r>
              <a:rPr lang="el-GR" dirty="0"/>
              <a:t>σιφώνιο προσθέστε στη φιάλη 5ml οίνου/γλεύκους (</a:t>
            </a:r>
            <a:r>
              <a:rPr lang="el-GR" dirty="0" err="1"/>
              <a:t>απαεριωμένου</a:t>
            </a:r>
            <a:r>
              <a:rPr lang="el-GR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Προσθέστε </a:t>
            </a:r>
            <a:r>
              <a:rPr lang="el-GR" dirty="0"/>
              <a:t>2-3 σταγόνες δείκτη </a:t>
            </a:r>
            <a:r>
              <a:rPr lang="el-GR" dirty="0" err="1"/>
              <a:t>φαινολοφθαλεΐνης</a:t>
            </a:r>
            <a:r>
              <a:rPr lang="el-GR" dirty="0"/>
              <a:t> 1%.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Γεμίστε </a:t>
            </a:r>
            <a:r>
              <a:rPr lang="el-GR" dirty="0"/>
              <a:t>προσεκτικά την </a:t>
            </a:r>
            <a:r>
              <a:rPr lang="el-GR" dirty="0" err="1"/>
              <a:t>προχοΐδα</a:t>
            </a:r>
            <a:r>
              <a:rPr lang="el-GR" dirty="0"/>
              <a:t> των 10ml με το διάλυμα </a:t>
            </a:r>
            <a:r>
              <a:rPr lang="el-GR" dirty="0" err="1"/>
              <a:t>NaOH</a:t>
            </a:r>
            <a:r>
              <a:rPr lang="el-GR" dirty="0"/>
              <a:t> 0,067 Μ, χρησιμοποιώντας ελαστικό </a:t>
            </a:r>
            <a:r>
              <a:rPr lang="el-GR" dirty="0" err="1"/>
              <a:t>poire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Ογκομετρούμενη οξύτητα (ΤΑ) </a:t>
            </a:r>
            <a:r>
              <a:rPr lang="el-GR" sz="2800" dirty="0" smtClean="0">
                <a:solidFill>
                  <a:srgbClr val="EBEBEB"/>
                </a:solidFill>
              </a:rPr>
              <a:t>3/4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/>
          <a:lstStyle/>
          <a:p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sz="1800" dirty="0" smtClean="0"/>
              <a:t>(συνέχεια)</a:t>
            </a:r>
            <a:endParaRPr lang="el-GR" sz="1800" dirty="0"/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Τοποθετείστε </a:t>
            </a:r>
            <a:r>
              <a:rPr lang="el-GR" dirty="0"/>
              <a:t>το ακροστόμιο της </a:t>
            </a:r>
            <a:r>
              <a:rPr lang="el-GR" dirty="0" err="1"/>
              <a:t>προχοΐδας</a:t>
            </a:r>
            <a:r>
              <a:rPr lang="el-GR" dirty="0"/>
              <a:t> μέσα στην κωνική φιάλη για να αρχίσει η </a:t>
            </a:r>
            <a:r>
              <a:rPr lang="el-GR" dirty="0" err="1"/>
              <a:t>διαδικασια.Καταγράψτε</a:t>
            </a:r>
            <a:r>
              <a:rPr lang="el-GR" dirty="0"/>
              <a:t> την αρχική ένδειξη της </a:t>
            </a:r>
            <a:r>
              <a:rPr lang="el-GR" dirty="0" err="1"/>
              <a:t>προχοιΐδας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Αρχίστε </a:t>
            </a:r>
            <a:r>
              <a:rPr lang="el-GR" dirty="0"/>
              <a:t>να προσθέτετε αργά το </a:t>
            </a:r>
            <a:r>
              <a:rPr lang="el-GR" dirty="0" err="1"/>
              <a:t>NaOH</a:t>
            </a:r>
            <a:r>
              <a:rPr lang="el-GR" dirty="0"/>
              <a:t> και ελέγχετε για ροζ απόχρωση στο λευκό κρασί </a:t>
            </a:r>
            <a:r>
              <a:rPr lang="el-GR" dirty="0" err="1"/>
              <a:t>καιγια</a:t>
            </a:r>
            <a:r>
              <a:rPr lang="el-GR" dirty="0"/>
              <a:t> πορφυρό στο ερυθρό.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Μόλις </a:t>
            </a:r>
            <a:r>
              <a:rPr lang="el-GR" dirty="0"/>
              <a:t>αρχίσετε να παρατηρείτε χρωματική </a:t>
            </a:r>
            <a:r>
              <a:rPr lang="el-GR" dirty="0" err="1"/>
              <a:t>αλλαγή,συνεχίστε</a:t>
            </a:r>
            <a:r>
              <a:rPr lang="el-GR" dirty="0"/>
              <a:t> την έγχυση σταγόνα-σταγόνα μέχρι ολόκληρο το διάλυμα να γίνει ροζ ή </a:t>
            </a:r>
            <a:r>
              <a:rPr lang="el-GR" dirty="0" err="1"/>
              <a:t>πορφυρόκαι</a:t>
            </a:r>
            <a:r>
              <a:rPr lang="el-GR" dirty="0"/>
              <a:t> να διατηρηθεί έτσι για 10 δευτερόλεπτα. ΜΗΝ ΡΙΧΝΕΤΕ ΑΛΛΕΣ ΣΤΑΓΟΝΕΣ.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Για </a:t>
            </a:r>
            <a:r>
              <a:rPr lang="el-GR" dirty="0"/>
              <a:t>να υπολογίσετε το ΤΑ, δείτε την ένδειξη των ml (στην </a:t>
            </a:r>
            <a:r>
              <a:rPr lang="el-GR" dirty="0" err="1"/>
              <a:t>προχοΐδα</a:t>
            </a:r>
            <a:r>
              <a:rPr lang="el-GR" dirty="0"/>
              <a:t>) που χρειάστηκαν για να αλλάξει το χρώμα.</a:t>
            </a:r>
          </a:p>
          <a:p>
            <a:pPr marL="457200" indent="-457200">
              <a:buFont typeface="+mj-lt"/>
              <a:buAutoNum type="arabicPeriod" startAt="5"/>
            </a:pPr>
            <a:endParaRPr lang="el-GR" dirty="0"/>
          </a:p>
          <a:p>
            <a:pPr marL="457200" indent="-457200">
              <a:buFont typeface="+mj-lt"/>
              <a:buAutoNum type="arabicPeriod" startAt="5"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Ογκομετρούμενη οξύτητα (ΤΑ) </a:t>
            </a:r>
            <a:r>
              <a:rPr lang="el-GR" sz="2800" dirty="0" smtClean="0">
                <a:solidFill>
                  <a:srgbClr val="EBEBEB"/>
                </a:solidFill>
              </a:rPr>
              <a:t>4/4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Υπολογισμοί</a:t>
            </a:r>
            <a:endParaRPr lang="el-GR" dirty="0" smtClean="0"/>
          </a:p>
          <a:p>
            <a:pPr marL="355600" indent="0">
              <a:buNone/>
            </a:pPr>
            <a:r>
              <a:rPr lang="el-GR" dirty="0" smtClean="0"/>
              <a:t>Με </a:t>
            </a:r>
            <a:r>
              <a:rPr lang="el-GR" dirty="0"/>
              <a:t>την πυκνότητα στο 0,067 Μ, η ποσότητα της βάσης (</a:t>
            </a:r>
            <a:r>
              <a:rPr lang="el-GR" dirty="0" err="1"/>
              <a:t>NaOH</a:t>
            </a:r>
            <a:r>
              <a:rPr lang="el-GR" dirty="0"/>
              <a:t>) που απαιτείται για την αλλαγή χρώματος μας δίνει την ολική οξύτητα σε κατάλληλες μονάδες</a:t>
            </a:r>
            <a:r>
              <a:rPr lang="el-GR" dirty="0" smtClean="0"/>
              <a:t>. Έτσι </a:t>
            </a:r>
            <a:r>
              <a:rPr lang="el-GR" dirty="0"/>
              <a:t>ο συνολικός όγκος των 5,0ml βάσης που απαιτείται για την χρωματική αλλαγή</a:t>
            </a:r>
            <a:r>
              <a:rPr lang="el-GR" dirty="0" smtClean="0"/>
              <a:t>, αντιστοιχεί </a:t>
            </a:r>
            <a:r>
              <a:rPr lang="el-GR" dirty="0"/>
              <a:t>ευθέως σε μια τιμή ΤΑ=5,00 </a:t>
            </a:r>
            <a:r>
              <a:rPr lang="el-GR" dirty="0" err="1" smtClean="0"/>
              <a:t>gr</a:t>
            </a:r>
            <a:r>
              <a:rPr lang="el-GR" dirty="0" smtClean="0"/>
              <a:t>/L.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Αντιδραστήρια</a:t>
            </a:r>
            <a:r>
              <a:rPr lang="el-GR" dirty="0"/>
              <a:t>:</a:t>
            </a:r>
          </a:p>
          <a:p>
            <a:pPr marL="355600" indent="0">
              <a:buNone/>
            </a:pPr>
            <a:r>
              <a:rPr lang="el-GR" dirty="0" err="1" smtClean="0"/>
              <a:t>Βρωμοθυμόλης</a:t>
            </a:r>
            <a:r>
              <a:rPr lang="el-GR" dirty="0" smtClean="0"/>
              <a:t>: </a:t>
            </a:r>
            <a:r>
              <a:rPr lang="el-GR" dirty="0"/>
              <a:t>Μπλε υδατικό διάλυμα (BBT), πολύχρωμος δείκτης για την αντίδραση Διάλυμα υδροξειδίου του νατρίου (</a:t>
            </a:r>
            <a:r>
              <a:rPr lang="el-GR" dirty="0" err="1"/>
              <a:t>NaOH</a:t>
            </a:r>
            <a:r>
              <a:rPr lang="el-GR" dirty="0"/>
              <a:t>) μέχρι 0,1 </a:t>
            </a:r>
            <a:r>
              <a:rPr lang="el-GR" dirty="0" smtClean="0"/>
              <a:t>Μ.</a:t>
            </a:r>
            <a:endParaRPr lang="el-GR" dirty="0"/>
          </a:p>
          <a:p>
            <a:r>
              <a:rPr lang="el-GR" dirty="0"/>
              <a:t> </a:t>
            </a:r>
            <a:r>
              <a:rPr lang="el-GR" dirty="0" smtClean="0"/>
              <a:t>Διαδικασία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Αερίστε το κρασί να απομακρυνθεί  το CO</a:t>
            </a:r>
            <a:r>
              <a:rPr lang="el-GR" baseline="-25000" dirty="0"/>
              <a:t>2</a:t>
            </a:r>
          </a:p>
          <a:p>
            <a:pPr lvl="1"/>
            <a:r>
              <a:rPr lang="el-GR" dirty="0" smtClean="0"/>
              <a:t>Πάρτε </a:t>
            </a:r>
            <a:r>
              <a:rPr lang="el-GR" dirty="0"/>
              <a:t>5 ml οίνου ή γλεύκους σε </a:t>
            </a:r>
            <a:r>
              <a:rPr lang="el-GR" dirty="0" err="1"/>
              <a:t>Erlenmeyer</a:t>
            </a:r>
            <a:r>
              <a:rPr lang="el-GR" dirty="0"/>
              <a:t> των 250 ml </a:t>
            </a:r>
            <a:r>
              <a:rPr lang="el-GR" dirty="0" err="1"/>
              <a:t>sec</a:t>
            </a:r>
            <a:endParaRPr lang="el-GR" dirty="0"/>
          </a:p>
          <a:p>
            <a:pPr lvl="1"/>
            <a:r>
              <a:rPr lang="el-GR" dirty="0" smtClean="0"/>
              <a:t>Προσθέστε </a:t>
            </a:r>
            <a:r>
              <a:rPr lang="el-GR" dirty="0"/>
              <a:t>3 σταγόνες του ΒΒΤ</a:t>
            </a:r>
          </a:p>
          <a:p>
            <a:pPr lvl="1"/>
            <a:r>
              <a:rPr lang="el-GR" dirty="0" err="1" smtClean="0"/>
              <a:t>Ογκομετρήστε</a:t>
            </a:r>
            <a:r>
              <a:rPr lang="el-GR" dirty="0" smtClean="0"/>
              <a:t> </a:t>
            </a:r>
            <a:r>
              <a:rPr lang="el-GR" dirty="0"/>
              <a:t>προσθέτοντας   στην </a:t>
            </a:r>
            <a:r>
              <a:rPr lang="el-GR" dirty="0" err="1"/>
              <a:t>προχοΐδα</a:t>
            </a:r>
            <a:r>
              <a:rPr lang="el-GR" dirty="0"/>
              <a:t>  διάλυμα υδροξειδίου του νατρίου 0,1 Ν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Εναλλακτικός τρόπος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προσδιορισμού </a:t>
            </a:r>
            <a:r>
              <a:rPr lang="el-GR" dirty="0" err="1"/>
              <a:t>οξύτητος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χρήση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</a:t>
            </a:r>
            <a:r>
              <a:rPr lang="el-GR" dirty="0"/>
              <a:t>τη διαδικασία αυτή προσδιορίζεται η ποσότητα των οργανικών οξέων που αντιδρούν με ένα αραιό αλκαλικό διάλυμα μέχρι το pH=8,2.Η ογκομετρούμενη οξύτητα μετράται σε </a:t>
            </a:r>
            <a:r>
              <a:rPr lang="el-GR" dirty="0" err="1"/>
              <a:t>gr</a:t>
            </a:r>
            <a:r>
              <a:rPr lang="el-GR" dirty="0"/>
              <a:t>/L (</a:t>
            </a:r>
            <a:r>
              <a:rPr lang="el-GR" dirty="0" err="1"/>
              <a:t>ταρταρικού</a:t>
            </a:r>
            <a:r>
              <a:rPr lang="el-GR" dirty="0"/>
              <a:t> οξέως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  <a:p>
            <a:r>
              <a:rPr lang="el-GR" dirty="0"/>
              <a:t>Τα δείγματα οίνου ή γλεύκους πρέπει να υποστούν </a:t>
            </a:r>
            <a:r>
              <a:rPr lang="el-GR" dirty="0" err="1"/>
              <a:t>απαερίωση</a:t>
            </a:r>
            <a:r>
              <a:rPr lang="el-GR" dirty="0"/>
              <a:t> και </a:t>
            </a:r>
            <a:r>
              <a:rPr lang="el-GR" dirty="0" err="1"/>
              <a:t>φυγοκέντρηση</a:t>
            </a:r>
            <a:r>
              <a:rPr lang="el-GR" dirty="0"/>
              <a:t> μέχρι να καθαριστούν εντελώς</a:t>
            </a:r>
            <a:r>
              <a:rPr lang="el-GR" dirty="0" smtClean="0"/>
              <a:t>. Το </a:t>
            </a:r>
            <a:r>
              <a:rPr lang="el-GR" dirty="0"/>
              <a:t>CO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dirty="0" smtClean="0"/>
              <a:t>επηρεάζει </a:t>
            </a:r>
            <a:r>
              <a:rPr lang="el-GR" dirty="0"/>
              <a:t>πολύ την ακρίβεια της μέτρησης</a:t>
            </a:r>
            <a:r>
              <a:rPr lang="el-GR" dirty="0" smtClean="0"/>
              <a:t>, όπως </a:t>
            </a:r>
            <a:r>
              <a:rPr lang="el-GR" dirty="0"/>
              <a:t>και η λανθασμένη πυκνότητα του </a:t>
            </a:r>
            <a:r>
              <a:rPr lang="el-GR" dirty="0" err="1"/>
              <a:t>NaOH</a:t>
            </a:r>
            <a:r>
              <a:rPr lang="el-GR" dirty="0"/>
              <a:t>, ο λανθασμένος όγκος του κρασιού και ο μη επαρκής χρόνος για μίξη και </a:t>
            </a:r>
            <a:r>
              <a:rPr lang="el-GR" dirty="0" smtClean="0"/>
              <a:t>αντίδραση </a:t>
            </a:r>
            <a:r>
              <a:rPr lang="el-GR" dirty="0"/>
              <a:t>μετά από κάθε πρόσθεση </a:t>
            </a:r>
            <a:r>
              <a:rPr lang="el-GR" dirty="0" err="1"/>
              <a:t>NaOH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1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3AAB3-760F-4B96-A760-F76C6F6BC68C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ογκομετρούμενη οξύτητα είναι ένα μέτρο των εύκολα διαχωριζόμενων οργανικών οξέων που περιέχονται στο γλεύκος ή στο κρασί που αναλύουμε</a:t>
            </a:r>
            <a:r>
              <a:rPr lang="el-GR" dirty="0" smtClean="0"/>
              <a:t>. Τα </a:t>
            </a:r>
            <a:r>
              <a:rPr lang="el-GR" dirty="0"/>
              <a:t>οργανικά οξέα </a:t>
            </a:r>
            <a:r>
              <a:rPr lang="el-GR" dirty="0" smtClean="0"/>
              <a:t>είναι σημαντικά </a:t>
            </a:r>
            <a:r>
              <a:rPr lang="el-GR" dirty="0"/>
              <a:t>για τη γεύση ,τη σταθερότητα και τη διάρκεια του κρασιού</a:t>
            </a:r>
            <a:r>
              <a:rPr lang="el-GR" dirty="0" smtClean="0"/>
              <a:t>. Με </a:t>
            </a:r>
            <a:r>
              <a:rPr lang="el-GR" dirty="0"/>
              <a:t>τη διαδικασία αυτή προσδιορίζεται η ποσότητα των οργανικών οξέων που αντιδρούν με ένα αραιό αλκαλικό διάλυμα μέχρι το pH=8,2.Η ογκομετρούμενη οξύτητα μετράται σε </a:t>
            </a:r>
            <a:r>
              <a:rPr lang="el-GR" dirty="0" err="1"/>
              <a:t>gr</a:t>
            </a:r>
            <a:r>
              <a:rPr lang="el-GR" dirty="0"/>
              <a:t>/L (τρυγικού οξέως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Ογκομετρούμενη </a:t>
            </a:r>
            <a:r>
              <a:rPr lang="el-GR" dirty="0"/>
              <a:t>οξύτητα </a:t>
            </a:r>
            <a:r>
              <a:rPr lang="el-GR" sz="2800" dirty="0" smtClean="0"/>
              <a:t>1/4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947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Ογκομετρούμενη οξύτητα </a:t>
            </a:r>
            <a:r>
              <a:rPr lang="el-GR" sz="2800" dirty="0" smtClean="0">
                <a:solidFill>
                  <a:srgbClr val="EBEBEB"/>
                </a:solidFill>
              </a:rPr>
              <a:t>2/4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3AAB3-760F-4B96-A760-F76C6F6BC68C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968552"/>
          </a:xfrm>
        </p:spPr>
        <p:txBody>
          <a:bodyPr/>
          <a:lstStyle/>
          <a:p>
            <a:r>
              <a:rPr lang="el-GR" dirty="0"/>
              <a:t>ΠΡΟΕΤΟΙΜΑΣΙΑ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Ακολουθείστε </a:t>
            </a:r>
            <a:r>
              <a:rPr lang="el-GR" dirty="0"/>
              <a:t>τις οδηγίες του κατασκευαστή για τον δείκτη του </a:t>
            </a:r>
            <a:r>
              <a:rPr lang="el-GR" dirty="0" err="1"/>
              <a:t>pH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Απαεριώστε</a:t>
            </a:r>
            <a:r>
              <a:rPr lang="el-GR" dirty="0" smtClean="0"/>
              <a:t> </a:t>
            </a:r>
            <a:r>
              <a:rPr lang="el-GR" dirty="0" err="1"/>
              <a:t>περ</a:t>
            </a:r>
            <a:r>
              <a:rPr lang="el-GR" dirty="0"/>
              <a:t>. 20-30ml κρασιού για 4 λεπτά χρησιμοποιώντας αντλία κενού.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Κατά </a:t>
            </a:r>
            <a:r>
              <a:rPr lang="el-GR" dirty="0"/>
              <a:t>τη διάρκεια να ανακινείτε το δοχείο.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Ρίξτε </a:t>
            </a:r>
            <a:r>
              <a:rPr lang="el-GR" dirty="0"/>
              <a:t>με </a:t>
            </a:r>
            <a:r>
              <a:rPr lang="el-GR" dirty="0" err="1"/>
              <a:t>πιπέτα</a:t>
            </a:r>
            <a:r>
              <a:rPr lang="el-GR" dirty="0"/>
              <a:t> ή σταγονόμετρο 5ml σε δοχείο 100ml και τοποθετείστε μέσα τη μαγνητική  ράβδο ανάδευσης.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Προσθέστε </a:t>
            </a:r>
            <a:r>
              <a:rPr lang="el-GR" dirty="0"/>
              <a:t>50ml </a:t>
            </a:r>
            <a:r>
              <a:rPr lang="el-GR" dirty="0" err="1"/>
              <a:t>απιονισμένου</a:t>
            </a:r>
            <a:r>
              <a:rPr lang="el-GR" dirty="0"/>
              <a:t> νερού.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Ξεκινείστε</a:t>
            </a:r>
            <a:r>
              <a:rPr lang="el-GR" dirty="0" smtClean="0"/>
              <a:t> </a:t>
            </a:r>
            <a:r>
              <a:rPr lang="el-GR" dirty="0"/>
              <a:t>την ανάδευση.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Βάλτε </a:t>
            </a:r>
            <a:r>
              <a:rPr lang="el-GR" dirty="0"/>
              <a:t>0,067 M </a:t>
            </a:r>
            <a:r>
              <a:rPr lang="el-GR" dirty="0" err="1"/>
              <a:t>NaOH</a:t>
            </a:r>
            <a:r>
              <a:rPr lang="el-GR" dirty="0"/>
              <a:t> στην </a:t>
            </a:r>
            <a:r>
              <a:rPr lang="el-GR" dirty="0" err="1"/>
              <a:t>προχοΐδα</a:t>
            </a:r>
            <a:r>
              <a:rPr lang="el-GR" dirty="0"/>
              <a:t> πάνω από το </a:t>
            </a:r>
            <a:r>
              <a:rPr lang="el-GR" dirty="0" err="1"/>
              <a:t>δοχείο,σε</a:t>
            </a:r>
            <a:r>
              <a:rPr lang="el-GR" dirty="0"/>
              <a:t> απόσταση περίπου 8mm πάνω από την επιφάνεια του υγρού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6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Ογκομετρούμενη οξύτητα </a:t>
            </a:r>
            <a:r>
              <a:rPr lang="el-GR" sz="2800" dirty="0" smtClean="0">
                <a:solidFill>
                  <a:srgbClr val="EBEBEB"/>
                </a:solidFill>
              </a:rPr>
              <a:t>3/4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3AAB3-760F-4B96-A760-F76C6F6BC68C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968552"/>
          </a:xfrm>
        </p:spPr>
        <p:txBody>
          <a:bodyPr/>
          <a:lstStyle/>
          <a:p>
            <a:r>
              <a:rPr lang="el-GR" dirty="0"/>
              <a:t>ΔΙΑΔΙΚΑΣΙΑ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Προσθέστε </a:t>
            </a:r>
            <a:r>
              <a:rPr lang="el-GR" dirty="0" err="1"/>
              <a:t>NaOH</a:t>
            </a:r>
            <a:r>
              <a:rPr lang="el-GR" dirty="0"/>
              <a:t> από την </a:t>
            </a:r>
            <a:r>
              <a:rPr lang="el-GR" dirty="0" err="1"/>
              <a:t>προχοΐδα</a:t>
            </a:r>
            <a:r>
              <a:rPr lang="el-GR" dirty="0"/>
              <a:t> μέχρι το </a:t>
            </a:r>
            <a:r>
              <a:rPr lang="el-GR" dirty="0" err="1"/>
              <a:t>pH</a:t>
            </a:r>
            <a:r>
              <a:rPr lang="el-GR" dirty="0"/>
              <a:t> να είναι περίπου 5 και κλείνουμε τη </a:t>
            </a:r>
            <a:r>
              <a:rPr lang="el-GR" dirty="0" err="1"/>
              <a:t>στροφιγγα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Περιμένετε </a:t>
            </a:r>
            <a:r>
              <a:rPr lang="el-GR" dirty="0" err="1"/>
              <a:t>μέχρο</a:t>
            </a:r>
            <a:r>
              <a:rPr lang="el-GR" dirty="0"/>
              <a:t> το </a:t>
            </a:r>
            <a:r>
              <a:rPr lang="el-GR" dirty="0" err="1"/>
              <a:t>pH</a:t>
            </a:r>
            <a:r>
              <a:rPr lang="el-GR" dirty="0"/>
              <a:t> να σταθεροποιηθεί ή να αρχίσει να μειώνεται.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Προσθέτουμε </a:t>
            </a:r>
            <a:r>
              <a:rPr lang="el-GR" dirty="0"/>
              <a:t>κι άλλο </a:t>
            </a:r>
            <a:r>
              <a:rPr lang="el-GR" dirty="0" err="1"/>
              <a:t>NaOH</a:t>
            </a:r>
            <a:r>
              <a:rPr lang="el-GR" dirty="0"/>
              <a:t> </a:t>
            </a:r>
            <a:r>
              <a:rPr lang="el-GR" dirty="0" err="1"/>
              <a:t>μέχτι</a:t>
            </a:r>
            <a:r>
              <a:rPr lang="el-GR" dirty="0"/>
              <a:t> το </a:t>
            </a:r>
            <a:r>
              <a:rPr lang="el-GR" dirty="0" err="1"/>
              <a:t>pH</a:t>
            </a:r>
            <a:r>
              <a:rPr lang="el-GR" dirty="0"/>
              <a:t> να πάει στο 5,5 (ή 6,0 αν το </a:t>
            </a:r>
            <a:r>
              <a:rPr lang="el-GR" dirty="0" err="1"/>
              <a:t>pH</a:t>
            </a:r>
            <a:r>
              <a:rPr lang="el-GR" dirty="0"/>
              <a:t> ήταν μεγαλύτερο του 5,5  μετά την αναμονή για να σταθεροποιηθεί ή να αρχίσει να μειώνεται).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Περιμένετε </a:t>
            </a:r>
            <a:r>
              <a:rPr lang="el-GR" dirty="0"/>
              <a:t>μέχρι το </a:t>
            </a:r>
            <a:r>
              <a:rPr lang="el-GR" dirty="0" err="1"/>
              <a:t>pH</a:t>
            </a:r>
            <a:r>
              <a:rPr lang="el-GR" dirty="0"/>
              <a:t> να σταθεροποιηθεί.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Προσθέστε </a:t>
            </a:r>
            <a:r>
              <a:rPr lang="el-GR" dirty="0"/>
              <a:t>περισσότερο </a:t>
            </a:r>
            <a:r>
              <a:rPr lang="el-GR" dirty="0" err="1"/>
              <a:t>NaOH</a:t>
            </a:r>
            <a:r>
              <a:rPr lang="el-GR" dirty="0"/>
              <a:t> μέχρι το </a:t>
            </a:r>
            <a:r>
              <a:rPr lang="el-GR" dirty="0" err="1"/>
              <a:t>pH</a:t>
            </a:r>
            <a:r>
              <a:rPr lang="el-GR" dirty="0"/>
              <a:t> να φτάσει το 6,0 (ή 6,5 αν το </a:t>
            </a:r>
            <a:r>
              <a:rPr lang="el-GR" dirty="0" err="1"/>
              <a:t>pH</a:t>
            </a:r>
            <a:r>
              <a:rPr lang="el-GR" dirty="0"/>
              <a:t> ήταν &gt;6,0 μετά την αναμονή για να σταθεροποιηθεί ή να αρχίσει να μειώνεται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0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Ογκομετρούμενη οξύτητα </a:t>
            </a:r>
            <a:r>
              <a:rPr lang="el-GR" sz="2800" dirty="0" smtClean="0">
                <a:solidFill>
                  <a:srgbClr val="EBEBEB"/>
                </a:solidFill>
              </a:rPr>
              <a:t>4/4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3AAB3-760F-4B96-A760-F76C6F6BC68C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968552"/>
          </a:xfrm>
        </p:spPr>
        <p:txBody>
          <a:bodyPr/>
          <a:lstStyle/>
          <a:p>
            <a:r>
              <a:rPr lang="el-GR" dirty="0" smtClean="0"/>
              <a:t>ΔΙΑΔΙΚΑΣΙΑ (συνέχεια)</a:t>
            </a:r>
            <a:endParaRPr lang="el-GR" dirty="0"/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Περιμένετε </a:t>
            </a:r>
            <a:r>
              <a:rPr lang="el-GR" dirty="0"/>
              <a:t>μέχρι το </a:t>
            </a:r>
            <a:r>
              <a:rPr lang="el-GR" dirty="0" err="1"/>
              <a:t>pH</a:t>
            </a:r>
            <a:r>
              <a:rPr lang="el-GR" dirty="0"/>
              <a:t> να </a:t>
            </a:r>
            <a:r>
              <a:rPr lang="el-GR" dirty="0" err="1"/>
              <a:t>στεθεροποιηθεί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Επαναλάβετε </a:t>
            </a:r>
            <a:r>
              <a:rPr lang="el-GR" dirty="0"/>
              <a:t>τη διαδικασία μέχρι το </a:t>
            </a:r>
            <a:r>
              <a:rPr lang="el-GR" dirty="0" err="1"/>
              <a:t>pH</a:t>
            </a:r>
            <a:r>
              <a:rPr lang="el-GR" dirty="0"/>
              <a:t> να φτάσει το 7,0.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Προσθέστε </a:t>
            </a:r>
            <a:r>
              <a:rPr lang="el-GR" dirty="0" err="1"/>
              <a:t>NaOH</a:t>
            </a:r>
            <a:r>
              <a:rPr lang="el-GR" dirty="0"/>
              <a:t> πιο </a:t>
            </a:r>
            <a:r>
              <a:rPr lang="el-GR" dirty="0" err="1"/>
              <a:t>αργά,περιστρέφοντας</a:t>
            </a:r>
            <a:r>
              <a:rPr lang="el-GR" dirty="0"/>
              <a:t> τη στρόφιγγα μία φορά και περιμένετε μέχρι το </a:t>
            </a:r>
            <a:r>
              <a:rPr lang="el-GR" dirty="0" err="1"/>
              <a:t>pΗ</a:t>
            </a:r>
            <a:r>
              <a:rPr lang="el-GR" dirty="0"/>
              <a:t> να  σταθεροποιηθεί ή να αρχίσει να μειώνεται.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Συνεχίζετε </a:t>
            </a:r>
            <a:r>
              <a:rPr lang="el-GR" dirty="0"/>
              <a:t>μέχρι το </a:t>
            </a:r>
            <a:r>
              <a:rPr lang="el-GR" dirty="0" err="1"/>
              <a:t>pΗ</a:t>
            </a:r>
            <a:r>
              <a:rPr lang="el-GR" dirty="0"/>
              <a:t> να είναι 8,2 +/-0,3.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dirty="0" smtClean="0"/>
              <a:t>Καταγράφετε </a:t>
            </a:r>
            <a:r>
              <a:rPr lang="el-GR" dirty="0"/>
              <a:t>τον όγκο του </a:t>
            </a:r>
            <a:r>
              <a:rPr lang="el-GR" dirty="0" err="1"/>
              <a:t>NaOH</a:t>
            </a:r>
            <a:r>
              <a:rPr lang="el-GR" dirty="0"/>
              <a:t> που έχετε προσθέσει.</a:t>
            </a:r>
          </a:p>
          <a:p>
            <a:pPr marL="457200" indent="-457200">
              <a:buFont typeface="+mj-lt"/>
              <a:buAutoNum type="arabicPeriod" startAt="6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8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κρασί περιέχει έξι διαφορετικά </a:t>
            </a:r>
            <a:r>
              <a:rPr lang="el-GR" dirty="0" smtClean="0"/>
              <a:t>οξέα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Τρία από σταφύλια (τρυγικό, μηλικό και κιτρικό),  και τρία είναι προϊόντα κατά την αλκοολική ζύμωση ή </a:t>
            </a:r>
            <a:r>
              <a:rPr lang="el-GR" dirty="0" err="1"/>
              <a:t>μηλογαλακτική</a:t>
            </a:r>
            <a:r>
              <a:rPr lang="el-GR" dirty="0"/>
              <a:t> (οξικό, γαλακτικό, ηλεκτρικό).</a:t>
            </a:r>
          </a:p>
          <a:p>
            <a:r>
              <a:rPr lang="el-GR" dirty="0"/>
              <a:t>Επιπλέον, αυτά τα οξέα μπορεί να είναι ελεύθερα ή συνδεδεμένα με άλλες </a:t>
            </a:r>
            <a:r>
              <a:rPr lang="el-GR" dirty="0" smtClean="0"/>
              <a:t>ενώσεις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5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023834055"/>
              </p:ext>
            </p:extLst>
          </p:nvPr>
        </p:nvGraphicFramePr>
        <p:xfrm>
          <a:off x="1549400" y="14906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06798708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Οξύτητα και </a:t>
            </a:r>
            <a:r>
              <a:rPr lang="el-GR" dirty="0" smtClean="0"/>
              <a:t>θείωση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/>
              <a:t>δόσεις του SO</a:t>
            </a:r>
            <a:r>
              <a:rPr lang="el-GR" baseline="-25000" dirty="0"/>
              <a:t>2</a:t>
            </a:r>
            <a:r>
              <a:rPr lang="el-GR" dirty="0"/>
              <a:t> που πρόκειται να χρησιμοποιηθούν εξαρτώνται άμεσα από την  τιμή του </a:t>
            </a:r>
            <a:r>
              <a:rPr lang="el-GR" dirty="0" err="1"/>
              <a:t>pH</a:t>
            </a:r>
            <a:r>
              <a:rPr lang="el-GR" dirty="0"/>
              <a:t>. </a:t>
            </a:r>
          </a:p>
          <a:p>
            <a:r>
              <a:rPr lang="el-GR" dirty="0"/>
              <a:t>Πράγματι, το SO</a:t>
            </a:r>
            <a:r>
              <a:rPr lang="el-GR" baseline="-25000" dirty="0"/>
              <a:t>2</a:t>
            </a:r>
            <a:r>
              <a:rPr lang="el-GR" dirty="0"/>
              <a:t> δεσμεύεται και έτσι χάνει ένα μεγάλο μέρος από τις ιδιότητές του ειδικά όταν  το </a:t>
            </a:r>
            <a:r>
              <a:rPr lang="el-GR" dirty="0" err="1"/>
              <a:t>pΗ</a:t>
            </a:r>
            <a:r>
              <a:rPr lang="el-GR" dirty="0"/>
              <a:t> είναι υψηλό. </a:t>
            </a:r>
          </a:p>
          <a:p>
            <a:r>
              <a:rPr lang="el-GR" dirty="0"/>
              <a:t>Έτσι, στα επίπεδα </a:t>
            </a:r>
            <a:r>
              <a:rPr lang="el-GR" dirty="0" err="1"/>
              <a:t>pH</a:t>
            </a:r>
            <a:r>
              <a:rPr lang="el-GR" dirty="0"/>
              <a:t>  4  η </a:t>
            </a:r>
            <a:r>
              <a:rPr lang="el-GR" dirty="0" err="1"/>
              <a:t>δοση</a:t>
            </a:r>
            <a:r>
              <a:rPr lang="el-GR" dirty="0"/>
              <a:t>  SO</a:t>
            </a:r>
            <a:r>
              <a:rPr lang="el-GR" baseline="-25000" dirty="0"/>
              <a:t>2</a:t>
            </a:r>
            <a:r>
              <a:rPr lang="el-GR" dirty="0"/>
              <a:t>  είναι πολύ μεγαλύτερη από ό, τι σε </a:t>
            </a:r>
            <a:r>
              <a:rPr lang="el-GR" dirty="0" err="1"/>
              <a:t>pΗ</a:t>
            </a:r>
            <a:r>
              <a:rPr lang="el-GR" dirty="0"/>
              <a:t> 3. Έτσι, χρειάζονται 3 g / </a:t>
            </a:r>
            <a:r>
              <a:rPr lang="el-GR" dirty="0" err="1"/>
              <a:t>hl</a:t>
            </a:r>
            <a:r>
              <a:rPr lang="el-GR" dirty="0"/>
              <a:t> SO</a:t>
            </a:r>
            <a:r>
              <a:rPr lang="el-GR" baseline="-25000" dirty="0"/>
              <a:t>2</a:t>
            </a:r>
            <a:r>
              <a:rPr lang="el-GR" dirty="0"/>
              <a:t> σε </a:t>
            </a:r>
            <a:r>
              <a:rPr lang="el-GR" dirty="0" err="1"/>
              <a:t>pΗ</a:t>
            </a:r>
            <a:r>
              <a:rPr lang="el-GR" dirty="0"/>
              <a:t> 3,30 και 10 g SO</a:t>
            </a:r>
            <a:r>
              <a:rPr lang="el-GR" baseline="-25000" dirty="0"/>
              <a:t>2</a:t>
            </a:r>
            <a:r>
              <a:rPr lang="el-GR" dirty="0"/>
              <a:t> / </a:t>
            </a:r>
            <a:r>
              <a:rPr lang="el-GR" dirty="0" err="1"/>
              <a:t>hl</a:t>
            </a:r>
            <a:r>
              <a:rPr lang="el-GR" dirty="0"/>
              <a:t> σε </a:t>
            </a:r>
            <a:r>
              <a:rPr lang="el-GR" dirty="0" err="1"/>
              <a:t>pΗ</a:t>
            </a:r>
            <a:r>
              <a:rPr lang="el-GR" dirty="0"/>
              <a:t> 3,80.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Οξύτητα και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μηλογαλακτική</a:t>
            </a:r>
            <a:r>
              <a:rPr lang="el-GR" dirty="0" smtClean="0"/>
              <a:t> Ζύμωση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βακτήρια του γαλακτικού οξέος, και συνεπώς  η  </a:t>
            </a:r>
            <a:r>
              <a:rPr lang="el-GR" dirty="0" err="1"/>
              <a:t>μηλογαλακτική</a:t>
            </a:r>
            <a:r>
              <a:rPr lang="el-GR" dirty="0"/>
              <a:t>, </a:t>
            </a:r>
            <a:r>
              <a:rPr lang="el-GR" dirty="0" err="1"/>
              <a:t>ζύμωσηείναι</a:t>
            </a:r>
            <a:r>
              <a:rPr lang="el-GR" dirty="0"/>
              <a:t> πολύ ευαίσθητη στην οξύτητα </a:t>
            </a:r>
            <a:r>
              <a:rPr lang="el-GR" dirty="0" smtClean="0"/>
              <a:t>και ιδίως </a:t>
            </a:r>
            <a:r>
              <a:rPr lang="el-GR" dirty="0"/>
              <a:t>την τιμή του </a:t>
            </a:r>
            <a:r>
              <a:rPr lang="el-GR" dirty="0" err="1"/>
              <a:t>pΗ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Σε </a:t>
            </a:r>
            <a:r>
              <a:rPr lang="el-GR" dirty="0" err="1"/>
              <a:t>pΗ</a:t>
            </a:r>
            <a:r>
              <a:rPr lang="el-GR" dirty="0"/>
              <a:t> κάτω του 3,3 η </a:t>
            </a:r>
            <a:r>
              <a:rPr lang="el-GR" dirty="0" err="1"/>
              <a:t>βακτηριακή</a:t>
            </a:r>
            <a:r>
              <a:rPr lang="el-GR" dirty="0"/>
              <a:t> </a:t>
            </a:r>
            <a:r>
              <a:rPr lang="el-GR" dirty="0" smtClean="0"/>
              <a:t>ανάπτυξη </a:t>
            </a:r>
            <a:r>
              <a:rPr lang="el-GR" dirty="0"/>
              <a:t>αναστέλλεται και η επίτευξη της </a:t>
            </a:r>
            <a:r>
              <a:rPr lang="el-GR" dirty="0" err="1"/>
              <a:t>μηλογαλακτικήw</a:t>
            </a:r>
            <a:r>
              <a:rPr lang="el-GR" dirty="0"/>
              <a:t> ζύμωσης σε ένα κρασί γίνεται δύσκολη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Οξύτητα και Μικροβιολογική </a:t>
            </a:r>
            <a:r>
              <a:rPr lang="el-GR" dirty="0" smtClean="0"/>
              <a:t>σταθερότητα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Αριθμός των μικροοργανισμών, και ιδιαίτερα βακτήρια [γαλακτικό ή οξικό οξύ], μπορεί να αναπτύξει σε υπό όξινες κρασιά που προκαλούν αλλοιώσεις </a:t>
            </a:r>
            <a:r>
              <a:rPr lang="el-GR" dirty="0" err="1" smtClean="0"/>
              <a:t>περίπουσοβαρό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Αυτή </a:t>
            </a:r>
            <a:r>
              <a:rPr lang="el-GR" dirty="0"/>
              <a:t>η ανάπτυξη διευκολύνεται περαιτέρω από μείωση της κάλυψης  από ενεργό SO</a:t>
            </a:r>
            <a:r>
              <a:rPr lang="el-GR" baseline="-25000" dirty="0"/>
              <a:t>2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Οξύτητα και </a:t>
            </a:r>
            <a:r>
              <a:rPr lang="el-GR" dirty="0" smtClean="0"/>
              <a:t>χρώμα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χρώμα του κρασιού είναι στενά συνδεδεμένο με την οξύτητα και ειδικά το </a:t>
            </a:r>
            <a:r>
              <a:rPr lang="el-GR" dirty="0" err="1"/>
              <a:t>pΗ</a:t>
            </a:r>
            <a:r>
              <a:rPr lang="el-GR" dirty="0"/>
              <a:t>. Απλά ρίξτε μια ματιά σε ένα κρασί πριν και μετά την </a:t>
            </a:r>
            <a:r>
              <a:rPr lang="el-GR" dirty="0" err="1"/>
              <a:t>μηλογαλακτική</a:t>
            </a:r>
            <a:r>
              <a:rPr lang="el-GR" dirty="0"/>
              <a:t> ζύμωση.</a:t>
            </a:r>
          </a:p>
          <a:p>
            <a:pPr marL="0" indent="0">
              <a:buNone/>
            </a:pPr>
            <a:r>
              <a:rPr lang="el-GR" dirty="0"/>
              <a:t>Όσο υψηλότερο το </a:t>
            </a:r>
            <a:r>
              <a:rPr lang="el-GR" dirty="0" err="1"/>
              <a:t>pΗ</a:t>
            </a:r>
            <a:r>
              <a:rPr lang="el-GR" dirty="0"/>
              <a:t>, τόσο μικρότερη είναι η χρώση ενός κόκκινου κρασιού έντονο μοβ.</a:t>
            </a:r>
          </a:p>
          <a:p>
            <a:pPr marL="0" indent="0">
              <a:buNone/>
            </a:pPr>
            <a:r>
              <a:rPr lang="el-GR" dirty="0"/>
              <a:t>Σε </a:t>
            </a:r>
            <a:r>
              <a:rPr lang="el-GR" dirty="0" err="1"/>
              <a:t>pΗ</a:t>
            </a:r>
            <a:r>
              <a:rPr lang="el-GR" dirty="0"/>
              <a:t> 4, ένα κόκκινο κρασί έχει γενικά </a:t>
            </a:r>
            <a:r>
              <a:rPr lang="el-GR" dirty="0" smtClean="0"/>
              <a:t>ένα θαμπό </a:t>
            </a:r>
            <a:r>
              <a:rPr lang="el-GR" dirty="0"/>
              <a:t>χρώμα και είναι  υποτονική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Αποτέλεσμα εικόνας για anthocyanin color ch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844675"/>
            <a:ext cx="69691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Επεξήγηση με στρογγυλεμένο παραλληλόγραμμο 1"/>
          <p:cNvSpPr/>
          <p:nvPr/>
        </p:nvSpPr>
        <p:spPr>
          <a:xfrm>
            <a:off x="3492302" y="5157192"/>
            <a:ext cx="2304256" cy="720080"/>
          </a:xfrm>
          <a:prstGeom prst="wedgeRoundRectCallout">
            <a:avLst>
              <a:gd name="adj1" fmla="val -2409"/>
              <a:gd name="adj2" fmla="val -20356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 smtClean="0">
                <a:solidFill>
                  <a:schemeClr val="tx1"/>
                </a:solidFill>
              </a:rPr>
              <a:t>Μούστος</a:t>
            </a:r>
            <a:endParaRPr lang="el-GR" sz="2000" dirty="0">
              <a:solidFill>
                <a:schemeClr val="tx1"/>
              </a:solidFill>
            </a:endParaRPr>
          </a:p>
          <a:p>
            <a:pPr lvl="0" algn="ctr"/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Οξύτητα και αισθητικά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κοινή πεποίθηση ότι η αντίληψη της  όξινης γεύσης  πιο πολύ επηρεάζεται από την ολική οξύτητα </a:t>
            </a:r>
            <a:r>
              <a:rPr lang="el-GR" dirty="0" smtClean="0"/>
              <a:t>παρά </a:t>
            </a:r>
            <a:r>
              <a:rPr lang="el-GR" dirty="0"/>
              <a:t>από την τιμή του </a:t>
            </a:r>
            <a:r>
              <a:rPr lang="el-GR" dirty="0" err="1"/>
              <a:t>pH</a:t>
            </a:r>
            <a:r>
              <a:rPr lang="el-GR" dirty="0"/>
              <a:t>. Ένα κρασί πολύ όξινο θεωρείται επιθετικό, και δυσάρεστο. Η στυφάδα και την ξηρότητα των τανινών ενισχύεται από την οξύτητα του προϊόντος.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Αντιστρόφως</a:t>
            </a:r>
            <a:r>
              <a:rPr lang="el-GR" dirty="0"/>
              <a:t>, ένα κρασί που στερείται οξύτητας μπορεί να είναι μαλακό, Στην πράξη, είναι απαραίτητο να ληφθεί </a:t>
            </a:r>
            <a:r>
              <a:rPr lang="el-GR" dirty="0" smtClean="0"/>
              <a:t>υπόψη </a:t>
            </a:r>
            <a:r>
              <a:rPr lang="el-GR" dirty="0"/>
              <a:t>αυτών των δύο παραμέτρων.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Οξυτητα</a:t>
            </a:r>
            <a:r>
              <a:rPr lang="el-GR" dirty="0" smtClean="0"/>
              <a:t>, αμπέλι και τεχνικές διόρθωσης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968552"/>
          </a:xfrm>
        </p:spPr>
        <p:txBody>
          <a:bodyPr/>
          <a:lstStyle/>
          <a:p>
            <a:r>
              <a:rPr lang="el-GR" dirty="0"/>
              <a:t>Η συχνή έλλειψη οξύτητας που προκύπτει από την έλλειψη οξέων και / ή περίσσεια βάσης, πρέπει πρώτα να διορθωθεί από προσαρμοσμένες πρακτικές οινοποίησης, που μπορεί να φθάσουν  από τον έλεγχο της γονιμοποίησης, ωρίμανσης , την παροχή νερού και ...μέχρι να γίνει διεξοδική επανεξέταση των φυτεύσεων ή / και υποκειμένων.</a:t>
            </a:r>
          </a:p>
          <a:p>
            <a:r>
              <a:rPr lang="el-GR" dirty="0" smtClean="0"/>
              <a:t>Σε </a:t>
            </a:r>
            <a:r>
              <a:rPr lang="el-GR" dirty="0"/>
              <a:t>κάθε περίπτωση, η ημερομηνία συγκομιδής παίζει αποφασιστικό </a:t>
            </a:r>
            <a:r>
              <a:rPr lang="el-GR" dirty="0" smtClean="0"/>
              <a:t>ρόλο. Διάφορες </a:t>
            </a:r>
            <a:r>
              <a:rPr lang="el-GR" dirty="0"/>
              <a:t>παραδοσιακά οινολογικές πρακτικές που έχουν άμεση επίδραση στην τελική οξύτητα και θα πρέπει να εκτιμηθούν</a:t>
            </a:r>
          </a:p>
          <a:p>
            <a:r>
              <a:rPr lang="el-GR" dirty="0" smtClean="0"/>
              <a:t>Στη </a:t>
            </a:r>
            <a:r>
              <a:rPr lang="el-GR" dirty="0"/>
              <a:t>Γαλλία (και την Ευρωπαϊκή Ένωση)  η άμεση αύξηση της οξύτητας είναι αυστηρά περιορισμένη με τη χρήση του τρυγικού οξέος φυσικά (δεξιόστροφο, D (+)) και  τον αποκλεισμό του συνθετικά </a:t>
            </a:r>
            <a:r>
              <a:rPr lang="el-GR" dirty="0" err="1" smtClean="0"/>
              <a:t>ρακεμικού</a:t>
            </a:r>
            <a:r>
              <a:rPr lang="el-GR" dirty="0" smtClean="0"/>
              <a:t> τρυγικού </a:t>
            </a:r>
            <a:r>
              <a:rPr lang="el-GR" dirty="0" err="1"/>
              <a:t>οξεως</a:t>
            </a:r>
            <a:r>
              <a:rPr lang="el-GR" dirty="0"/>
              <a:t> (τρυγικό DL).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9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  </a:t>
            </a:r>
            <a:r>
              <a:rPr lang="el-GR" dirty="0" smtClean="0"/>
              <a:t>διόρθωσης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2636912"/>
            <a:ext cx="8496944" cy="1584176"/>
          </a:xfrm>
        </p:spPr>
        <p:txBody>
          <a:bodyPr/>
          <a:lstStyle/>
          <a:p>
            <a:r>
              <a:rPr lang="el-GR" dirty="0"/>
              <a:t>Η προσθήκη 1 g / l τρυγικού οξέος αυξάνει την οξύτητα </a:t>
            </a:r>
            <a:r>
              <a:rPr lang="el-GR" dirty="0" err="1"/>
              <a:t>κατα</a:t>
            </a:r>
            <a:r>
              <a:rPr lang="el-GR" dirty="0"/>
              <a:t> 0,65 g / l H</a:t>
            </a:r>
            <a:r>
              <a:rPr lang="el-GR" baseline="-25000" dirty="0"/>
              <a:t>2</a:t>
            </a:r>
            <a:r>
              <a:rPr lang="el-GR" dirty="0"/>
              <a:t>S0</a:t>
            </a:r>
            <a:r>
              <a:rPr lang="el-GR" baseline="-25000" dirty="0"/>
              <a:t>4</a:t>
            </a:r>
            <a:r>
              <a:rPr lang="el-GR" dirty="0"/>
              <a:t>. Ουσιαστικά η απόδοση είναι  </a:t>
            </a:r>
            <a:r>
              <a:rPr lang="el-GR" dirty="0" smtClean="0"/>
              <a:t>μεταβλητή.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7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dirty="0" smtClean="0"/>
              <a:t>Οξύτητα και ωρίμανση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cap="none" dirty="0" smtClean="0"/>
              <a:t>Το Σύνολο Των Οξέων Που Υπάρχουν  στο  σταφύλι μεταβάλλεται κατά την ωρίμανση</a:t>
            </a:r>
          </a:p>
          <a:p>
            <a:r>
              <a:rPr lang="el-GR" cap="none" dirty="0" smtClean="0"/>
              <a:t> Στο Μούστο </a:t>
            </a:r>
            <a:r>
              <a:rPr lang="el-GR" dirty="0" smtClean="0"/>
              <a:t>τα βασικά οξέα είναι το μηλικό  τρυγικό</a:t>
            </a:r>
            <a:r>
              <a:rPr lang="el-GR" dirty="0"/>
              <a:t> </a:t>
            </a:r>
            <a:r>
              <a:rPr lang="el-GR" dirty="0" smtClean="0"/>
              <a:t>και  κιτρικό  και μια μικρή ποσότητα ηλεκτρικού</a:t>
            </a:r>
            <a:endParaRPr lang="en-US" cap="none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1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Οινολόγος και οξύτητα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040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κρασί  το δοκιμάζει ο οινολόγος και θα </a:t>
            </a:r>
            <a:r>
              <a:rPr lang="el-GR" dirty="0" smtClean="0"/>
              <a:t>αποφασίσει </a:t>
            </a:r>
            <a:r>
              <a:rPr lang="el-GR" dirty="0"/>
              <a:t>ή όχι αν είναι καλύτερο μετά τη διόρθωση της οξύτητας;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οξύτητα που παράγεται αυθόρμητα, υπολογίζεται με τη βοήθεια διαθέσιμων μέσων  σήμερα,  για να κριθεί  εάν είναι ή όχι η βέλτιστη για  το  τελειωμένο το κρασί;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αύξηση της οξύτητας  δεν θα πρέπει κατά κανένα τρόπο να είναι ένα καταπραϋντικό για μια  χαλαρή αμπελουργία  που θα   αποτύχει, ένα "λευκαντικό" προσθετικό στο -κόκκινο χρώμα στο κρασί ή στο  "μπλε".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μείωση  η αύξηση της οξύτητας δεν είναι διόρθωση των υπερβολικών αποδόσεων,  σε ανεπαρκείς </a:t>
            </a:r>
            <a:r>
              <a:rPr lang="el-GR" dirty="0" smtClean="0"/>
              <a:t>ποικιλίες</a:t>
            </a:r>
            <a:r>
              <a:rPr lang="el-GR" dirty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Οξύτητα και διόρθωση </a:t>
            </a:r>
            <a:r>
              <a:rPr lang="el-GR" smtClean="0"/>
              <a:t>συνολικής ποιότητας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04056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Έλεγχος </a:t>
            </a:r>
            <a:r>
              <a:rPr lang="el-GR" dirty="0"/>
              <a:t>της οξύτητας ξεκινά από το αμπέλι, από την επιλογή του ριζώματος  που ταιριάζει στο χώμα συνεχίζεται από την ημερομηνία συγκομιδής και της κανονικής παραγωγής οινοποίησης.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Εάν </a:t>
            </a:r>
            <a:r>
              <a:rPr lang="el-GR" dirty="0"/>
              <a:t>είναι απαραίτητο, και επιτρέπεται από τις περιστάσεις, θα πρέπει να ασκείται φυσικά με λεπτομέρεια  ρυθμίζεται με ένα μάτι στην  έκθεση ανάλυσης και ένα άλλο  στην προειδοποίηση από την </a:t>
            </a:r>
            <a:r>
              <a:rPr lang="el-GR" dirty="0" smtClean="0"/>
              <a:t>γεύση.</a:t>
            </a:r>
            <a:endParaRPr lang="el-GR" dirty="0"/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Απλά  </a:t>
            </a:r>
            <a:r>
              <a:rPr lang="el-GR" dirty="0"/>
              <a:t>θα πρέπει η βέλτιστη ισορροπία με τις φυσικές συνθήκες μπορούν να απομακρυνθούν λίγο πάρα πολύ.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Πρέπει </a:t>
            </a:r>
            <a:r>
              <a:rPr lang="el-GR" dirty="0"/>
              <a:t>να είναι (Όπως και κάθε άλλη οινολογική πρακτική) να είναι ένα πρόσθετο στοιχείο της συνολικής </a:t>
            </a:r>
            <a:r>
              <a:rPr lang="el-GR" dirty="0" smtClean="0"/>
              <a:t>ποιότητας.</a:t>
            </a:r>
            <a:endParaRPr lang="el-GR" dirty="0"/>
          </a:p>
          <a:p>
            <a:pPr marL="457200" indent="-457200">
              <a:buFont typeface="+mj-lt"/>
              <a:buAutoNum type="arabicPeriod" startAt="5"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05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2" y="1496144"/>
            <a:ext cx="74374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</a:t>
            </a:r>
            <a:r>
              <a:rPr lang="el-GR" sz="2000"/>
              <a:t>Ανάλυση </a:t>
            </a:r>
            <a:r>
              <a:rPr lang="el-GR" sz="200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2:</a:t>
            </a:r>
            <a:r>
              <a:rPr lang="en-US" sz="2000" dirty="0" smtClean="0"/>
              <a:t> </a:t>
            </a:r>
            <a:r>
              <a:rPr lang="el-GR" sz="2000" dirty="0"/>
              <a:t>Τα οξέα του κρασιού».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93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8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078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/>
              <a:t>Η μεταβολή των οξέων κατά την ωρίμανση (ποικιλία Μερλότ  κρύα περιοχή)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7181"/>
            <a:ext cx="7200799" cy="404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8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ssilis\Downloads\Tartaric_ac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636838"/>
            <a:ext cx="5111750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Οξέα του οίνου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108012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Τρυγικό  </a:t>
            </a:r>
            <a:r>
              <a:rPr lang="el-GR" dirty="0"/>
              <a:t>pK1= 3,04, pK2= 4,34.  Απαντάται μόνο στο σταφύλι.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3933056"/>
            <a:ext cx="3994465" cy="1669157"/>
          </a:xfrm>
          <a:ln>
            <a:solidFill>
              <a:schemeClr val="bg1"/>
            </a:solidFill>
          </a:ln>
        </p:spPr>
      </p:pic>
      <p:pic>
        <p:nvPicPr>
          <p:cNvPr id="25603" name="Picture 3" descr="C:\Users\vassilis\Downloads\Malic_acid2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1844824"/>
            <a:ext cx="3735458" cy="1972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Μηλικό και Κιτρικό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της ωρίμανσης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988840"/>
            <a:ext cx="76074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3938"/>
            <a:ext cx="6858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1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ολική οξύτητα είναι 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ογκομετρούμενη </a:t>
            </a:r>
            <a:r>
              <a:rPr lang="el-GR" dirty="0"/>
              <a:t>οξύτητα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Batang" pitchFamily="18" charset="-127"/>
                <a:ea typeface="Batang" pitchFamily="18" charset="-127"/>
              </a:rPr>
              <a:t>Η ολική οξύτητα είναι η ογκομετρούμενη οξύτητα,  στο κρασί μέχρι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p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Η 7.0 με την προσθήκη ενός αλκαλικού διαλύματος.</a:t>
            </a:r>
          </a:p>
          <a:p>
            <a:pPr marL="0" indent="0">
              <a:buNone/>
            </a:pPr>
            <a:r>
              <a:rPr lang="el-GR" dirty="0" err="1" smtClean="0">
                <a:latin typeface="Batang" pitchFamily="18" charset="-127"/>
                <a:ea typeface="Batang" pitchFamily="18" charset="-127"/>
              </a:rPr>
              <a:t>Καρβονικό</a:t>
            </a:r>
            <a:r>
              <a:rPr lang="el-G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οξύ (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CO</a:t>
            </a:r>
            <a:r>
              <a:rPr lang="el-GR" baseline="-25000" dirty="0">
                <a:latin typeface="Batang" pitchFamily="18" charset="-127"/>
                <a:ea typeface="Batang" pitchFamily="18" charset="-127"/>
              </a:rPr>
              <a:t>2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) και διοξείδιο του θείου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SO</a:t>
            </a:r>
            <a:r>
              <a:rPr lang="el-GR" baseline="-25000" dirty="0">
                <a:latin typeface="Batang" pitchFamily="18" charset="-127"/>
                <a:ea typeface="Batang" pitchFamily="18" charset="-127"/>
              </a:rPr>
              <a:t>2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 (ελεύθερο και δεσμευμένο) δεν περιλαμβάνονται στη συνολική οξύτητα.</a:t>
            </a:r>
          </a:p>
          <a:p>
            <a:pPr marL="0" indent="0">
              <a:buNone/>
            </a:pPr>
            <a:r>
              <a:rPr lang="el-GR" dirty="0">
                <a:latin typeface="Batang" pitchFamily="18" charset="-127"/>
                <a:ea typeface="Batang" pitchFamily="18" charset="-127"/>
              </a:rPr>
              <a:t>Οξύτητα (ΤΑ)</a:t>
            </a:r>
          </a:p>
          <a:p>
            <a:r>
              <a:rPr lang="el-GR" dirty="0" smtClean="0">
                <a:latin typeface="Batang" pitchFamily="18" charset="-127"/>
                <a:ea typeface="Batang" pitchFamily="18" charset="-127"/>
              </a:rPr>
              <a:t>συγκέντρωση μετρά όλα τα διαθέσιμα ιόντα 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υδρογόνου (</a:t>
            </a:r>
            <a:r>
              <a:rPr lang="el-GR" dirty="0" smtClean="0">
                <a:latin typeface="Batang" pitchFamily="18" charset="-127"/>
                <a:ea typeface="Batang" pitchFamily="18" charset="-127"/>
              </a:rPr>
              <a:t>ελεύθερα 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και </a:t>
            </a:r>
            <a:r>
              <a:rPr lang="el-GR" dirty="0" smtClean="0">
                <a:latin typeface="Batang" pitchFamily="18" charset="-127"/>
                <a:ea typeface="Batang" pitchFamily="18" charset="-127"/>
              </a:rPr>
              <a:t>δεσμευμένα)</a:t>
            </a:r>
            <a:endParaRPr lang="el-GR" dirty="0">
              <a:latin typeface="Batang" pitchFamily="18" charset="-127"/>
              <a:ea typeface="Batang" pitchFamily="18" charset="-127"/>
            </a:endParaRPr>
          </a:p>
          <a:p>
            <a:pPr lvl="1"/>
            <a:r>
              <a:rPr lang="el-GR" dirty="0" smtClean="0">
                <a:latin typeface="Batang" pitchFamily="18" charset="-127"/>
                <a:ea typeface="Batang" pitchFamily="18" charset="-127"/>
              </a:rPr>
              <a:t>Πώς 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μπορείτε να μετρήσετε;</a:t>
            </a:r>
          </a:p>
          <a:p>
            <a:pPr lvl="2"/>
            <a:r>
              <a:rPr lang="el-GR" dirty="0" smtClean="0">
                <a:latin typeface="Batang" pitchFamily="18" charset="-127"/>
                <a:ea typeface="Batang" pitchFamily="18" charset="-127"/>
              </a:rPr>
              <a:t>Τιτλοδότηση 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με γνωστές </a:t>
            </a:r>
            <a:r>
              <a:rPr lang="el-GR" dirty="0" smtClean="0">
                <a:latin typeface="Batang" pitchFamily="18" charset="-127"/>
                <a:ea typeface="Batang" pitchFamily="18" charset="-127"/>
              </a:rPr>
              <a:t>συγκεντρώσεις </a:t>
            </a:r>
            <a:r>
              <a:rPr lang="el-GR" dirty="0" err="1" smtClean="0">
                <a:latin typeface="Batang" pitchFamily="18" charset="-127"/>
                <a:ea typeface="Batang" pitchFamily="18" charset="-127"/>
              </a:rPr>
              <a:t>vol</a:t>
            </a:r>
            <a:r>
              <a:rPr lang="el-G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l-GR" dirty="0" err="1">
                <a:latin typeface="Batang" pitchFamily="18" charset="-127"/>
                <a:ea typeface="Batang" pitchFamily="18" charset="-127"/>
              </a:rPr>
              <a:t>ΝαΟΗ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 για τον τερματισμό </a:t>
            </a:r>
            <a:r>
              <a:rPr lang="el-GR" dirty="0" smtClean="0">
                <a:latin typeface="Batang" pitchFamily="18" charset="-127"/>
                <a:ea typeface="Batang" pitchFamily="18" charset="-127"/>
              </a:rPr>
              <a:t>σημείου 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που υποδεικνύεται </a:t>
            </a:r>
            <a:r>
              <a:rPr lang="el-GR" dirty="0" smtClean="0">
                <a:latin typeface="Batang" pitchFamily="18" charset="-127"/>
                <a:ea typeface="Batang" pitchFamily="18" charset="-127"/>
              </a:rPr>
              <a:t>από αλλαγή 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χρώματος του δείκτη (</a:t>
            </a:r>
            <a:r>
              <a:rPr lang="el-GR" dirty="0" err="1">
                <a:latin typeface="Batang" pitchFamily="18" charset="-127"/>
                <a:ea typeface="Batang" pitchFamily="18" charset="-127"/>
              </a:rPr>
              <a:t>pH</a:t>
            </a:r>
            <a:r>
              <a:rPr lang="el-GR" dirty="0">
                <a:latin typeface="Batang" pitchFamily="18" charset="-127"/>
                <a:ea typeface="Batang" pitchFamily="18" charset="-127"/>
              </a:rPr>
              <a:t> 8,2</a:t>
            </a:r>
            <a:r>
              <a:rPr lang="el-GR" dirty="0" smtClean="0">
                <a:latin typeface="Batang" pitchFamily="18" charset="-127"/>
                <a:ea typeface="Batang" pitchFamily="18" charset="-127"/>
              </a:rPr>
              <a:t>).</a:t>
            </a:r>
            <a:endParaRPr lang="el-GR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1564</TotalTime>
  <Words>2241</Words>
  <Application>Microsoft Office PowerPoint</Application>
  <PresentationFormat>Προβολή στην οθόνη (4:3)</PresentationFormat>
  <Paragraphs>210</Paragraphs>
  <Slides>39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39</vt:i4>
      </vt:variant>
    </vt:vector>
  </HeadingPairs>
  <TitlesOfParts>
    <vt:vector size="42" baseType="lpstr">
      <vt:lpstr>Ιόν</vt:lpstr>
      <vt:lpstr>OC_template_final</vt:lpstr>
      <vt:lpstr>1_OC_template_final</vt:lpstr>
      <vt:lpstr>Σύσταση και Ανάλυση Γλευκών και Οίνων (Θ)</vt:lpstr>
      <vt:lpstr>Το κρασί περιέχει έξι διαφορετικά οξέα</vt:lpstr>
      <vt:lpstr>Οξύτητα και ωρίμανση</vt:lpstr>
      <vt:lpstr>Η μεταβολή των οξέων κατά την ωρίμανση (ποικιλία Μερλότ  κρύα περιοχή) </vt:lpstr>
      <vt:lpstr>Οξέα του οίνου</vt:lpstr>
      <vt:lpstr>Μηλικό και Κιτρικό</vt:lpstr>
      <vt:lpstr>Εξέλιξη της ωρίμανσης</vt:lpstr>
      <vt:lpstr>Παρουσίαση του PowerPoint</vt:lpstr>
      <vt:lpstr>Η ολική οξύτητα είναι η  ογκομετρούμενη οξύτητα</vt:lpstr>
      <vt:lpstr>Ογκομετρούμενη οξύτητα (ΤΑ) 1/4</vt:lpstr>
      <vt:lpstr>Ογκομετρούμενη οξύτητα (ΤΑ) 2/4</vt:lpstr>
      <vt:lpstr>Ογκομετρούμενη οξύτητα (ΤΑ) 3/4</vt:lpstr>
      <vt:lpstr>Ογκομετρούμενη οξύτητα (ΤΑ) 4/4</vt:lpstr>
      <vt:lpstr> Εναλλακτικός τρόπος  προσδιορισμού οξύτητος</vt:lpstr>
      <vt:lpstr>Με χρήση </vt:lpstr>
      <vt:lpstr>Ογκομετρούμενη οξύτητα 1/4</vt:lpstr>
      <vt:lpstr>Ογκομετρούμενη οξύτητα 2/4</vt:lpstr>
      <vt:lpstr>Ογκομετρούμενη οξύτητα 3/4</vt:lpstr>
      <vt:lpstr>Ογκομετρούμενη οξύτητα 4/4</vt:lpstr>
      <vt:lpstr>Παρουσίαση του PowerPoint</vt:lpstr>
      <vt:lpstr>Παρουσίαση του PowerPoint</vt:lpstr>
      <vt:lpstr>Οξύτητα και θείωση</vt:lpstr>
      <vt:lpstr>Οξύτητα και  μηλογαλακτική Ζύμωση</vt:lpstr>
      <vt:lpstr>Οξύτητα και Μικροβιολογική σταθερότητα</vt:lpstr>
      <vt:lpstr>Οξύτητα και χρώμα</vt:lpstr>
      <vt:lpstr>Παρουσίαση του PowerPoint</vt:lpstr>
      <vt:lpstr>Οξύτητα και αισθητικά  χαρακτηριστικά</vt:lpstr>
      <vt:lpstr>Οξυτητα, αμπέλι και τεχνικές διόρθωσης</vt:lpstr>
      <vt:lpstr>Memo  διόρθωσης</vt:lpstr>
      <vt:lpstr>Οινολόγος και οξύτητα</vt:lpstr>
      <vt:lpstr>Οξύτητα και διόρθωση συνολικής ποιότητας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113</cp:revision>
  <dcterms:created xsi:type="dcterms:W3CDTF">2015-03-16T14:31:07Z</dcterms:created>
  <dcterms:modified xsi:type="dcterms:W3CDTF">2015-12-01T07:28:50Z</dcterms:modified>
</cp:coreProperties>
</file>