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3"/>
  </p:notesMasterIdLst>
  <p:handoutMasterIdLst>
    <p:handoutMasterId r:id="rId44"/>
  </p:handoutMasterIdLst>
  <p:sldIdLst>
    <p:sldId id="256" r:id="rId3"/>
    <p:sldId id="307" r:id="rId4"/>
    <p:sldId id="308" r:id="rId5"/>
    <p:sldId id="309" r:id="rId6"/>
    <p:sldId id="310" r:id="rId7"/>
    <p:sldId id="311" r:id="rId8"/>
    <p:sldId id="312" r:id="rId9"/>
    <p:sldId id="313" r:id="rId10"/>
    <p:sldId id="314" r:id="rId11"/>
    <p:sldId id="315" r:id="rId12"/>
    <p:sldId id="31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300" r:id="rId36"/>
    <p:sldId id="301" r:id="rId37"/>
    <p:sldId id="302" r:id="rId38"/>
    <p:sldId id="303" r:id="rId39"/>
    <p:sldId id="304" r:id="rId40"/>
    <p:sldId id="305" r:id="rId41"/>
    <p:sldId id="306" r:id="rId42"/>
  </p:sldIdLst>
  <p:sldSz cx="9144000" cy="6858000" type="screen4x3"/>
  <p:notesSz cx="7104063" cy="10234613"/>
  <p:custDataLst>
    <p:tags r:id="rId4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23/7/2015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23/7/2015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33</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34</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35</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36</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38</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39</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7234916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678032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756675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277813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650529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8729113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8783327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1387624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329727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20000"/>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29240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734984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Παθολογική και Χειρουργική Νοσηλευτική ΙΙ (Ε)</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a:t>
            </a:r>
            <a:r>
              <a:rPr lang="en-US" sz="2800" b="1" dirty="0"/>
              <a:t>8</a:t>
            </a:r>
            <a:r>
              <a:rPr lang="el-GR" sz="2800" dirty="0" smtClean="0"/>
              <a:t>:</a:t>
            </a:r>
            <a:r>
              <a:rPr lang="en-US" sz="2800" dirty="0" smtClean="0"/>
              <a:t> </a:t>
            </a:r>
            <a:r>
              <a:rPr lang="el-GR" sz="2800" dirty="0" smtClean="0"/>
              <a:t>Πλύσεις Ουροδόχου Κύστης</a:t>
            </a:r>
            <a:endParaRPr lang="en-US" sz="2800" dirty="0" smtClean="0"/>
          </a:p>
          <a:p>
            <a:pPr>
              <a:spcBef>
                <a:spcPts val="0"/>
              </a:spcBef>
            </a:pPr>
            <a:r>
              <a:rPr lang="el-GR" sz="2400" dirty="0" smtClean="0"/>
              <a:t>Θεόδωρος Καπάδοχος</a:t>
            </a:r>
            <a:endParaRPr lang="el-GR" sz="2400" dirty="0"/>
          </a:p>
          <a:p>
            <a:pPr>
              <a:spcBef>
                <a:spcPts val="0"/>
              </a:spcBef>
            </a:pPr>
            <a:r>
              <a:rPr lang="el-GR" sz="2400" dirty="0"/>
              <a:t>Τμήμα </a:t>
            </a:r>
            <a:r>
              <a:rPr lang="el-GR" sz="2400" dirty="0" smtClean="0"/>
              <a:t>Νοσηλευτικής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Συνεχείς πλύσεις ουροδόχου </a:t>
            </a:r>
            <a:r>
              <a:rPr lang="el-GR" dirty="0" smtClean="0"/>
              <a:t>κύστης</a:t>
            </a:r>
            <a:br>
              <a:rPr lang="el-GR" dirty="0" smtClean="0"/>
            </a:br>
            <a:r>
              <a:rPr lang="el-GR" sz="3600" b="0" dirty="0" smtClean="0"/>
              <a:t>(3 από 4)</a:t>
            </a:r>
            <a:endParaRPr lang="el-GR" sz="3600" b="0" dirty="0"/>
          </a:p>
        </p:txBody>
      </p:sp>
      <p:sp>
        <p:nvSpPr>
          <p:cNvPr id="3" name="Content Placeholder 2"/>
          <p:cNvSpPr>
            <a:spLocks noGrp="1"/>
          </p:cNvSpPr>
          <p:nvPr>
            <p:ph idx="1"/>
          </p:nvPr>
        </p:nvSpPr>
        <p:spPr/>
        <p:txBody>
          <a:bodyPr>
            <a:normAutofit/>
          </a:bodyPr>
          <a:lstStyle/>
          <a:p>
            <a:r>
              <a:rPr lang="el-GR" b="1" dirty="0"/>
              <a:t>Σύνδεση ορού πλύσεων και συσκευής άσηπτα, τοποθέτηση στο στατό και εξαέρωση συσκευής στο νεφροειδές </a:t>
            </a:r>
            <a:r>
              <a:rPr lang="el-GR" dirty="0"/>
              <a:t>(Κλείσιμο ροής</a:t>
            </a:r>
            <a:r>
              <a:rPr lang="el-GR" dirty="0" smtClean="0"/>
              <a:t>),</a:t>
            </a:r>
            <a:endParaRPr lang="el-GR" dirty="0"/>
          </a:p>
          <a:p>
            <a:r>
              <a:rPr lang="el-GR" b="1" dirty="0" smtClean="0"/>
              <a:t>Εφαρμογή γαντιών,</a:t>
            </a:r>
            <a:endParaRPr lang="el-GR" dirty="0"/>
          </a:p>
          <a:p>
            <a:r>
              <a:rPr lang="el-GR" b="1" dirty="0" smtClean="0"/>
              <a:t>Αποσύνδεση </a:t>
            </a:r>
            <a:r>
              <a:rPr lang="el-GR" b="1" dirty="0"/>
              <a:t>πώματος από τον αυλό πλύσεων του ουροκαθετήρα και σύνδεση άκρου συσκευής </a:t>
            </a:r>
            <a:r>
              <a:rPr lang="el-GR" b="1" dirty="0" smtClean="0"/>
              <a:t>πλύσεων,</a:t>
            </a:r>
            <a:endParaRPr lang="el-GR" dirty="0"/>
          </a:p>
          <a:p>
            <a:r>
              <a:rPr lang="el-GR" dirty="0" smtClean="0"/>
              <a:t>Χρήση </a:t>
            </a:r>
            <a:r>
              <a:rPr lang="el-GR" dirty="0"/>
              <a:t>λαβίδας για έλεγχο ροής του ουροκαθετήρα, αν </a:t>
            </a:r>
            <a:r>
              <a:rPr lang="el-GR" dirty="0" smtClean="0"/>
              <a:t>χρειάζεται,</a:t>
            </a:r>
            <a:endParaRPr lang="el-GR" dirty="0"/>
          </a:p>
          <a:p>
            <a:r>
              <a:rPr lang="el-GR" b="1" dirty="0" smtClean="0"/>
              <a:t>Άνοιγμα </a:t>
            </a:r>
            <a:r>
              <a:rPr lang="el-GR" b="1" dirty="0"/>
              <a:t>ορού και ρύθμιση ροής κατά την </a:t>
            </a:r>
            <a:r>
              <a:rPr lang="el-GR" b="1" dirty="0" smtClean="0"/>
              <a:t>οδηγία,</a:t>
            </a:r>
            <a:endParaRPr lang="el-GR" dirty="0"/>
          </a:p>
          <a:p>
            <a:r>
              <a:rPr lang="el-GR" b="1" dirty="0" smtClean="0"/>
              <a:t>Έλεγχος </a:t>
            </a:r>
            <a:r>
              <a:rPr lang="el-GR" b="1" dirty="0"/>
              <a:t>παροχέτευσης </a:t>
            </a:r>
            <a:r>
              <a:rPr lang="el-GR" b="1" dirty="0" smtClean="0"/>
              <a:t>– ούρων,</a:t>
            </a:r>
            <a:endParaRPr lang="el-GR" dirty="0"/>
          </a:p>
          <a:p>
            <a:r>
              <a:rPr lang="el-GR" b="1" dirty="0" smtClean="0"/>
              <a:t>Απόρριψη </a:t>
            </a:r>
            <a:r>
              <a:rPr lang="el-GR" b="1" dirty="0"/>
              <a:t>χρησιμοποιούμενου </a:t>
            </a:r>
            <a:r>
              <a:rPr lang="el-GR" b="1" dirty="0" smtClean="0"/>
              <a:t>υλικού.</a:t>
            </a:r>
            <a:endParaRPr lang="el-GR"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2240266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Συνεχείς πλύσεις ουροδόχου </a:t>
            </a:r>
            <a:r>
              <a:rPr lang="el-GR" dirty="0" smtClean="0"/>
              <a:t>κύστης</a:t>
            </a:r>
            <a:br>
              <a:rPr lang="el-GR" dirty="0" smtClean="0"/>
            </a:br>
            <a:r>
              <a:rPr lang="el-GR" sz="3600" b="0" dirty="0" smtClean="0"/>
              <a:t>(4 από 4)</a:t>
            </a:r>
            <a:endParaRPr lang="el-GR" sz="3600" b="0" dirty="0"/>
          </a:p>
        </p:txBody>
      </p:sp>
      <p:sp>
        <p:nvSpPr>
          <p:cNvPr id="3" name="Content Placeholder 2"/>
          <p:cNvSpPr>
            <a:spLocks noGrp="1"/>
          </p:cNvSpPr>
          <p:nvPr>
            <p:ph idx="1"/>
          </p:nvPr>
        </p:nvSpPr>
        <p:spPr/>
        <p:txBody>
          <a:bodyPr>
            <a:normAutofit/>
          </a:bodyPr>
          <a:lstStyle/>
          <a:p>
            <a:r>
              <a:rPr lang="el-GR" dirty="0"/>
              <a:t>Τακτοποίηση </a:t>
            </a:r>
            <a:r>
              <a:rPr lang="el-GR" dirty="0" smtClean="0"/>
              <a:t>λευχημάτων,</a:t>
            </a:r>
            <a:endParaRPr lang="el-GR" dirty="0"/>
          </a:p>
          <a:p>
            <a:r>
              <a:rPr lang="el-GR" dirty="0" smtClean="0"/>
              <a:t>Ενημέρωση </a:t>
            </a:r>
            <a:r>
              <a:rPr lang="el-GR" dirty="0"/>
              <a:t>και εκπαίδευση ασθενή, έλεγχος για </a:t>
            </a:r>
            <a:r>
              <a:rPr lang="el-GR" dirty="0" smtClean="0"/>
              <a:t>προβλήματα,</a:t>
            </a:r>
            <a:endParaRPr lang="el-GR" dirty="0"/>
          </a:p>
          <a:p>
            <a:r>
              <a:rPr lang="el-GR" b="1" dirty="0" smtClean="0"/>
              <a:t>Πλύσιμο χεριών,</a:t>
            </a:r>
            <a:endParaRPr lang="el-GR" dirty="0"/>
          </a:p>
          <a:p>
            <a:r>
              <a:rPr lang="el-GR" b="1" dirty="0" smtClean="0"/>
              <a:t>Ενημέρωση </a:t>
            </a:r>
            <a:r>
              <a:rPr lang="el-GR" b="1" dirty="0"/>
              <a:t>λογοδοσίας και νοσηλευτικού διαγράμματος</a:t>
            </a:r>
            <a:r>
              <a:rPr lang="el-GR" dirty="0"/>
              <a:t> (ημερομηνία και ώρα, διαδικασία, είδος και ποσότητα ορού, ποιότητα ούρων που αποβλήθηκαν, προβλήματα που προέκυψαν, παρατηρήσεις σχετικά με τον ασθενή</a:t>
            </a:r>
            <a:r>
              <a:rPr lang="el-GR" dirty="0" smtClean="0"/>
              <a:t>).</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1084173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1. Τι είναι ο καθετηριασμός ουροδόχου κύστεως;</a:t>
            </a:r>
          </a:p>
        </p:txBody>
      </p:sp>
      <p:sp>
        <p:nvSpPr>
          <p:cNvPr id="3" name="Θέση περιεχομένου 2"/>
          <p:cNvSpPr>
            <a:spLocks noGrp="1"/>
          </p:cNvSpPr>
          <p:nvPr>
            <p:ph idx="1"/>
          </p:nvPr>
        </p:nvSpPr>
        <p:spPr/>
        <p:txBody>
          <a:bodyPr/>
          <a:lstStyle/>
          <a:p>
            <a:r>
              <a:rPr lang="el-GR" dirty="0"/>
              <a:t>Είναι η εισαγωγή καθετήρα (folley) στην ουροδόχο κύστη, δια μέσω της ουρήθρας, με σκοπό την παροχέτευση των ούρων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2484499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2. Ποιες είναι οι διαγνωστικές ενδείξεις εισαγωγής καθετήρα ουροδόχου κύστεως;</a:t>
            </a:r>
          </a:p>
        </p:txBody>
      </p:sp>
      <p:sp>
        <p:nvSpPr>
          <p:cNvPr id="3" name="Θέση περιεχομένου 2"/>
          <p:cNvSpPr>
            <a:spLocks noGrp="1"/>
          </p:cNvSpPr>
          <p:nvPr>
            <p:ph idx="1"/>
          </p:nvPr>
        </p:nvSpPr>
        <p:spPr/>
        <p:txBody>
          <a:bodyPr/>
          <a:lstStyle/>
          <a:p>
            <a:r>
              <a:rPr lang="el-GR" dirty="0"/>
              <a:t>Συλλογή ούρων για </a:t>
            </a:r>
            <a:r>
              <a:rPr lang="el-GR" dirty="0" smtClean="0"/>
              <a:t>καλλιέργεια,</a:t>
            </a:r>
            <a:endParaRPr lang="el-GR" dirty="0"/>
          </a:p>
          <a:p>
            <a:r>
              <a:rPr lang="el-GR" dirty="0"/>
              <a:t>Μέτρηση υπολείμματος </a:t>
            </a:r>
            <a:r>
              <a:rPr lang="el-GR" dirty="0" smtClean="0"/>
              <a:t>ούρων,</a:t>
            </a:r>
            <a:endParaRPr lang="el-GR" dirty="0"/>
          </a:p>
          <a:p>
            <a:r>
              <a:rPr lang="el-GR" dirty="0"/>
              <a:t>Έγχυση σκιαγραφικής </a:t>
            </a:r>
            <a:r>
              <a:rPr lang="el-GR" dirty="0" smtClean="0"/>
              <a:t>ουσίας,</a:t>
            </a:r>
            <a:endParaRPr lang="el-GR" dirty="0"/>
          </a:p>
          <a:p>
            <a:r>
              <a:rPr lang="el-GR" dirty="0"/>
              <a:t>Ουροδυναμική μελέτη του κατώτερου ουροποιητικού </a:t>
            </a:r>
            <a:r>
              <a:rPr lang="el-GR" dirty="0" smtClean="0"/>
              <a:t>συστήματος.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3485124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3. Ποιες είναι οι θεραπευτικές ενδείξεις εισαγωγής καθετήρα ουροδόχου κύστεως;</a:t>
            </a:r>
          </a:p>
        </p:txBody>
      </p:sp>
      <p:sp>
        <p:nvSpPr>
          <p:cNvPr id="3" name="Θέση περιεχομένου 2"/>
          <p:cNvSpPr>
            <a:spLocks noGrp="1"/>
          </p:cNvSpPr>
          <p:nvPr>
            <p:ph idx="1"/>
          </p:nvPr>
        </p:nvSpPr>
        <p:spPr/>
        <p:txBody>
          <a:bodyPr/>
          <a:lstStyle/>
          <a:p>
            <a:r>
              <a:rPr lang="el-GR" dirty="0"/>
              <a:t>Άρση υποκυστικής </a:t>
            </a:r>
            <a:r>
              <a:rPr lang="el-GR" dirty="0" smtClean="0"/>
              <a:t>απόφραξης,</a:t>
            </a:r>
            <a:endParaRPr lang="el-GR" dirty="0"/>
          </a:p>
          <a:p>
            <a:r>
              <a:rPr lang="el-GR" dirty="0"/>
              <a:t>Παροχέτευση κύστεως σε χειρουργικές επεμβάσεις στο κατώτερο </a:t>
            </a:r>
            <a:r>
              <a:rPr lang="el-GR" dirty="0" smtClean="0"/>
              <a:t>ουροποιητικό,</a:t>
            </a:r>
            <a:endParaRPr lang="el-GR" dirty="0"/>
          </a:p>
          <a:p>
            <a:r>
              <a:rPr lang="el-GR" dirty="0"/>
              <a:t>Ακριβής μέτρηση ούρων (τήρηση ισοζυγίου</a:t>
            </a:r>
            <a:r>
              <a:rPr lang="el-GR" dirty="0" smtClean="0"/>
              <a:t>),</a:t>
            </a:r>
            <a:endParaRPr lang="el-GR" dirty="0"/>
          </a:p>
          <a:p>
            <a:r>
              <a:rPr lang="el-GR" dirty="0"/>
              <a:t>Διαλείποντες καθετηριασμοί κύστεως (νευρογενής κύστη</a:t>
            </a:r>
            <a:r>
              <a:rPr lang="el-GR" dirty="0" smtClean="0"/>
              <a:t>),</a:t>
            </a:r>
            <a:endParaRPr lang="el-GR" dirty="0"/>
          </a:p>
          <a:p>
            <a:r>
              <a:rPr lang="el-GR" dirty="0"/>
              <a:t>Τοποθέτηση καθετήρα ως νάρθηκα  (ουρηθροκυστική αναστόμωση</a:t>
            </a:r>
            <a:r>
              <a:rPr lang="el-GR" dirty="0" smtClean="0"/>
              <a:t>),</a:t>
            </a:r>
            <a:endParaRPr lang="el-GR" dirty="0"/>
          </a:p>
          <a:p>
            <a:r>
              <a:rPr lang="el-GR" dirty="0"/>
              <a:t>Έγχυση </a:t>
            </a:r>
            <a:r>
              <a:rPr lang="el-GR" dirty="0" smtClean="0"/>
              <a:t>φαρμάκου,</a:t>
            </a:r>
            <a:endParaRPr lang="el-GR" dirty="0"/>
          </a:p>
          <a:p>
            <a:r>
              <a:rPr lang="el-GR" dirty="0"/>
              <a:t>Σε κατακλιμένους, με νευρολογικές παθήσεις, κωματώδεις καταστάσεις για λόγους καθαριότητας και πρόληψη </a:t>
            </a:r>
            <a:r>
              <a:rPr lang="el-GR" dirty="0" smtClean="0"/>
              <a:t>κατακλίσεων.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46745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4. Ποιοι είναι οι τύποι των καθετήρων ουροδόχου κύστεως;</a:t>
            </a:r>
          </a:p>
        </p:txBody>
      </p:sp>
      <p:sp>
        <p:nvSpPr>
          <p:cNvPr id="3" name="Θέση περιεχομένου 2"/>
          <p:cNvSpPr>
            <a:spLocks noGrp="1"/>
          </p:cNvSpPr>
          <p:nvPr>
            <p:ph idx="1"/>
          </p:nvPr>
        </p:nvSpPr>
        <p:spPr/>
        <p:txBody>
          <a:bodyPr/>
          <a:lstStyle/>
          <a:p>
            <a:r>
              <a:rPr lang="el-GR" dirty="0"/>
              <a:t>Απλός </a:t>
            </a:r>
            <a:r>
              <a:rPr lang="en-US" dirty="0" smtClean="0"/>
              <a:t>Folley</a:t>
            </a:r>
            <a:r>
              <a:rPr lang="el-GR" dirty="0" smtClean="0"/>
              <a:t>,</a:t>
            </a:r>
            <a:endParaRPr lang="en-US" dirty="0"/>
          </a:p>
          <a:p>
            <a:r>
              <a:rPr lang="el-GR" dirty="0"/>
              <a:t>Τριών κατευθύνσεων </a:t>
            </a:r>
            <a:r>
              <a:rPr lang="en-US" dirty="0"/>
              <a:t>Folley (Three way) </a:t>
            </a:r>
            <a:r>
              <a:rPr lang="el-GR" dirty="0"/>
              <a:t>για </a:t>
            </a:r>
            <a:r>
              <a:rPr lang="el-GR" dirty="0" smtClean="0"/>
              <a:t>πλύσεις,</a:t>
            </a:r>
            <a:endParaRPr lang="el-GR" dirty="0"/>
          </a:p>
          <a:p>
            <a:r>
              <a:rPr lang="en-US" dirty="0"/>
              <a:t>Folley Silicone </a:t>
            </a:r>
            <a:r>
              <a:rPr lang="el-GR" dirty="0"/>
              <a:t>για παρατεταμένη </a:t>
            </a:r>
            <a:r>
              <a:rPr lang="el-GR" dirty="0" smtClean="0"/>
              <a:t>χρήση,</a:t>
            </a:r>
            <a:endParaRPr lang="el-GR" dirty="0"/>
          </a:p>
          <a:p>
            <a:r>
              <a:rPr lang="en-US" dirty="0" smtClean="0"/>
              <a:t>Tieman</a:t>
            </a:r>
            <a:r>
              <a:rPr lang="el-GR" dirty="0" smtClean="0"/>
              <a:t>,</a:t>
            </a:r>
            <a:endParaRPr lang="en-US" dirty="0"/>
          </a:p>
          <a:p>
            <a:r>
              <a:rPr lang="en-US" dirty="0" smtClean="0"/>
              <a:t>Nelaton</a:t>
            </a:r>
            <a:r>
              <a:rPr lang="el-GR" dirty="0" smtClean="0"/>
              <a:t>,</a:t>
            </a:r>
            <a:endParaRPr lang="en-US" dirty="0"/>
          </a:p>
          <a:p>
            <a:r>
              <a:rPr lang="en-US" dirty="0" smtClean="0"/>
              <a:t>Malecot</a:t>
            </a:r>
            <a:r>
              <a:rPr lang="el-GR" dirty="0" smtClean="0"/>
              <a:t>,</a:t>
            </a:r>
            <a:endParaRPr lang="en-US" dirty="0"/>
          </a:p>
          <a:p>
            <a:r>
              <a:rPr lang="en-US" dirty="0" smtClean="0"/>
              <a:t>Pezzer</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3505931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200" dirty="0"/>
              <a:t>5. Με ποιες μονάδες μετράμε τη διάμετρο των καθετήρων και ποια τα συνήθη μεγέθη σε ενήλικες;</a:t>
            </a:r>
          </a:p>
        </p:txBody>
      </p:sp>
      <p:sp>
        <p:nvSpPr>
          <p:cNvPr id="3" name="Θέση περιεχομένου 2"/>
          <p:cNvSpPr>
            <a:spLocks noGrp="1"/>
          </p:cNvSpPr>
          <p:nvPr>
            <p:ph idx="1"/>
          </p:nvPr>
        </p:nvSpPr>
        <p:spPr/>
        <p:txBody>
          <a:bodyPr/>
          <a:lstStyle/>
          <a:p>
            <a:r>
              <a:rPr lang="el-GR" dirty="0"/>
              <a:t>Η διάμετρος μετριέται με την κλίμακα French (Fr - Αμερικάνικο σύστημα) ή Charrier (Ch – Ευρωπαϊκά).</a:t>
            </a:r>
          </a:p>
          <a:p>
            <a:r>
              <a:rPr lang="el-GR" dirty="0"/>
              <a:t>1 Fr = 1 Ch = 0,33mm (άρα 3 Fr = 1mm</a:t>
            </a:r>
            <a:r>
              <a:rPr lang="el-GR" dirty="0" smtClean="0"/>
              <a:t>).</a:t>
            </a:r>
            <a:endParaRPr lang="el-GR" dirty="0"/>
          </a:p>
          <a:p>
            <a:r>
              <a:rPr lang="el-GR" dirty="0"/>
              <a:t>Παράδειγμα: Καθετήρας 18Fr έχει διάμετρο </a:t>
            </a:r>
            <a:r>
              <a:rPr lang="el-GR" dirty="0" smtClean="0"/>
              <a:t>6mm.</a:t>
            </a:r>
            <a:endParaRPr lang="el-GR" dirty="0"/>
          </a:p>
          <a:p>
            <a:r>
              <a:rPr lang="el-GR" dirty="0"/>
              <a:t>Τα συνήθη μεγέθη σε ενήλικες είναι: 16-18Fr και άνω. Αρχικά επιλέγεται το μικρότερο κατάλληλο </a:t>
            </a:r>
            <a:r>
              <a:rPr lang="el-GR" dirty="0" smtClean="0"/>
              <a:t>μέγεθος.</a:t>
            </a: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1214989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6. Αίτια δυσκολίας καθετηριασμού ουροδόχου κύστης;</a:t>
            </a:r>
          </a:p>
        </p:txBody>
      </p:sp>
      <p:sp>
        <p:nvSpPr>
          <p:cNvPr id="3" name="Θέση περιεχομένου 2"/>
          <p:cNvSpPr>
            <a:spLocks noGrp="1"/>
          </p:cNvSpPr>
          <p:nvPr>
            <p:ph idx="1"/>
          </p:nvPr>
        </p:nvSpPr>
        <p:spPr/>
        <p:txBody>
          <a:bodyPr/>
          <a:lstStyle/>
          <a:p>
            <a:r>
              <a:rPr lang="el-GR" dirty="0"/>
              <a:t>Υπερπλασία </a:t>
            </a:r>
            <a:r>
              <a:rPr lang="el-GR" dirty="0" smtClean="0"/>
              <a:t>προστάτη,</a:t>
            </a:r>
            <a:endParaRPr lang="el-GR" dirty="0"/>
          </a:p>
          <a:p>
            <a:r>
              <a:rPr lang="el-GR" dirty="0"/>
              <a:t>Μετεγχειρητική σύγκλειση κυστικού </a:t>
            </a:r>
            <a:r>
              <a:rPr lang="el-GR" dirty="0" smtClean="0"/>
              <a:t>αυχένα,</a:t>
            </a:r>
            <a:endParaRPr lang="el-GR" dirty="0"/>
          </a:p>
          <a:p>
            <a:r>
              <a:rPr lang="el-GR" dirty="0"/>
              <a:t>Στενώματα </a:t>
            </a:r>
            <a:r>
              <a:rPr lang="el-GR" dirty="0" smtClean="0"/>
              <a:t>ουρήθρας,</a:t>
            </a:r>
            <a:endParaRPr lang="el-GR" dirty="0"/>
          </a:p>
          <a:p>
            <a:r>
              <a:rPr lang="el-GR" dirty="0"/>
              <a:t>Κακώσεις </a:t>
            </a:r>
            <a:r>
              <a:rPr lang="el-GR" dirty="0" smtClean="0"/>
              <a:t>ουρήθρας,</a:t>
            </a:r>
            <a:endParaRPr lang="el-GR" dirty="0"/>
          </a:p>
          <a:p>
            <a:r>
              <a:rPr lang="el-GR" dirty="0"/>
              <a:t>Σπασμός </a:t>
            </a:r>
            <a:r>
              <a:rPr lang="el-GR" dirty="0" smtClean="0"/>
              <a:t>ουρήθρας.</a:t>
            </a: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726074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7. Ποιος είναι ο μέγιστος χρόνος παραμονής ενός ουροκαθετήρα;</a:t>
            </a:r>
          </a:p>
        </p:txBody>
      </p:sp>
      <p:sp>
        <p:nvSpPr>
          <p:cNvPr id="3" name="Θέση περιεχομένου 2"/>
          <p:cNvSpPr>
            <a:spLocks noGrp="1"/>
          </p:cNvSpPr>
          <p:nvPr>
            <p:ph idx="1"/>
          </p:nvPr>
        </p:nvSpPr>
        <p:spPr/>
        <p:txBody>
          <a:bodyPr/>
          <a:lstStyle/>
          <a:p>
            <a:r>
              <a:rPr lang="el-GR" dirty="0"/>
              <a:t>Τύπου </a:t>
            </a:r>
            <a:r>
              <a:rPr lang="en-US" dirty="0"/>
              <a:t>Folley: 10-15 </a:t>
            </a:r>
            <a:r>
              <a:rPr lang="el-GR" dirty="0" smtClean="0"/>
              <a:t>ημέρες,</a:t>
            </a:r>
            <a:endParaRPr lang="el-GR" dirty="0"/>
          </a:p>
          <a:p>
            <a:r>
              <a:rPr lang="el-GR" dirty="0"/>
              <a:t>Τύπου </a:t>
            </a:r>
            <a:r>
              <a:rPr lang="en-US" dirty="0"/>
              <a:t>Folley Silicone: 30-40 </a:t>
            </a:r>
            <a:r>
              <a:rPr lang="el-GR" dirty="0" smtClean="0"/>
              <a:t>ημέρες.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2486466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8. Τι γνωρίζεται για το μπαλόνι του καθετήρα;</a:t>
            </a:r>
          </a:p>
        </p:txBody>
      </p:sp>
      <p:sp>
        <p:nvSpPr>
          <p:cNvPr id="3" name="Θέση περιεχομένου 2"/>
          <p:cNvSpPr>
            <a:spLocks noGrp="1"/>
          </p:cNvSpPr>
          <p:nvPr>
            <p:ph idx="1"/>
          </p:nvPr>
        </p:nvSpPr>
        <p:spPr/>
        <p:txBody>
          <a:bodyPr/>
          <a:lstStyle/>
          <a:p>
            <a:r>
              <a:rPr lang="el-GR" dirty="0"/>
              <a:t>Γεμίζει με 5-10cc φυσιολογικό </a:t>
            </a:r>
            <a:r>
              <a:rPr lang="el-GR" dirty="0" smtClean="0"/>
              <a:t>ορό,</a:t>
            </a:r>
            <a:endParaRPr lang="el-GR" dirty="0"/>
          </a:p>
          <a:p>
            <a:r>
              <a:rPr lang="el-GR" dirty="0"/>
              <a:t>Αν κατά την διάρκεια που γεμίζει, συναντήσουμε ιδιαίτερη αντίσταση, είναι πιθανό να μην έχει προωθηθεί σωστά ο </a:t>
            </a:r>
            <a:r>
              <a:rPr lang="el-GR" dirty="0" smtClean="0"/>
              <a:t>καθετήρας,</a:t>
            </a:r>
            <a:endParaRPr lang="el-GR" dirty="0"/>
          </a:p>
          <a:p>
            <a:r>
              <a:rPr lang="el-GR" dirty="0"/>
              <a:t>Αφού γεμίσουμε το μπαλόνι, εφαρμόζουμε ήπια έλξη του καθετήρα ώστε το </a:t>
            </a:r>
            <a:r>
              <a:rPr lang="el-GR" dirty="0" smtClean="0"/>
              <a:t>μπαλόνι </a:t>
            </a:r>
            <a:r>
              <a:rPr lang="el-GR" dirty="0"/>
              <a:t>να ακουμπήσει στον αυχένα της ουροδόχου </a:t>
            </a:r>
            <a:r>
              <a:rPr lang="el-GR" dirty="0" smtClean="0"/>
              <a:t>κύστης,</a:t>
            </a:r>
            <a:endParaRPr lang="el-GR" dirty="0"/>
          </a:p>
          <a:p>
            <a:r>
              <a:rPr lang="el-GR" dirty="0"/>
              <a:t>Για την αφαίρεση του καθετήρα, θα πρέπει απαραίτητα να αφαιρέσουμε πρώτα όλο το υγρό που χρησιμοποιήθηκε για το γέμισμα του </a:t>
            </a:r>
            <a:r>
              <a:rPr lang="el-GR" dirty="0" smtClean="0"/>
              <a:t>μπαλονιού.</a:t>
            </a: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798797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Διαλείπουσες </a:t>
            </a:r>
            <a:r>
              <a:rPr lang="el-GR" dirty="0"/>
              <a:t>πλύσεις ουροδόχου </a:t>
            </a:r>
            <a:r>
              <a:rPr lang="el-GR" dirty="0" smtClean="0"/>
              <a:t>κύστης</a:t>
            </a:r>
            <a:br>
              <a:rPr lang="el-GR" dirty="0" smtClean="0"/>
            </a:br>
            <a:r>
              <a:rPr lang="el-GR" sz="3600" b="0" dirty="0" smtClean="0"/>
              <a:t>(1 από 6)</a:t>
            </a:r>
            <a:endParaRPr lang="el-GR" sz="3600" b="0" dirty="0"/>
          </a:p>
        </p:txBody>
      </p:sp>
      <p:sp>
        <p:nvSpPr>
          <p:cNvPr id="3" name="Content Placeholder 2"/>
          <p:cNvSpPr>
            <a:spLocks noGrp="1"/>
          </p:cNvSpPr>
          <p:nvPr>
            <p:ph idx="1"/>
          </p:nvPr>
        </p:nvSpPr>
        <p:spPr/>
        <p:txBody>
          <a:bodyPr>
            <a:normAutofit/>
          </a:bodyPr>
          <a:lstStyle/>
          <a:p>
            <a:r>
              <a:rPr lang="el-GR" dirty="0"/>
              <a:t>Έλεγχος και επιβεβαίωση επίσχεσης </a:t>
            </a:r>
            <a:r>
              <a:rPr lang="el-GR" dirty="0" smtClean="0"/>
              <a:t>ούρων,</a:t>
            </a:r>
            <a:endParaRPr lang="el-GR" dirty="0"/>
          </a:p>
          <a:p>
            <a:r>
              <a:rPr lang="el-GR" b="1" dirty="0" smtClean="0"/>
              <a:t>Προετοιμασία </a:t>
            </a:r>
            <a:r>
              <a:rPr lang="el-GR" b="1" dirty="0"/>
              <a:t>υλικού</a:t>
            </a:r>
            <a:r>
              <a:rPr lang="el-GR" dirty="0"/>
              <a:t> (Αποστειρωμένη κάψα, φυσιολογικός ορός, σύριγγα τύπου </a:t>
            </a:r>
            <a:r>
              <a:rPr lang="en-US" dirty="0"/>
              <a:t>Levin </a:t>
            </a:r>
            <a:r>
              <a:rPr lang="el-GR" dirty="0"/>
              <a:t>60</a:t>
            </a:r>
            <a:r>
              <a:rPr lang="en-US" dirty="0"/>
              <a:t>cc</a:t>
            </a:r>
            <a:r>
              <a:rPr lang="el-GR" dirty="0"/>
              <a:t>, γάντια απλά, γάζες αποστειρωμένες, αντισηπτικό διάλυμα, νεφροειδές, φύλλα χαρτοβάμβακα, αδιάβροχο, λαβίδα</a:t>
            </a:r>
            <a:r>
              <a:rPr lang="el-GR" dirty="0" smtClean="0"/>
              <a:t>),</a:t>
            </a:r>
            <a:endParaRPr lang="el-GR" dirty="0"/>
          </a:p>
          <a:p>
            <a:r>
              <a:rPr lang="el-GR" b="1" dirty="0" smtClean="0"/>
              <a:t>Πλύσιμο χεριών,</a:t>
            </a:r>
            <a:endParaRPr lang="el-GR" dirty="0"/>
          </a:p>
          <a:p>
            <a:r>
              <a:rPr lang="el-GR" dirty="0" smtClean="0"/>
              <a:t>Εξασφάλιση </a:t>
            </a:r>
            <a:r>
              <a:rPr lang="el-GR" dirty="0"/>
              <a:t>κατάλληλου περιβάλλοντος (φως, θερμοκρασία, επισκέπτες, παραβάν ή κουρτίνα</a:t>
            </a:r>
            <a:r>
              <a:rPr lang="el-GR" dirty="0" smtClean="0"/>
              <a:t>),</a:t>
            </a:r>
            <a:endParaRPr lang="el-GR"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688724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2700" dirty="0"/>
              <a:t>9. Ποια είναι τα εξωτερικά ανατομικά μέρη του ουροποιογεννητικού συστήματος του άνδρα και της γυναίκας</a:t>
            </a:r>
            <a:r>
              <a:rPr lang="el-GR" sz="2700" dirty="0" smtClean="0"/>
              <a:t>;</a:t>
            </a:r>
            <a:endParaRPr lang="el-GR" sz="2700" dirty="0"/>
          </a:p>
        </p:txBody>
      </p:sp>
      <p:sp>
        <p:nvSpPr>
          <p:cNvPr id="3" name="Θέση περιεχομένου 2"/>
          <p:cNvSpPr>
            <a:spLocks noGrp="1"/>
          </p:cNvSpPr>
          <p:nvPr>
            <p:ph idx="1"/>
          </p:nvPr>
        </p:nvSpPr>
        <p:spPr/>
        <p:txBody>
          <a:bodyPr>
            <a:normAutofit lnSpcReduction="10000"/>
          </a:bodyPr>
          <a:lstStyle/>
          <a:p>
            <a:r>
              <a:rPr lang="el-GR" dirty="0"/>
              <a:t>Άνδρας:</a:t>
            </a:r>
          </a:p>
          <a:p>
            <a:pPr lvl="1"/>
            <a:r>
              <a:rPr lang="el-GR" dirty="0"/>
              <a:t>Βάλανος και </a:t>
            </a:r>
            <a:r>
              <a:rPr lang="el-GR" dirty="0" smtClean="0"/>
              <a:t>ουρήθρα,</a:t>
            </a:r>
            <a:endParaRPr lang="el-GR" dirty="0"/>
          </a:p>
          <a:p>
            <a:pPr lvl="1"/>
            <a:r>
              <a:rPr lang="el-GR" dirty="0" smtClean="0"/>
              <a:t>Πόσθη,</a:t>
            </a:r>
            <a:endParaRPr lang="el-GR" dirty="0"/>
          </a:p>
          <a:p>
            <a:pPr lvl="1"/>
            <a:r>
              <a:rPr lang="el-GR" dirty="0"/>
              <a:t>Στεφανιαία </a:t>
            </a:r>
            <a:r>
              <a:rPr lang="el-GR" dirty="0" smtClean="0"/>
              <a:t>αύλακα,</a:t>
            </a:r>
            <a:endParaRPr lang="el-GR" dirty="0"/>
          </a:p>
          <a:p>
            <a:pPr lvl="1"/>
            <a:r>
              <a:rPr lang="el-GR" dirty="0"/>
              <a:t>Σώμα </a:t>
            </a:r>
            <a:r>
              <a:rPr lang="el-GR" dirty="0" smtClean="0"/>
              <a:t>πέους,</a:t>
            </a:r>
            <a:endParaRPr lang="el-GR" dirty="0"/>
          </a:p>
          <a:p>
            <a:pPr lvl="1"/>
            <a:r>
              <a:rPr lang="el-GR" dirty="0" smtClean="0"/>
              <a:t>Όσχεο.</a:t>
            </a:r>
            <a:endParaRPr lang="el-GR" dirty="0"/>
          </a:p>
          <a:p>
            <a:r>
              <a:rPr lang="el-GR" dirty="0"/>
              <a:t>Γυναίκα:</a:t>
            </a:r>
          </a:p>
          <a:p>
            <a:pPr lvl="1"/>
            <a:r>
              <a:rPr lang="el-GR" dirty="0"/>
              <a:t>Μεγάλα </a:t>
            </a:r>
            <a:r>
              <a:rPr lang="el-GR" dirty="0" smtClean="0"/>
              <a:t>χείλη,</a:t>
            </a:r>
            <a:endParaRPr lang="el-GR" dirty="0"/>
          </a:p>
          <a:p>
            <a:pPr lvl="1"/>
            <a:r>
              <a:rPr lang="el-GR" dirty="0"/>
              <a:t>Μικρά </a:t>
            </a:r>
            <a:r>
              <a:rPr lang="el-GR" dirty="0" smtClean="0"/>
              <a:t>χείλη,</a:t>
            </a:r>
            <a:endParaRPr lang="el-GR" dirty="0"/>
          </a:p>
          <a:p>
            <a:pPr lvl="1"/>
            <a:r>
              <a:rPr lang="el-GR" dirty="0"/>
              <a:t>Πόσθη </a:t>
            </a:r>
            <a:r>
              <a:rPr lang="el-GR" dirty="0" smtClean="0"/>
              <a:t>κλειτορίδας,</a:t>
            </a:r>
            <a:endParaRPr lang="el-GR" dirty="0"/>
          </a:p>
          <a:p>
            <a:pPr lvl="1"/>
            <a:r>
              <a:rPr lang="el-GR" dirty="0" smtClean="0"/>
              <a:t>Κλειτορίδα,</a:t>
            </a:r>
            <a:endParaRPr lang="el-GR" dirty="0"/>
          </a:p>
          <a:p>
            <a:pPr lvl="1"/>
            <a:r>
              <a:rPr lang="el-GR" dirty="0" smtClean="0"/>
              <a:t>Ουρήθρα,</a:t>
            </a:r>
            <a:endParaRPr lang="el-GR" dirty="0"/>
          </a:p>
          <a:p>
            <a:pPr lvl="1"/>
            <a:r>
              <a:rPr lang="el-GR" dirty="0" smtClean="0"/>
              <a:t>Κόλπος.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22750410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200" dirty="0"/>
              <a:t>10. Αναφέρατε κατά σειρά τα βασικά ανατομικά μέρη του ουροποιητικού συστήματος:</a:t>
            </a:r>
          </a:p>
        </p:txBody>
      </p:sp>
      <p:sp>
        <p:nvSpPr>
          <p:cNvPr id="3" name="Θέση περιεχομένου 2"/>
          <p:cNvSpPr>
            <a:spLocks noGrp="1"/>
          </p:cNvSpPr>
          <p:nvPr>
            <p:ph idx="1"/>
          </p:nvPr>
        </p:nvSpPr>
        <p:spPr/>
        <p:txBody>
          <a:bodyPr/>
          <a:lstStyle/>
          <a:p>
            <a:r>
              <a:rPr lang="el-GR" dirty="0"/>
              <a:t>Σε γυναίκα η ουρήθρα έχει μήκος 3-6 </a:t>
            </a:r>
            <a:r>
              <a:rPr lang="el-GR" dirty="0" smtClean="0"/>
              <a:t>εκατοστά,</a:t>
            </a:r>
            <a:endParaRPr lang="el-GR" dirty="0"/>
          </a:p>
          <a:p>
            <a:r>
              <a:rPr lang="el-GR" dirty="0"/>
              <a:t>Σε άνδρα η ουρήθρα έχει μήκος 18-21 </a:t>
            </a:r>
            <a:r>
              <a:rPr lang="el-GR" dirty="0" smtClean="0"/>
              <a:t>εκατοστά.</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415166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200" dirty="0"/>
              <a:t>11. Αναφέρατε κατά σειρά τα βασικά ανατομικά μέρη του ουροποιητικού συστήματος</a:t>
            </a:r>
            <a:r>
              <a:rPr lang="el-GR" sz="3200" dirty="0" smtClean="0"/>
              <a:t>:</a:t>
            </a:r>
            <a:endParaRPr lang="el-GR" sz="3200" dirty="0"/>
          </a:p>
        </p:txBody>
      </p:sp>
      <p:sp>
        <p:nvSpPr>
          <p:cNvPr id="3" name="Θέση περιεχομένου 2"/>
          <p:cNvSpPr>
            <a:spLocks noGrp="1"/>
          </p:cNvSpPr>
          <p:nvPr>
            <p:ph idx="1"/>
          </p:nvPr>
        </p:nvSpPr>
        <p:spPr/>
        <p:txBody>
          <a:bodyPr/>
          <a:lstStyle/>
          <a:p>
            <a:r>
              <a:rPr lang="el-GR" dirty="0"/>
              <a:t>Νεφρική αρτηρία και </a:t>
            </a:r>
            <a:r>
              <a:rPr lang="el-GR" dirty="0" smtClean="0"/>
              <a:t>φλέβα,</a:t>
            </a:r>
            <a:endParaRPr lang="el-GR" dirty="0"/>
          </a:p>
          <a:p>
            <a:r>
              <a:rPr lang="el-GR" dirty="0" smtClean="0"/>
              <a:t>Νεφρός</a:t>
            </a:r>
            <a:r>
              <a:rPr lang="en-US" dirty="0" smtClean="0"/>
              <a:t> </a:t>
            </a:r>
            <a:r>
              <a:rPr lang="el-GR" dirty="0" smtClean="0"/>
              <a:t>(</a:t>
            </a:r>
            <a:r>
              <a:rPr lang="el-GR" dirty="0"/>
              <a:t>κάψα, φλοιός, μυελός</a:t>
            </a:r>
            <a:r>
              <a:rPr lang="el-GR" dirty="0" smtClean="0"/>
              <a:t>),</a:t>
            </a:r>
            <a:endParaRPr lang="el-GR" dirty="0"/>
          </a:p>
          <a:p>
            <a:r>
              <a:rPr lang="el-GR" dirty="0"/>
              <a:t>Νεφρικοί </a:t>
            </a:r>
            <a:r>
              <a:rPr lang="el-GR" dirty="0" smtClean="0"/>
              <a:t>κάλυκες,</a:t>
            </a:r>
            <a:endParaRPr lang="el-GR" dirty="0"/>
          </a:p>
          <a:p>
            <a:r>
              <a:rPr lang="el-GR" dirty="0"/>
              <a:t>Νεφρική </a:t>
            </a:r>
            <a:r>
              <a:rPr lang="el-GR" dirty="0" smtClean="0"/>
              <a:t>πύελος,</a:t>
            </a:r>
            <a:endParaRPr lang="el-GR" dirty="0"/>
          </a:p>
          <a:p>
            <a:r>
              <a:rPr lang="el-GR" dirty="0" smtClean="0"/>
              <a:t>Ουρητήρας,</a:t>
            </a:r>
            <a:endParaRPr lang="el-GR" dirty="0"/>
          </a:p>
          <a:p>
            <a:r>
              <a:rPr lang="el-GR" dirty="0"/>
              <a:t>Ουροδόχος </a:t>
            </a:r>
            <a:r>
              <a:rPr lang="el-GR" dirty="0" smtClean="0"/>
              <a:t>κύστη,</a:t>
            </a:r>
            <a:endParaRPr lang="el-GR" dirty="0"/>
          </a:p>
          <a:p>
            <a:r>
              <a:rPr lang="el-GR" dirty="0" smtClean="0"/>
              <a:t>Ουρήθρα.</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1522456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12. Αναφέρατε κατά σειρά τα βασικά ανατομικά μέρη του νεφρώνα:</a:t>
            </a:r>
          </a:p>
        </p:txBody>
      </p:sp>
      <p:sp>
        <p:nvSpPr>
          <p:cNvPr id="3" name="Θέση περιεχομένου 2"/>
          <p:cNvSpPr>
            <a:spLocks noGrp="1"/>
          </p:cNvSpPr>
          <p:nvPr>
            <p:ph idx="1"/>
          </p:nvPr>
        </p:nvSpPr>
        <p:spPr/>
        <p:txBody>
          <a:bodyPr/>
          <a:lstStyle/>
          <a:p>
            <a:r>
              <a:rPr lang="el-GR" dirty="0"/>
              <a:t>Προσαγωγό και απαγωγό </a:t>
            </a:r>
            <a:r>
              <a:rPr lang="el-GR" dirty="0" smtClean="0"/>
              <a:t>αρτηρίδιο,</a:t>
            </a:r>
            <a:endParaRPr lang="el-GR" dirty="0"/>
          </a:p>
          <a:p>
            <a:r>
              <a:rPr lang="el-GR" dirty="0" smtClean="0"/>
              <a:t>Σπείραμα,</a:t>
            </a:r>
            <a:endParaRPr lang="el-GR" dirty="0"/>
          </a:p>
          <a:p>
            <a:r>
              <a:rPr lang="el-GR" dirty="0"/>
              <a:t>Σπειραματική κάψα (του </a:t>
            </a:r>
            <a:r>
              <a:rPr lang="en-US" dirty="0"/>
              <a:t>Bowman</a:t>
            </a:r>
            <a:r>
              <a:rPr lang="en-US" dirty="0" smtClean="0"/>
              <a:t>)</a:t>
            </a:r>
            <a:r>
              <a:rPr lang="el-GR" dirty="0" smtClean="0"/>
              <a:t>,</a:t>
            </a:r>
            <a:endParaRPr lang="en-US" dirty="0"/>
          </a:p>
          <a:p>
            <a:r>
              <a:rPr lang="el-GR" dirty="0"/>
              <a:t>Εγγύς εσπειρωμένο </a:t>
            </a:r>
            <a:r>
              <a:rPr lang="el-GR" dirty="0" smtClean="0"/>
              <a:t>σωληνάριο,</a:t>
            </a:r>
            <a:endParaRPr lang="el-GR" dirty="0"/>
          </a:p>
          <a:p>
            <a:r>
              <a:rPr lang="el-GR" dirty="0"/>
              <a:t>Κατιόν σκέλος αγκύλης </a:t>
            </a:r>
            <a:r>
              <a:rPr lang="en-US" dirty="0" smtClean="0"/>
              <a:t>Henle</a:t>
            </a:r>
            <a:r>
              <a:rPr lang="el-GR" dirty="0" smtClean="0"/>
              <a:t>,</a:t>
            </a:r>
            <a:endParaRPr lang="en-US" dirty="0"/>
          </a:p>
          <a:p>
            <a:r>
              <a:rPr lang="el-GR" dirty="0"/>
              <a:t>Λεπτό και παχύ ανιόν σκέλος αγκύλης </a:t>
            </a:r>
            <a:r>
              <a:rPr lang="en-US" dirty="0" smtClean="0"/>
              <a:t>Henle</a:t>
            </a:r>
            <a:r>
              <a:rPr lang="el-GR" dirty="0" smtClean="0"/>
              <a:t>,</a:t>
            </a:r>
            <a:endParaRPr lang="en-US" dirty="0"/>
          </a:p>
          <a:p>
            <a:r>
              <a:rPr lang="el-GR" dirty="0"/>
              <a:t>Άπω εσπειρωμένο </a:t>
            </a:r>
            <a:r>
              <a:rPr lang="el-GR" dirty="0" smtClean="0"/>
              <a:t>σωληνάριο,</a:t>
            </a:r>
            <a:endParaRPr lang="el-GR" dirty="0"/>
          </a:p>
          <a:p>
            <a:r>
              <a:rPr lang="el-GR" dirty="0"/>
              <a:t>Αθροιστικό </a:t>
            </a:r>
            <a:r>
              <a:rPr lang="el-GR" dirty="0" smtClean="0"/>
              <a:t>σωληνάριο.</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20164123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000" dirty="0"/>
              <a:t>13. Τι είναι η ακράτεια ούρων, τι η επίσχεση ούρων και ποια τα πιθανά νοσηλευτικά μέτρα για την επίσχεση</a:t>
            </a:r>
            <a:r>
              <a:rPr lang="el-GR" sz="3000" dirty="0" smtClean="0"/>
              <a:t>;</a:t>
            </a:r>
            <a:endParaRPr lang="el-GR" sz="3000" dirty="0"/>
          </a:p>
        </p:txBody>
      </p:sp>
      <p:sp>
        <p:nvSpPr>
          <p:cNvPr id="3" name="Θέση περιεχομένου 2"/>
          <p:cNvSpPr>
            <a:spLocks noGrp="1"/>
          </p:cNvSpPr>
          <p:nvPr>
            <p:ph idx="1"/>
          </p:nvPr>
        </p:nvSpPr>
        <p:spPr/>
        <p:txBody>
          <a:bodyPr/>
          <a:lstStyle/>
          <a:p>
            <a:r>
              <a:rPr lang="el-GR" dirty="0"/>
              <a:t>Ακράτεια ούρων: Αδυναμία κύστης να συγκρατήσει τα ούρα</a:t>
            </a:r>
          </a:p>
          <a:p>
            <a:r>
              <a:rPr lang="el-GR" dirty="0"/>
              <a:t>Επίσχεση ούρων: Αδυναμία κύστης να αποβάλει ούρα που υπάρχουν σε αυτή.</a:t>
            </a:r>
          </a:p>
          <a:p>
            <a:pPr lvl="1"/>
            <a:r>
              <a:rPr lang="el-GR" dirty="0"/>
              <a:t>Νοσηλευτικά μέτρα: Κατάλληλη θέση, πολλά υγρά, τοποθέτηση χεριών αρρώστου στο θερμό νερό, άνοιγμα βρύσης, καθετηριασμός</a:t>
            </a:r>
          </a:p>
          <a:p>
            <a:pPr lvl="1"/>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3416528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14. Τι είναι η συχνουρία, η δυσουρία και η ανουρία;</a:t>
            </a:r>
          </a:p>
        </p:txBody>
      </p:sp>
      <p:sp>
        <p:nvSpPr>
          <p:cNvPr id="3" name="Θέση περιεχομένου 2"/>
          <p:cNvSpPr>
            <a:spLocks noGrp="1"/>
          </p:cNvSpPr>
          <p:nvPr>
            <p:ph idx="1"/>
          </p:nvPr>
        </p:nvSpPr>
        <p:spPr/>
        <p:txBody>
          <a:bodyPr/>
          <a:lstStyle/>
          <a:p>
            <a:r>
              <a:rPr lang="el-GR" dirty="0"/>
              <a:t>Συχνουρία: Συχνή </a:t>
            </a:r>
            <a:r>
              <a:rPr lang="el-GR" dirty="0" smtClean="0"/>
              <a:t>ούρηση,</a:t>
            </a:r>
            <a:endParaRPr lang="el-GR" dirty="0"/>
          </a:p>
          <a:p>
            <a:r>
              <a:rPr lang="el-GR" dirty="0"/>
              <a:t>Δυσουρία: Επώδυνη </a:t>
            </a:r>
            <a:r>
              <a:rPr lang="el-GR" dirty="0" smtClean="0"/>
              <a:t>ούρηση,</a:t>
            </a:r>
            <a:endParaRPr lang="el-GR" dirty="0"/>
          </a:p>
          <a:p>
            <a:r>
              <a:rPr lang="el-GR" dirty="0"/>
              <a:t>Ανουρία: Αδυναμία νεφρικού παρεγχύματος να παράγει </a:t>
            </a:r>
            <a:r>
              <a:rPr lang="el-GR" dirty="0" smtClean="0"/>
              <a:t>ούρα.</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470293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15. Τι είναι η αιμοσφαιρινουρία, η αιματουρία και η λευκωματουρία;</a:t>
            </a:r>
          </a:p>
        </p:txBody>
      </p:sp>
      <p:sp>
        <p:nvSpPr>
          <p:cNvPr id="3" name="Θέση περιεχομένου 2"/>
          <p:cNvSpPr>
            <a:spLocks noGrp="1"/>
          </p:cNvSpPr>
          <p:nvPr>
            <p:ph idx="1"/>
          </p:nvPr>
        </p:nvSpPr>
        <p:spPr/>
        <p:txBody>
          <a:bodyPr/>
          <a:lstStyle/>
          <a:p>
            <a:r>
              <a:rPr lang="el-GR" dirty="0"/>
              <a:t>Αιμοσφαιρινουρία: Παρουσία οξυαιμοσφαιρίνης στα </a:t>
            </a:r>
            <a:r>
              <a:rPr lang="el-GR" dirty="0" smtClean="0"/>
              <a:t>ούρα,</a:t>
            </a:r>
            <a:endParaRPr lang="el-GR" dirty="0"/>
          </a:p>
          <a:p>
            <a:r>
              <a:rPr lang="el-GR" dirty="0"/>
              <a:t>Αιματουρία: Παρουσία ερυθρών αιμοσφαιρίων στα </a:t>
            </a:r>
            <a:r>
              <a:rPr lang="el-GR" dirty="0" smtClean="0"/>
              <a:t>ούρα,</a:t>
            </a:r>
            <a:endParaRPr lang="el-GR" dirty="0"/>
          </a:p>
          <a:p>
            <a:r>
              <a:rPr lang="el-GR" dirty="0"/>
              <a:t>Λευκωματουρία: Παρουσία λευκώματος στα ούρα (π.χ. νεφρίτιδα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42839226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16. Τι είναι η γλυκοζουρία και η κετονουρία;</a:t>
            </a:r>
          </a:p>
        </p:txBody>
      </p:sp>
      <p:sp>
        <p:nvSpPr>
          <p:cNvPr id="3" name="Θέση περιεχομένου 2"/>
          <p:cNvSpPr>
            <a:spLocks noGrp="1"/>
          </p:cNvSpPr>
          <p:nvPr>
            <p:ph idx="1"/>
          </p:nvPr>
        </p:nvSpPr>
        <p:spPr/>
        <p:txBody>
          <a:bodyPr/>
          <a:lstStyle/>
          <a:p>
            <a:r>
              <a:rPr lang="el-GR" dirty="0"/>
              <a:t>Γλυκοζουρία: Παρουσία γλυκόζης στα ούρα (πχ. Σακχαρώδης Διαβήτης</a:t>
            </a:r>
            <a:r>
              <a:rPr lang="el-GR" dirty="0" smtClean="0"/>
              <a:t>),</a:t>
            </a:r>
            <a:endParaRPr lang="el-GR" dirty="0"/>
          </a:p>
          <a:p>
            <a:r>
              <a:rPr lang="el-GR" dirty="0"/>
              <a:t>Κετονουρία: Παρουσία κετονικών σωμάτων στα ούρα (π.χ. Διαβητική </a:t>
            </a:r>
            <a:r>
              <a:rPr lang="el-GR" dirty="0" smtClean="0"/>
              <a:t>Κετοξέωση.</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18189992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17. Τι είναι η πυουρία, η κυλινδρουρία και η βακτηριουρία;</a:t>
            </a:r>
          </a:p>
        </p:txBody>
      </p:sp>
      <p:sp>
        <p:nvSpPr>
          <p:cNvPr id="3" name="Θέση περιεχομένου 2"/>
          <p:cNvSpPr>
            <a:spLocks noGrp="1"/>
          </p:cNvSpPr>
          <p:nvPr>
            <p:ph idx="1"/>
          </p:nvPr>
        </p:nvSpPr>
        <p:spPr/>
        <p:txBody>
          <a:bodyPr/>
          <a:lstStyle/>
          <a:p>
            <a:r>
              <a:rPr lang="el-GR" dirty="0"/>
              <a:t>Πυουρία: Παρουσία πυοσφαιρίων στα ούρα (σε ουρολοίμωξη</a:t>
            </a:r>
            <a:r>
              <a:rPr lang="el-GR" dirty="0" smtClean="0"/>
              <a:t>),</a:t>
            </a:r>
            <a:endParaRPr lang="el-GR" dirty="0"/>
          </a:p>
          <a:p>
            <a:r>
              <a:rPr lang="el-GR" dirty="0"/>
              <a:t>Κυλινδρουρία: Παρουσία κυλίνδρων στα ούρα (π.χ. λοιμώξεις, φάρμακα</a:t>
            </a:r>
            <a:r>
              <a:rPr lang="el-GR" dirty="0" smtClean="0"/>
              <a:t>),</a:t>
            </a:r>
            <a:endParaRPr lang="el-GR" dirty="0"/>
          </a:p>
          <a:p>
            <a:r>
              <a:rPr lang="el-GR" dirty="0"/>
              <a:t>Βακτηριουρία: Παρουσία βακτηριδίων στα ούρα. Η σπουδαιότητά της εκτιμάται από τον αριθμό αποικιών που αναπτύσσονται κατά την καλλιέργεια. Όταν είναι πάνω από 5000/cm3 δείχνει μόλυνση ουροποιητικού. Κάτω από τον αριθμό συνιστάται επανέλεγχος, γιατί μπορεί να σημαίνει επιμόλυνση.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15327239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18. Τι γνωρίζετε για τις ουροκαλλιέργειες;</a:t>
            </a:r>
          </a:p>
        </p:txBody>
      </p:sp>
      <p:sp>
        <p:nvSpPr>
          <p:cNvPr id="3" name="Θέση περιεχομένου 2"/>
          <p:cNvSpPr>
            <a:spLocks noGrp="1"/>
          </p:cNvSpPr>
          <p:nvPr>
            <p:ph idx="1"/>
          </p:nvPr>
        </p:nvSpPr>
        <p:spPr/>
        <p:txBody>
          <a:bodyPr>
            <a:normAutofit lnSpcReduction="10000"/>
          </a:bodyPr>
          <a:lstStyle/>
          <a:p>
            <a:r>
              <a:rPr lang="el-GR" dirty="0"/>
              <a:t>Πρόκειται για μικροβιολογική εξέταση που απαντά στο ερώτημα εάν ο άρρωστος έχει ουρολοίμωξη ή όχι. Αρχικά διαπιστώνεται εάν τα ούρα είναι στείρα ή περιέχουν μικρόβια και στη συνέχεια εξετάζεται το είδος, ο αριθμός και η ευαισθησία των </a:t>
            </a:r>
            <a:r>
              <a:rPr lang="el-GR" dirty="0" smtClean="0"/>
              <a:t>μικροβίων,</a:t>
            </a:r>
            <a:endParaRPr lang="el-GR" dirty="0"/>
          </a:p>
          <a:p>
            <a:r>
              <a:rPr lang="el-GR" dirty="0"/>
              <a:t>Συνήθως το δείγμα λαμβάνεται από τα πρώτα πρωινά ούρα, από το μέσο ρεύμα της </a:t>
            </a:r>
            <a:r>
              <a:rPr lang="el-GR" dirty="0" smtClean="0"/>
              <a:t>ούρησης,</a:t>
            </a:r>
            <a:endParaRPr lang="el-GR" dirty="0"/>
          </a:p>
          <a:p>
            <a:r>
              <a:rPr lang="el-GR" dirty="0"/>
              <a:t>Σπανιότερα μπορεί να ληφθούν από καθετήρα (καθετηριασμός για άλλη αιτία, ή μόνιμος καθετήρας</a:t>
            </a:r>
            <a:r>
              <a:rPr lang="el-GR" dirty="0" smtClean="0"/>
              <a:t>),</a:t>
            </a:r>
            <a:endParaRPr lang="el-GR" dirty="0"/>
          </a:p>
          <a:p>
            <a:r>
              <a:rPr lang="el-GR" dirty="0"/>
              <a:t>Το δοχείο συλλογής με τα ούρα θα πρέπει να αποσταλεί στο εργαστήριο μέσα σε 10-15 λεπτά από τη στιγμή της λήψης, διαφορετικά, θα πρέπει να φυλαχθούν σε θερμοκρασία ψυγείου (2-40 C), μέχρι 24 </a:t>
            </a:r>
            <a:r>
              <a:rPr lang="el-GR" dirty="0" smtClean="0"/>
              <a:t>ώρες.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2132618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Διαλείπουσες </a:t>
            </a:r>
            <a:r>
              <a:rPr lang="el-GR" dirty="0"/>
              <a:t>πλύσεις ουροδόχου </a:t>
            </a:r>
            <a:r>
              <a:rPr lang="el-GR" dirty="0" smtClean="0"/>
              <a:t>κύστης</a:t>
            </a:r>
            <a:br>
              <a:rPr lang="el-GR" dirty="0" smtClean="0"/>
            </a:br>
            <a:r>
              <a:rPr lang="el-GR" sz="3600" b="0" dirty="0" smtClean="0"/>
              <a:t>(2 από 6)</a:t>
            </a:r>
            <a:endParaRPr lang="el-GR" sz="3600" b="0" dirty="0"/>
          </a:p>
        </p:txBody>
      </p:sp>
      <p:sp>
        <p:nvSpPr>
          <p:cNvPr id="3" name="Content Placeholder 2"/>
          <p:cNvSpPr>
            <a:spLocks noGrp="1"/>
          </p:cNvSpPr>
          <p:nvPr>
            <p:ph idx="1"/>
          </p:nvPr>
        </p:nvSpPr>
        <p:spPr/>
        <p:txBody>
          <a:bodyPr>
            <a:normAutofit/>
          </a:bodyPr>
          <a:lstStyle/>
          <a:p>
            <a:r>
              <a:rPr lang="el-GR" b="1" dirty="0" smtClean="0"/>
              <a:t>Ενημέρωση </a:t>
            </a:r>
            <a:r>
              <a:rPr lang="el-GR" b="1" dirty="0"/>
              <a:t>ασθενούς </a:t>
            </a:r>
            <a:r>
              <a:rPr lang="el-GR" dirty="0"/>
              <a:t>(σκοπός, διαδικασία που θα ακολουθηθεί, εκπαίδευση</a:t>
            </a:r>
            <a:r>
              <a:rPr lang="el-GR" dirty="0" smtClean="0"/>
              <a:t>),</a:t>
            </a:r>
            <a:endParaRPr lang="el-GR" dirty="0"/>
          </a:p>
          <a:p>
            <a:r>
              <a:rPr lang="el-GR" dirty="0" smtClean="0"/>
              <a:t>Τακτοποίηση λευχημάτων,</a:t>
            </a:r>
            <a:endParaRPr lang="el-GR" dirty="0"/>
          </a:p>
          <a:p>
            <a:r>
              <a:rPr lang="el-GR" dirty="0" smtClean="0"/>
              <a:t>Τοποθέτηση </a:t>
            </a:r>
            <a:r>
              <a:rPr lang="el-GR" dirty="0"/>
              <a:t>αδιάβροχου κάτω από το σημείο ένωσης ουροκαθετήρα και </a:t>
            </a:r>
            <a:r>
              <a:rPr lang="el-GR" dirty="0" smtClean="0"/>
              <a:t>ουροσυλλέκτη</a:t>
            </a:r>
            <a:r>
              <a:rPr lang="el-GR" dirty="0"/>
              <a:t>,</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6288697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19. Ποια είναι η κατάλληλη διαδικασία για τη λήψη δείγματος ούρων για </a:t>
            </a:r>
            <a:r>
              <a:rPr lang="el-GR" dirty="0" smtClean="0"/>
              <a:t>καλλιέργεια; </a:t>
            </a:r>
            <a:r>
              <a:rPr lang="el-GR" sz="3600" b="0" dirty="0" smtClean="0"/>
              <a:t>(1/2)</a:t>
            </a:r>
            <a:endParaRPr lang="el-GR" sz="3600" b="0" dirty="0"/>
          </a:p>
        </p:txBody>
      </p:sp>
      <p:sp>
        <p:nvSpPr>
          <p:cNvPr id="3" name="Θέση περιεχομένου 2"/>
          <p:cNvSpPr>
            <a:spLocks noGrp="1"/>
          </p:cNvSpPr>
          <p:nvPr>
            <p:ph idx="1"/>
          </p:nvPr>
        </p:nvSpPr>
        <p:spPr/>
        <p:txBody>
          <a:bodyPr/>
          <a:lstStyle/>
          <a:p>
            <a:pPr marL="0" indent="0">
              <a:buNone/>
            </a:pPr>
            <a:r>
              <a:rPr lang="el-GR" dirty="0"/>
              <a:t>Σε άνδρα:</a:t>
            </a:r>
          </a:p>
          <a:p>
            <a:r>
              <a:rPr lang="el-GR" dirty="0"/>
              <a:t>Σχολαστικό πλύσιμο χεριών</a:t>
            </a:r>
          </a:p>
          <a:p>
            <a:r>
              <a:rPr lang="el-GR" dirty="0"/>
              <a:t>Καλός καθαρισμός των έξω γεννητικών οργάνων με σαπούνι και νερό (όχι αντισηπτικά διαλύματα). Προσεκτικό σκούπισμα με καθαρή πετσέτα</a:t>
            </a:r>
          </a:p>
          <a:p>
            <a:r>
              <a:rPr lang="el-GR" dirty="0"/>
              <a:t>Σε όλη τη διάρκεια της διαδικασίας συλλογής η ακροποσθία πρέπει να είναι τραβηγμένη πίσω στη στεφανιαία αύλακα</a:t>
            </a:r>
          </a:p>
          <a:p>
            <a:r>
              <a:rPr lang="el-GR" dirty="0"/>
              <a:t>Απόρριψη των αρχικών 5-10cc και συλλογή των επόμενων 5-10cc (μέσο ρεύμα ούρησης) χωρίς η ούρηση να διακοπεί</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1517599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19. Ποια είναι η κατάλληλη διαδικασία για τη λήψη δείγματος ούρων για </a:t>
            </a:r>
            <a:r>
              <a:rPr lang="el-GR" dirty="0" smtClean="0"/>
              <a:t>καλλιέργεια; </a:t>
            </a:r>
            <a:r>
              <a:rPr lang="el-GR" sz="3600" b="0" dirty="0" smtClean="0"/>
              <a:t>(2/2)</a:t>
            </a:r>
            <a:endParaRPr lang="el-GR" sz="3600" b="0" dirty="0"/>
          </a:p>
        </p:txBody>
      </p:sp>
      <p:sp>
        <p:nvSpPr>
          <p:cNvPr id="3" name="Θέση περιεχομένου 2"/>
          <p:cNvSpPr>
            <a:spLocks noGrp="1"/>
          </p:cNvSpPr>
          <p:nvPr>
            <p:ph idx="1"/>
          </p:nvPr>
        </p:nvSpPr>
        <p:spPr/>
        <p:txBody>
          <a:bodyPr/>
          <a:lstStyle/>
          <a:p>
            <a:pPr marL="0" indent="0">
              <a:buNone/>
            </a:pPr>
            <a:r>
              <a:rPr lang="el-GR" dirty="0"/>
              <a:t>Σε γυναίκα:</a:t>
            </a:r>
          </a:p>
          <a:p>
            <a:r>
              <a:rPr lang="el-GR" dirty="0"/>
              <a:t>Σχολαστικό πλύσιμο </a:t>
            </a:r>
            <a:r>
              <a:rPr lang="el-GR" dirty="0" smtClean="0"/>
              <a:t>χεριών,</a:t>
            </a:r>
            <a:endParaRPr lang="el-GR" dirty="0"/>
          </a:p>
          <a:p>
            <a:r>
              <a:rPr lang="el-GR" dirty="0"/>
              <a:t>Καλός καθαρισμός των έξω γεννητικών οργάνων με σαπούνι και νερό (όχι αντισηπτικά διαλύματα). Προσεκτικό σκούπισμα με καθαρή </a:t>
            </a:r>
            <a:r>
              <a:rPr lang="el-GR" dirty="0" smtClean="0"/>
              <a:t>πετσέτα,</a:t>
            </a:r>
            <a:endParaRPr lang="el-GR" dirty="0"/>
          </a:p>
          <a:p>
            <a:r>
              <a:rPr lang="el-GR" dirty="0"/>
              <a:t>Διατήρηση καλά ανοιχτών των μικρών χειλέων του αιδοίου καθ’ όλη τη διάρκεια της </a:t>
            </a:r>
            <a:r>
              <a:rPr lang="el-GR" dirty="0" smtClean="0"/>
              <a:t>ούρησης,</a:t>
            </a:r>
            <a:endParaRPr lang="el-GR" dirty="0"/>
          </a:p>
          <a:p>
            <a:r>
              <a:rPr lang="el-GR" dirty="0"/>
              <a:t>Απόρριψη των αρχικών 5-10cc και συλλογή των επόμενων 5-10cc (μέσο ρεύμα ούρησης) χωρίς η ούρηση να </a:t>
            </a:r>
            <a:r>
              <a:rPr lang="el-GR" dirty="0" smtClean="0"/>
              <a:t>διακοπεί.</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13337151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200" dirty="0"/>
              <a:t>20. Πως γίνεται η λήψη δείγματος ούρων για καλλιέργεια από καθετήρα ουροδόχου κύστεως</a:t>
            </a:r>
            <a:r>
              <a:rPr lang="el-GR" sz="3200" dirty="0" smtClean="0"/>
              <a:t>;</a:t>
            </a:r>
            <a:endParaRPr lang="el-GR" sz="3200" dirty="0"/>
          </a:p>
        </p:txBody>
      </p:sp>
      <p:sp>
        <p:nvSpPr>
          <p:cNvPr id="3" name="Θέση περιεχομένου 2"/>
          <p:cNvSpPr>
            <a:spLocks noGrp="1"/>
          </p:cNvSpPr>
          <p:nvPr>
            <p:ph idx="1"/>
          </p:nvPr>
        </p:nvSpPr>
        <p:spPr/>
        <p:txBody>
          <a:bodyPr/>
          <a:lstStyle/>
          <a:p>
            <a:r>
              <a:rPr lang="el-GR" dirty="0"/>
              <a:t>Κλείνουμε τον αυλό του καθετήρα για 15 λεπτά με μια </a:t>
            </a:r>
            <a:r>
              <a:rPr lang="el-GR" dirty="0" smtClean="0"/>
              <a:t>λαβίδα,</a:t>
            </a:r>
            <a:endParaRPr lang="el-GR" dirty="0"/>
          </a:p>
          <a:p>
            <a:r>
              <a:rPr lang="el-GR" dirty="0"/>
              <a:t>Καθαρίζουμε τον καθετήρα πάνω από τη λαβίδα με γάζα εμποτισμένη σε αντισηπτικό (Πιθανά στο σημείο σύνδεσης του ουροσυλλέκτη με τον καθετήρα να υπάρχει ειδικό σημείο παρακέντησης για λήψη δείγματος, ανάλογα με το είδος</a:t>
            </a:r>
            <a:r>
              <a:rPr lang="el-GR" dirty="0" smtClean="0"/>
              <a:t>),</a:t>
            </a:r>
            <a:endParaRPr lang="el-GR" dirty="0"/>
          </a:p>
          <a:p>
            <a:r>
              <a:rPr lang="el-GR" dirty="0"/>
              <a:t>Παρακεντούμε με σύριγγα και αφαιρούμε 4-5ml </a:t>
            </a:r>
            <a:r>
              <a:rPr lang="el-GR" dirty="0" smtClean="0"/>
              <a:t>ούρων,</a:t>
            </a:r>
            <a:endParaRPr lang="el-GR" dirty="0"/>
          </a:p>
          <a:p>
            <a:r>
              <a:rPr lang="el-GR" dirty="0"/>
              <a:t>Δεν λαμβάνονται ποτέ ούρα για καλλιέργεια από τον ουροσυλλέκτη, σε ασθενή με </a:t>
            </a:r>
            <a:r>
              <a:rPr lang="el-GR" dirty="0" smtClean="0"/>
              <a:t>ουροκαθετήρα.</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14148051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21. Για ποιο λόγο γίνονται πλύσεις ουροδόχου κύστεως;</a:t>
            </a:r>
          </a:p>
        </p:txBody>
      </p:sp>
      <p:sp>
        <p:nvSpPr>
          <p:cNvPr id="3" name="Θέση περιεχομένου 2"/>
          <p:cNvSpPr>
            <a:spLocks noGrp="1"/>
          </p:cNvSpPr>
          <p:nvPr>
            <p:ph idx="1"/>
          </p:nvPr>
        </p:nvSpPr>
        <p:spPr/>
        <p:txBody>
          <a:bodyPr/>
          <a:lstStyle/>
          <a:p>
            <a:r>
              <a:rPr lang="el-GR" dirty="0"/>
              <a:t>Για τον έλεγχο, την πρόληψη ή την αποκατάσταση της απόφραξης του αυλού του </a:t>
            </a:r>
            <a:r>
              <a:rPr lang="el-GR" dirty="0" smtClean="0"/>
              <a:t>ουροκαθετήρα,</a:t>
            </a:r>
            <a:endParaRPr lang="el-GR" dirty="0"/>
          </a:p>
          <a:p>
            <a:r>
              <a:rPr lang="el-GR" dirty="0"/>
              <a:t>Για την λύση και παροχέτευση μεγάλων θρόμβων, κρυστάλλων ή </a:t>
            </a:r>
            <a:r>
              <a:rPr lang="el-GR" dirty="0" smtClean="0"/>
              <a:t>ιζημάτων,</a:t>
            </a:r>
            <a:endParaRPr lang="el-GR" dirty="0"/>
          </a:p>
          <a:p>
            <a:r>
              <a:rPr lang="el-GR" dirty="0"/>
              <a:t>Για την έγχυση </a:t>
            </a:r>
            <a:r>
              <a:rPr lang="el-GR" dirty="0" smtClean="0"/>
              <a:t>φαρμάκου.</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41186764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6035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30089673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Copyright Τεχνολογικό Εκπαιδευτικό Ίδρυμα Αθήνας, Θεόδωρος Καπάδοχος 2014. Θεόδωρος Καπάδοχος. «Παθολογική και Χειρουργική Νοσηλευτική ΙΙ (Ε). Ενότητα </a:t>
            </a:r>
            <a:r>
              <a:rPr lang="en-US" sz="2000" dirty="0" smtClean="0"/>
              <a:t>8</a:t>
            </a:r>
            <a:r>
              <a:rPr lang="el-GR" sz="2000" dirty="0" smtClean="0"/>
              <a:t>: Πλύσεις ουροδόχου κύστης». </a:t>
            </a:r>
            <a:r>
              <a:rPr lang="el-GR" sz="2000" dirty="0"/>
              <a:t>Έκδοση: 1.0. Αθήνα 2014. Διαθέσιμο από τη δικτυακή διεύθυνση: ocp.teiath.gr.</a:t>
            </a:r>
          </a:p>
          <a:p>
            <a:pPr marL="0" indent="0">
              <a:buNone/>
            </a:pPr>
            <a:endParaRPr lang="el-GR" sz="2000" dirty="0"/>
          </a:p>
          <a:p>
            <a:pPr marL="0" indent="0">
              <a:buNone/>
            </a:pPr>
            <a:endParaRPr lang="el-GR" sz="2000" dirty="0"/>
          </a:p>
        </p:txBody>
      </p:sp>
    </p:spTree>
    <p:extLst>
      <p:ext uri="{BB962C8B-B14F-4D97-AF65-F5344CB8AC3E}">
        <p14:creationId xmlns:p14="http://schemas.microsoft.com/office/powerpoint/2010/main" val="10044906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6430743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48309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1668982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Διαλείπουσες πλύσεις ουροδόχου </a:t>
            </a:r>
            <a:r>
              <a:rPr lang="el-GR" dirty="0" smtClean="0"/>
              <a:t>κύστης</a:t>
            </a:r>
            <a:br>
              <a:rPr lang="el-GR" dirty="0" smtClean="0"/>
            </a:br>
            <a:r>
              <a:rPr lang="el-GR" sz="3600" b="0" dirty="0" smtClean="0"/>
              <a:t>(3 από 6)</a:t>
            </a:r>
            <a:endParaRPr lang="el-GR" sz="3600" b="0" dirty="0"/>
          </a:p>
        </p:txBody>
      </p:sp>
      <p:sp>
        <p:nvSpPr>
          <p:cNvPr id="3" name="Content Placeholder 2"/>
          <p:cNvSpPr>
            <a:spLocks noGrp="1"/>
          </p:cNvSpPr>
          <p:nvPr>
            <p:ph idx="1"/>
          </p:nvPr>
        </p:nvSpPr>
        <p:spPr/>
        <p:txBody>
          <a:bodyPr>
            <a:normAutofit/>
          </a:bodyPr>
          <a:lstStyle/>
          <a:p>
            <a:r>
              <a:rPr lang="el-GR" dirty="0"/>
              <a:t>Τοποθέτηση νεφροειδούς με χαρτοβάμβακα επάνω στο αδιάβροχο και κάτω από το σημείο ένωσης όπου θα γίνουν οι </a:t>
            </a:r>
            <a:r>
              <a:rPr lang="el-GR" dirty="0" smtClean="0"/>
              <a:t>πλύσεις,</a:t>
            </a:r>
            <a:endParaRPr lang="el-GR" dirty="0"/>
          </a:p>
          <a:p>
            <a:r>
              <a:rPr lang="el-GR" b="1" dirty="0" smtClean="0"/>
              <a:t>Διατήρηση </a:t>
            </a:r>
            <a:r>
              <a:rPr lang="el-GR" b="1" dirty="0"/>
              <a:t>σημείου ένωσης ουροκαθετήρα και άκρου ουροσυλλέκτη μακριά από επιφάνειες μολυσμένες καθ’ όλη τη διάρκεια </a:t>
            </a:r>
            <a:r>
              <a:rPr lang="el-GR" b="1" dirty="0" smtClean="0"/>
              <a:t>νοσηλείας,</a:t>
            </a:r>
            <a:endParaRPr lang="el-GR" dirty="0"/>
          </a:p>
          <a:p>
            <a:r>
              <a:rPr lang="el-GR" b="1" dirty="0" smtClean="0"/>
              <a:t>Άνοιγμα </a:t>
            </a:r>
            <a:r>
              <a:rPr lang="el-GR" b="1" dirty="0"/>
              <a:t>αποστειρωμένης κάψας και πλήρωση με φυσιολογικό </a:t>
            </a:r>
            <a:r>
              <a:rPr lang="el-GR" b="1" dirty="0" smtClean="0"/>
              <a:t>ορό,</a:t>
            </a:r>
            <a:endParaRPr lang="el-GR"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23803623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826004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Διαλείπουσες πλύσεις ουροδόχου </a:t>
            </a:r>
            <a:r>
              <a:rPr lang="el-GR" dirty="0" smtClean="0"/>
              <a:t>κύστης</a:t>
            </a:r>
            <a:br>
              <a:rPr lang="el-GR" dirty="0" smtClean="0"/>
            </a:br>
            <a:r>
              <a:rPr lang="el-GR" sz="3600" b="0" dirty="0" smtClean="0"/>
              <a:t>(4 από 6)</a:t>
            </a:r>
            <a:endParaRPr lang="el-GR" sz="3600" b="0" dirty="0"/>
          </a:p>
        </p:txBody>
      </p:sp>
      <p:sp>
        <p:nvSpPr>
          <p:cNvPr id="3" name="Content Placeholder 2"/>
          <p:cNvSpPr>
            <a:spLocks noGrp="1"/>
          </p:cNvSpPr>
          <p:nvPr>
            <p:ph idx="1"/>
          </p:nvPr>
        </p:nvSpPr>
        <p:spPr/>
        <p:txBody>
          <a:bodyPr>
            <a:normAutofit/>
          </a:bodyPr>
          <a:lstStyle/>
          <a:p>
            <a:r>
              <a:rPr lang="el-GR" b="1" dirty="0" smtClean="0"/>
              <a:t>Εφαρμογή γαντιών,</a:t>
            </a:r>
            <a:endParaRPr lang="el-GR" dirty="0"/>
          </a:p>
          <a:p>
            <a:r>
              <a:rPr lang="el-GR" b="1" dirty="0" smtClean="0"/>
              <a:t>Εμποτισμός </a:t>
            </a:r>
            <a:r>
              <a:rPr lang="el-GR" b="1" dirty="0"/>
              <a:t>αποστειρωμένων γαζών με αντισηπτικό </a:t>
            </a:r>
            <a:r>
              <a:rPr lang="el-GR" b="1" dirty="0" smtClean="0"/>
              <a:t>διάλυμα,</a:t>
            </a:r>
            <a:endParaRPr lang="el-GR" dirty="0"/>
          </a:p>
          <a:p>
            <a:r>
              <a:rPr lang="el-GR" b="1" dirty="0" smtClean="0"/>
              <a:t>Αποσύνδεση </a:t>
            </a:r>
            <a:r>
              <a:rPr lang="el-GR" b="1" dirty="0"/>
              <a:t>ουροσυλλέκτη από τον κεντρικό αυλό του ουροκαθετήρα και τοποθέτηση άκρου ουροσυλλέκτη στις αποστειρωμένες γάζες με το αντισηπτικό</a:t>
            </a:r>
            <a:r>
              <a:rPr lang="el-GR" dirty="0"/>
              <a:t> (Οι γάζες με το άκρο του ουροσυλλέκτη θα πρέπει να τοποθετηθούν σε ασφαλές σημείο, καλυμμένες έως το τέλος της διαδικασίας, χωρίς να μολυνθούν</a:t>
            </a:r>
            <a:r>
              <a:rPr lang="el-GR" dirty="0" smtClean="0"/>
              <a:t>),</a:t>
            </a:r>
            <a:endParaRPr lang="el-GR"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904417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Διαλείπουσες πλύσεις ουροδόχου </a:t>
            </a:r>
            <a:r>
              <a:rPr lang="el-GR" dirty="0" smtClean="0"/>
              <a:t>κύστης</a:t>
            </a:r>
            <a:br>
              <a:rPr lang="el-GR" dirty="0" smtClean="0"/>
            </a:br>
            <a:r>
              <a:rPr lang="el-GR" sz="3600" b="0" dirty="0" smtClean="0"/>
              <a:t>(5 από 6)</a:t>
            </a:r>
            <a:endParaRPr lang="el-GR" sz="3600" b="0" dirty="0"/>
          </a:p>
        </p:txBody>
      </p:sp>
      <p:sp>
        <p:nvSpPr>
          <p:cNvPr id="3" name="Content Placeholder 2"/>
          <p:cNvSpPr>
            <a:spLocks noGrp="1"/>
          </p:cNvSpPr>
          <p:nvPr>
            <p:ph idx="1"/>
          </p:nvPr>
        </p:nvSpPr>
        <p:spPr/>
        <p:txBody>
          <a:bodyPr>
            <a:normAutofit/>
          </a:bodyPr>
          <a:lstStyle/>
          <a:p>
            <a:r>
              <a:rPr lang="el-GR" dirty="0"/>
              <a:t>Χρήση λαβίδας για έλεγχο ροής του ουροκαθετήρα, αν </a:t>
            </a:r>
            <a:r>
              <a:rPr lang="el-GR" dirty="0" smtClean="0"/>
              <a:t>χρειάζεται, </a:t>
            </a:r>
            <a:endParaRPr lang="el-GR" dirty="0"/>
          </a:p>
          <a:p>
            <a:r>
              <a:rPr lang="el-GR" b="1" dirty="0" smtClean="0"/>
              <a:t>Αναρρόφηση </a:t>
            </a:r>
            <a:r>
              <a:rPr lang="el-GR" b="1" dirty="0"/>
              <a:t>60</a:t>
            </a:r>
            <a:r>
              <a:rPr lang="en-US" b="1" dirty="0"/>
              <a:t>cc</a:t>
            </a:r>
            <a:r>
              <a:rPr lang="el-GR" b="1" dirty="0"/>
              <a:t> από την κάψα και σύνδεση άκρου σύριγγας με τον κεντρικό αυλό του </a:t>
            </a:r>
            <a:r>
              <a:rPr lang="el-GR" b="1" dirty="0" smtClean="0"/>
              <a:t>ουροκαθετήρα,</a:t>
            </a:r>
            <a:endParaRPr lang="el-GR" dirty="0"/>
          </a:p>
          <a:p>
            <a:r>
              <a:rPr lang="el-GR" b="1" dirty="0" smtClean="0"/>
              <a:t>Σταθερή </a:t>
            </a:r>
            <a:r>
              <a:rPr lang="el-GR" b="1" dirty="0"/>
              <a:t>προώθηση ορού και ήπια αναρρόφηση της ποσότητας που </a:t>
            </a:r>
            <a:r>
              <a:rPr lang="el-GR" b="1" dirty="0" smtClean="0"/>
              <a:t>εγχύθηκε,</a:t>
            </a:r>
            <a:endParaRPr lang="el-GR" dirty="0"/>
          </a:p>
          <a:p>
            <a:r>
              <a:rPr lang="el-GR" b="1" dirty="0" smtClean="0"/>
              <a:t>Έλεγχος </a:t>
            </a:r>
            <a:r>
              <a:rPr lang="el-GR" b="1" dirty="0"/>
              <a:t>ποσότητας και σύστασης </a:t>
            </a:r>
            <a:r>
              <a:rPr lang="el-GR" b="1" dirty="0" smtClean="0"/>
              <a:t>υγρού,</a:t>
            </a:r>
            <a:endParaRPr lang="el-GR" dirty="0"/>
          </a:p>
          <a:p>
            <a:r>
              <a:rPr lang="el-GR" b="1" dirty="0" smtClean="0"/>
              <a:t>Απόρριψη </a:t>
            </a:r>
            <a:r>
              <a:rPr lang="el-GR" b="1" dirty="0"/>
              <a:t>υγρού σύριγγας στο </a:t>
            </a:r>
            <a:r>
              <a:rPr lang="el-GR" b="1" dirty="0" smtClean="0"/>
              <a:t>νεφροειδές,</a:t>
            </a:r>
            <a:endParaRPr lang="el-GR" dirty="0"/>
          </a:p>
          <a:p>
            <a:r>
              <a:rPr lang="el-GR" b="1" dirty="0" smtClean="0"/>
              <a:t>Επανάληψη </a:t>
            </a:r>
            <a:r>
              <a:rPr lang="el-GR" b="1" dirty="0"/>
              <a:t>διαδικασίας όπου απαιτείται </a:t>
            </a:r>
            <a:r>
              <a:rPr lang="el-GR" dirty="0"/>
              <a:t>(μέχρις ότου αποκατασταθεί η βατότητα του αυλού</a:t>
            </a:r>
            <a:r>
              <a:rPr lang="el-GR" dirty="0" smtClean="0"/>
              <a:t>),</a:t>
            </a:r>
            <a:endParaRPr lang="el-GR"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3863063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Διαλείπουσες πλύσεις ουροδόχου </a:t>
            </a:r>
            <a:r>
              <a:rPr lang="el-GR" dirty="0" smtClean="0"/>
              <a:t>κύστης</a:t>
            </a:r>
            <a:br>
              <a:rPr lang="el-GR" dirty="0" smtClean="0"/>
            </a:br>
            <a:r>
              <a:rPr lang="el-GR" sz="3600" b="0" dirty="0" smtClean="0"/>
              <a:t>(6 από 6)</a:t>
            </a:r>
            <a:endParaRPr lang="el-GR" sz="3600" b="0" dirty="0"/>
          </a:p>
        </p:txBody>
      </p:sp>
      <p:sp>
        <p:nvSpPr>
          <p:cNvPr id="3" name="Content Placeholder 2"/>
          <p:cNvSpPr>
            <a:spLocks noGrp="1"/>
          </p:cNvSpPr>
          <p:nvPr>
            <p:ph idx="1"/>
          </p:nvPr>
        </p:nvSpPr>
        <p:spPr/>
        <p:txBody>
          <a:bodyPr>
            <a:normAutofit lnSpcReduction="10000"/>
          </a:bodyPr>
          <a:lstStyle/>
          <a:p>
            <a:r>
              <a:rPr lang="el-GR" b="1" dirty="0"/>
              <a:t>Επανασύνδεση ουροκαθετήρα με </a:t>
            </a:r>
            <a:r>
              <a:rPr lang="el-GR" b="1" dirty="0" smtClean="0"/>
              <a:t>ουροσυλλέκτη,</a:t>
            </a:r>
            <a:endParaRPr lang="el-GR" dirty="0"/>
          </a:p>
          <a:p>
            <a:r>
              <a:rPr lang="el-GR" b="1" dirty="0" smtClean="0"/>
              <a:t>Έλεγχος ούρων,</a:t>
            </a:r>
            <a:endParaRPr lang="el-GR" dirty="0"/>
          </a:p>
          <a:p>
            <a:r>
              <a:rPr lang="el-GR" b="1" dirty="0" smtClean="0"/>
              <a:t>Απόρριψη </a:t>
            </a:r>
            <a:r>
              <a:rPr lang="el-GR" b="1" dirty="0"/>
              <a:t>χρησιμοποιούμενου </a:t>
            </a:r>
            <a:r>
              <a:rPr lang="el-GR" b="1" dirty="0" smtClean="0"/>
              <a:t>υλικού,</a:t>
            </a:r>
            <a:endParaRPr lang="el-GR" dirty="0"/>
          </a:p>
          <a:p>
            <a:r>
              <a:rPr lang="el-GR" dirty="0" smtClean="0"/>
              <a:t>Τακτοποίηση λευχημάτων,</a:t>
            </a:r>
            <a:endParaRPr lang="el-GR" dirty="0"/>
          </a:p>
          <a:p>
            <a:r>
              <a:rPr lang="el-GR" dirty="0" smtClean="0"/>
              <a:t>Ενημέρωση </a:t>
            </a:r>
            <a:r>
              <a:rPr lang="el-GR" dirty="0"/>
              <a:t>και εκπαίδευση ασθενή, έλεγχος για </a:t>
            </a:r>
            <a:r>
              <a:rPr lang="el-GR" dirty="0" smtClean="0"/>
              <a:t>προβλήματα,</a:t>
            </a:r>
            <a:endParaRPr lang="el-GR" dirty="0"/>
          </a:p>
          <a:p>
            <a:r>
              <a:rPr lang="el-GR" b="1" dirty="0" smtClean="0"/>
              <a:t>Πλύσιμο χεριών,</a:t>
            </a:r>
            <a:endParaRPr lang="el-GR" dirty="0"/>
          </a:p>
          <a:p>
            <a:r>
              <a:rPr lang="el-GR" b="1" dirty="0" smtClean="0"/>
              <a:t>Ενημέρωση </a:t>
            </a:r>
            <a:r>
              <a:rPr lang="el-GR" b="1" dirty="0"/>
              <a:t>λογοδοσίας και νοσηλευτικού διαγράμματος</a:t>
            </a:r>
            <a:r>
              <a:rPr lang="el-GR" dirty="0"/>
              <a:t> (ημερομηνία και ώρα, διαδικασία, ποσότητα υγρού που εγχύθηκε και ποιότητα ούρων που αποβλήθηκαν, προβλήματα που προέκυψαν, παρατηρήσεις σχετικά με τον ασθενή</a:t>
            </a:r>
            <a:r>
              <a:rPr lang="el-GR" dirty="0" smtClean="0"/>
              <a:t>).</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4039668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Συνεχείς πλύσεις ουροδόχου </a:t>
            </a:r>
            <a:r>
              <a:rPr lang="el-GR" dirty="0" smtClean="0"/>
              <a:t>κύστης</a:t>
            </a:r>
            <a:br>
              <a:rPr lang="el-GR" dirty="0" smtClean="0"/>
            </a:br>
            <a:r>
              <a:rPr lang="el-GR" sz="3600" b="0" dirty="0" smtClean="0"/>
              <a:t>(1 από 4)</a:t>
            </a:r>
            <a:endParaRPr lang="el-GR" sz="3600" b="0" dirty="0"/>
          </a:p>
        </p:txBody>
      </p:sp>
      <p:sp>
        <p:nvSpPr>
          <p:cNvPr id="3" name="Content Placeholder 2"/>
          <p:cNvSpPr>
            <a:spLocks noGrp="1"/>
          </p:cNvSpPr>
          <p:nvPr>
            <p:ph idx="1"/>
          </p:nvPr>
        </p:nvSpPr>
        <p:spPr/>
        <p:txBody>
          <a:bodyPr>
            <a:normAutofit/>
          </a:bodyPr>
          <a:lstStyle/>
          <a:p>
            <a:r>
              <a:rPr lang="el-GR" dirty="0" smtClean="0"/>
              <a:t>Έλεγχος </a:t>
            </a:r>
            <a:r>
              <a:rPr lang="el-GR" dirty="0"/>
              <a:t>και επιβεβαίωση ιατρικής οδηγίας και ύπαρξης τριαυλικού καθετήρα </a:t>
            </a:r>
            <a:r>
              <a:rPr lang="el-GR" dirty="0" smtClean="0"/>
              <a:t>κύστεως,</a:t>
            </a:r>
            <a:endParaRPr lang="el-GR" dirty="0"/>
          </a:p>
          <a:p>
            <a:r>
              <a:rPr lang="el-GR" b="1" dirty="0" smtClean="0"/>
              <a:t>Προετοιμασία </a:t>
            </a:r>
            <a:r>
              <a:rPr lang="el-GR" b="1" dirty="0"/>
              <a:t>υλικού</a:t>
            </a:r>
            <a:r>
              <a:rPr lang="el-GR" dirty="0"/>
              <a:t> (ασκοί ορού πλύσεων, συσκευή ορού πλύσεων, γάντια απλά, αποστειρωμένο πώμα για καθετήρα κύστεως, νεφροειδές, αδιάβροχο, λαβίδα</a:t>
            </a:r>
            <a:r>
              <a:rPr lang="el-GR" dirty="0" smtClean="0"/>
              <a:t>),</a:t>
            </a:r>
            <a:endParaRPr lang="el-GR" dirty="0"/>
          </a:p>
          <a:p>
            <a:r>
              <a:rPr lang="el-GR" b="1" dirty="0" smtClean="0"/>
              <a:t>Πλύσιμο χεριών,</a:t>
            </a:r>
            <a:endParaRPr lang="el-GR" dirty="0"/>
          </a:p>
          <a:p>
            <a:r>
              <a:rPr lang="el-GR" dirty="0" smtClean="0"/>
              <a:t>Εξασφάλιση </a:t>
            </a:r>
            <a:r>
              <a:rPr lang="el-GR" dirty="0"/>
              <a:t>κατάλληλου περιβάλλοντος (φως, θερμοκρασία, επισκέπτες, παραβάν ή κουρτίνα</a:t>
            </a:r>
            <a:r>
              <a:rPr lang="el-GR" dirty="0" smtClean="0"/>
              <a:t>),</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2989417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Συνεχείς πλύσεις ουροδόχου </a:t>
            </a:r>
            <a:r>
              <a:rPr lang="el-GR" dirty="0" smtClean="0"/>
              <a:t>κύστης</a:t>
            </a:r>
            <a:br>
              <a:rPr lang="el-GR" dirty="0" smtClean="0"/>
            </a:br>
            <a:r>
              <a:rPr lang="el-GR" sz="3600" b="0" dirty="0" smtClean="0"/>
              <a:t>(2 από 4)</a:t>
            </a:r>
            <a:endParaRPr lang="el-GR" sz="3600" b="0" dirty="0"/>
          </a:p>
        </p:txBody>
      </p:sp>
      <p:sp>
        <p:nvSpPr>
          <p:cNvPr id="3" name="Content Placeholder 2"/>
          <p:cNvSpPr>
            <a:spLocks noGrp="1"/>
          </p:cNvSpPr>
          <p:nvPr>
            <p:ph idx="1"/>
          </p:nvPr>
        </p:nvSpPr>
        <p:spPr/>
        <p:txBody>
          <a:bodyPr>
            <a:normAutofit/>
          </a:bodyPr>
          <a:lstStyle/>
          <a:p>
            <a:r>
              <a:rPr lang="el-GR" b="1" dirty="0" smtClean="0"/>
              <a:t>Ενημέρωση ασθενούς </a:t>
            </a:r>
            <a:r>
              <a:rPr lang="el-GR" dirty="0" smtClean="0"/>
              <a:t>(σκοπός, διαδικασία που θα ακολουθηθεί, εκπαίδευση),</a:t>
            </a:r>
          </a:p>
          <a:p>
            <a:r>
              <a:rPr lang="el-GR" dirty="0" smtClean="0"/>
              <a:t>Τακτοποίηση λευχημάτων και τοποθέτηση αδιάβροχου,</a:t>
            </a:r>
          </a:p>
          <a:p>
            <a:r>
              <a:rPr lang="el-GR" b="1" dirty="0" smtClean="0"/>
              <a:t>Προστασία σημείου ένωσης ουροκαθετήρα και άκρου συσκευής από επιμολύνσεις καθ’ όλη τη διάρκεια νοσηλείας, </a:t>
            </a:r>
            <a:endParaRPr lang="el-GR" dirty="0" smtClean="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15594855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45a3f1183f9bdf57a2ed6466bc3e5b154992ddf"/>
</p:tagLst>
</file>

<file path=ppt/theme/theme1.xml><?xml version="1.0" encoding="utf-8"?>
<a:theme xmlns:a="http://schemas.openxmlformats.org/drawingml/2006/main" name="OC_template_updated">
  <a:themeElements>
    <a:clrScheme name="Προσαρμοσμένο 13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TotalTime>
  <Words>2344</Words>
  <Application>Microsoft Office PowerPoint</Application>
  <PresentationFormat>Προβολή στην οθόνη (4:3)</PresentationFormat>
  <Paragraphs>272</Paragraphs>
  <Slides>40</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40</vt:i4>
      </vt:variant>
    </vt:vector>
  </HeadingPairs>
  <TitlesOfParts>
    <vt:vector size="42" baseType="lpstr">
      <vt:lpstr>OC_template_updated</vt:lpstr>
      <vt:lpstr>1_OC_template_updated</vt:lpstr>
      <vt:lpstr>Παθολογική και Χειρουργική Νοσηλευτική ΙΙ (Ε)</vt:lpstr>
      <vt:lpstr>Διαλείπουσες πλύσεις ουροδόχου κύστης (1 από 6)</vt:lpstr>
      <vt:lpstr>Διαλείπουσες πλύσεις ουροδόχου κύστης (2 από 6)</vt:lpstr>
      <vt:lpstr>Διαλείπουσες πλύσεις ουροδόχου κύστης (3 από 6)</vt:lpstr>
      <vt:lpstr>Διαλείπουσες πλύσεις ουροδόχου κύστης (4 από 6)</vt:lpstr>
      <vt:lpstr>Διαλείπουσες πλύσεις ουροδόχου κύστης (5 από 6)</vt:lpstr>
      <vt:lpstr>Διαλείπουσες πλύσεις ουροδόχου κύστης (6 από 6)</vt:lpstr>
      <vt:lpstr>Συνεχείς πλύσεις ουροδόχου κύστης (1 από 4)</vt:lpstr>
      <vt:lpstr>Συνεχείς πλύσεις ουροδόχου κύστης (2 από 4)</vt:lpstr>
      <vt:lpstr>Συνεχείς πλύσεις ουροδόχου κύστης (3 από 4)</vt:lpstr>
      <vt:lpstr>Συνεχείς πλύσεις ουροδόχου κύστης (4 από 4)</vt:lpstr>
      <vt:lpstr>1. Τι είναι ο καθετηριασμός ουροδόχου κύστεως;</vt:lpstr>
      <vt:lpstr>2. Ποιες είναι οι διαγνωστικές ενδείξεις εισαγωγής καθετήρα ουροδόχου κύστεως;</vt:lpstr>
      <vt:lpstr>3. Ποιες είναι οι θεραπευτικές ενδείξεις εισαγωγής καθετήρα ουροδόχου κύστεως;</vt:lpstr>
      <vt:lpstr>4. Ποιοι είναι οι τύποι των καθετήρων ουροδόχου κύστεως;</vt:lpstr>
      <vt:lpstr>5. Με ποιες μονάδες μετράμε τη διάμετρο των καθετήρων και ποια τα συνήθη μεγέθη σε ενήλικες;</vt:lpstr>
      <vt:lpstr>6. Αίτια δυσκολίας καθετηριασμού ουροδόχου κύστης;</vt:lpstr>
      <vt:lpstr>7. Ποιος είναι ο μέγιστος χρόνος παραμονής ενός ουροκαθετήρα;</vt:lpstr>
      <vt:lpstr>8. Τι γνωρίζεται για το μπαλόνι του καθετήρα;</vt:lpstr>
      <vt:lpstr>9. Ποια είναι τα εξωτερικά ανατομικά μέρη του ουροποιογεννητικού συστήματος του άνδρα και της γυναίκας;</vt:lpstr>
      <vt:lpstr>10. Αναφέρατε κατά σειρά τα βασικά ανατομικά μέρη του ουροποιητικού συστήματος:</vt:lpstr>
      <vt:lpstr>11. Αναφέρατε κατά σειρά τα βασικά ανατομικά μέρη του ουροποιητικού συστήματος:</vt:lpstr>
      <vt:lpstr>12. Αναφέρατε κατά σειρά τα βασικά ανατομικά μέρη του νεφρώνα:</vt:lpstr>
      <vt:lpstr>13. Τι είναι η ακράτεια ούρων, τι η επίσχεση ούρων και ποια τα πιθανά νοσηλευτικά μέτρα για την επίσχεση;</vt:lpstr>
      <vt:lpstr>14. Τι είναι η συχνουρία, η δυσουρία και η ανουρία;</vt:lpstr>
      <vt:lpstr>15. Τι είναι η αιμοσφαιρινουρία, η αιματουρία και η λευκωματουρία;</vt:lpstr>
      <vt:lpstr>16. Τι είναι η γλυκοζουρία και η κετονουρία;</vt:lpstr>
      <vt:lpstr>17. Τι είναι η πυουρία, η κυλινδρουρία και η βακτηριουρία;</vt:lpstr>
      <vt:lpstr>18. Τι γνωρίζετε για τις ουροκαλλιέργειες;</vt:lpstr>
      <vt:lpstr>19. Ποια είναι η κατάλληλη διαδικασία για τη λήψη δείγματος ούρων για καλλιέργεια; (1/2)</vt:lpstr>
      <vt:lpstr>19. Ποια είναι η κατάλληλη διαδικασία για τη λήψη δείγματος ούρων για καλλιέργεια; (2/2)</vt:lpstr>
      <vt:lpstr>20. Πως γίνεται η λήψη δείγματος ούρων για καλλιέργεια από καθετήρα ουροδόχου κύστεως;</vt:lpstr>
      <vt:lpstr>21. Για ποιο λόγο γίνονται πλύσεις ουροδόχου κύστεως;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47</cp:revision>
  <dcterms:created xsi:type="dcterms:W3CDTF">2013-03-04T13:35:19Z</dcterms:created>
  <dcterms:modified xsi:type="dcterms:W3CDTF">2015-07-23T05:57:14Z</dcterms:modified>
</cp:coreProperties>
</file>