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96" r:id="rId1"/>
    <p:sldMasterId id="2147483725" r:id="rId2"/>
    <p:sldMasterId id="2147483736" r:id="rId3"/>
  </p:sldMasterIdLst>
  <p:notesMasterIdLst>
    <p:notesMasterId r:id="rId33"/>
  </p:notesMasterIdLst>
  <p:handoutMasterIdLst>
    <p:handoutMasterId r:id="rId34"/>
  </p:handoutMasterIdLst>
  <p:sldIdLst>
    <p:sldId id="286" r:id="rId4"/>
    <p:sldId id="263" r:id="rId5"/>
    <p:sldId id="264" r:id="rId6"/>
    <p:sldId id="285" r:id="rId7"/>
    <p:sldId id="266" r:id="rId8"/>
    <p:sldId id="268" r:id="rId9"/>
    <p:sldId id="274" r:id="rId10"/>
    <p:sldId id="271" r:id="rId11"/>
    <p:sldId id="295" r:id="rId12"/>
    <p:sldId id="275" r:id="rId13"/>
    <p:sldId id="293" r:id="rId14"/>
    <p:sldId id="290" r:id="rId15"/>
    <p:sldId id="282" r:id="rId16"/>
    <p:sldId id="294" r:id="rId17"/>
    <p:sldId id="277" r:id="rId18"/>
    <p:sldId id="291" r:id="rId19"/>
    <p:sldId id="281" r:id="rId20"/>
    <p:sldId id="292" r:id="rId21"/>
    <p:sldId id="287" r:id="rId22"/>
    <p:sldId id="288" r:id="rId23"/>
    <p:sldId id="289" r:id="rId24"/>
    <p:sldId id="283" r:id="rId25"/>
    <p:sldId id="260" r:id="rId26"/>
    <p:sldId id="296" r:id="rId27"/>
    <p:sldId id="297" r:id="rId28"/>
    <p:sldId id="298" r:id="rId29"/>
    <p:sldId id="299" r:id="rId30"/>
    <p:sldId id="300" r:id="rId31"/>
    <p:sldId id="301" r:id="rId32"/>
  </p:sldIdLst>
  <p:sldSz cx="9144000" cy="6858000" type="screen4x3"/>
  <p:notesSz cx="7104063" cy="10234613"/>
  <p:custDataLst>
    <p:tags r:id="rId3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599" autoAdjust="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gs" Target="tags/tag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19/5/2015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19/5/2015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71361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l-GR"/>
          </a:p>
        </p:txBody>
      </p:sp>
      <p:sp>
        <p:nvSpPr>
          <p:cNvPr id="50176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l-GR" smtClean="0"/>
              <a:t>Στυλ κύριου τίτλου</a:t>
            </a:r>
            <a:endParaRPr lang="el-GR"/>
          </a:p>
        </p:txBody>
      </p:sp>
      <p:sp>
        <p:nvSpPr>
          <p:cNvPr id="50176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l-GR" smtClean="0"/>
              <a:t>Στυλ κύριου υπότιτλου</a:t>
            </a:r>
            <a:endParaRPr lang="el-GR"/>
          </a:p>
        </p:txBody>
      </p:sp>
      <p:sp>
        <p:nvSpPr>
          <p:cNvPr id="5" name="Rectangle 5"/>
          <p:cNvSpPr>
            <a:spLocks noGrp="1" noChangeArrowheads="1"/>
          </p:cNvSpPr>
          <p:nvPr>
            <p:ph type="ftr" sz="quarter" idx="10"/>
          </p:nvPr>
        </p:nvSpPr>
        <p:spPr/>
        <p:txBody>
          <a:bodyPr/>
          <a:lstStyle>
            <a:lvl1pPr>
              <a:defRPr/>
            </a:lvl1pPr>
          </a:lstStyle>
          <a:p>
            <a:pPr>
              <a:defRPr/>
            </a:pPr>
            <a:endParaRPr lang="el-GR"/>
          </a:p>
        </p:txBody>
      </p:sp>
      <p:sp>
        <p:nvSpPr>
          <p:cNvPr id="6" name="Rectangle 6"/>
          <p:cNvSpPr>
            <a:spLocks noGrp="1" noChangeArrowheads="1"/>
          </p:cNvSpPr>
          <p:nvPr>
            <p:ph type="sldNum" sz="quarter" idx="11"/>
          </p:nvPr>
        </p:nvSpPr>
        <p:spPr/>
        <p:txBody>
          <a:bodyPr/>
          <a:lstStyle>
            <a:lvl1pPr>
              <a:defRPr/>
            </a:lvl1pPr>
          </a:lstStyle>
          <a:p>
            <a:pPr>
              <a:defRPr/>
            </a:pPr>
            <a:fld id="{8E2ABB92-6011-4F41-9E24-9820A60E8E64}" type="slidenum">
              <a:rPr lang="el-GR"/>
              <a:pPr>
                <a:defRPr/>
              </a:pPr>
              <a:t>‹#›</a:t>
            </a:fld>
            <a:endParaRPr lang="el-GR"/>
          </a:p>
        </p:txBody>
      </p:sp>
      <p:sp>
        <p:nvSpPr>
          <p:cNvPr id="7" name="Rectangle 7"/>
          <p:cNvSpPr>
            <a:spLocks noGrp="1" noChangeArrowheads="1"/>
          </p:cNvSpPr>
          <p:nvPr>
            <p:ph type="dt" sz="quarter" idx="12"/>
          </p:nvPr>
        </p:nvSpPr>
        <p:spPr/>
        <p:txBody>
          <a:bodyPr/>
          <a:lstStyle>
            <a:lvl1pPr>
              <a:defRPr/>
            </a:lvl1pPr>
          </a:lstStyle>
          <a:p>
            <a:pPr>
              <a:defRPr/>
            </a:pPr>
            <a:endParaRPr lang="el-GR"/>
          </a:p>
        </p:txBody>
      </p:sp>
    </p:spTree>
    <p:extLst>
      <p:ext uri="{BB962C8B-B14F-4D97-AF65-F5344CB8AC3E}">
        <p14:creationId xmlns:p14="http://schemas.microsoft.com/office/powerpoint/2010/main" val="2841704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E28D5C53-57CA-4069-AFD2-7C85A528B9DC}" type="slidenum">
              <a:rPr lang="el-GR"/>
              <a:pPr>
                <a:defRPr/>
              </a:pPr>
              <a:t>‹#›</a:t>
            </a:fld>
            <a:endParaRPr lang="el-GR"/>
          </a:p>
        </p:txBody>
      </p:sp>
    </p:spTree>
    <p:extLst>
      <p:ext uri="{BB962C8B-B14F-4D97-AF65-F5344CB8AC3E}">
        <p14:creationId xmlns:p14="http://schemas.microsoft.com/office/powerpoint/2010/main" val="3106974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sz="3600" b="1"/>
            </a:lvl1pPr>
          </a:lstStyle>
          <a:p>
            <a:r>
              <a:rPr lang="el-GR" smtClean="0"/>
              <a:t>Στυλ κύριου τίτλου</a:t>
            </a:r>
            <a:endParaRPr lang="el-GR" dirty="0"/>
          </a:p>
        </p:txBody>
      </p:sp>
      <p:sp>
        <p:nvSpPr>
          <p:cNvPr id="3" name="Θέση ημερομηνίας 2"/>
          <p:cNvSpPr>
            <a:spLocks noGrp="1"/>
          </p:cNvSpPr>
          <p:nvPr>
            <p:ph type="dt" sz="half" idx="10"/>
          </p:nvPr>
        </p:nvSpPr>
        <p:spPr/>
        <p:txBody>
          <a:bodyPr/>
          <a:lstStyle/>
          <a:p>
            <a:pPr>
              <a:defRPr/>
            </a:pPr>
            <a:endParaRPr lang="el-GR"/>
          </a:p>
        </p:txBody>
      </p:sp>
      <p:sp>
        <p:nvSpPr>
          <p:cNvPr id="4" name="Θέση υποσέλιδου 3"/>
          <p:cNvSpPr>
            <a:spLocks noGrp="1"/>
          </p:cNvSpPr>
          <p:nvPr>
            <p:ph type="ftr" sz="quarter" idx="11"/>
          </p:nvPr>
        </p:nvSpPr>
        <p:spPr/>
        <p:txBody>
          <a:bodyPr/>
          <a:lstStyle/>
          <a:p>
            <a:pPr>
              <a:defRPr/>
            </a:pPr>
            <a:endParaRPr lang="el-GR"/>
          </a:p>
        </p:txBody>
      </p:sp>
      <p:sp>
        <p:nvSpPr>
          <p:cNvPr id="5" name="Θέση αριθμού διαφάνειας 4"/>
          <p:cNvSpPr>
            <a:spLocks noGrp="1"/>
          </p:cNvSpPr>
          <p:nvPr>
            <p:ph type="sldNum" sz="quarter" idx="12"/>
          </p:nvPr>
        </p:nvSpPr>
        <p:spPr>
          <a:xfrm>
            <a:off x="6948264" y="6265118"/>
            <a:ext cx="2133600" cy="476250"/>
          </a:xfrm>
        </p:spPr>
        <p:txBody>
          <a:bodyPr/>
          <a:lstStyle>
            <a:lvl1pPr>
              <a:defRPr>
                <a:effectLst/>
              </a:defRPr>
            </a:lvl1pPr>
          </a:lstStyle>
          <a:p>
            <a:pPr>
              <a:defRPr/>
            </a:pPr>
            <a:fld id="{DDC0A718-727F-4B41-BB27-44FCE954EB78}" type="slidenum">
              <a:rPr lang="el-GR" smtClean="0"/>
              <a:pPr>
                <a:defRPr/>
              </a:pPr>
              <a:t>‹#›</a:t>
            </a:fld>
            <a:endParaRPr lang="el-GR" dirty="0"/>
          </a:p>
        </p:txBody>
      </p:sp>
    </p:spTree>
    <p:extLst>
      <p:ext uri="{BB962C8B-B14F-4D97-AF65-F5344CB8AC3E}">
        <p14:creationId xmlns:p14="http://schemas.microsoft.com/office/powerpoint/2010/main" val="609448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92100"/>
            <a:ext cx="2057400" cy="5727700"/>
          </a:xfrm>
        </p:spPr>
        <p:txBody>
          <a:bodyPr vert="eaVert"/>
          <a:lstStyle/>
          <a:p>
            <a:r>
              <a:rPr lang="el-GR" smtClean="0"/>
              <a:t>Στυλ κύριου τίτλου</a:t>
            </a:r>
            <a:endParaRPr lang="el-GR"/>
          </a:p>
        </p:txBody>
      </p:sp>
      <p:sp>
        <p:nvSpPr>
          <p:cNvPr id="3" name="2 - Θέση κατακόρυφου κειμένου"/>
          <p:cNvSpPr>
            <a:spLocks noGrp="1"/>
          </p:cNvSpPr>
          <p:nvPr>
            <p:ph type="body" orient="vert" idx="1"/>
          </p:nvPr>
        </p:nvSpPr>
        <p:spPr>
          <a:xfrm>
            <a:off x="457200" y="292100"/>
            <a:ext cx="6019800" cy="57277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E22D035F-B9A4-46CB-98D6-3FAC25A8AB63}" type="slidenum">
              <a:rPr lang="el-GR"/>
              <a:pPr>
                <a:defRPr/>
              </a:pPr>
              <a:t>‹#›</a:t>
            </a:fld>
            <a:endParaRPr lang="el-GR"/>
          </a:p>
        </p:txBody>
      </p:sp>
    </p:spTree>
    <p:extLst>
      <p:ext uri="{BB962C8B-B14F-4D97-AF65-F5344CB8AC3E}">
        <p14:creationId xmlns:p14="http://schemas.microsoft.com/office/powerpoint/2010/main" val="2612381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92100"/>
            <a:ext cx="8229600" cy="1384300"/>
          </a:xfrm>
        </p:spPr>
        <p:txBody>
          <a:bodyPr/>
          <a:lstStyle/>
          <a:p>
            <a:r>
              <a:rPr lang="el-GR" smtClean="0"/>
              <a:t>Στυλ κύριου τίτλου</a:t>
            </a:r>
            <a:endParaRPr lang="el-GR"/>
          </a:p>
        </p:txBody>
      </p:sp>
      <p:sp>
        <p:nvSpPr>
          <p:cNvPr id="3" name="2 - Θέση πίνακα"/>
          <p:cNvSpPr>
            <a:spLocks noGrp="1"/>
          </p:cNvSpPr>
          <p:nvPr>
            <p:ph type="tbl" idx="1"/>
          </p:nvPr>
        </p:nvSpPr>
        <p:spPr>
          <a:xfrm>
            <a:off x="457200" y="1905000"/>
            <a:ext cx="8229600" cy="4114800"/>
          </a:xfrm>
        </p:spPr>
        <p:txBody>
          <a:bodyPr/>
          <a:lstStyle/>
          <a:p>
            <a:pPr lvl="0"/>
            <a:r>
              <a:rPr lang="el-GR" noProof="0" smtClean="0"/>
              <a:t>Κάντε κλικ στο εικονίδιο για να προσθέσετε έναν πίνακα</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686193FA-F154-4751-AE67-3038BDA3C1C7}" type="slidenum">
              <a:rPr lang="el-GR"/>
              <a:pPr>
                <a:defRPr/>
              </a:pPr>
              <a:t>‹#›</a:t>
            </a:fld>
            <a:endParaRPr lang="el-GR"/>
          </a:p>
        </p:txBody>
      </p:sp>
    </p:spTree>
    <p:extLst>
      <p:ext uri="{BB962C8B-B14F-4D97-AF65-F5344CB8AC3E}">
        <p14:creationId xmlns:p14="http://schemas.microsoft.com/office/powerpoint/2010/main" val="1753584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92100"/>
            <a:ext cx="8229600" cy="57277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C13FB8F1-E99E-4B35-A2F6-AAA4A5788990}" type="slidenum">
              <a:rPr lang="el-GR"/>
              <a:pPr>
                <a:defRPr/>
              </a:pPr>
              <a:t>‹#›</a:t>
            </a:fld>
            <a:endParaRPr lang="el-GR"/>
          </a:p>
        </p:txBody>
      </p:sp>
    </p:spTree>
    <p:extLst>
      <p:ext uri="{BB962C8B-B14F-4D97-AF65-F5344CB8AC3E}">
        <p14:creationId xmlns:p14="http://schemas.microsoft.com/office/powerpoint/2010/main" val="4258522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92100"/>
            <a:ext cx="8229600" cy="1384300"/>
          </a:xfrm>
        </p:spPr>
        <p:txBody>
          <a:bodyPr/>
          <a:lstStyle/>
          <a:p>
            <a:r>
              <a:rPr lang="el-GR" smtClean="0"/>
              <a:t>Στυλ κύριου τίτλου</a:t>
            </a:r>
            <a:endParaRPr lang="el-GR"/>
          </a:p>
        </p:txBody>
      </p:sp>
      <p:sp>
        <p:nvSpPr>
          <p:cNvPr id="3" name="2 - Θέση κειμένου"/>
          <p:cNvSpPr>
            <a:spLocks noGrp="1"/>
          </p:cNvSpPr>
          <p:nvPr>
            <p:ph type="body" sz="half" idx="1"/>
          </p:nvPr>
        </p:nvSpPr>
        <p:spPr>
          <a:xfrm>
            <a:off x="457200" y="1905000"/>
            <a:ext cx="40386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05000"/>
            <a:ext cx="40386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93AEDAB8-1772-4A76-A910-7FF9010558EB}" type="slidenum">
              <a:rPr lang="el-GR"/>
              <a:pPr>
                <a:defRPr/>
              </a:pPr>
              <a:t>‹#›</a:t>
            </a:fld>
            <a:endParaRPr lang="el-GR"/>
          </a:p>
        </p:txBody>
      </p:sp>
    </p:spTree>
    <p:extLst>
      <p:ext uri="{BB962C8B-B14F-4D97-AF65-F5344CB8AC3E}">
        <p14:creationId xmlns:p14="http://schemas.microsoft.com/office/powerpoint/2010/main" val="1107679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6921030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514908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1734374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480229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sz="3600" b="1"/>
            </a:lvl1pPr>
          </a:lstStyle>
          <a:p>
            <a:r>
              <a:rPr lang="el-GR" smtClean="0"/>
              <a:t>Στυλ κύριου τίτλου</a:t>
            </a:r>
            <a:endParaRPr lang="el-GR" dirty="0"/>
          </a:p>
        </p:txBody>
      </p:sp>
      <p:sp>
        <p:nvSpPr>
          <p:cNvPr id="3" name="2 - Θέση περιεχομένου"/>
          <p:cNvSpPr>
            <a:spLocks noGrp="1"/>
          </p:cNvSpPr>
          <p:nvPr>
            <p:ph idx="1"/>
          </p:nvPr>
        </p:nvSpPr>
        <p:spPr>
          <a:xfrm>
            <a:off x="457200" y="1702296"/>
            <a:ext cx="8229600" cy="4679032"/>
          </a:xfrm>
        </p:spPr>
        <p:txBody>
          <a:bodyPr/>
          <a:lstStyle>
            <a:lvl1pPr marL="342900" indent="-342900">
              <a:buClr>
                <a:srgbClr val="A50021"/>
              </a:buClr>
              <a:buFont typeface="Wingdings" panose="05000000000000000000" pitchFamily="2" charset="2"/>
              <a:buChar char="Ø"/>
              <a:defRPr sz="2200">
                <a:solidFill>
                  <a:schemeClr val="accent4">
                    <a:lumMod val="10000"/>
                  </a:schemeClr>
                </a:solidFill>
                <a:effectLst/>
                <a:latin typeface="Calibri" panose="020F0502020204030204" pitchFamily="34" charset="0"/>
                <a:cs typeface="Calibri" panose="020F0502020204030204" pitchFamily="34" charset="0"/>
              </a:defRPr>
            </a:lvl1pPr>
            <a:lvl2pPr marL="742950" indent="-285750">
              <a:buClr>
                <a:srgbClr val="A50021"/>
              </a:buClr>
              <a:buFont typeface="Wingdings" panose="05000000000000000000" pitchFamily="2" charset="2"/>
              <a:buChar char="§"/>
              <a:defRPr sz="2200">
                <a:solidFill>
                  <a:schemeClr val="accent4">
                    <a:lumMod val="10000"/>
                  </a:schemeClr>
                </a:solidFill>
                <a:effectLst/>
                <a:latin typeface="Calibri" panose="020F0502020204030204" pitchFamily="34" charset="0"/>
                <a:cs typeface="Calibri" panose="020F0502020204030204" pitchFamily="34" charset="0"/>
              </a:defRPr>
            </a:lvl2pPr>
            <a:lvl3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3pPr>
            <a:lvl4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4pPr>
            <a:lvl5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xfrm>
            <a:off x="6948264" y="6265118"/>
            <a:ext cx="2133600" cy="476250"/>
          </a:xfrm>
          <a:ln/>
        </p:spPr>
        <p:txBody>
          <a:bodyPr/>
          <a:lstStyle>
            <a:lvl1pPr>
              <a:defRPr>
                <a:effectLst/>
              </a:defRPr>
            </a:lvl1pPr>
          </a:lstStyle>
          <a:p>
            <a:pPr>
              <a:defRPr/>
            </a:pPr>
            <a:fld id="{8198C6A6-8556-485F-81D9-A8F098D09877}" type="slidenum">
              <a:rPr lang="el-GR" smtClean="0"/>
              <a:pPr>
                <a:defRPr/>
              </a:pPr>
              <a:t>‹#›</a:t>
            </a:fld>
            <a:endParaRPr lang="el-GR" dirty="0"/>
          </a:p>
        </p:txBody>
      </p:sp>
      <p:sp>
        <p:nvSpPr>
          <p:cNvPr id="11" name="6 - Ορθογώνιο"/>
          <p:cNvSpPr/>
          <p:nvPr userDrawn="1"/>
        </p:nvSpPr>
        <p:spPr bwMode="white">
          <a:xfrm>
            <a:off x="0" y="1184466"/>
            <a:ext cx="9144000" cy="319088"/>
          </a:xfrm>
          <a:prstGeom prst="rect">
            <a:avLst/>
          </a:prstGeom>
          <a:solidFill>
            <a:srgbClr val="FFFFFF"/>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w Cen MT"/>
            </a:endParaRPr>
          </a:p>
        </p:txBody>
      </p:sp>
      <p:sp>
        <p:nvSpPr>
          <p:cNvPr id="12" name="7 - Ορθογώνιο"/>
          <p:cNvSpPr/>
          <p:nvPr userDrawn="1"/>
        </p:nvSpPr>
        <p:spPr>
          <a:xfrm>
            <a:off x="0" y="1228916"/>
            <a:ext cx="533400" cy="228600"/>
          </a:xfrm>
          <a:prstGeom prst="rect">
            <a:avLst/>
          </a:prstGeom>
          <a:solidFill>
            <a:srgbClr val="9F2936">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w Cen MT"/>
            </a:endParaRPr>
          </a:p>
        </p:txBody>
      </p:sp>
      <p:sp>
        <p:nvSpPr>
          <p:cNvPr id="13" name="8 - Ορθογώνιο"/>
          <p:cNvSpPr/>
          <p:nvPr userDrawn="1"/>
        </p:nvSpPr>
        <p:spPr>
          <a:xfrm>
            <a:off x="590550" y="1228916"/>
            <a:ext cx="8553450" cy="228600"/>
          </a:xfrm>
          <a:prstGeom prst="rect">
            <a:avLst/>
          </a:prstGeom>
          <a:solidFill>
            <a:srgbClr val="F07F09">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w Cen MT"/>
            </a:endParaRPr>
          </a:p>
        </p:txBody>
      </p:sp>
    </p:spTree>
    <p:extLst>
      <p:ext uri="{BB962C8B-B14F-4D97-AF65-F5344CB8AC3E}">
        <p14:creationId xmlns:p14="http://schemas.microsoft.com/office/powerpoint/2010/main" val="676027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1246310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1895475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0606692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489988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046758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2621643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5131596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055923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5993744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255464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39"/>
            <a:ext cx="8229600" cy="1090531"/>
          </a:xfrm>
        </p:spPr>
        <p:txBody>
          <a:bodyPr/>
          <a:lstStyle>
            <a:lvl1pPr>
              <a:defRPr sz="3600" b="1"/>
            </a:lvl1pPr>
          </a:lstStyle>
          <a:p>
            <a:r>
              <a:rPr lang="el-GR" smtClean="0"/>
              <a:t>Στυλ κύριου τίτλου</a:t>
            </a:r>
            <a:endParaRPr lang="el-GR" dirty="0"/>
          </a:p>
        </p:txBody>
      </p:sp>
      <p:sp>
        <p:nvSpPr>
          <p:cNvPr id="3" name="2 - Θέση περιεχομένου"/>
          <p:cNvSpPr>
            <a:spLocks noGrp="1"/>
          </p:cNvSpPr>
          <p:nvPr>
            <p:ph idx="1"/>
          </p:nvPr>
        </p:nvSpPr>
        <p:spPr>
          <a:xfrm>
            <a:off x="457200" y="1798786"/>
            <a:ext cx="8229600" cy="4582542"/>
          </a:xfrm>
        </p:spPr>
        <p:txBody>
          <a:bodyPr/>
          <a:lstStyle>
            <a:lvl1pPr marL="342900" indent="-342900">
              <a:buClr>
                <a:srgbClr val="A50021"/>
              </a:buClr>
              <a:buFont typeface="Wingdings" panose="05000000000000000000" pitchFamily="2" charset="2"/>
              <a:buChar char="Ø"/>
              <a:defRPr sz="2200">
                <a:solidFill>
                  <a:schemeClr val="accent4">
                    <a:lumMod val="10000"/>
                  </a:schemeClr>
                </a:solidFill>
                <a:effectLst/>
                <a:latin typeface="Calibri" panose="020F0502020204030204" pitchFamily="34" charset="0"/>
                <a:cs typeface="Calibri" panose="020F0502020204030204" pitchFamily="34" charset="0"/>
              </a:defRPr>
            </a:lvl1pPr>
            <a:lvl2pPr marL="742950" indent="-285750">
              <a:buClr>
                <a:srgbClr val="A50021"/>
              </a:buClr>
              <a:buFont typeface="Wingdings" panose="05000000000000000000" pitchFamily="2" charset="2"/>
              <a:buChar char="§"/>
              <a:defRPr sz="2200">
                <a:solidFill>
                  <a:schemeClr val="accent4">
                    <a:lumMod val="10000"/>
                  </a:schemeClr>
                </a:solidFill>
                <a:effectLst/>
                <a:latin typeface="Calibri" panose="020F0502020204030204" pitchFamily="34" charset="0"/>
                <a:cs typeface="Calibri" panose="020F0502020204030204" pitchFamily="34" charset="0"/>
              </a:defRPr>
            </a:lvl2pPr>
            <a:lvl3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3pPr>
            <a:lvl4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4pPr>
            <a:lvl5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xfrm>
            <a:off x="6948264" y="6265118"/>
            <a:ext cx="2133600" cy="476250"/>
          </a:xfrm>
          <a:ln/>
        </p:spPr>
        <p:txBody>
          <a:bodyPr/>
          <a:lstStyle>
            <a:lvl1pPr>
              <a:defRPr>
                <a:effectLst/>
              </a:defRPr>
            </a:lvl1pPr>
          </a:lstStyle>
          <a:p>
            <a:pPr>
              <a:defRPr/>
            </a:pPr>
            <a:fld id="{8198C6A6-8556-485F-81D9-A8F098D09877}" type="slidenum">
              <a:rPr lang="el-GR" smtClean="0"/>
              <a:pPr>
                <a:defRPr/>
              </a:pPr>
              <a:t>‹#›</a:t>
            </a:fld>
            <a:endParaRPr lang="el-GR" dirty="0"/>
          </a:p>
        </p:txBody>
      </p:sp>
      <p:sp>
        <p:nvSpPr>
          <p:cNvPr id="8" name="6 - Ορθογώνιο"/>
          <p:cNvSpPr/>
          <p:nvPr userDrawn="1"/>
        </p:nvSpPr>
        <p:spPr bwMode="white">
          <a:xfrm>
            <a:off x="0" y="1335682"/>
            <a:ext cx="9144000" cy="319088"/>
          </a:xfrm>
          <a:prstGeom prst="rect">
            <a:avLst/>
          </a:prstGeom>
          <a:solidFill>
            <a:srgbClr val="FFFFFF"/>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w Cen MT"/>
            </a:endParaRPr>
          </a:p>
        </p:txBody>
      </p:sp>
      <p:sp>
        <p:nvSpPr>
          <p:cNvPr id="9" name="7 - Ορθογώνιο"/>
          <p:cNvSpPr/>
          <p:nvPr userDrawn="1"/>
        </p:nvSpPr>
        <p:spPr>
          <a:xfrm>
            <a:off x="0" y="1380132"/>
            <a:ext cx="533400" cy="228600"/>
          </a:xfrm>
          <a:prstGeom prst="rect">
            <a:avLst/>
          </a:prstGeom>
          <a:solidFill>
            <a:srgbClr val="9F2936">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w Cen MT"/>
            </a:endParaRPr>
          </a:p>
        </p:txBody>
      </p:sp>
      <p:sp>
        <p:nvSpPr>
          <p:cNvPr id="10" name="8 - Ορθογώνιο"/>
          <p:cNvSpPr/>
          <p:nvPr userDrawn="1"/>
        </p:nvSpPr>
        <p:spPr>
          <a:xfrm>
            <a:off x="590550" y="1380132"/>
            <a:ext cx="8553450" cy="228600"/>
          </a:xfrm>
          <a:prstGeom prst="rect">
            <a:avLst/>
          </a:prstGeom>
          <a:solidFill>
            <a:srgbClr val="F07F09">
              <a:alpha val="100000"/>
            </a:srgbClr>
          </a:solidFill>
          <a:ln w="50800" cap="rnd" cmpd="dbl"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w Cen MT"/>
            </a:endParaRPr>
          </a:p>
        </p:txBody>
      </p:sp>
    </p:spTree>
    <p:extLst>
      <p:ext uri="{BB962C8B-B14F-4D97-AF65-F5344CB8AC3E}">
        <p14:creationId xmlns:p14="http://schemas.microsoft.com/office/powerpoint/2010/main" val="15280914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4965565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7676907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557577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409741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6603945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087747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C7F4274A-3E1F-429B-93CD-83637C754FB2}" type="slidenum">
              <a:rPr lang="el-GR"/>
              <a:pPr>
                <a:defRPr/>
              </a:pPr>
              <a:t>‹#›</a:t>
            </a:fld>
            <a:endParaRPr lang="el-GR"/>
          </a:p>
        </p:txBody>
      </p:sp>
    </p:spTree>
    <p:extLst>
      <p:ext uri="{BB962C8B-B14F-4D97-AF65-F5344CB8AC3E}">
        <p14:creationId xmlns:p14="http://schemas.microsoft.com/office/powerpoint/2010/main" val="1210784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περιεχομένου"/>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44207B58-808E-42F4-9881-88645C632675}" type="slidenum">
              <a:rPr lang="el-GR"/>
              <a:pPr>
                <a:defRPr/>
              </a:pPr>
              <a:t>‹#›</a:t>
            </a:fld>
            <a:endParaRPr lang="el-GR"/>
          </a:p>
        </p:txBody>
      </p:sp>
    </p:spTree>
    <p:extLst>
      <p:ext uri="{BB962C8B-B14F-4D97-AF65-F5344CB8AC3E}">
        <p14:creationId xmlns:p14="http://schemas.microsoft.com/office/powerpoint/2010/main" val="3152333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DDDCD191-6424-4621-81DE-459D13F2F860}" type="slidenum">
              <a:rPr lang="el-GR"/>
              <a:pPr>
                <a:defRPr/>
              </a:pPr>
              <a:t>‹#›</a:t>
            </a:fld>
            <a:endParaRPr lang="el-GR"/>
          </a:p>
        </p:txBody>
      </p:sp>
    </p:spTree>
    <p:extLst>
      <p:ext uri="{BB962C8B-B14F-4D97-AF65-F5344CB8AC3E}">
        <p14:creationId xmlns:p14="http://schemas.microsoft.com/office/powerpoint/2010/main" val="1796186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1F586E21-CE0C-477C-85B7-757B0DE2A1A3}" type="slidenum">
              <a:rPr lang="el-GR"/>
              <a:pPr>
                <a:defRPr/>
              </a:pPr>
              <a:t>‹#›</a:t>
            </a:fld>
            <a:endParaRPr lang="el-GR"/>
          </a:p>
        </p:txBody>
      </p:sp>
    </p:spTree>
    <p:extLst>
      <p:ext uri="{BB962C8B-B14F-4D97-AF65-F5344CB8AC3E}">
        <p14:creationId xmlns:p14="http://schemas.microsoft.com/office/powerpoint/2010/main" val="3556192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88D01522-B095-4E74-B527-DB930D27A770}" type="slidenum">
              <a:rPr lang="el-GR"/>
              <a:pPr>
                <a:defRPr/>
              </a:pPr>
              <a:t>‹#›</a:t>
            </a:fld>
            <a:endParaRPr lang="el-GR"/>
          </a:p>
        </p:txBody>
      </p:sp>
    </p:spTree>
    <p:extLst>
      <p:ext uri="{BB962C8B-B14F-4D97-AF65-F5344CB8AC3E}">
        <p14:creationId xmlns:p14="http://schemas.microsoft.com/office/powerpoint/2010/main" val="263000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546E543F-9972-498B-BAC0-66756E033BB3}" type="slidenum">
              <a:rPr lang="el-GR"/>
              <a:pPr>
                <a:defRPr/>
              </a:pPr>
              <a:t>‹#›</a:t>
            </a:fld>
            <a:endParaRPr lang="el-GR"/>
          </a:p>
        </p:txBody>
      </p:sp>
    </p:spTree>
    <p:extLst>
      <p:ext uri="{BB962C8B-B14F-4D97-AF65-F5344CB8AC3E}">
        <p14:creationId xmlns:p14="http://schemas.microsoft.com/office/powerpoint/2010/main" val="1216043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lum/>
          </a:blip>
          <a:srcRect/>
          <a:tile tx="0" ty="0" sx="100000" sy="100000" flip="none" algn="tl"/>
        </a:blipFill>
        <a:effectLst/>
      </p:bgPr>
    </p:bg>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bwMode="auto">
          <a:xfrm>
            <a:off x="457200" y="188640"/>
            <a:ext cx="8229600" cy="936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dirty="0" smtClean="0"/>
              <a:t>Κάντε κλικ για επεξεργασία του τίτλου</a:t>
            </a:r>
          </a:p>
        </p:txBody>
      </p:sp>
      <p:sp>
        <p:nvSpPr>
          <p:cNvPr id="500739" name="Rectangle 3"/>
          <p:cNvSpPr>
            <a:spLocks noGrp="1" noChangeArrowheads="1"/>
          </p:cNvSpPr>
          <p:nvPr>
            <p:ph type="body" idx="1"/>
          </p:nvPr>
        </p:nvSpPr>
        <p:spPr bwMode="auto">
          <a:xfrm>
            <a:off x="457200" y="1340768"/>
            <a:ext cx="8229600" cy="4679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6D6D6D"/>
              </a:buClr>
              <a:buSzPct val="120000"/>
              <a:buFontTx/>
              <a:buChar char="•"/>
              <a:tabLst/>
              <a:defRPr/>
            </a:pPr>
            <a:r>
              <a:rPr kumimoji="0" lang="el-GR" sz="2200" b="0" i="0" u="none" strike="noStrike" kern="0" cap="none" spc="0" normalizeH="0" baseline="0" noProof="0" dirty="0" err="1" smtClean="0">
                <a:ln>
                  <a:noFill/>
                </a:ln>
                <a:solidFill>
                  <a:srgbClr val="FFFFFF"/>
                </a:solidFill>
                <a:effectLst>
                  <a:outerShdw blurRad="38100" dist="38100" dir="2700000" algn="tl">
                    <a:srgbClr val="000000"/>
                  </a:outerShdw>
                </a:effectLst>
                <a:uLnTx/>
                <a:uFillTx/>
                <a:latin typeface="+mn-lt"/>
              </a:rPr>
              <a:t>Kλικ</a:t>
            </a: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 για επεξεργασία των στυλ του υποδείγματος</a:t>
            </a:r>
          </a:p>
          <a:p>
            <a:pPr marL="742950" marR="0" lvl="1" indent="-285750" algn="l" defTabSz="914400" rtl="0" eaLnBrk="0" fontAlgn="base" latinLnBrk="0" hangingPunct="0">
              <a:lnSpc>
                <a:spcPct val="100000"/>
              </a:lnSpc>
              <a:spcBef>
                <a:spcPct val="20000"/>
              </a:spcBef>
              <a:spcAft>
                <a:spcPct val="0"/>
              </a:spcAft>
              <a:buClrTx/>
              <a:buSzTx/>
              <a:buFont typeface="Tahoma" pitchFamily="34" charset="0"/>
              <a:buChar char="–"/>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Δεύτερου επιπέδου</a:t>
            </a:r>
          </a:p>
          <a:p>
            <a:pPr marL="1143000" marR="0" lvl="2" indent="-228600" algn="l" defTabSz="914400" rtl="0" eaLnBrk="0" fontAlgn="base" latinLnBrk="0" hangingPunct="0">
              <a:lnSpc>
                <a:spcPct val="100000"/>
              </a:lnSpc>
              <a:spcBef>
                <a:spcPct val="20000"/>
              </a:spcBef>
              <a:spcAft>
                <a:spcPct val="0"/>
              </a:spcAft>
              <a:buClr>
                <a:srgbClr val="6D6D6D"/>
              </a:buClr>
              <a:buSzPct val="120000"/>
              <a:buFontTx/>
              <a:buChar char="•"/>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Τρίτου επιπέδου</a:t>
            </a:r>
          </a:p>
          <a:p>
            <a:pPr marL="1600200" marR="0" lvl="3" indent="-228600" algn="l" defTabSz="914400" rtl="0" eaLnBrk="0" fontAlgn="base" latinLnBrk="0" hangingPunct="0">
              <a:lnSpc>
                <a:spcPct val="100000"/>
              </a:lnSpc>
              <a:spcBef>
                <a:spcPct val="20000"/>
              </a:spcBef>
              <a:spcAft>
                <a:spcPct val="0"/>
              </a:spcAft>
              <a:buClrTx/>
              <a:buSzTx/>
              <a:buFont typeface="Tahoma" pitchFamily="34" charset="0"/>
              <a:buChar char="–"/>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Τέταρτου επιπέδου</a:t>
            </a:r>
          </a:p>
          <a:p>
            <a:pPr marL="2057400" marR="0" lvl="4" indent="-228600" algn="l" defTabSz="914400" rtl="0" eaLnBrk="0" fontAlgn="base" latinLnBrk="0" hangingPunct="0">
              <a:lnSpc>
                <a:spcPct val="100000"/>
              </a:lnSpc>
              <a:spcBef>
                <a:spcPct val="20000"/>
              </a:spcBef>
              <a:spcAft>
                <a:spcPct val="0"/>
              </a:spcAft>
              <a:buClr>
                <a:srgbClr val="6D6D6D"/>
              </a:buClr>
              <a:buSzPct val="80000"/>
              <a:buFont typeface="Wingdings" pitchFamily="2" charset="2"/>
              <a:buChar char="v"/>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Πέμπτου επιπέδου</a:t>
            </a:r>
            <a:endParaRPr kumimoji="0" lang="el-GR" sz="2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mn-lt"/>
            </a:endParaRPr>
          </a:p>
        </p:txBody>
      </p:sp>
      <p:sp>
        <p:nvSpPr>
          <p:cNvPr id="5007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el-GR"/>
          </a:p>
        </p:txBody>
      </p:sp>
      <p:sp>
        <p:nvSpPr>
          <p:cNvPr id="5007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el-GR"/>
          </a:p>
        </p:txBody>
      </p:sp>
      <p:sp>
        <p:nvSpPr>
          <p:cNvPr id="5007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0000"/>
                </a:solidFill>
                <a:effectLst>
                  <a:outerShdw blurRad="38100" dist="38100" dir="2700000" algn="tl">
                    <a:srgbClr val="000000"/>
                  </a:outerShdw>
                </a:effectLst>
                <a:latin typeface="Arial" charset="0"/>
              </a:defRPr>
            </a:lvl1pPr>
          </a:lstStyle>
          <a:p>
            <a:pPr>
              <a:defRPr/>
            </a:pPr>
            <a:fld id="{DDC0A718-727F-4B41-BB27-44FCE954EB78}" type="slidenum">
              <a:rPr lang="el-GR" smtClean="0"/>
              <a:pPr>
                <a:defRPr/>
              </a:pPr>
              <a:t>‹#›</a:t>
            </a:fld>
            <a:endParaRPr lang="el-GR" dirty="0"/>
          </a:p>
        </p:txBody>
      </p:sp>
    </p:spTree>
    <p:extLst>
      <p:ext uri="{BB962C8B-B14F-4D97-AF65-F5344CB8AC3E}">
        <p14:creationId xmlns:p14="http://schemas.microsoft.com/office/powerpoint/2010/main" val="2209942641"/>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724" r:id="rId3"/>
    <p:sldLayoutId id="2147483699" r:id="rId4"/>
    <p:sldLayoutId id="2147483700" r:id="rId5"/>
    <p:sldLayoutId id="2147483701" r:id="rId6"/>
    <p:sldLayoutId id="2147483703" r:id="rId7"/>
    <p:sldLayoutId id="2147483704" r:id="rId8"/>
    <p:sldLayoutId id="2147483705" r:id="rId9"/>
    <p:sldLayoutId id="2147483706" r:id="rId10"/>
    <p:sldLayoutId id="2147483723" r:id="rId11"/>
    <p:sldLayoutId id="2147483707" r:id="rId12"/>
    <p:sldLayoutId id="2147483708" r:id="rId13"/>
    <p:sldLayoutId id="2147483709" r:id="rId14"/>
    <p:sldLayoutId id="2147483710" r:id="rId15"/>
  </p:sldLayoutIdLst>
  <p:hf hdr="0" ftr="0" dt="0"/>
  <p:txStyles>
    <p:titleStyle>
      <a:lvl1pPr algn="ctr" rtl="0" eaLnBrk="1" fontAlgn="base" hangingPunct="1">
        <a:spcBef>
          <a:spcPct val="0"/>
        </a:spcBef>
        <a:spcAft>
          <a:spcPct val="0"/>
        </a:spcAft>
        <a:defRPr sz="3400">
          <a:solidFill>
            <a:srgbClr val="A50021"/>
          </a:solidFill>
          <a:effectLst>
            <a:outerShdw blurRad="38100" dist="38100" dir="2700000" algn="tl">
              <a:srgbClr val="000000"/>
            </a:outerShdw>
          </a:effectLst>
          <a:latin typeface="Arial Narrow" panose="020B0606020202030204" pitchFamily="34" charset="0"/>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marR="0" indent="-342900" algn="l" defTabSz="914400" rtl="0" eaLnBrk="1" fontAlgn="base" latinLnBrk="0" hangingPunct="1">
        <a:lnSpc>
          <a:spcPct val="100000"/>
        </a:lnSpc>
        <a:spcBef>
          <a:spcPct val="20000"/>
        </a:spcBef>
        <a:spcAft>
          <a:spcPct val="0"/>
        </a:spcAft>
        <a:buClr>
          <a:srgbClr val="6D6D6D"/>
        </a:buClr>
        <a:buSzPct val="120000"/>
        <a:buFontTx/>
        <a:buChar char="•"/>
        <a:tabLst/>
        <a:defRPr sz="2200">
          <a:solidFill>
            <a:schemeClr val="accent4">
              <a:lumMod val="10000"/>
            </a:schemeClr>
          </a:solidFill>
          <a:effectLst/>
          <a:latin typeface="+mn-lt"/>
          <a:ea typeface="+mn-ea"/>
          <a:cs typeface="+mn-cs"/>
        </a:defRPr>
      </a:lvl1pPr>
      <a:lvl2pPr marL="742950" marR="0" indent="-285750" algn="l" defTabSz="914400" rtl="0" eaLnBrk="1" fontAlgn="base" latinLnBrk="0" hangingPunct="1">
        <a:lnSpc>
          <a:spcPct val="100000"/>
        </a:lnSpc>
        <a:spcBef>
          <a:spcPct val="20000"/>
        </a:spcBef>
        <a:spcAft>
          <a:spcPct val="0"/>
        </a:spcAft>
        <a:buClrTx/>
        <a:buSzTx/>
        <a:buFont typeface="Tahoma" pitchFamily="34" charset="0"/>
        <a:buChar char="–"/>
        <a:tabLst/>
        <a:defRPr sz="2200">
          <a:solidFill>
            <a:schemeClr val="accent4">
              <a:lumMod val="10000"/>
            </a:schemeClr>
          </a:solidFill>
          <a:effectLst/>
          <a:latin typeface="+mn-lt"/>
        </a:defRPr>
      </a:lvl2pPr>
      <a:lvl3pPr marL="1143000" marR="0" indent="-228600" algn="l" defTabSz="914400" rtl="0" eaLnBrk="1" fontAlgn="base" latinLnBrk="0" hangingPunct="1">
        <a:lnSpc>
          <a:spcPct val="100000"/>
        </a:lnSpc>
        <a:spcBef>
          <a:spcPct val="20000"/>
        </a:spcBef>
        <a:spcAft>
          <a:spcPct val="0"/>
        </a:spcAft>
        <a:buClr>
          <a:srgbClr val="6D6D6D"/>
        </a:buClr>
        <a:buSzPct val="120000"/>
        <a:buFontTx/>
        <a:buChar char="•"/>
        <a:tabLst/>
        <a:defRPr sz="2200">
          <a:solidFill>
            <a:schemeClr val="accent4">
              <a:lumMod val="10000"/>
            </a:schemeClr>
          </a:solidFill>
          <a:effectLst/>
          <a:latin typeface="+mn-lt"/>
        </a:defRPr>
      </a:lvl3pPr>
      <a:lvl4pPr marL="1600200" marR="0" indent="-228600" algn="l" defTabSz="914400" rtl="0" eaLnBrk="1" fontAlgn="base" latinLnBrk="0" hangingPunct="1">
        <a:lnSpc>
          <a:spcPct val="100000"/>
        </a:lnSpc>
        <a:spcBef>
          <a:spcPct val="20000"/>
        </a:spcBef>
        <a:spcAft>
          <a:spcPct val="0"/>
        </a:spcAft>
        <a:buClrTx/>
        <a:buSzTx/>
        <a:buFont typeface="Tahoma" pitchFamily="34" charset="0"/>
        <a:buChar char="–"/>
        <a:tabLst/>
        <a:defRPr sz="2200">
          <a:solidFill>
            <a:schemeClr val="accent4">
              <a:lumMod val="10000"/>
            </a:schemeClr>
          </a:solidFill>
          <a:effectLst/>
          <a:latin typeface="+mn-lt"/>
        </a:defRPr>
      </a:lvl4pPr>
      <a:lvl5pPr marL="2057400" marR="0" indent="-228600" algn="l" defTabSz="914400" rtl="0" eaLnBrk="1" fontAlgn="base" latinLnBrk="0" hangingPunct="1">
        <a:lnSpc>
          <a:spcPct val="100000"/>
        </a:lnSpc>
        <a:spcBef>
          <a:spcPct val="20000"/>
        </a:spcBef>
        <a:spcAft>
          <a:spcPct val="0"/>
        </a:spcAft>
        <a:buClr>
          <a:srgbClr val="6D6D6D"/>
        </a:buClr>
        <a:buSzPct val="80000"/>
        <a:buFont typeface="Wingdings" pitchFamily="2" charset="2"/>
        <a:buChar char="v"/>
        <a:tabLst/>
        <a:defRPr sz="2200">
          <a:solidFill>
            <a:schemeClr val="accent4">
              <a:lumMod val="10000"/>
            </a:schemeClr>
          </a:solidFill>
          <a:effectLst/>
          <a:latin typeface="+mn-lt"/>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6652673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6814229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sz="quarter"/>
          </p:nvPr>
        </p:nvSpPr>
        <p:spPr>
          <a:xfrm>
            <a:off x="169878" y="942014"/>
            <a:ext cx="8856984" cy="1296144"/>
          </a:xfrm>
        </p:spPr>
        <p:txBody>
          <a:bodyPr>
            <a:noAutofit/>
          </a:bodyPr>
          <a:lstStyle/>
          <a:p>
            <a:pPr lvl="1" algn="ctr"/>
            <a:r>
              <a:rPr lang="el-GR" b="1" smtClean="0">
                <a:solidFill>
                  <a:srgbClr val="000000"/>
                </a:solidFill>
                <a:effectLst>
                  <a:outerShdw blurRad="38100" dist="38100" dir="2700000" algn="tl">
                    <a:srgbClr val="000000">
                      <a:alpha val="43137"/>
                    </a:srgbClr>
                  </a:outerShdw>
                </a:effectLst>
                <a:latin typeface="Arial Narrow" panose="020B0606020202030204" pitchFamily="34" charset="0"/>
              </a:rPr>
              <a:t>Ηλεκτροθεραπεία (Θ) </a:t>
            </a:r>
            <a:endParaRPr lang="el-GR" b="1" dirty="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
        <p:nvSpPr>
          <p:cNvPr id="3" name="Υπότιτλος 2"/>
          <p:cNvSpPr>
            <a:spLocks noGrp="1"/>
          </p:cNvSpPr>
          <p:nvPr>
            <p:ph type="subTitle" sz="quarter" idx="1"/>
          </p:nvPr>
        </p:nvSpPr>
        <p:spPr>
          <a:xfrm>
            <a:off x="107504" y="2658117"/>
            <a:ext cx="8928992" cy="1512168"/>
          </a:xfrm>
        </p:spPr>
        <p:txBody>
          <a:bodyPr>
            <a:noAutofit/>
          </a:bodyPr>
          <a:lstStyle/>
          <a:p>
            <a:pPr>
              <a:spcBef>
                <a:spcPts val="0"/>
              </a:spcBef>
              <a:defRPr/>
            </a:pPr>
            <a:r>
              <a:rPr lang="el-GR" sz="2800" b="1" dirty="0" smtClean="0">
                <a:solidFill>
                  <a:srgbClr val="A50021"/>
                </a:solidFill>
                <a:effectLst>
                  <a:outerShdw blurRad="38100" dist="38100" dir="2700000" algn="tl">
                    <a:srgbClr val="000000">
                      <a:alpha val="43137"/>
                    </a:srgbClr>
                  </a:outerShdw>
                </a:effectLst>
                <a:latin typeface="Calibri" panose="020F0502020204030204" pitchFamily="34" charset="0"/>
              </a:rPr>
              <a:t>Ενότητα </a:t>
            </a:r>
            <a:r>
              <a:rPr lang="en-US" sz="2800" b="1" dirty="0" smtClean="0">
                <a:solidFill>
                  <a:srgbClr val="A50021"/>
                </a:solidFill>
                <a:effectLst>
                  <a:outerShdw blurRad="38100" dist="38100" dir="2700000" algn="tl">
                    <a:srgbClr val="000000">
                      <a:alpha val="43137"/>
                    </a:srgbClr>
                  </a:outerShdw>
                </a:effectLst>
                <a:latin typeface="Calibri" panose="020F0502020204030204" pitchFamily="34" charset="0"/>
              </a:rPr>
              <a:t>8</a:t>
            </a:r>
            <a:r>
              <a:rPr lang="el-GR" sz="2800" b="1" dirty="0" smtClean="0">
                <a:solidFill>
                  <a:srgbClr val="A50021"/>
                </a:solidFill>
                <a:effectLst>
                  <a:outerShdw blurRad="38100" dist="38100" dir="2700000" algn="tl">
                    <a:srgbClr val="000000">
                      <a:alpha val="43137"/>
                    </a:srgbClr>
                  </a:outerShdw>
                </a:effectLst>
                <a:latin typeface="Calibri" panose="020F0502020204030204" pitchFamily="34" charset="0"/>
              </a:rPr>
              <a:t>:</a:t>
            </a:r>
            <a:r>
              <a:rPr lang="en-US" sz="2800" b="1" dirty="0" smtClean="0">
                <a:solidFill>
                  <a:srgbClr val="A50021"/>
                </a:solidFill>
                <a:effectLst>
                  <a:outerShdw blurRad="38100" dist="38100" dir="2700000" algn="tl">
                    <a:srgbClr val="000000">
                      <a:alpha val="43137"/>
                    </a:srgbClr>
                  </a:outerShdw>
                </a:effectLst>
                <a:latin typeface="Calibri" panose="020F0502020204030204" pitchFamily="34" charset="0"/>
              </a:rPr>
              <a:t> </a:t>
            </a:r>
            <a:r>
              <a:rPr lang="el-GR" sz="2800" b="1" dirty="0" smtClean="0">
                <a:solidFill>
                  <a:srgbClr val="A50021"/>
                </a:solidFill>
                <a:effectLst>
                  <a:outerShdw blurRad="38100" dist="38100" dir="2700000" algn="tl">
                    <a:srgbClr val="000000">
                      <a:alpha val="43137"/>
                    </a:srgbClr>
                  </a:outerShdw>
                </a:effectLst>
                <a:latin typeface="Calibri" panose="020F0502020204030204" pitchFamily="34" charset="0"/>
              </a:rPr>
              <a:t>«Ιοντοφόρεση» </a:t>
            </a:r>
            <a:endParaRPr lang="el-GR" sz="2800" b="1" dirty="0">
              <a:solidFill>
                <a:srgbClr val="A50021"/>
              </a:solidFill>
              <a:effectLst>
                <a:outerShdw blurRad="38100" dist="38100" dir="2700000" algn="tl">
                  <a:srgbClr val="000000">
                    <a:alpha val="43137"/>
                  </a:srgbClr>
                </a:outerShdw>
              </a:effectLst>
              <a:latin typeface="Calibri" panose="020F0502020204030204" pitchFamily="34" charset="0"/>
              <a:cs typeface="Arial" pitchFamily="34" charset="0"/>
            </a:endParaRP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4267" y="332656"/>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260648"/>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0" y="3657798"/>
            <a:ext cx="4248472" cy="923330"/>
          </a:xfrm>
          <a:prstGeom prst="rect">
            <a:avLst/>
          </a:prstGeom>
          <a:noFill/>
        </p:spPr>
        <p:txBody>
          <a:bodyPr wrap="square" rtlCol="0">
            <a:spAutoFit/>
          </a:bodyPr>
          <a:lstStyle/>
          <a:p>
            <a:r>
              <a:rPr lang="el-GR" b="1" dirty="0" smtClean="0">
                <a:solidFill>
                  <a:prstClr val="black"/>
                </a:solidFill>
                <a:latin typeface="Arial Narrow" panose="020B0606020202030204" pitchFamily="34" charset="0"/>
              </a:rPr>
              <a:t>Δρ.</a:t>
            </a:r>
            <a:r>
              <a:rPr lang="el-GR" dirty="0" smtClean="0">
                <a:solidFill>
                  <a:prstClr val="black"/>
                </a:solidFill>
                <a:latin typeface="Arial Narrow" panose="020B0606020202030204" pitchFamily="34" charset="0"/>
              </a:rPr>
              <a:t> </a:t>
            </a:r>
            <a:r>
              <a:rPr lang="el-GR" b="1" dirty="0" smtClean="0">
                <a:solidFill>
                  <a:prstClr val="black"/>
                </a:solidFill>
                <a:latin typeface="Arial Narrow" panose="020B0606020202030204" pitchFamily="34" charset="0"/>
              </a:rPr>
              <a:t>Γεώργιος Παπαθανασίου,</a:t>
            </a:r>
            <a:r>
              <a:rPr lang="el-GR" dirty="0" smtClean="0">
                <a:solidFill>
                  <a:prstClr val="black"/>
                </a:solidFill>
                <a:latin typeface="Arial Narrow" panose="020B0606020202030204" pitchFamily="34" charset="0"/>
              </a:rPr>
              <a:t> ΦΘ, </a:t>
            </a:r>
            <a:r>
              <a:rPr lang="en-US" dirty="0" smtClean="0">
                <a:solidFill>
                  <a:prstClr val="black"/>
                </a:solidFill>
                <a:latin typeface="Arial Narrow" panose="020B0606020202030204" pitchFamily="34" charset="0"/>
              </a:rPr>
              <a:t>MSc, PhD</a:t>
            </a:r>
            <a:endParaRPr lang="el-GR" dirty="0" smtClean="0">
              <a:solidFill>
                <a:prstClr val="black"/>
              </a:solidFill>
              <a:latin typeface="Arial Narrow" panose="020B0606020202030204" pitchFamily="34" charset="0"/>
            </a:endParaRPr>
          </a:p>
          <a:p>
            <a:r>
              <a:rPr lang="el-GR" dirty="0" smtClean="0">
                <a:solidFill>
                  <a:prstClr val="black"/>
                </a:solidFill>
                <a:latin typeface="Arial Narrow" panose="020B0606020202030204" pitchFamily="34" charset="0"/>
              </a:rPr>
              <a:t>Αναπληρωτής Καθηγητής</a:t>
            </a:r>
          </a:p>
          <a:p>
            <a:r>
              <a:rPr lang="el-GR" dirty="0" smtClean="0">
                <a:solidFill>
                  <a:prstClr val="black"/>
                </a:solidFill>
                <a:latin typeface="Arial Narrow" panose="020B0606020202030204" pitchFamily="34" charset="0"/>
              </a:rPr>
              <a:t>Τμήμα Φυσικοθεραπείας – ΤΕΙ Αθήνας</a:t>
            </a:r>
          </a:p>
        </p:txBody>
      </p:sp>
      <p:sp>
        <p:nvSpPr>
          <p:cNvPr id="14" name="TextBox 3"/>
          <p:cNvSpPr txBox="1"/>
          <p:nvPr/>
        </p:nvSpPr>
        <p:spPr>
          <a:xfrm>
            <a:off x="660743" y="3657798"/>
            <a:ext cx="3844714" cy="923330"/>
          </a:xfrm>
          <a:prstGeom prst="rect">
            <a:avLst/>
          </a:prstGeom>
          <a:noFill/>
        </p:spPr>
        <p:txBody>
          <a:bodyPr wrap="square" rtlCol="0">
            <a:spAutoFit/>
          </a:bodyPr>
          <a:lstStyle/>
          <a:p>
            <a:r>
              <a:rPr lang="el-GR" b="1" dirty="0" smtClean="0">
                <a:solidFill>
                  <a:prstClr val="black"/>
                </a:solidFill>
                <a:latin typeface="Arial Narrow" panose="020B0606020202030204" pitchFamily="34" charset="0"/>
              </a:rPr>
              <a:t>Διονύσης Θεοδωρόπουλος</a:t>
            </a:r>
            <a:r>
              <a:rPr lang="en-US" b="1" dirty="0" smtClean="0">
                <a:solidFill>
                  <a:prstClr val="black"/>
                </a:solidFill>
                <a:latin typeface="Arial Narrow" panose="020B0606020202030204" pitchFamily="34" charset="0"/>
              </a:rPr>
              <a:t>, </a:t>
            </a:r>
            <a:r>
              <a:rPr lang="el-GR" dirty="0" smtClean="0">
                <a:solidFill>
                  <a:prstClr val="black"/>
                </a:solidFill>
                <a:latin typeface="Arial Narrow" panose="020B0606020202030204" pitchFamily="34" charset="0"/>
              </a:rPr>
              <a:t>ΦΘ</a:t>
            </a:r>
            <a:r>
              <a:rPr lang="en-US" dirty="0" smtClean="0">
                <a:solidFill>
                  <a:prstClr val="black"/>
                </a:solidFill>
                <a:latin typeface="Arial Narrow" panose="020B0606020202030204" pitchFamily="34" charset="0"/>
              </a:rPr>
              <a:t>, MSc</a:t>
            </a:r>
          </a:p>
          <a:p>
            <a:r>
              <a:rPr lang="el-GR" dirty="0" smtClean="0">
                <a:solidFill>
                  <a:prstClr val="black"/>
                </a:solidFill>
                <a:latin typeface="Arial Narrow" panose="020B0606020202030204" pitchFamily="34" charset="0"/>
              </a:rPr>
              <a:t>Εργαστηριακός Συνεργάτης</a:t>
            </a:r>
          </a:p>
          <a:p>
            <a:r>
              <a:rPr lang="el-GR" dirty="0" smtClean="0">
                <a:solidFill>
                  <a:prstClr val="black"/>
                </a:solidFill>
                <a:latin typeface="Arial Narrow" panose="020B0606020202030204" pitchFamily="34" charset="0"/>
              </a:rPr>
              <a:t>Τμήμα Φυσικοθεραπείας – ΤΕΙ Αθήνας</a:t>
            </a:r>
          </a:p>
        </p:txBody>
      </p:sp>
      <p:sp>
        <p:nvSpPr>
          <p:cNvPr id="11" name="Rectangle 9"/>
          <p:cNvSpPr/>
          <p:nvPr/>
        </p:nvSpPr>
        <p:spPr>
          <a:xfrm>
            <a:off x="1241425" y="631431"/>
            <a:ext cx="6661150" cy="338554"/>
          </a:xfrm>
          <a:prstGeom prst="rect">
            <a:avLst/>
          </a:prstGeom>
        </p:spPr>
        <p:txBody>
          <a:bodyPr>
            <a:spAutoFit/>
          </a:bodyPr>
          <a:lstStyle/>
          <a:p>
            <a:pPr algn="ctr"/>
            <a:r>
              <a:rPr lang="el-GR" sz="1600" dirty="0">
                <a:solidFill>
                  <a:srgbClr val="000000"/>
                </a:solidFill>
                <a:latin typeface="Calibri"/>
              </a:rPr>
              <a:t>Ανοικτά Ακαδημαϊκά </a:t>
            </a:r>
            <a:r>
              <a:rPr lang="el-GR" sz="1600" dirty="0" smtClean="0">
                <a:solidFill>
                  <a:srgbClr val="000000"/>
                </a:solidFill>
                <a:latin typeface="Calibri"/>
              </a:rPr>
              <a:t>Μαθήματα στο ΤΕΙ Αθήνας</a:t>
            </a:r>
            <a:endParaRPr lang="el-GR" sz="1600" dirty="0">
              <a:solidFill>
                <a:srgbClr val="000000"/>
              </a:solidFill>
              <a:latin typeface="Calibri"/>
            </a:endParaRPr>
          </a:p>
        </p:txBody>
      </p:sp>
      <p:graphicFrame>
        <p:nvGraphicFramePr>
          <p:cNvPr id="12" name="Table 3"/>
          <p:cNvGraphicFramePr>
            <a:graphicFrameLocks noGrp="1"/>
          </p:cNvGraphicFramePr>
          <p:nvPr>
            <p:extLst>
              <p:ext uri="{D42A27DB-BD31-4B8C-83A1-F6EECF244321}">
                <p14:modId xmlns:p14="http://schemas.microsoft.com/office/powerpoint/2010/main" val="732383595"/>
              </p:ext>
            </p:extLst>
          </p:nvPr>
        </p:nvGraphicFramePr>
        <p:xfrm>
          <a:off x="1759817" y="6087984"/>
          <a:ext cx="5695950" cy="792088"/>
        </p:xfrm>
        <a:graphic>
          <a:graphicData uri="http://schemas.openxmlformats.org/drawingml/2006/table">
            <a:tbl>
              <a:tblPr firstRow="1" firstCol="1" bandRow="1"/>
              <a:tblGrid>
                <a:gridCol w="2138838"/>
                <a:gridCol w="3557112"/>
              </a:tblGrid>
              <a:tr h="7920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Bef>
                          <a:spcPts val="0"/>
                        </a:spcBef>
                        <a:spcAft>
                          <a:spcPts val="0"/>
                        </a:spcAft>
                      </a:pPr>
                      <a:r>
                        <a:rPr lang="el-GR" sz="1000" dirty="0" smtClean="0">
                          <a:solidFill>
                            <a:srgbClr val="000000"/>
                          </a:solidFill>
                          <a:effectLst/>
                        </a:rPr>
                        <a:t>Το </a:t>
                      </a:r>
                      <a:r>
                        <a:rPr lang="el-GR" sz="1000" dirty="0">
                          <a:solidFill>
                            <a:srgbClr val="000000"/>
                          </a:solidFill>
                          <a:effectLst/>
                        </a:rPr>
                        <a:t>περιεχόμενο του μαθήματος διατίθεται με άδεια </a:t>
                      </a:r>
                      <a:r>
                        <a:rPr lang="en-US" sz="1000" dirty="0">
                          <a:solidFill>
                            <a:srgbClr val="000000"/>
                          </a:solidFill>
                          <a:effectLst/>
                        </a:rPr>
                        <a:t>Creative Commons </a:t>
                      </a:r>
                      <a:r>
                        <a:rPr lang="el-GR" sz="1000" dirty="0">
                          <a:solidFill>
                            <a:srgbClr val="000000"/>
                          </a:solidFill>
                          <a:effectLst/>
                        </a:rPr>
                        <a:t>εκτός και αν αναφέρεται διαφορετικά</a:t>
                      </a:r>
                      <a:endParaRPr lang="el-GR" sz="1100" dirty="0">
                        <a:solidFill>
                          <a:srgbClr val="000000"/>
                        </a:solidFill>
                        <a:effectLst/>
                        <a:latin typeface="Arial"/>
                        <a:ea typeface="Times New Roman"/>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1125" algn="just">
                        <a:lnSpc>
                          <a:spcPct val="115000"/>
                        </a:lnSpc>
                        <a:spcAft>
                          <a:spcPts val="0"/>
                        </a:spcAft>
                      </a:pPr>
                      <a:r>
                        <a:rPr lang="el-GR" sz="1000" dirty="0" smtClean="0">
                          <a:solidFill>
                            <a:srgbClr val="000000"/>
                          </a:solidFill>
                          <a:effectLst/>
                        </a:rPr>
                        <a:t>Το </a:t>
                      </a:r>
                      <a:r>
                        <a:rPr lang="el-GR" sz="1000" dirty="0">
                          <a:solidFill>
                            <a:srgbClr val="000000"/>
                          </a:solidFill>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solidFill>
                          <a:srgbClr val="000000"/>
                        </a:solidFill>
                        <a:effectLst/>
                        <a:latin typeface="Arial"/>
                        <a:ea typeface="Times New Roman"/>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pic>
        <p:nvPicPr>
          <p:cNvPr id="13"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5"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978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57200" y="332656"/>
            <a:ext cx="8229600" cy="936104"/>
          </a:xfrm>
        </p:spPr>
        <p:txBody>
          <a:bodyPr/>
          <a:lstStyle/>
          <a:p>
            <a:r>
              <a:rPr lang="el-GR" dirty="0" smtClean="0"/>
              <a:t>Ιοντοφόρεση: Τύπος Ρεύματος</a:t>
            </a:r>
            <a:endParaRPr lang="el-GR" dirty="0"/>
          </a:p>
        </p:txBody>
      </p:sp>
      <p:sp>
        <p:nvSpPr>
          <p:cNvPr id="3" name="Θέση περιεχομένου 2"/>
          <p:cNvSpPr>
            <a:spLocks noGrp="1"/>
          </p:cNvSpPr>
          <p:nvPr>
            <p:ph idx="1"/>
          </p:nvPr>
        </p:nvSpPr>
        <p:spPr>
          <a:xfrm>
            <a:off x="457200" y="1751740"/>
            <a:ext cx="8229600" cy="4076151"/>
          </a:xfrm>
        </p:spPr>
        <p:txBody>
          <a:bodyPr/>
          <a:lstStyle/>
          <a:p>
            <a:pPr marL="271463" indent="-271463">
              <a:spcBef>
                <a:spcPts val="1200"/>
              </a:spcBef>
              <a:buClr>
                <a:srgbClr val="A80000"/>
              </a:buClr>
              <a:buSzPct val="100000"/>
              <a:buFont typeface="Wingdings" panose="05000000000000000000" pitchFamily="2" charset="2"/>
              <a:buChar char="§"/>
            </a:pPr>
            <a:r>
              <a:rPr lang="el-GR" dirty="0" smtClean="0"/>
              <a:t>Το σταθερό συνεχές ρεύμα είναι ο τύπος του ρεύματος που χρησιμοποιείται στην ιοντοφόρεση γιατί εξασφαλίζει την σταθερής έντασης συνεχή μετακίνηση των ιόντων προς μια κατεύθυνση, κάτι που δεν συμβαίνει με τα παλμικά συνεχή ή τα εναλλασσόμενα ρεύματα.</a:t>
            </a:r>
            <a:endParaRPr lang="en-US" dirty="0" smtClean="0"/>
          </a:p>
        </p:txBody>
      </p:sp>
      <p:sp>
        <p:nvSpPr>
          <p:cNvPr id="4" name="Θέση αριθμού διαφάνειας 3"/>
          <p:cNvSpPr>
            <a:spLocks noGrp="1"/>
          </p:cNvSpPr>
          <p:nvPr>
            <p:ph type="sldNum" sz="quarter" idx="12"/>
          </p:nvPr>
        </p:nvSpPr>
        <p:spPr/>
        <p:txBody>
          <a:bodyPr/>
          <a:lstStyle/>
          <a:p>
            <a:pPr>
              <a:defRPr/>
            </a:pPr>
            <a:fld id="{8198C6A6-8556-485F-81D9-A8F098D09877}" type="slidenum">
              <a:rPr lang="el-GR" smtClean="0"/>
              <a:pPr>
                <a:defRPr/>
              </a:pPr>
              <a:t>9</a:t>
            </a:fld>
            <a:endParaRPr lang="el-GR" dirty="0"/>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7" y="3287573"/>
            <a:ext cx="4896545" cy="2758931"/>
          </a:xfrm>
          <a:prstGeom prst="rect">
            <a:avLst/>
          </a:prstGeom>
          <a:ln>
            <a:solidFill>
              <a:schemeClr val="accent4">
                <a:lumMod val="10000"/>
              </a:schemeClr>
            </a:solidFill>
          </a:ln>
        </p:spPr>
      </p:pic>
      <p:sp>
        <p:nvSpPr>
          <p:cNvPr id="7" name="Ορθογώνιο 6"/>
          <p:cNvSpPr/>
          <p:nvPr/>
        </p:nvSpPr>
        <p:spPr>
          <a:xfrm>
            <a:off x="2286000" y="6150114"/>
            <a:ext cx="4572000" cy="400110"/>
          </a:xfrm>
          <a:prstGeom prst="rect">
            <a:avLst/>
          </a:prstGeom>
        </p:spPr>
        <p:txBody>
          <a:bodyPr>
            <a:spAutoFit/>
          </a:bodyPr>
          <a:lstStyle/>
          <a:p>
            <a:pPr lvl="0" algn="ctr">
              <a:spcBef>
                <a:spcPts val="1200"/>
              </a:spcBef>
              <a:buClr>
                <a:srgbClr val="A80000"/>
              </a:buClr>
              <a:buSzPct val="100000"/>
            </a:pPr>
            <a:r>
              <a:rPr lang="el-GR" sz="2000" kern="0" dirty="0">
                <a:solidFill>
                  <a:srgbClr val="DADADA">
                    <a:lumMod val="10000"/>
                  </a:srgbClr>
                </a:solidFill>
                <a:latin typeface="Calibri" panose="020F0502020204030204" pitchFamily="34" charset="0"/>
              </a:rPr>
              <a:t>Σταθερό Συνεχές </a:t>
            </a:r>
            <a:r>
              <a:rPr lang="el-GR" sz="2000" kern="0" dirty="0" smtClean="0">
                <a:solidFill>
                  <a:srgbClr val="DADADA">
                    <a:lumMod val="10000"/>
                  </a:srgbClr>
                </a:solidFill>
                <a:latin typeface="Calibri" panose="020F0502020204030204" pitchFamily="34" charset="0"/>
              </a:rPr>
              <a:t>Ρεύμα</a:t>
            </a:r>
            <a:endParaRPr lang="en-US" sz="2000" kern="0" dirty="0">
              <a:solidFill>
                <a:srgbClr val="DADADA">
                  <a:lumMod val="10000"/>
                </a:srgbClr>
              </a:solidFill>
              <a:latin typeface="Calibri" panose="020F0502020204030204" pitchFamily="34" charset="0"/>
            </a:endParaRPr>
          </a:p>
        </p:txBody>
      </p:sp>
      <p:sp>
        <p:nvSpPr>
          <p:cNvPr id="8" name="Ορθογώνιο 7"/>
          <p:cNvSpPr/>
          <p:nvPr/>
        </p:nvSpPr>
        <p:spPr>
          <a:xfrm>
            <a:off x="6228184" y="6365558"/>
            <a:ext cx="2270173" cy="369332"/>
          </a:xfrm>
          <a:prstGeom prst="rect">
            <a:avLst/>
          </a:prstGeom>
        </p:spPr>
        <p:txBody>
          <a:bodyPr wrap="none">
            <a:spAutoFit/>
          </a:bodyPr>
          <a:lstStyle/>
          <a:p>
            <a:pPr lvl="0">
              <a:spcBef>
                <a:spcPts val="1200"/>
              </a:spcBef>
              <a:buClr>
                <a:srgbClr val="A80000"/>
              </a:buClr>
              <a:buSzPct val="100000"/>
            </a:pPr>
            <a:r>
              <a:rPr lang="en-US" b="1" kern="0" dirty="0" smtClean="0">
                <a:solidFill>
                  <a:srgbClr val="A50021"/>
                </a:solidFill>
                <a:latin typeface="Arial Narrow" panose="020B0606020202030204" pitchFamily="34" charset="0"/>
              </a:rPr>
              <a:t>[Robertson </a:t>
            </a:r>
            <a:r>
              <a:rPr lang="en-US" b="1" kern="0" dirty="0">
                <a:solidFill>
                  <a:srgbClr val="A50021"/>
                </a:solidFill>
                <a:latin typeface="Arial Narrow" panose="020B0606020202030204" pitchFamily="34" charset="0"/>
              </a:rPr>
              <a:t>et all, </a:t>
            </a:r>
            <a:r>
              <a:rPr lang="en-US" b="1" kern="0" dirty="0" smtClean="0">
                <a:solidFill>
                  <a:srgbClr val="A50021"/>
                </a:solidFill>
                <a:latin typeface="Arial Narrow" panose="020B0606020202030204" pitchFamily="34" charset="0"/>
              </a:rPr>
              <a:t>2011]</a:t>
            </a:r>
            <a:endParaRPr lang="en-US" b="1" kern="0" dirty="0">
              <a:solidFill>
                <a:srgbClr val="A50021"/>
              </a:solidFill>
              <a:latin typeface="Arial Narrow" panose="020B0606020202030204" pitchFamily="34" charset="0"/>
            </a:endParaRPr>
          </a:p>
        </p:txBody>
      </p:sp>
    </p:spTree>
    <p:extLst>
      <p:ext uri="{BB962C8B-B14F-4D97-AF65-F5344CB8AC3E}">
        <p14:creationId xmlns:p14="http://schemas.microsoft.com/office/powerpoint/2010/main" val="2405122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57200" y="332656"/>
            <a:ext cx="8229600" cy="936104"/>
          </a:xfrm>
        </p:spPr>
        <p:txBody>
          <a:bodyPr/>
          <a:lstStyle/>
          <a:p>
            <a:r>
              <a:rPr lang="el-GR" dirty="0" smtClean="0"/>
              <a:t>Ιοντοφόρεση: Συσκευές</a:t>
            </a:r>
            <a:endParaRPr lang="el-GR" dirty="0"/>
          </a:p>
        </p:txBody>
      </p:sp>
      <p:sp>
        <p:nvSpPr>
          <p:cNvPr id="3" name="Θέση περιεχομένου 2"/>
          <p:cNvSpPr>
            <a:spLocks noGrp="1"/>
          </p:cNvSpPr>
          <p:nvPr>
            <p:ph idx="1"/>
          </p:nvPr>
        </p:nvSpPr>
        <p:spPr>
          <a:xfrm>
            <a:off x="395536" y="1700808"/>
            <a:ext cx="8229600" cy="4802435"/>
          </a:xfrm>
        </p:spPr>
        <p:txBody>
          <a:bodyPr/>
          <a:lstStyle/>
          <a:p>
            <a:pPr>
              <a:lnSpc>
                <a:spcPct val="110000"/>
              </a:lnSpc>
              <a:spcBef>
                <a:spcPts val="1200"/>
              </a:spcBef>
              <a:buClr>
                <a:srgbClr val="A80000"/>
              </a:buClr>
              <a:buSzPct val="100000"/>
            </a:pPr>
            <a:r>
              <a:rPr lang="el-GR" sz="2400" dirty="0" smtClean="0"/>
              <a:t>Οι καλής ποιότητας συσκευές ιοντοφόρεσης έχουν τη δυνατότητα να ανιχνεύουν τις διακυμάνσεις τάσης (συσκευές μεταβλητής τάσης) που φυσιολογικά χαρακτηρίζουν την αντίσταση των ιστών και αντισταθμιστικά να ελαττώνουν την ένταση του ρεύματος, μειώνοντας έτσι το κίνδυνο εγκαύματος.</a:t>
            </a:r>
            <a:endParaRPr lang="en-US" sz="2400" dirty="0" smtClean="0"/>
          </a:p>
          <a:p>
            <a:pPr>
              <a:lnSpc>
                <a:spcPct val="110000"/>
              </a:lnSpc>
              <a:spcBef>
                <a:spcPts val="1200"/>
              </a:spcBef>
              <a:buClr>
                <a:srgbClr val="A80000"/>
              </a:buClr>
              <a:buSzPct val="100000"/>
            </a:pPr>
            <a:r>
              <a:rPr lang="el-GR" sz="2400" dirty="0" smtClean="0"/>
              <a:t>Επιπρόσθετα, αξίζει να σημειωθεί ότι υπάρχουν και συσκευές που για λόγους ασφαλείας διακόπτουν αυτόματα τη λειτουργία τους όταν η αντίσταση του δέρματος μεταβληθεί έξω από κάποια προκαθορισμένα όρια.</a:t>
            </a:r>
            <a:endParaRPr lang="el-GR" sz="2400" dirty="0"/>
          </a:p>
        </p:txBody>
      </p:sp>
      <p:sp>
        <p:nvSpPr>
          <p:cNvPr id="4" name="Θέση αριθμού διαφάνειας 3"/>
          <p:cNvSpPr>
            <a:spLocks noGrp="1"/>
          </p:cNvSpPr>
          <p:nvPr>
            <p:ph type="sldNum" sz="quarter" idx="12"/>
          </p:nvPr>
        </p:nvSpPr>
        <p:spPr/>
        <p:txBody>
          <a:bodyPr/>
          <a:lstStyle/>
          <a:p>
            <a:pPr>
              <a:defRPr/>
            </a:pPr>
            <a:fld id="{8198C6A6-8556-485F-81D9-A8F098D09877}" type="slidenum">
              <a:rPr lang="el-GR" smtClean="0"/>
              <a:pPr>
                <a:defRPr/>
              </a:pPr>
              <a:t>10</a:t>
            </a:fld>
            <a:endParaRPr lang="el-GR" dirty="0"/>
          </a:p>
        </p:txBody>
      </p:sp>
    </p:spTree>
    <p:extLst>
      <p:ext uri="{BB962C8B-B14F-4D97-AF65-F5344CB8AC3E}">
        <p14:creationId xmlns:p14="http://schemas.microsoft.com/office/powerpoint/2010/main" val="256775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60648"/>
            <a:ext cx="8229600" cy="936104"/>
          </a:xfrm>
        </p:spPr>
        <p:txBody>
          <a:bodyPr/>
          <a:lstStyle/>
          <a:p>
            <a:r>
              <a:rPr lang="el-GR" dirty="0" smtClean="0"/>
              <a:t>Συσκευή Ιοντοφόρεσης</a:t>
            </a:r>
            <a:endParaRPr lang="el-GR" dirty="0"/>
          </a:p>
        </p:txBody>
      </p:sp>
      <p:sp>
        <p:nvSpPr>
          <p:cNvPr id="3" name="Θέση περιεχομένου 2"/>
          <p:cNvSpPr>
            <a:spLocks noGrp="1"/>
          </p:cNvSpPr>
          <p:nvPr>
            <p:ph idx="1"/>
          </p:nvPr>
        </p:nvSpPr>
        <p:spPr>
          <a:xfrm>
            <a:off x="457200" y="4905908"/>
            <a:ext cx="8229600" cy="1187388"/>
          </a:xfrm>
        </p:spPr>
        <p:txBody>
          <a:bodyPr/>
          <a:lstStyle/>
          <a:p>
            <a:pPr marL="0" indent="0" algn="ctr">
              <a:buNone/>
            </a:pPr>
            <a:r>
              <a:rPr lang="el-GR" dirty="0" smtClean="0"/>
              <a:t>Γεννήτρια σταθερού συνεχούς ρεύματος που χρησιμοποιείται ειδικά για </a:t>
            </a:r>
            <a:r>
              <a:rPr lang="el-GR" dirty="0" err="1" smtClean="0"/>
              <a:t>ιοντοφόρεση</a:t>
            </a:r>
            <a:r>
              <a:rPr lang="en-US" dirty="0" smtClean="0"/>
              <a:t>.</a:t>
            </a:r>
            <a:endParaRPr lang="el-GR" dirty="0" smtClean="0"/>
          </a:p>
        </p:txBody>
      </p:sp>
      <p:sp>
        <p:nvSpPr>
          <p:cNvPr id="4" name="Θέση αριθμού διαφάνειας 3"/>
          <p:cNvSpPr>
            <a:spLocks noGrp="1"/>
          </p:cNvSpPr>
          <p:nvPr>
            <p:ph type="sldNum" sz="quarter" idx="12"/>
          </p:nvPr>
        </p:nvSpPr>
        <p:spPr/>
        <p:txBody>
          <a:bodyPr/>
          <a:lstStyle/>
          <a:p>
            <a:pPr>
              <a:defRPr/>
            </a:pPr>
            <a:fld id="{8198C6A6-8556-485F-81D9-A8F098D09877}" type="slidenum">
              <a:rPr lang="el-GR" smtClean="0"/>
              <a:pPr>
                <a:defRPr/>
              </a:pPr>
              <a:t>11</a:t>
            </a:fld>
            <a:endParaRPr lang="el-GR"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050" y="1844824"/>
            <a:ext cx="3009900" cy="2917068"/>
          </a:xfrm>
          <a:prstGeom prst="rect">
            <a:avLst/>
          </a:prstGeom>
          <a:ln>
            <a:solidFill>
              <a:schemeClr val="accent4">
                <a:lumMod val="10000"/>
              </a:schemeClr>
            </a:solidFill>
          </a:ln>
        </p:spPr>
      </p:pic>
      <p:sp>
        <p:nvSpPr>
          <p:cNvPr id="6" name="Ορθογώνιο 5"/>
          <p:cNvSpPr/>
          <p:nvPr/>
        </p:nvSpPr>
        <p:spPr>
          <a:xfrm>
            <a:off x="6182815" y="5908630"/>
            <a:ext cx="1807739" cy="369332"/>
          </a:xfrm>
          <a:prstGeom prst="rect">
            <a:avLst/>
          </a:prstGeom>
        </p:spPr>
        <p:txBody>
          <a:bodyPr wrap="none">
            <a:spAutoFit/>
          </a:bodyPr>
          <a:lstStyle/>
          <a:p>
            <a:r>
              <a:rPr lang="en-US" b="1" dirty="0">
                <a:solidFill>
                  <a:srgbClr val="A50021"/>
                </a:solidFill>
                <a:latin typeface="Arial Narrow" panose="020B0606020202030204" pitchFamily="34" charset="0"/>
              </a:rPr>
              <a:t>[</a:t>
            </a:r>
            <a:r>
              <a:rPr lang="en-US" b="1" dirty="0" smtClean="0">
                <a:solidFill>
                  <a:srgbClr val="A50021"/>
                </a:solidFill>
                <a:latin typeface="Arial Narrow" panose="020B0606020202030204" pitchFamily="34" charset="0"/>
              </a:rPr>
              <a:t>Prentice </a:t>
            </a:r>
            <a:r>
              <a:rPr lang="en-US" b="1" dirty="0">
                <a:solidFill>
                  <a:srgbClr val="A50021"/>
                </a:solidFill>
                <a:latin typeface="Arial Narrow" panose="020B0606020202030204" pitchFamily="34" charset="0"/>
              </a:rPr>
              <a:t>W, </a:t>
            </a:r>
            <a:r>
              <a:rPr lang="en-US" b="1" dirty="0" smtClean="0">
                <a:solidFill>
                  <a:srgbClr val="A50021"/>
                </a:solidFill>
                <a:latin typeface="Arial Narrow" panose="020B0606020202030204" pitchFamily="34" charset="0"/>
              </a:rPr>
              <a:t>2005]</a:t>
            </a:r>
            <a:endParaRPr lang="el-GR" b="1" dirty="0">
              <a:solidFill>
                <a:srgbClr val="A50021"/>
              </a:solidFill>
              <a:latin typeface="Arial Narrow" panose="020B0606020202030204" pitchFamily="34" charset="0"/>
            </a:endParaRPr>
          </a:p>
        </p:txBody>
      </p:sp>
    </p:spTree>
    <p:extLst>
      <p:ext uri="{BB962C8B-B14F-4D97-AF65-F5344CB8AC3E}">
        <p14:creationId xmlns:p14="http://schemas.microsoft.com/office/powerpoint/2010/main" val="213104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57200" y="332656"/>
            <a:ext cx="8229600" cy="1090531"/>
          </a:xfrm>
        </p:spPr>
        <p:txBody>
          <a:bodyPr/>
          <a:lstStyle/>
          <a:p>
            <a:r>
              <a:rPr lang="el-GR" sz="4000" dirty="0" smtClean="0"/>
              <a:t>Ηλεκτρόδια </a:t>
            </a:r>
            <a:r>
              <a:rPr lang="el-GR" sz="4000" baseline="-25000" dirty="0" smtClean="0"/>
              <a:t>[1/2]</a:t>
            </a:r>
            <a:endParaRPr lang="el-GR" sz="4000" baseline="-25000" dirty="0"/>
          </a:p>
        </p:txBody>
      </p:sp>
      <p:sp>
        <p:nvSpPr>
          <p:cNvPr id="185347" name="Rectangle 3"/>
          <p:cNvSpPr>
            <a:spLocks noGrp="1" noChangeArrowheads="1"/>
          </p:cNvSpPr>
          <p:nvPr>
            <p:ph idx="1"/>
          </p:nvPr>
        </p:nvSpPr>
        <p:spPr>
          <a:xfrm>
            <a:off x="457200" y="1726778"/>
            <a:ext cx="8229600" cy="4582542"/>
          </a:xfrm>
        </p:spPr>
        <p:txBody>
          <a:bodyPr/>
          <a:lstStyle/>
          <a:p>
            <a:pPr eaLnBrk="1" hangingPunct="1">
              <a:lnSpc>
                <a:spcPct val="120000"/>
              </a:lnSpc>
              <a:buClr>
                <a:srgbClr val="A80000"/>
              </a:buClr>
              <a:buSzTx/>
              <a:buFont typeface="Wingdings" panose="05000000000000000000" pitchFamily="2" charset="2"/>
              <a:buChar char="§"/>
              <a:defRPr/>
            </a:pPr>
            <a:r>
              <a:rPr lang="el-GR" dirty="0" smtClean="0"/>
              <a:t>Τα ηλεκτρόδια που συνήθως χρησιμοποιούνται είναι ηλεκτρόδια κασσιτέρου, χαλκού ή ελαστικά από καουτσούκ τα οποία καλύπτονται πλήρως από σπόγγο, ύφασμα ή γάζα, υλικά με τα οποία έρχονται σε επαφή με το δέρμα. Το υλικό αυτό εμποτίζεται με το διάλυμα που έχει το ιόν της χορηγούμενης φαρμακευτικής ουσίας. </a:t>
            </a:r>
          </a:p>
          <a:p>
            <a:pPr eaLnBrk="1" hangingPunct="1">
              <a:lnSpc>
                <a:spcPct val="120000"/>
              </a:lnSpc>
              <a:buClr>
                <a:srgbClr val="A80000"/>
              </a:buClr>
              <a:buSzTx/>
              <a:buFont typeface="Wingdings" panose="05000000000000000000" pitchFamily="2" charset="2"/>
              <a:buChar char="§"/>
              <a:defRPr/>
            </a:pPr>
            <a:r>
              <a:rPr lang="el-GR" dirty="0" smtClean="0"/>
              <a:t>Αν η φαρμακευτική ουσία είναι σε μορφή κρέμας τότε γίνεται επάλειψη στην πάσχουσα περιοχή. Κατόπιν, καλύπτουμε την περιοχή με απορροφητικό υλικό εμποτισμένο με νερό πριν την εφαρμογή των ηλεκτροδίων.</a:t>
            </a:r>
          </a:p>
          <a:p>
            <a:pPr marL="0" indent="0" eaLnBrk="1" hangingPunct="1">
              <a:lnSpc>
                <a:spcPct val="120000"/>
              </a:lnSpc>
              <a:buClr>
                <a:srgbClr val="A80000"/>
              </a:buClr>
              <a:buSzTx/>
              <a:buNone/>
              <a:defRPr/>
            </a:pPr>
            <a:endParaRPr lang="el-GR" sz="2400" dirty="0" smtClean="0"/>
          </a:p>
        </p:txBody>
      </p:sp>
      <p:sp>
        <p:nvSpPr>
          <p:cNvPr id="2" name="Θέση αριθμού διαφάνειας 1"/>
          <p:cNvSpPr>
            <a:spLocks noGrp="1"/>
          </p:cNvSpPr>
          <p:nvPr>
            <p:ph type="sldNum" sz="quarter" idx="12"/>
          </p:nvPr>
        </p:nvSpPr>
        <p:spPr/>
        <p:txBody>
          <a:bodyPr/>
          <a:lstStyle/>
          <a:p>
            <a:pPr>
              <a:defRPr/>
            </a:pPr>
            <a:fld id="{8198C6A6-8556-485F-81D9-A8F098D09877}" type="slidenum">
              <a:rPr lang="el-GR" smtClean="0"/>
              <a:pPr>
                <a:defRPr/>
              </a:pPr>
              <a:t>12</a:t>
            </a:fld>
            <a:endParaRPr lang="el-GR" dirty="0"/>
          </a:p>
        </p:txBody>
      </p:sp>
    </p:spTree>
    <p:extLst>
      <p:ext uri="{BB962C8B-B14F-4D97-AF65-F5344CB8AC3E}">
        <p14:creationId xmlns:p14="http://schemas.microsoft.com/office/powerpoint/2010/main" val="3796891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57200" y="332656"/>
            <a:ext cx="8229600" cy="1090531"/>
          </a:xfrm>
        </p:spPr>
        <p:txBody>
          <a:bodyPr/>
          <a:lstStyle/>
          <a:p>
            <a:r>
              <a:rPr lang="el-GR" sz="4000" dirty="0" smtClean="0"/>
              <a:t>Ηλεκτρόδια </a:t>
            </a:r>
            <a:r>
              <a:rPr lang="el-GR" sz="4000" baseline="-25000" dirty="0" smtClean="0"/>
              <a:t>[2/2]</a:t>
            </a:r>
            <a:endParaRPr lang="el-GR" sz="4000" baseline="-25000" dirty="0"/>
          </a:p>
        </p:txBody>
      </p:sp>
      <p:sp>
        <p:nvSpPr>
          <p:cNvPr id="185347" name="Rectangle 3"/>
          <p:cNvSpPr>
            <a:spLocks noGrp="1" noChangeArrowheads="1"/>
          </p:cNvSpPr>
          <p:nvPr>
            <p:ph idx="1"/>
          </p:nvPr>
        </p:nvSpPr>
        <p:spPr>
          <a:xfrm>
            <a:off x="457200" y="1870794"/>
            <a:ext cx="8229600" cy="4582542"/>
          </a:xfrm>
        </p:spPr>
        <p:txBody>
          <a:bodyPr/>
          <a:lstStyle/>
          <a:p>
            <a:pPr eaLnBrk="1" hangingPunct="1">
              <a:lnSpc>
                <a:spcPct val="120000"/>
              </a:lnSpc>
              <a:buClr>
                <a:srgbClr val="A80000"/>
              </a:buClr>
              <a:buSzTx/>
              <a:buFont typeface="Wingdings" panose="05000000000000000000" pitchFamily="2" charset="2"/>
              <a:buChar char="§"/>
              <a:defRPr/>
            </a:pPr>
            <a:r>
              <a:rPr lang="el-GR" dirty="0" smtClean="0"/>
              <a:t>Το ιόν της δραστικής ουσίας εφαρμόζεται κάτω από το ίδιας πολικότητας ηλεκτρόδιο το οποίο αποτελεί και το ενεργό ηλεκτρόδιο.</a:t>
            </a:r>
          </a:p>
          <a:p>
            <a:pPr eaLnBrk="1" hangingPunct="1">
              <a:lnSpc>
                <a:spcPct val="120000"/>
              </a:lnSpc>
              <a:buClr>
                <a:srgbClr val="A80000"/>
              </a:buClr>
              <a:buSzTx/>
              <a:buFont typeface="Wingdings" panose="05000000000000000000" pitchFamily="2" charset="2"/>
              <a:buChar char="§"/>
              <a:defRPr/>
            </a:pPr>
            <a:r>
              <a:rPr lang="el-GR" dirty="0" smtClean="0"/>
              <a:t>Επειδή η αλκαλική αντίδραση της καθόδου (-) είναι καυστικότερη της όξινης αντίδρασης της ανόδου (+), το αρνητικό ηλεκτρόδιο πρέπει να έχει μεγαλύτερο μέγεθος από το θετικό, έτσι ώστε να μειώνεται και η πυκνότητα του ρεύματος. Αυτό πρέπει να γίνεται ακόμη και αν το αρνητικό ηλεκτρόδιο είναι το ενεργό. Η διαφορά μεγέθους μπορεί να φτάσει έως και στο διπλάσιο.</a:t>
            </a:r>
            <a:endParaRPr lang="en-US" dirty="0" smtClean="0"/>
          </a:p>
          <a:p>
            <a:pPr marL="0" indent="0" eaLnBrk="1" hangingPunct="1">
              <a:lnSpc>
                <a:spcPct val="120000"/>
              </a:lnSpc>
              <a:buClr>
                <a:srgbClr val="A80000"/>
              </a:buClr>
              <a:buSzTx/>
              <a:buNone/>
              <a:defRPr/>
            </a:pPr>
            <a:endParaRPr lang="el-GR" sz="2400" dirty="0" smtClean="0"/>
          </a:p>
        </p:txBody>
      </p:sp>
      <p:sp>
        <p:nvSpPr>
          <p:cNvPr id="2" name="Θέση αριθμού διαφάνειας 1"/>
          <p:cNvSpPr>
            <a:spLocks noGrp="1"/>
          </p:cNvSpPr>
          <p:nvPr>
            <p:ph type="sldNum" sz="quarter" idx="12"/>
          </p:nvPr>
        </p:nvSpPr>
        <p:spPr/>
        <p:txBody>
          <a:bodyPr/>
          <a:lstStyle/>
          <a:p>
            <a:pPr>
              <a:defRPr/>
            </a:pPr>
            <a:fld id="{8198C6A6-8556-485F-81D9-A8F098D09877}" type="slidenum">
              <a:rPr lang="el-GR" smtClean="0"/>
              <a:pPr>
                <a:defRPr/>
              </a:pPr>
              <a:t>13</a:t>
            </a:fld>
            <a:endParaRPr lang="el-GR" dirty="0"/>
          </a:p>
        </p:txBody>
      </p:sp>
    </p:spTree>
    <p:extLst>
      <p:ext uri="{BB962C8B-B14F-4D97-AF65-F5344CB8AC3E}">
        <p14:creationId xmlns:p14="http://schemas.microsoft.com/office/powerpoint/2010/main" val="2103262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57200" y="332656"/>
            <a:ext cx="8229600" cy="936104"/>
          </a:xfrm>
        </p:spPr>
        <p:txBody>
          <a:bodyPr/>
          <a:lstStyle/>
          <a:p>
            <a:r>
              <a:rPr lang="el-GR" dirty="0" smtClean="0"/>
              <a:t>Ένταση Ρεύματος</a:t>
            </a:r>
            <a:endParaRPr lang="el-GR" dirty="0"/>
          </a:p>
        </p:txBody>
      </p:sp>
      <p:sp>
        <p:nvSpPr>
          <p:cNvPr id="32770" name="Rectangle 2"/>
          <p:cNvSpPr>
            <a:spLocks noGrp="1"/>
          </p:cNvSpPr>
          <p:nvPr>
            <p:ph idx="1"/>
          </p:nvPr>
        </p:nvSpPr>
        <p:spPr bwMode="auto">
          <a:xfrm>
            <a:off x="467544" y="1628800"/>
            <a:ext cx="8352928" cy="46790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algn="l">
              <a:spcBef>
                <a:spcPts val="1200"/>
              </a:spcBef>
              <a:buClr>
                <a:srgbClr val="A80000"/>
              </a:buClr>
              <a:buSzPct val="100000"/>
              <a:buFont typeface="Wingdings" panose="05000000000000000000" pitchFamily="2" charset="2"/>
              <a:buChar char="§"/>
            </a:pPr>
            <a:r>
              <a:rPr lang="el-GR" altLang="el-GR" dirty="0" smtClean="0"/>
              <a:t>Η χαμηλή ένταση ρεύματος είναι αποτελεσματικότερη και πιο φιλική στο δέρμα στη μεταφορά των ιόντων από ότι η υψηλή.</a:t>
            </a:r>
          </a:p>
          <a:p>
            <a:pPr algn="l">
              <a:spcBef>
                <a:spcPts val="1200"/>
              </a:spcBef>
              <a:buClr>
                <a:srgbClr val="A80000"/>
              </a:buClr>
              <a:buSzPct val="100000"/>
              <a:buFont typeface="Wingdings" panose="05000000000000000000" pitchFamily="2" charset="2"/>
              <a:buChar char="§"/>
            </a:pPr>
            <a:r>
              <a:rPr lang="el-GR" altLang="el-GR" dirty="0" smtClean="0"/>
              <a:t>Η συνιστώμενη ένταση ρεύματος κυμαίνεται μεταξύ 3-5 </a:t>
            </a:r>
            <a:r>
              <a:rPr lang="en-US" altLang="el-GR" dirty="0" smtClean="0"/>
              <a:t>mA.</a:t>
            </a:r>
          </a:p>
          <a:p>
            <a:pPr>
              <a:spcBef>
                <a:spcPts val="1200"/>
              </a:spcBef>
              <a:buClr>
                <a:srgbClr val="A80000"/>
              </a:buClr>
              <a:buSzPct val="100000"/>
              <a:buFont typeface="Wingdings" panose="05000000000000000000" pitchFamily="2" charset="2"/>
              <a:buChar char="§"/>
            </a:pPr>
            <a:r>
              <a:rPr lang="el-GR" altLang="el-GR" dirty="0"/>
              <a:t>Το μέγιστο της εφαρμοζόμενης έντασης καθορίζεται από το μέγεθος των ηλεκτροδίων. Συνιστώνται </a:t>
            </a:r>
            <a:r>
              <a:rPr lang="el-GR" altLang="el-GR" dirty="0" smtClean="0"/>
              <a:t>0,3-0,5</a:t>
            </a:r>
            <a:r>
              <a:rPr lang="en-US" altLang="el-GR" dirty="0"/>
              <a:t>mA/cm</a:t>
            </a:r>
            <a:r>
              <a:rPr lang="en-US" altLang="el-GR" baseline="30000" dirty="0"/>
              <a:t>2</a:t>
            </a:r>
            <a:r>
              <a:rPr lang="en-US" altLang="el-GR" dirty="0"/>
              <a:t> </a:t>
            </a:r>
            <a:r>
              <a:rPr lang="el-GR" altLang="el-GR" dirty="0"/>
              <a:t>επιφανείας του ενεργού ηλεκτροδίου.</a:t>
            </a:r>
          </a:p>
          <a:p>
            <a:pPr algn="l">
              <a:spcBef>
                <a:spcPts val="1200"/>
              </a:spcBef>
              <a:buClr>
                <a:srgbClr val="A80000"/>
              </a:buClr>
              <a:buSzPct val="100000"/>
              <a:buFont typeface="Wingdings" panose="05000000000000000000" pitchFamily="2" charset="2"/>
              <a:buChar char="§"/>
            </a:pPr>
            <a:r>
              <a:rPr lang="el-GR" altLang="el-GR" dirty="0" smtClean="0"/>
              <a:t>Η ένταση πρέπει να αυξάνεται σταδιακά έως το επίπεδο που είναι καλά ανεκτή από τον ασθενή, χωρίς να υπάρχει αίσθηση πόνου ή καψίματος. Επίσης, μετά το τέλος της θεραπείας πρέπει να μειώνεται σταδιακά στο μηδέν, πριν την απομάκρυνση των ηλεκτροδίων.</a:t>
            </a:r>
          </a:p>
        </p:txBody>
      </p:sp>
      <p:sp>
        <p:nvSpPr>
          <p:cNvPr id="2" name="Θέση αριθμού διαφάνειας 1"/>
          <p:cNvSpPr>
            <a:spLocks noGrp="1"/>
          </p:cNvSpPr>
          <p:nvPr>
            <p:ph type="sldNum" sz="quarter" idx="12"/>
          </p:nvPr>
        </p:nvSpPr>
        <p:spPr/>
        <p:txBody>
          <a:bodyPr/>
          <a:lstStyle/>
          <a:p>
            <a:pPr>
              <a:defRPr/>
            </a:pPr>
            <a:fld id="{8198C6A6-8556-485F-81D9-A8F098D09877}" type="slidenum">
              <a:rPr lang="el-GR" smtClean="0"/>
              <a:pPr>
                <a:defRPr/>
              </a:pPr>
              <a:t>14</a:t>
            </a:fld>
            <a:endParaRPr lang="el-GR" dirty="0"/>
          </a:p>
        </p:txBody>
      </p:sp>
    </p:spTree>
    <p:extLst>
      <p:ext uri="{BB962C8B-B14F-4D97-AF65-F5344CB8AC3E}">
        <p14:creationId xmlns:p14="http://schemas.microsoft.com/office/powerpoint/2010/main" val="3799595976"/>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Σχέση Έντασης Ρεύματος - Επιφάνειας Ηλεκτροδίων</a:t>
            </a:r>
            <a:endParaRPr lang="el-GR" dirty="0"/>
          </a:p>
        </p:txBody>
      </p:sp>
      <p:sp>
        <p:nvSpPr>
          <p:cNvPr id="3" name="Θέση περιεχομένου 2"/>
          <p:cNvSpPr>
            <a:spLocks noGrp="1"/>
          </p:cNvSpPr>
          <p:nvPr>
            <p:ph idx="1"/>
          </p:nvPr>
        </p:nvSpPr>
        <p:spPr>
          <a:xfrm>
            <a:off x="473724" y="4941168"/>
            <a:ext cx="8229600" cy="1549361"/>
          </a:xfrm>
        </p:spPr>
        <p:txBody>
          <a:bodyPr/>
          <a:lstStyle/>
          <a:p>
            <a:pPr>
              <a:buSzPct val="100000"/>
            </a:pPr>
            <a:r>
              <a:rPr lang="el-GR" dirty="0" smtClean="0"/>
              <a:t>Η ένταση του ρεύματος ρυθμίζεται έτσι ώστε η πυκνότητα του     να κυμαίνεται μεταξύ 0,1-0,5</a:t>
            </a:r>
            <a:r>
              <a:rPr lang="en-US" dirty="0" smtClean="0"/>
              <a:t>mA/cm</a:t>
            </a:r>
            <a:r>
              <a:rPr lang="en-US" baseline="30000" dirty="0" smtClean="0"/>
              <a:t>2</a:t>
            </a:r>
            <a:r>
              <a:rPr lang="en-US" dirty="0" smtClean="0"/>
              <a:t> </a:t>
            </a:r>
            <a:r>
              <a:rPr lang="el-GR" dirty="0" smtClean="0"/>
              <a:t>επιφάνειας ενεργού ηλεκτροδίου.</a:t>
            </a:r>
            <a:r>
              <a:rPr lang="el-GR" b="1" dirty="0" smtClean="0">
                <a:solidFill>
                  <a:srgbClr val="A50021"/>
                </a:solidFill>
                <a:latin typeface="Arial Narrow" panose="020B0606020202030204" pitchFamily="34" charset="0"/>
              </a:rPr>
              <a:t>					</a:t>
            </a:r>
            <a:endParaRPr lang="el-GR" dirty="0">
              <a:solidFill>
                <a:srgbClr val="A50021"/>
              </a:solidFill>
            </a:endParaRPr>
          </a:p>
        </p:txBody>
      </p:sp>
      <p:sp>
        <p:nvSpPr>
          <p:cNvPr id="4" name="Θέση αριθμού διαφάνειας 3"/>
          <p:cNvSpPr>
            <a:spLocks noGrp="1"/>
          </p:cNvSpPr>
          <p:nvPr>
            <p:ph type="sldNum" sz="quarter" idx="12"/>
          </p:nvPr>
        </p:nvSpPr>
        <p:spPr/>
        <p:txBody>
          <a:bodyPr/>
          <a:lstStyle/>
          <a:p>
            <a:pPr>
              <a:defRPr/>
            </a:pPr>
            <a:fld id="{8198C6A6-8556-485F-81D9-A8F098D09877}" type="slidenum">
              <a:rPr lang="el-GR" smtClean="0"/>
              <a:pPr>
                <a:defRPr/>
              </a:pPr>
              <a:t>15</a:t>
            </a:fld>
            <a:endParaRPr lang="el-GR" dirty="0"/>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936" y="1700808"/>
            <a:ext cx="4829175" cy="3152775"/>
          </a:xfrm>
          <a:prstGeom prst="rect">
            <a:avLst/>
          </a:prstGeom>
          <a:ln>
            <a:solidFill>
              <a:schemeClr val="accent4">
                <a:lumMod val="10000"/>
              </a:schemeClr>
            </a:solidFill>
          </a:ln>
        </p:spPr>
      </p:pic>
      <p:sp>
        <p:nvSpPr>
          <p:cNvPr id="5" name="Ορθογώνιο 4"/>
          <p:cNvSpPr/>
          <p:nvPr/>
        </p:nvSpPr>
        <p:spPr>
          <a:xfrm>
            <a:off x="6229500" y="6165304"/>
            <a:ext cx="1826141" cy="369332"/>
          </a:xfrm>
          <a:prstGeom prst="rect">
            <a:avLst/>
          </a:prstGeom>
        </p:spPr>
        <p:txBody>
          <a:bodyPr wrap="none">
            <a:spAutoFit/>
          </a:bodyPr>
          <a:lstStyle/>
          <a:p>
            <a:r>
              <a:rPr lang="en-US" b="1" kern="0" dirty="0" smtClean="0">
                <a:solidFill>
                  <a:srgbClr val="A50021"/>
                </a:solidFill>
                <a:latin typeface="Arial Narrow" panose="020B0606020202030204" pitchFamily="34" charset="0"/>
              </a:rPr>
              <a:t>[Prentice </a:t>
            </a:r>
            <a:r>
              <a:rPr lang="en-US" b="1" kern="0" dirty="0">
                <a:solidFill>
                  <a:srgbClr val="A50021"/>
                </a:solidFill>
                <a:latin typeface="Arial Narrow" panose="020B0606020202030204" pitchFamily="34" charset="0"/>
              </a:rPr>
              <a:t>W</a:t>
            </a:r>
            <a:r>
              <a:rPr lang="el-GR" b="1" kern="0" dirty="0">
                <a:solidFill>
                  <a:srgbClr val="A50021"/>
                </a:solidFill>
                <a:latin typeface="Arial Narrow" panose="020B0606020202030204" pitchFamily="34" charset="0"/>
              </a:rPr>
              <a:t>,</a:t>
            </a:r>
            <a:r>
              <a:rPr lang="en-US" b="1" kern="0" dirty="0">
                <a:solidFill>
                  <a:srgbClr val="A50021"/>
                </a:solidFill>
                <a:latin typeface="Arial Narrow" panose="020B0606020202030204" pitchFamily="34" charset="0"/>
              </a:rPr>
              <a:t> </a:t>
            </a:r>
            <a:r>
              <a:rPr lang="en-US" b="1" kern="0" dirty="0" smtClean="0">
                <a:solidFill>
                  <a:srgbClr val="A50021"/>
                </a:solidFill>
                <a:latin typeface="Arial Narrow" panose="020B0606020202030204" pitchFamily="34" charset="0"/>
              </a:rPr>
              <a:t>2005</a:t>
            </a:r>
            <a:r>
              <a:rPr lang="en-US" kern="0" dirty="0" smtClean="0">
                <a:solidFill>
                  <a:srgbClr val="A50021"/>
                </a:solidFill>
                <a:latin typeface="Arial Narrow" panose="020B0606020202030204" pitchFamily="34" charset="0"/>
              </a:rPr>
              <a:t>]</a:t>
            </a:r>
            <a:endParaRPr lang="el-GR" dirty="0">
              <a:solidFill>
                <a:srgbClr val="A50021"/>
              </a:solidFill>
              <a:latin typeface="Arial Narrow" panose="020B0606020202030204" pitchFamily="34" charset="0"/>
            </a:endParaRPr>
          </a:p>
        </p:txBody>
      </p:sp>
    </p:spTree>
    <p:extLst>
      <p:ext uri="{BB962C8B-B14F-4D97-AF65-F5344CB8AC3E}">
        <p14:creationId xmlns:p14="http://schemas.microsoft.com/office/powerpoint/2010/main" val="355042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539552" y="332656"/>
            <a:ext cx="8229600" cy="1090531"/>
          </a:xfrm>
        </p:spPr>
        <p:txBody>
          <a:bodyPr/>
          <a:lstStyle/>
          <a:p>
            <a:r>
              <a:rPr lang="el-GR" dirty="0" smtClean="0"/>
              <a:t>Διάρκεια Θεραπείας</a:t>
            </a:r>
            <a:endParaRPr lang="el-GR" sz="3200" baseline="-16000" dirty="0"/>
          </a:p>
        </p:txBody>
      </p:sp>
      <p:sp>
        <p:nvSpPr>
          <p:cNvPr id="181251" name="Rectangle 3"/>
          <p:cNvSpPr>
            <a:spLocks noGrp="1" noChangeArrowheads="1"/>
          </p:cNvSpPr>
          <p:nvPr>
            <p:ph idx="1"/>
          </p:nvPr>
        </p:nvSpPr>
        <p:spPr>
          <a:xfrm>
            <a:off x="611560" y="1772816"/>
            <a:ext cx="8229600" cy="4582542"/>
          </a:xfrm>
        </p:spPr>
        <p:txBody>
          <a:bodyPr/>
          <a:lstStyle/>
          <a:p>
            <a:pPr eaLnBrk="1" hangingPunct="1">
              <a:lnSpc>
                <a:spcPct val="120000"/>
              </a:lnSpc>
              <a:buClr>
                <a:srgbClr val="A80000"/>
              </a:buClr>
              <a:buSzTx/>
              <a:buFont typeface="Wingdings" panose="05000000000000000000" pitchFamily="2" charset="2"/>
              <a:buChar char="§"/>
              <a:defRPr/>
            </a:pPr>
            <a:r>
              <a:rPr lang="el-GR" dirty="0" smtClean="0"/>
              <a:t>Η συνήθης διάρκεια θεραπείας είναι μεταξύ 10-2</a:t>
            </a:r>
            <a:r>
              <a:rPr lang="en-US" dirty="0" smtClean="0"/>
              <a:t>0min </a:t>
            </a:r>
            <a:r>
              <a:rPr lang="el-GR" dirty="0" smtClean="0"/>
              <a:t>με μέσο όρο τα 15</a:t>
            </a:r>
            <a:r>
              <a:rPr lang="en-US" dirty="0" smtClean="0"/>
              <a:t>min. </a:t>
            </a:r>
            <a:r>
              <a:rPr lang="el-GR" dirty="0" smtClean="0"/>
              <a:t>Στη διάρκεια της θεραπείας, ο ασθενής δεν πρέπει να έχει αίσθηση πόνου ή καύσου, ενώ κάθε 3-5</a:t>
            </a:r>
            <a:r>
              <a:rPr lang="en-US" dirty="0" smtClean="0"/>
              <a:t>min </a:t>
            </a:r>
            <a:r>
              <a:rPr lang="el-GR" dirty="0" smtClean="0"/>
              <a:t>το δέρμα θα πρέπει να ελέγχεται για πιθανή εμφάνιση ερεθισμού.</a:t>
            </a:r>
          </a:p>
          <a:p>
            <a:pPr eaLnBrk="1" hangingPunct="1">
              <a:lnSpc>
                <a:spcPct val="120000"/>
              </a:lnSpc>
              <a:buClr>
                <a:srgbClr val="A80000"/>
              </a:buClr>
              <a:buSzTx/>
              <a:buFont typeface="Wingdings" panose="05000000000000000000" pitchFamily="2" charset="2"/>
              <a:buChar char="§"/>
              <a:defRPr/>
            </a:pPr>
            <a:r>
              <a:rPr lang="el-GR" dirty="0" smtClean="0"/>
              <a:t>Η συνολική δόση του φαρμάκου που χορηγείται με την ιοντοφόρεση είναι συνάρτηση της έντασης του ρεύματο</a:t>
            </a:r>
            <a:r>
              <a:rPr lang="el-GR" dirty="0"/>
              <a:t>ς</a:t>
            </a:r>
            <a:r>
              <a:rPr lang="el-GR" dirty="0" smtClean="0"/>
              <a:t> και της διάρκειας της θεραπείας(</a:t>
            </a:r>
            <a:r>
              <a:rPr lang="en-US" dirty="0" smtClean="0"/>
              <a:t>mA</a:t>
            </a:r>
            <a:r>
              <a:rPr lang="el-GR" dirty="0"/>
              <a:t>-</a:t>
            </a:r>
            <a:r>
              <a:rPr lang="en-US" dirty="0" smtClean="0"/>
              <a:t>min)</a:t>
            </a:r>
            <a:r>
              <a:rPr lang="el-GR" dirty="0" smtClean="0"/>
              <a:t>.</a:t>
            </a:r>
            <a:r>
              <a:rPr lang="en-US" dirty="0" smtClean="0"/>
              <a:t> </a:t>
            </a:r>
            <a:r>
              <a:rPr lang="el-GR" dirty="0" smtClean="0"/>
              <a:t>Για παράδειγμα μια 40</a:t>
            </a:r>
            <a:r>
              <a:rPr lang="en-US" dirty="0" smtClean="0"/>
              <a:t>mA-min </a:t>
            </a:r>
            <a:r>
              <a:rPr lang="el-GR" dirty="0" smtClean="0"/>
              <a:t>δόση φαρμάκου ιοντοφόρεσης απαιτεί 4</a:t>
            </a:r>
            <a:r>
              <a:rPr lang="en-US" dirty="0" smtClean="0"/>
              <a:t>mA </a:t>
            </a:r>
            <a:r>
              <a:rPr lang="el-GR" dirty="0" smtClean="0"/>
              <a:t>ένταση ρεύματος και 10</a:t>
            </a:r>
            <a:r>
              <a:rPr lang="en-US" dirty="0" smtClean="0"/>
              <a:t>min </a:t>
            </a:r>
            <a:r>
              <a:rPr lang="el-GR" dirty="0" smtClean="0"/>
              <a:t>διάρκεια θεραπείας. </a:t>
            </a:r>
            <a:r>
              <a:rPr lang="el-GR" dirty="0"/>
              <a:t>Έ</a:t>
            </a:r>
            <a:r>
              <a:rPr lang="el-GR" dirty="0" smtClean="0"/>
              <a:t>νταση ρεύματος 2</a:t>
            </a:r>
            <a:r>
              <a:rPr lang="en-US" dirty="0" smtClean="0"/>
              <a:t>mA </a:t>
            </a:r>
            <a:r>
              <a:rPr lang="el-GR" dirty="0" smtClean="0"/>
              <a:t>και διάρκεια θεραπείας 15</a:t>
            </a:r>
            <a:r>
              <a:rPr lang="en-US" dirty="0" smtClean="0"/>
              <a:t>min </a:t>
            </a:r>
            <a:r>
              <a:rPr lang="el-GR" dirty="0" smtClean="0"/>
              <a:t>εξασφαλίζει 30 </a:t>
            </a:r>
            <a:r>
              <a:rPr lang="en-US" dirty="0" smtClean="0"/>
              <a:t>mA-min </a:t>
            </a:r>
            <a:r>
              <a:rPr lang="el-GR" dirty="0" smtClean="0"/>
              <a:t>συνολική δόση φαρμάκου.</a:t>
            </a:r>
            <a:endParaRPr lang="en-US" dirty="0" smtClean="0"/>
          </a:p>
          <a:p>
            <a:pPr marL="0" indent="0" eaLnBrk="1" hangingPunct="1">
              <a:lnSpc>
                <a:spcPct val="120000"/>
              </a:lnSpc>
              <a:buClr>
                <a:srgbClr val="A80000"/>
              </a:buClr>
              <a:buSzTx/>
              <a:buNone/>
              <a:defRPr/>
            </a:pPr>
            <a:endParaRPr lang="el-GR" sz="800" dirty="0" smtClean="0"/>
          </a:p>
        </p:txBody>
      </p:sp>
      <p:sp>
        <p:nvSpPr>
          <p:cNvPr id="2" name="Θέση αριθμού διαφάνειας 1"/>
          <p:cNvSpPr>
            <a:spLocks noGrp="1"/>
          </p:cNvSpPr>
          <p:nvPr>
            <p:ph type="sldNum" sz="quarter" idx="12"/>
          </p:nvPr>
        </p:nvSpPr>
        <p:spPr/>
        <p:txBody>
          <a:bodyPr/>
          <a:lstStyle/>
          <a:p>
            <a:pPr>
              <a:defRPr/>
            </a:pPr>
            <a:fld id="{8198C6A6-8556-485F-81D9-A8F098D09877}" type="slidenum">
              <a:rPr lang="el-GR" smtClean="0"/>
              <a:pPr>
                <a:defRPr/>
              </a:pPr>
              <a:t>16</a:t>
            </a:fld>
            <a:endParaRPr lang="el-GR" dirty="0"/>
          </a:p>
        </p:txBody>
      </p:sp>
    </p:spTree>
    <p:extLst>
      <p:ext uri="{BB962C8B-B14F-4D97-AF65-F5344CB8AC3E}">
        <p14:creationId xmlns:p14="http://schemas.microsoft.com/office/powerpoint/2010/main" val="123249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32656"/>
            <a:ext cx="8229600" cy="936104"/>
          </a:xfrm>
        </p:spPr>
        <p:txBody>
          <a:bodyPr/>
          <a:lstStyle/>
          <a:p>
            <a:r>
              <a:rPr lang="el-GR" dirty="0" smtClean="0"/>
              <a:t>Αυτοκόλλητα Ηλεκτρόδια</a:t>
            </a:r>
            <a:endParaRPr lang="el-GR" dirty="0"/>
          </a:p>
        </p:txBody>
      </p:sp>
      <p:sp>
        <p:nvSpPr>
          <p:cNvPr id="3" name="Θέση περιεχομένου 2"/>
          <p:cNvSpPr>
            <a:spLocks noGrp="1"/>
          </p:cNvSpPr>
          <p:nvPr>
            <p:ph idx="1"/>
          </p:nvPr>
        </p:nvSpPr>
        <p:spPr>
          <a:xfrm>
            <a:off x="457200" y="4149080"/>
            <a:ext cx="8229600" cy="2086744"/>
          </a:xfrm>
        </p:spPr>
        <p:txBody>
          <a:bodyPr/>
          <a:lstStyle/>
          <a:p>
            <a:pPr>
              <a:buSzPct val="100000"/>
            </a:pPr>
            <a:r>
              <a:rPr lang="el-GR" dirty="0" smtClean="0"/>
              <a:t>Τα εμπορικά διαθέσιμα αυτοκόλλητα ηλεκτρόδια που χρησιμοποιούνται στα περισσότερα συστήματα ιοντοφόρεσης διαθέτουν ένα μικρό θάλαμο, όπου συλλέγεται το ιονισμένο φαρμακευτικό διάλυμα, ο οποίος καλύπτεται από κάποιο τύπο </a:t>
            </a:r>
            <a:r>
              <a:rPr lang="el-GR" dirty="0" err="1" smtClean="0"/>
              <a:t>ημιδιαπερατής</a:t>
            </a:r>
            <a:r>
              <a:rPr lang="el-GR" dirty="0" smtClean="0"/>
              <a:t>  μεμβράνης.</a:t>
            </a:r>
            <a:endParaRPr lang="el-GR" dirty="0"/>
          </a:p>
        </p:txBody>
      </p:sp>
      <p:sp>
        <p:nvSpPr>
          <p:cNvPr id="4" name="Θέση αριθμού διαφάνειας 3"/>
          <p:cNvSpPr>
            <a:spLocks noGrp="1"/>
          </p:cNvSpPr>
          <p:nvPr>
            <p:ph type="sldNum" sz="quarter" idx="12"/>
          </p:nvPr>
        </p:nvSpPr>
        <p:spPr/>
        <p:txBody>
          <a:bodyPr/>
          <a:lstStyle/>
          <a:p>
            <a:pPr>
              <a:defRPr/>
            </a:pPr>
            <a:fld id="{8198C6A6-8556-485F-81D9-A8F098D09877}" type="slidenum">
              <a:rPr lang="el-GR" smtClean="0"/>
              <a:pPr>
                <a:defRPr/>
              </a:pPr>
              <a:t>17</a:t>
            </a:fld>
            <a:endParaRPr lang="el-GR"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0" y="1700808"/>
            <a:ext cx="4800600" cy="2314575"/>
          </a:xfrm>
          <a:prstGeom prst="rect">
            <a:avLst/>
          </a:prstGeom>
          <a:ln>
            <a:solidFill>
              <a:schemeClr val="accent4">
                <a:lumMod val="10000"/>
              </a:schemeClr>
            </a:solidFill>
          </a:ln>
        </p:spPr>
      </p:pic>
      <p:sp>
        <p:nvSpPr>
          <p:cNvPr id="6" name="Ορθογώνιο 5"/>
          <p:cNvSpPr/>
          <p:nvPr/>
        </p:nvSpPr>
        <p:spPr>
          <a:xfrm>
            <a:off x="6068430" y="6145054"/>
            <a:ext cx="1807739" cy="369332"/>
          </a:xfrm>
          <a:prstGeom prst="rect">
            <a:avLst/>
          </a:prstGeom>
        </p:spPr>
        <p:txBody>
          <a:bodyPr wrap="none">
            <a:spAutoFit/>
          </a:bodyPr>
          <a:lstStyle/>
          <a:p>
            <a:r>
              <a:rPr lang="en-US" b="1" dirty="0" smtClean="0">
                <a:solidFill>
                  <a:srgbClr val="A50021"/>
                </a:solidFill>
                <a:latin typeface="Arial Narrow" panose="020B0606020202030204" pitchFamily="34" charset="0"/>
              </a:rPr>
              <a:t>[Prentice </a:t>
            </a:r>
            <a:r>
              <a:rPr lang="en-US" b="1" dirty="0">
                <a:solidFill>
                  <a:srgbClr val="A50021"/>
                </a:solidFill>
                <a:latin typeface="Arial Narrow" panose="020B0606020202030204" pitchFamily="34" charset="0"/>
              </a:rPr>
              <a:t>W. </a:t>
            </a:r>
            <a:r>
              <a:rPr lang="en-US" b="1" dirty="0" smtClean="0">
                <a:solidFill>
                  <a:srgbClr val="A50021"/>
                </a:solidFill>
                <a:latin typeface="Arial Narrow" panose="020B0606020202030204" pitchFamily="34" charset="0"/>
              </a:rPr>
              <a:t>2005]</a:t>
            </a:r>
            <a:endParaRPr lang="en-US" b="1" dirty="0">
              <a:solidFill>
                <a:srgbClr val="A50021"/>
              </a:solidFill>
              <a:latin typeface="Arial Narrow" panose="020B0606020202030204" pitchFamily="34" charset="0"/>
            </a:endParaRPr>
          </a:p>
        </p:txBody>
      </p:sp>
    </p:spTree>
    <p:extLst>
      <p:ext uri="{BB962C8B-B14F-4D97-AF65-F5344CB8AC3E}">
        <p14:creationId xmlns:p14="http://schemas.microsoft.com/office/powerpoint/2010/main" val="725457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Παρασκευάσματα</a:t>
            </a:r>
            <a:br>
              <a:rPr lang="el-GR" dirty="0" smtClean="0"/>
            </a:br>
            <a:r>
              <a:rPr lang="el-GR" dirty="0" smtClean="0"/>
              <a:t>Θετικά Φορτισμένων Ιόντων </a:t>
            </a:r>
            <a:endParaRPr lang="el-GR" dirty="0"/>
          </a:p>
        </p:txBody>
      </p:sp>
      <p:sp>
        <p:nvSpPr>
          <p:cNvPr id="3" name="Θέση περιεχομένου 2"/>
          <p:cNvSpPr>
            <a:spLocks noGrp="1"/>
          </p:cNvSpPr>
          <p:nvPr>
            <p:ph idx="1"/>
          </p:nvPr>
        </p:nvSpPr>
        <p:spPr>
          <a:xfrm>
            <a:off x="457200" y="1824211"/>
            <a:ext cx="8229600" cy="4679032"/>
          </a:xfrm>
        </p:spPr>
        <p:txBody>
          <a:bodyPr/>
          <a:lstStyle/>
          <a:p>
            <a:pPr>
              <a:spcBef>
                <a:spcPts val="800"/>
              </a:spcBef>
              <a:buSzPct val="100000"/>
            </a:pPr>
            <a:r>
              <a:rPr lang="el-GR" b="1" dirty="0" smtClean="0"/>
              <a:t>Ασβέστιο: </a:t>
            </a:r>
            <a:r>
              <a:rPr lang="el-GR" dirty="0" smtClean="0"/>
              <a:t>Έχει καταπραϋντική επίδραση στο νευρικό σύστημα και χρησιμοποιείται σε προβλήματα οστεοπόρωσης και διαταραχών μεταβολισμού των ιστών.</a:t>
            </a:r>
          </a:p>
          <a:p>
            <a:pPr>
              <a:spcBef>
                <a:spcPts val="800"/>
              </a:spcBef>
              <a:buSzPct val="100000"/>
            </a:pPr>
            <a:r>
              <a:rPr lang="el-GR" b="1" dirty="0" err="1" smtClean="0"/>
              <a:t>Ξυλοκαίνη</a:t>
            </a:r>
            <a:r>
              <a:rPr lang="el-GR" b="1" dirty="0" smtClean="0"/>
              <a:t>: </a:t>
            </a:r>
            <a:r>
              <a:rPr lang="el-GR" dirty="0" smtClean="0"/>
              <a:t>Έχει αναλγητική δράση και εφαρμόζεται σε νευραλγίες και </a:t>
            </a:r>
            <a:r>
              <a:rPr lang="el-GR" dirty="0" err="1" smtClean="0"/>
              <a:t>έρπη</a:t>
            </a:r>
            <a:r>
              <a:rPr lang="el-GR" dirty="0" smtClean="0"/>
              <a:t> ζωστήρα.</a:t>
            </a:r>
          </a:p>
          <a:p>
            <a:pPr>
              <a:spcBef>
                <a:spcPts val="800"/>
              </a:spcBef>
              <a:buSzPct val="100000"/>
            </a:pPr>
            <a:r>
              <a:rPr lang="el-GR" b="1" dirty="0" smtClean="0"/>
              <a:t>Κουράριο: </a:t>
            </a:r>
            <a:r>
              <a:rPr lang="el-GR" dirty="0" smtClean="0"/>
              <a:t>Έχει κατασταλτική επίδραση στο νευρικό σύστημα.</a:t>
            </a:r>
          </a:p>
          <a:p>
            <a:pPr>
              <a:spcBef>
                <a:spcPts val="800"/>
              </a:spcBef>
              <a:buSzPct val="100000"/>
            </a:pPr>
            <a:r>
              <a:rPr lang="el-GR" b="1" dirty="0" err="1" smtClean="0"/>
              <a:t>Λίθιο</a:t>
            </a:r>
            <a:r>
              <a:rPr lang="el-GR" b="1" dirty="0" smtClean="0"/>
              <a:t>: </a:t>
            </a:r>
            <a:r>
              <a:rPr lang="el-GR" dirty="0" smtClean="0"/>
              <a:t>Έχει αντιφλεγμονώδη δράση και χρησιμοποιείται στην αντιμετώπιση ρευματικών παθήσεων.</a:t>
            </a:r>
          </a:p>
          <a:p>
            <a:pPr>
              <a:spcBef>
                <a:spcPts val="800"/>
              </a:spcBef>
              <a:buSzPct val="100000"/>
            </a:pPr>
            <a:r>
              <a:rPr lang="el-GR" b="1" dirty="0" smtClean="0"/>
              <a:t>Α-</a:t>
            </a:r>
            <a:r>
              <a:rPr lang="el-GR" b="1" dirty="0" err="1" smtClean="0"/>
              <a:t>χυμοθρυψίνη</a:t>
            </a:r>
            <a:r>
              <a:rPr lang="el-GR" b="1" dirty="0" smtClean="0"/>
              <a:t>: </a:t>
            </a:r>
            <a:r>
              <a:rPr lang="el-GR" dirty="0" smtClean="0"/>
              <a:t>Έχει αντιφλεγμονώδη και </a:t>
            </a:r>
            <a:r>
              <a:rPr lang="el-GR" dirty="0" err="1" smtClean="0"/>
              <a:t>αποιδηματική</a:t>
            </a:r>
            <a:r>
              <a:rPr lang="el-GR" dirty="0" smtClean="0"/>
              <a:t> δράση.</a:t>
            </a:r>
          </a:p>
          <a:p>
            <a:pPr>
              <a:spcBef>
                <a:spcPts val="800"/>
              </a:spcBef>
              <a:buSzPct val="100000"/>
            </a:pPr>
            <a:r>
              <a:rPr lang="el-GR" b="1" dirty="0" err="1" smtClean="0"/>
              <a:t>Υαλουροδινάση</a:t>
            </a:r>
            <a:r>
              <a:rPr lang="el-GR" b="1" dirty="0" smtClean="0"/>
              <a:t>: </a:t>
            </a:r>
            <a:r>
              <a:rPr lang="el-GR" dirty="0" smtClean="0"/>
              <a:t>Χρησιμοποιείται για την αντιμετώπιση οιδημάτων και </a:t>
            </a:r>
            <a:r>
              <a:rPr lang="el-GR" dirty="0" err="1" smtClean="0"/>
              <a:t>λεμφοιδημάτων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8198C6A6-8556-485F-81D9-A8F098D09877}" type="slidenum">
              <a:rPr lang="el-GR" smtClean="0"/>
              <a:pPr>
                <a:defRPr/>
              </a:pPr>
              <a:t>18</a:t>
            </a:fld>
            <a:endParaRPr lang="el-GR" dirty="0"/>
          </a:p>
        </p:txBody>
      </p:sp>
    </p:spTree>
    <p:extLst>
      <p:ext uri="{BB962C8B-B14F-4D97-AF65-F5344CB8AC3E}">
        <p14:creationId xmlns:p14="http://schemas.microsoft.com/office/powerpoint/2010/main" val="4177589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404664"/>
            <a:ext cx="8229600" cy="946514"/>
          </a:xfrm>
        </p:spPr>
        <p:txBody>
          <a:bodyPr/>
          <a:lstStyle/>
          <a:p>
            <a:r>
              <a:rPr lang="el-GR" dirty="0" smtClean="0"/>
              <a:t>Ιοντοφόρεση</a:t>
            </a:r>
            <a:endParaRPr lang="el-GR" dirty="0"/>
          </a:p>
        </p:txBody>
      </p:sp>
      <p:sp>
        <p:nvSpPr>
          <p:cNvPr id="3" name="Θέση περιεχομένου 2"/>
          <p:cNvSpPr>
            <a:spLocks noGrp="1"/>
          </p:cNvSpPr>
          <p:nvPr>
            <p:ph idx="1"/>
          </p:nvPr>
        </p:nvSpPr>
        <p:spPr>
          <a:xfrm>
            <a:off x="444252" y="1942802"/>
            <a:ext cx="8229600" cy="4582542"/>
          </a:xfrm>
        </p:spPr>
        <p:txBody>
          <a:bodyPr/>
          <a:lstStyle/>
          <a:p>
            <a:pPr>
              <a:spcBef>
                <a:spcPts val="1200"/>
              </a:spcBef>
              <a:buSzPct val="100000"/>
              <a:buFont typeface="Wingdings" panose="05000000000000000000" pitchFamily="2" charset="2"/>
              <a:buChar char="Ø"/>
            </a:pPr>
            <a:r>
              <a:rPr lang="el-GR" sz="2400" dirty="0" smtClean="0"/>
              <a:t>Ιοντοφόρεση ορίζεται ως η μεταφορά ιόντων με τη βοήθεια δυνάμεων ηλεκτρικού πεδίου. </a:t>
            </a:r>
          </a:p>
          <a:p>
            <a:pPr>
              <a:spcBef>
                <a:spcPts val="1200"/>
              </a:spcBef>
              <a:buSzPct val="100000"/>
            </a:pPr>
            <a:r>
              <a:rPr lang="el-GR" sz="2400" dirty="0" smtClean="0"/>
              <a:t>Ως θεραπευτική πράξη, ο όρος ιοντοφόρεση εκφράζει την εισαγωγή φαρμακευτικών ουσιών σε ιοντική μορφή, </a:t>
            </a:r>
            <a:r>
              <a:rPr lang="el-GR" sz="2400" dirty="0"/>
              <a:t>διαμέσου </a:t>
            </a:r>
            <a:r>
              <a:rPr lang="el-GR" sz="2400" dirty="0" smtClean="0"/>
              <a:t>του δέρματος, στους ιστούς του ανθρώπινου οργανισμού με τη βοήθεια σταθερού συνεχούς ηλεκτρικού ρεύματος.</a:t>
            </a:r>
          </a:p>
          <a:p>
            <a:pPr lvl="0">
              <a:spcBef>
                <a:spcPts val="600"/>
              </a:spcBef>
              <a:buClr>
                <a:srgbClr val="A80000"/>
              </a:buClr>
              <a:buSzPct val="100000"/>
            </a:pPr>
            <a:r>
              <a:rPr lang="el-GR" sz="2400" dirty="0">
                <a:solidFill>
                  <a:srgbClr val="DADADA">
                    <a:lumMod val="10000"/>
                  </a:srgbClr>
                </a:solidFill>
              </a:rPr>
              <a:t>Η ιοντοφόρεση διευκολύνει τη μεταφορά </a:t>
            </a:r>
            <a:r>
              <a:rPr lang="el-GR" sz="2400" dirty="0" smtClean="0">
                <a:solidFill>
                  <a:srgbClr val="DADADA">
                    <a:lumMod val="10000"/>
                  </a:srgbClr>
                </a:solidFill>
              </a:rPr>
              <a:t>ουσιών ιόντων </a:t>
            </a:r>
            <a:r>
              <a:rPr lang="el-GR" sz="2400" dirty="0">
                <a:solidFill>
                  <a:srgbClr val="DADADA">
                    <a:lumMod val="10000"/>
                  </a:srgbClr>
                </a:solidFill>
              </a:rPr>
              <a:t>υψηλού </a:t>
            </a:r>
            <a:r>
              <a:rPr lang="el-GR" sz="2400" dirty="0" smtClean="0">
                <a:solidFill>
                  <a:srgbClr val="DADADA">
                    <a:lumMod val="10000"/>
                  </a:srgbClr>
                </a:solidFill>
              </a:rPr>
              <a:t>ατομικού </a:t>
            </a:r>
            <a:r>
              <a:rPr lang="el-GR" sz="2400" dirty="0">
                <a:solidFill>
                  <a:srgbClr val="DADADA">
                    <a:lumMod val="10000"/>
                  </a:srgbClr>
                </a:solidFill>
              </a:rPr>
              <a:t>βάρους </a:t>
            </a:r>
            <a:r>
              <a:rPr lang="el-GR" sz="2400" dirty="0" smtClean="0">
                <a:solidFill>
                  <a:srgbClr val="DADADA">
                    <a:lumMod val="10000"/>
                  </a:srgbClr>
                </a:solidFill>
              </a:rPr>
              <a:t>στους </a:t>
            </a:r>
            <a:r>
              <a:rPr lang="el-GR" sz="2400" dirty="0">
                <a:solidFill>
                  <a:srgbClr val="DADADA">
                    <a:lumMod val="10000"/>
                  </a:srgbClr>
                </a:solidFill>
              </a:rPr>
              <a:t>ιστούς. Μάλιστα, η μεταφορά αυτή είναι περισσότερο αποτελεσματική από ότι η απλή διαδερμική εφαρμογή</a:t>
            </a:r>
            <a:r>
              <a:rPr lang="el-GR" sz="2400" dirty="0" smtClean="0">
                <a:solidFill>
                  <a:srgbClr val="DADADA">
                    <a:lumMod val="10000"/>
                  </a:srgbClr>
                </a:solidFill>
              </a:rPr>
              <a:t>.</a:t>
            </a:r>
            <a:endParaRPr lang="en-US" sz="2400" dirty="0" smtClean="0"/>
          </a:p>
        </p:txBody>
      </p:sp>
      <p:sp>
        <p:nvSpPr>
          <p:cNvPr id="5" name="Θέση αριθμού διαφάνειας 4"/>
          <p:cNvSpPr>
            <a:spLocks noGrp="1"/>
          </p:cNvSpPr>
          <p:nvPr>
            <p:ph type="sldNum" sz="quarter" idx="12"/>
          </p:nvPr>
        </p:nvSpPr>
        <p:spPr/>
        <p:txBody>
          <a:bodyPr/>
          <a:lstStyle/>
          <a:p>
            <a:pPr>
              <a:defRPr/>
            </a:pPr>
            <a:fld id="{8198C6A6-8556-485F-81D9-A8F098D09877}" type="slidenum">
              <a:rPr lang="el-GR" smtClean="0"/>
              <a:pPr>
                <a:defRPr/>
              </a:pPr>
              <a:t>1</a:t>
            </a:fld>
            <a:endParaRPr lang="el-GR" dirty="0"/>
          </a:p>
        </p:txBody>
      </p:sp>
    </p:spTree>
    <p:extLst>
      <p:ext uri="{BB962C8B-B14F-4D97-AF65-F5344CB8AC3E}">
        <p14:creationId xmlns:p14="http://schemas.microsoft.com/office/powerpoint/2010/main" val="30293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Παρασκευάσματα</a:t>
            </a:r>
            <a:br>
              <a:rPr lang="el-GR" dirty="0" smtClean="0"/>
            </a:br>
            <a:r>
              <a:rPr lang="el-GR" dirty="0" smtClean="0"/>
              <a:t>Αρνητικά Φορτισμένων Ιόντων</a:t>
            </a:r>
            <a:endParaRPr lang="el-GR" dirty="0"/>
          </a:p>
        </p:txBody>
      </p:sp>
      <p:sp>
        <p:nvSpPr>
          <p:cNvPr id="3" name="Θέση περιεχομένου 2"/>
          <p:cNvSpPr>
            <a:spLocks noGrp="1"/>
          </p:cNvSpPr>
          <p:nvPr>
            <p:ph idx="1"/>
          </p:nvPr>
        </p:nvSpPr>
        <p:spPr>
          <a:xfrm>
            <a:off x="611560" y="2039403"/>
            <a:ext cx="8229600" cy="4679032"/>
          </a:xfrm>
        </p:spPr>
        <p:txBody>
          <a:bodyPr/>
          <a:lstStyle/>
          <a:p>
            <a:pPr>
              <a:spcBef>
                <a:spcPts val="1200"/>
              </a:spcBef>
              <a:buSzPct val="100000"/>
            </a:pPr>
            <a:r>
              <a:rPr lang="el-GR" b="1" dirty="0" smtClean="0"/>
              <a:t>Ιώδιο: </a:t>
            </a:r>
            <a:r>
              <a:rPr lang="el-GR" dirty="0" smtClean="0"/>
              <a:t>Αντιφλεγμονώδη και αγγειοδιασταλτική δράση.</a:t>
            </a:r>
          </a:p>
          <a:p>
            <a:pPr>
              <a:spcBef>
                <a:spcPts val="1200"/>
              </a:spcBef>
              <a:buSzPct val="100000"/>
            </a:pPr>
            <a:r>
              <a:rPr lang="el-GR" b="1" dirty="0" err="1" smtClean="0"/>
              <a:t>Θειομουκάζη</a:t>
            </a:r>
            <a:r>
              <a:rPr lang="el-GR" b="1" dirty="0" smtClean="0"/>
              <a:t>: </a:t>
            </a:r>
            <a:r>
              <a:rPr lang="el-GR" dirty="0" err="1" smtClean="0"/>
              <a:t>Αποδηματική</a:t>
            </a:r>
            <a:r>
              <a:rPr lang="el-GR" dirty="0" smtClean="0"/>
              <a:t> δράση.</a:t>
            </a:r>
          </a:p>
          <a:p>
            <a:pPr>
              <a:spcBef>
                <a:spcPts val="1200"/>
              </a:spcBef>
              <a:buSzPct val="100000"/>
            </a:pPr>
            <a:r>
              <a:rPr lang="el-GR" b="1" dirty="0" err="1" smtClean="0"/>
              <a:t>Υδροκορτιζόνη</a:t>
            </a:r>
            <a:r>
              <a:rPr lang="el-GR" b="1" dirty="0" smtClean="0"/>
              <a:t> και </a:t>
            </a:r>
            <a:r>
              <a:rPr lang="el-GR" b="1" dirty="0" err="1" smtClean="0"/>
              <a:t>νουφλομικό</a:t>
            </a:r>
            <a:r>
              <a:rPr lang="el-GR" b="1" dirty="0" smtClean="0"/>
              <a:t> οξύ: </a:t>
            </a:r>
            <a:r>
              <a:rPr lang="el-GR" dirty="0" smtClean="0"/>
              <a:t>Έχουν αντιφλεγμονώδη δράση και χρησιμοποιούνται για την αντιμετώπιση οξέων και χρόνιων φλεγμονωδών και τραυματικών καταστάσεων όπως ρευματοειδή αρθρίτιδα, οστεοαρθρίτιδα, </a:t>
            </a:r>
            <a:r>
              <a:rPr lang="el-GR" dirty="0" err="1" smtClean="0"/>
              <a:t>ορογονοθυλακίτιδα</a:t>
            </a:r>
            <a:r>
              <a:rPr lang="el-GR" dirty="0" smtClean="0"/>
              <a:t>, περιαρθρίτιδα, τενοντίτιδα, κακώσεις μυών και συνδέσμων.</a:t>
            </a:r>
          </a:p>
          <a:p>
            <a:pPr>
              <a:spcBef>
                <a:spcPts val="1200"/>
              </a:spcBef>
              <a:buSzPct val="100000"/>
            </a:pPr>
            <a:r>
              <a:rPr lang="el-GR" b="1" dirty="0" err="1" smtClean="0"/>
              <a:t>Σαλυκιλικό</a:t>
            </a:r>
            <a:r>
              <a:rPr lang="el-GR" b="1" dirty="0" smtClean="0"/>
              <a:t> οξύ: </a:t>
            </a:r>
            <a:r>
              <a:rPr lang="el-GR" dirty="0" smtClean="0"/>
              <a:t>Αντιφλεγμονώδη και αναλγητική δράση.  </a:t>
            </a:r>
            <a:endParaRPr lang="el-GR" dirty="0"/>
          </a:p>
        </p:txBody>
      </p:sp>
      <p:sp>
        <p:nvSpPr>
          <p:cNvPr id="4" name="Θέση αριθμού διαφάνειας 3"/>
          <p:cNvSpPr>
            <a:spLocks noGrp="1"/>
          </p:cNvSpPr>
          <p:nvPr>
            <p:ph type="sldNum" sz="quarter" idx="12"/>
          </p:nvPr>
        </p:nvSpPr>
        <p:spPr/>
        <p:txBody>
          <a:bodyPr/>
          <a:lstStyle/>
          <a:p>
            <a:pPr>
              <a:defRPr/>
            </a:pPr>
            <a:fld id="{8198C6A6-8556-485F-81D9-A8F098D09877}" type="slidenum">
              <a:rPr lang="el-GR" smtClean="0"/>
              <a:pPr>
                <a:defRPr/>
              </a:pPr>
              <a:t>19</a:t>
            </a:fld>
            <a:endParaRPr lang="el-GR" dirty="0"/>
          </a:p>
        </p:txBody>
      </p:sp>
    </p:spTree>
    <p:extLst>
      <p:ext uri="{BB962C8B-B14F-4D97-AF65-F5344CB8AC3E}">
        <p14:creationId xmlns:p14="http://schemas.microsoft.com/office/powerpoint/2010/main" val="675684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60648"/>
            <a:ext cx="8229600" cy="936104"/>
          </a:xfrm>
        </p:spPr>
        <p:txBody>
          <a:bodyPr/>
          <a:lstStyle/>
          <a:p>
            <a:r>
              <a:rPr lang="el-GR" dirty="0" smtClean="0"/>
              <a:t>Ιοντοφόρεση: Αντενδείξεις</a:t>
            </a:r>
            <a:endParaRPr lang="el-GR" dirty="0"/>
          </a:p>
        </p:txBody>
      </p:sp>
      <p:sp>
        <p:nvSpPr>
          <p:cNvPr id="3" name="Θέση περιεχομένου 2"/>
          <p:cNvSpPr>
            <a:spLocks noGrp="1"/>
          </p:cNvSpPr>
          <p:nvPr>
            <p:ph idx="1"/>
          </p:nvPr>
        </p:nvSpPr>
        <p:spPr>
          <a:xfrm>
            <a:off x="539552" y="1916832"/>
            <a:ext cx="8229600" cy="3456384"/>
          </a:xfrm>
        </p:spPr>
        <p:txBody>
          <a:bodyPr/>
          <a:lstStyle/>
          <a:p>
            <a:pPr>
              <a:lnSpc>
                <a:spcPct val="110000"/>
              </a:lnSpc>
              <a:spcBef>
                <a:spcPts val="1200"/>
              </a:spcBef>
              <a:buSzPct val="100000"/>
            </a:pPr>
            <a:r>
              <a:rPr lang="el-GR" sz="2400" dirty="0" smtClean="0"/>
              <a:t>Ασθενείς με προβλήματα αισθητικότητας στην υπό θεραπεία περιοχή.</a:t>
            </a:r>
          </a:p>
          <a:p>
            <a:pPr>
              <a:lnSpc>
                <a:spcPct val="110000"/>
              </a:lnSpc>
              <a:spcBef>
                <a:spcPts val="1200"/>
              </a:spcBef>
              <a:buSzPct val="100000"/>
            </a:pPr>
            <a:r>
              <a:rPr lang="el-GR" sz="2400" dirty="0" smtClean="0"/>
              <a:t>Ασθενείς με αλλεργικές αντιδράσεις στο φαρμακευτικό παρασκεύασμα.</a:t>
            </a:r>
          </a:p>
          <a:p>
            <a:pPr>
              <a:lnSpc>
                <a:spcPct val="110000"/>
              </a:lnSpc>
              <a:spcBef>
                <a:spcPts val="1200"/>
              </a:spcBef>
              <a:buSzPct val="100000"/>
            </a:pPr>
            <a:r>
              <a:rPr lang="el-GR" sz="2400" dirty="0" smtClean="0"/>
              <a:t>Δεν επιτρέπεται η εφαρμογή σε περιοχές του δέρματος με πληγές ή άλλες δερματικές παθήσεις.</a:t>
            </a:r>
            <a:endParaRPr lang="el-GR" sz="2400" dirty="0"/>
          </a:p>
        </p:txBody>
      </p:sp>
      <p:sp>
        <p:nvSpPr>
          <p:cNvPr id="4" name="Θέση αριθμού διαφάνειας 3"/>
          <p:cNvSpPr>
            <a:spLocks noGrp="1"/>
          </p:cNvSpPr>
          <p:nvPr>
            <p:ph type="sldNum" sz="quarter" idx="12"/>
          </p:nvPr>
        </p:nvSpPr>
        <p:spPr/>
        <p:txBody>
          <a:bodyPr/>
          <a:lstStyle/>
          <a:p>
            <a:pPr>
              <a:defRPr/>
            </a:pPr>
            <a:fld id="{8198C6A6-8556-485F-81D9-A8F098D09877}" type="slidenum">
              <a:rPr lang="el-GR" smtClean="0"/>
              <a:pPr>
                <a:defRPr/>
              </a:pPr>
              <a:t>20</a:t>
            </a:fld>
            <a:endParaRPr lang="el-GR" dirty="0"/>
          </a:p>
        </p:txBody>
      </p:sp>
    </p:spTree>
    <p:extLst>
      <p:ext uri="{BB962C8B-B14F-4D97-AF65-F5344CB8AC3E}">
        <p14:creationId xmlns:p14="http://schemas.microsoft.com/office/powerpoint/2010/main" val="813169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 Προτεινόμενη Βιβλιογραφία </a:t>
            </a:r>
            <a:endParaRPr lang="el-GR" baseline="-16000" dirty="0"/>
          </a:p>
        </p:txBody>
      </p:sp>
      <p:sp>
        <p:nvSpPr>
          <p:cNvPr id="336899" name="Rectangle 3"/>
          <p:cNvSpPr>
            <a:spLocks noGrp="1" noChangeArrowheads="1"/>
          </p:cNvSpPr>
          <p:nvPr>
            <p:ph idx="1"/>
          </p:nvPr>
        </p:nvSpPr>
        <p:spPr>
          <a:xfrm>
            <a:off x="539552" y="1839438"/>
            <a:ext cx="8229600" cy="4679032"/>
          </a:xfrm>
        </p:spPr>
        <p:txBody>
          <a:bodyPr/>
          <a:lstStyle/>
          <a:p>
            <a:pPr lvl="0">
              <a:lnSpc>
                <a:spcPct val="115000"/>
              </a:lnSpc>
              <a:spcBef>
                <a:spcPts val="1200"/>
              </a:spcBef>
              <a:spcAft>
                <a:spcPts val="0"/>
              </a:spcAft>
              <a:buClr>
                <a:srgbClr val="A80000"/>
              </a:buClr>
              <a:buSzPct val="100000"/>
              <a:buFont typeface="+mj-lt"/>
              <a:buAutoNum type="arabicPeriod"/>
            </a:pPr>
            <a:r>
              <a:rPr lang="el-GR" dirty="0">
                <a:ea typeface="Times New Roman"/>
              </a:rPr>
              <a:t>Γιόκαρης Π. Θεραπευτικά Σχήματα - Κλινική Ηλεκτροθεραπεία. Αθήνα: Εκδόσεις Γράμμα A.E., 2007</a:t>
            </a:r>
            <a:r>
              <a:rPr lang="el-GR" dirty="0" smtClean="0">
                <a:ea typeface="Times New Roman"/>
              </a:rPr>
              <a:t>.</a:t>
            </a:r>
            <a:endParaRPr lang="en-US" dirty="0" smtClean="0">
              <a:solidFill>
                <a:srgbClr val="000000"/>
              </a:solidFill>
            </a:endParaRPr>
          </a:p>
          <a:p>
            <a:pPr lvl="0">
              <a:lnSpc>
                <a:spcPct val="115000"/>
              </a:lnSpc>
              <a:spcBef>
                <a:spcPts val="1200"/>
              </a:spcBef>
              <a:spcAft>
                <a:spcPts val="0"/>
              </a:spcAft>
              <a:buClr>
                <a:srgbClr val="A80000"/>
              </a:buClr>
              <a:buSzPct val="100000"/>
              <a:buFont typeface="+mj-lt"/>
              <a:buAutoNum type="arabicPeriod"/>
            </a:pPr>
            <a:r>
              <a:rPr lang="el-GR" dirty="0" err="1" smtClean="0">
                <a:ea typeface="Times New Roman"/>
              </a:rPr>
              <a:t>Φραγκοράπτης</a:t>
            </a:r>
            <a:r>
              <a:rPr lang="el-GR" dirty="0" smtClean="0">
                <a:ea typeface="Times New Roman"/>
              </a:rPr>
              <a:t> Ε. Εφαρμοσμένη Ηλεκτροθεραπεία - Θεωρία και Πράξη Μεθόδων Ηλεκτροθεραπείας . Θεσσαλονίκη: Εκδόσεις Πετρούλα, 1994.</a:t>
            </a:r>
            <a:endParaRPr lang="en-US" dirty="0" smtClean="0">
              <a:ea typeface="Times New Roman"/>
            </a:endParaRPr>
          </a:p>
          <a:p>
            <a:pPr lvl="0">
              <a:lnSpc>
                <a:spcPct val="115000"/>
              </a:lnSpc>
              <a:spcBef>
                <a:spcPts val="1200"/>
              </a:spcBef>
              <a:spcAft>
                <a:spcPts val="0"/>
              </a:spcAft>
              <a:buClr>
                <a:srgbClr val="A80000"/>
              </a:buClr>
              <a:buSzPct val="100000"/>
              <a:buFont typeface="+mj-lt"/>
              <a:buAutoNum type="arabicPeriod"/>
            </a:pPr>
            <a:r>
              <a:rPr lang="en-US" dirty="0" smtClean="0">
                <a:ea typeface="Times New Roman"/>
              </a:rPr>
              <a:t>Robertson V, Ward A, Low J, et all. </a:t>
            </a:r>
            <a:r>
              <a:rPr lang="el-GR" dirty="0" smtClean="0">
                <a:ea typeface="Times New Roman"/>
              </a:rPr>
              <a:t>Ηλεκτροθεραπεία Βασικές Αρχές και Πρακτική Εφαρμογή. 4</a:t>
            </a:r>
            <a:r>
              <a:rPr lang="el-GR" baseline="30000" dirty="0" smtClean="0">
                <a:ea typeface="Times New Roman"/>
              </a:rPr>
              <a:t>η</a:t>
            </a:r>
            <a:r>
              <a:rPr lang="el-GR" dirty="0" smtClean="0">
                <a:ea typeface="Times New Roman"/>
              </a:rPr>
              <a:t> έκδοση. Αθήνα: Επιστημονικές Εκδόσεις </a:t>
            </a:r>
            <a:r>
              <a:rPr lang="el-GR" dirty="0" err="1" smtClean="0">
                <a:ea typeface="Times New Roman"/>
              </a:rPr>
              <a:t>Παρισσιάνου</a:t>
            </a:r>
            <a:r>
              <a:rPr lang="el-GR" dirty="0" smtClean="0">
                <a:ea typeface="Times New Roman"/>
              </a:rPr>
              <a:t> Α.Ε., 2011.</a:t>
            </a:r>
          </a:p>
          <a:p>
            <a:pPr lvl="0">
              <a:lnSpc>
                <a:spcPct val="115000"/>
              </a:lnSpc>
              <a:spcBef>
                <a:spcPts val="1200"/>
              </a:spcBef>
              <a:spcAft>
                <a:spcPts val="0"/>
              </a:spcAft>
              <a:buClr>
                <a:srgbClr val="A80000"/>
              </a:buClr>
              <a:buSzPct val="100000"/>
              <a:buFont typeface="+mj-lt"/>
              <a:buAutoNum type="arabicPeriod"/>
            </a:pPr>
            <a:r>
              <a:rPr lang="en-US" dirty="0" smtClean="0">
                <a:ea typeface="Times New Roman"/>
              </a:rPr>
              <a:t>Prentice W. Therapeutic Modalities in Rehabilitation. </a:t>
            </a:r>
            <a:r>
              <a:rPr lang="el-GR" dirty="0" smtClean="0">
                <a:ea typeface="Times New Roman"/>
              </a:rPr>
              <a:t>3</a:t>
            </a:r>
            <a:r>
              <a:rPr lang="el-GR" baseline="30000" dirty="0" smtClean="0">
                <a:ea typeface="Times New Roman"/>
              </a:rPr>
              <a:t>η</a:t>
            </a:r>
            <a:r>
              <a:rPr lang="el-GR" dirty="0" smtClean="0">
                <a:ea typeface="Times New Roman"/>
              </a:rPr>
              <a:t> </a:t>
            </a:r>
            <a:r>
              <a:rPr lang="en-US" dirty="0" smtClean="0">
                <a:ea typeface="Times New Roman"/>
              </a:rPr>
              <a:t>edition. McGraw-Hill, 2005.</a:t>
            </a:r>
            <a:endParaRPr lang="el-GR" dirty="0">
              <a:ea typeface="Calibri"/>
            </a:endParaRPr>
          </a:p>
        </p:txBody>
      </p:sp>
      <p:sp>
        <p:nvSpPr>
          <p:cNvPr id="2" name="Θέση αριθμού διαφάνειας 1"/>
          <p:cNvSpPr>
            <a:spLocks noGrp="1"/>
          </p:cNvSpPr>
          <p:nvPr>
            <p:ph type="sldNum" sz="quarter" idx="12"/>
          </p:nvPr>
        </p:nvSpPr>
        <p:spPr/>
        <p:txBody>
          <a:bodyPr/>
          <a:lstStyle/>
          <a:p>
            <a:pPr>
              <a:defRPr/>
            </a:pPr>
            <a:fld id="{8198C6A6-8556-485F-81D9-A8F098D09877}" type="slidenum">
              <a:rPr lang="el-GR" smtClean="0"/>
              <a:pPr>
                <a:defRPr/>
              </a:pPr>
              <a:t>21</a:t>
            </a:fld>
            <a:endParaRPr lang="el-GR" dirty="0"/>
          </a:p>
        </p:txBody>
      </p:sp>
    </p:spTree>
    <p:extLst>
      <p:ext uri="{BB962C8B-B14F-4D97-AF65-F5344CB8AC3E}">
        <p14:creationId xmlns:p14="http://schemas.microsoft.com/office/powerpoint/2010/main" val="3942242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sz="quarter"/>
          </p:nvPr>
        </p:nvSpPr>
        <p:spPr/>
        <p:txBody>
          <a:bodyPr/>
          <a:lstStyle/>
          <a:p>
            <a:r>
              <a:rPr lang="el-GR" sz="5400" b="1" dirty="0" smtClean="0">
                <a:solidFill>
                  <a:srgbClr val="A50021"/>
                </a:solidFill>
                <a:latin typeface="Arial Narrow" pitchFamily="34" charset="0"/>
              </a:rPr>
              <a:t>Τέλος Ενότητας</a:t>
            </a:r>
            <a:endParaRPr lang="el-GR" sz="5400" b="1" dirty="0">
              <a:solidFill>
                <a:srgbClr val="A50021"/>
              </a:solidFill>
              <a:latin typeface="Arial Narrow" pitchFamily="34" charset="0"/>
            </a:endParaRPr>
          </a:p>
        </p:txBody>
      </p:sp>
      <p:grpSp>
        <p:nvGrpSpPr>
          <p:cNvPr id="5" name="Ομάδα 4"/>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8"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52505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20672294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Αναφορά</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Γεώργιος </a:t>
            </a:r>
            <a:r>
              <a:rPr lang="el-GR" sz="2000" dirty="0" err="1" smtClean="0"/>
              <a:t>Παπαθανασίου</a:t>
            </a:r>
            <a:r>
              <a:rPr lang="el-GR" sz="2000" dirty="0" smtClean="0"/>
              <a:t>. «Ηλεκτροθεραπεία (Θ). Ενότητα 8</a:t>
            </a:r>
            <a:r>
              <a:rPr lang="en-US" sz="2000" dirty="0" smtClean="0"/>
              <a:t>:</a:t>
            </a:r>
            <a:r>
              <a:rPr lang="el-GR" sz="2000" dirty="0"/>
              <a:t> </a:t>
            </a:r>
            <a:r>
              <a:rPr lang="el-GR" sz="2000" dirty="0" err="1"/>
              <a:t>Ιοντοφόρεση</a:t>
            </a:r>
            <a:r>
              <a:rPr lang="el-GR" sz="2000" dirty="0"/>
              <a:t>».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 Copyright </a:t>
            </a:r>
            <a:r>
              <a:rPr lang="el-GR" sz="2000" dirty="0"/>
              <a:t>Τεχνολογικό Εκπαιδευτικό Ίδρυμα Αθήνας</a:t>
            </a:r>
            <a:r>
              <a:rPr lang="en-US" sz="2000" dirty="0"/>
              <a:t>, </a:t>
            </a:r>
            <a:r>
              <a:rPr lang="el-GR" sz="2000" dirty="0"/>
              <a:t>Γεώργιος </a:t>
            </a:r>
            <a:r>
              <a:rPr lang="el-GR" sz="2000" dirty="0" err="1" smtClean="0"/>
              <a:t>Παπαθανασίου</a:t>
            </a:r>
            <a:r>
              <a:rPr lang="el-GR" sz="2000" dirty="0" smtClean="0"/>
              <a:t> </a:t>
            </a:r>
            <a:r>
              <a:rPr lang="el-GR" sz="2000" dirty="0"/>
              <a:t>2014.</a:t>
            </a:r>
          </a:p>
          <a:p>
            <a:endParaRPr lang="el-GR" sz="2000" dirty="0"/>
          </a:p>
        </p:txBody>
      </p:sp>
    </p:spTree>
    <p:extLst>
      <p:ext uri="{BB962C8B-B14F-4D97-AF65-F5344CB8AC3E}">
        <p14:creationId xmlns:p14="http://schemas.microsoft.com/office/powerpoint/2010/main" val="3712187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16946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1815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5278238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541341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322245"/>
            <a:ext cx="8229600" cy="1090531"/>
          </a:xfrm>
        </p:spPr>
        <p:txBody>
          <a:bodyPr/>
          <a:lstStyle/>
          <a:p>
            <a:r>
              <a:rPr lang="el-GR" dirty="0" err="1" smtClean="0"/>
              <a:t>Φαρμακοκινητική</a:t>
            </a:r>
            <a:r>
              <a:rPr lang="el-GR" dirty="0" smtClean="0"/>
              <a:t> της Ιοντοφόρεσης</a:t>
            </a:r>
            <a:endParaRPr lang="el-GR" baseline="-16000" dirty="0"/>
          </a:p>
        </p:txBody>
      </p:sp>
      <p:sp>
        <p:nvSpPr>
          <p:cNvPr id="3" name="Θέση περιεχομένου 2"/>
          <p:cNvSpPr>
            <a:spLocks noGrp="1"/>
          </p:cNvSpPr>
          <p:nvPr>
            <p:ph idx="1"/>
          </p:nvPr>
        </p:nvSpPr>
        <p:spPr>
          <a:xfrm>
            <a:off x="611560" y="1942802"/>
            <a:ext cx="8229600" cy="4582542"/>
          </a:xfrm>
        </p:spPr>
        <p:txBody>
          <a:bodyPr/>
          <a:lstStyle/>
          <a:p>
            <a:pPr>
              <a:lnSpc>
                <a:spcPct val="110000"/>
              </a:lnSpc>
              <a:spcBef>
                <a:spcPts val="1200"/>
              </a:spcBef>
              <a:buClr>
                <a:srgbClr val="A80000"/>
              </a:buClr>
              <a:buSzPct val="100000"/>
              <a:buFont typeface="Wingdings" panose="05000000000000000000" pitchFamily="2" charset="2"/>
              <a:buChar char="Ø"/>
            </a:pPr>
            <a:r>
              <a:rPr lang="el-GR" sz="2400" dirty="0" smtClean="0"/>
              <a:t>Με την ιοντοφόρεση έχουμε μεταφορά φαρμακευτικών ουσιών με τέτοιο τρόπο, ώστε η συγκέντρωση τους στο πλάσμα του αίματος να παραμένει στο «θεραπευτικό παράθυρο» για παρατεταμένη περίοδο. </a:t>
            </a:r>
          </a:p>
          <a:p>
            <a:pPr>
              <a:lnSpc>
                <a:spcPct val="110000"/>
              </a:lnSpc>
              <a:spcBef>
                <a:spcPts val="1200"/>
              </a:spcBef>
              <a:buClr>
                <a:srgbClr val="A80000"/>
              </a:buClr>
              <a:buSzPct val="100000"/>
              <a:buFont typeface="Wingdings" panose="05000000000000000000" pitchFamily="2" charset="2"/>
              <a:buChar char="Ø"/>
            </a:pPr>
            <a:r>
              <a:rPr lang="el-GR" sz="2400" dirty="0" smtClean="0"/>
              <a:t>Το «θεραπευτικό παράθυρο» αναφέρεται στην ελάχιστη συγκέντρωση μιας φαρμακευτικής ουσίας στο πλάσμα του αίματος, έτσι ώστε να έχει θεραπευτική επίδραση χωρίς όμως σημαντικές παρενέργειες. </a:t>
            </a:r>
          </a:p>
        </p:txBody>
      </p:sp>
      <p:sp>
        <p:nvSpPr>
          <p:cNvPr id="5" name="Θέση αριθμού διαφάνειας 4"/>
          <p:cNvSpPr>
            <a:spLocks noGrp="1"/>
          </p:cNvSpPr>
          <p:nvPr>
            <p:ph type="sldNum" sz="quarter" idx="12"/>
          </p:nvPr>
        </p:nvSpPr>
        <p:spPr/>
        <p:txBody>
          <a:bodyPr/>
          <a:lstStyle/>
          <a:p>
            <a:pPr>
              <a:defRPr/>
            </a:pPr>
            <a:fld id="{8198C6A6-8556-485F-81D9-A8F098D09877}" type="slidenum">
              <a:rPr lang="el-GR" smtClean="0"/>
              <a:pPr>
                <a:defRPr/>
              </a:pPr>
              <a:t>2</a:t>
            </a:fld>
            <a:endParaRPr lang="el-GR" dirty="0"/>
          </a:p>
        </p:txBody>
      </p:sp>
    </p:spTree>
    <p:extLst>
      <p:ext uri="{BB962C8B-B14F-4D97-AF65-F5344CB8AC3E}">
        <p14:creationId xmlns:p14="http://schemas.microsoft.com/office/powerpoint/2010/main" val="488120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8440" y="394253"/>
            <a:ext cx="8229600" cy="1090531"/>
          </a:xfrm>
        </p:spPr>
        <p:txBody>
          <a:bodyPr/>
          <a:lstStyle/>
          <a:p>
            <a:r>
              <a:rPr lang="el-GR" dirty="0" smtClean="0"/>
              <a:t>Κίνηση των Ιόντων σε Διάλυμα </a:t>
            </a:r>
            <a:r>
              <a:rPr lang="el-GR" baseline="-25000" dirty="0" smtClean="0"/>
              <a:t>[1/2] </a:t>
            </a:r>
            <a:endParaRPr lang="el-GR" baseline="-25000" dirty="0"/>
          </a:p>
        </p:txBody>
      </p:sp>
      <p:sp>
        <p:nvSpPr>
          <p:cNvPr id="3" name="Θέση περιεχομένου 2"/>
          <p:cNvSpPr>
            <a:spLocks noGrp="1"/>
          </p:cNvSpPr>
          <p:nvPr>
            <p:ph idx="1"/>
          </p:nvPr>
        </p:nvSpPr>
        <p:spPr/>
        <p:txBody>
          <a:bodyPr/>
          <a:lstStyle/>
          <a:p>
            <a:pPr>
              <a:lnSpc>
                <a:spcPct val="110000"/>
              </a:lnSpc>
              <a:spcBef>
                <a:spcPts val="600"/>
              </a:spcBef>
              <a:buClr>
                <a:srgbClr val="A80000"/>
              </a:buClr>
              <a:buSzPct val="100000"/>
              <a:buFont typeface="Wingdings" panose="05000000000000000000" pitchFamily="2" charset="2"/>
              <a:buChar char="§"/>
            </a:pPr>
            <a:r>
              <a:rPr lang="el-GR" sz="2400" dirty="0" smtClean="0"/>
              <a:t>Όταν ανόργανα άλατα, οξέα ή βάσεις</a:t>
            </a:r>
            <a:r>
              <a:rPr lang="en-US" sz="2400" dirty="0" smtClean="0"/>
              <a:t>,</a:t>
            </a:r>
            <a:r>
              <a:rPr lang="el-GR" sz="2400" dirty="0" smtClean="0"/>
              <a:t> είναι διαλυμένα στο νερό, το υδάτινο αυτό διάλυμα άγει το ηλεκτρικό ρεύμα, ονομαζόμενο ηλεκτρολύτης. </a:t>
            </a:r>
          </a:p>
          <a:p>
            <a:pPr>
              <a:lnSpc>
                <a:spcPct val="110000"/>
              </a:lnSpc>
              <a:spcBef>
                <a:spcPts val="600"/>
              </a:spcBef>
              <a:buClr>
                <a:srgbClr val="A80000"/>
              </a:buClr>
              <a:buSzPct val="100000"/>
              <a:buFont typeface="Wingdings" panose="05000000000000000000" pitchFamily="2" charset="2"/>
              <a:buChar char="§"/>
            </a:pPr>
            <a:r>
              <a:rPr lang="el-GR" sz="2400" dirty="0" smtClean="0"/>
              <a:t>Όταν το συνεχές ηλεκτρικό ρεύμα διαπερνά ιοντικό διάλυμα, παρατηρείται κίνηση των ιόντων του διαλύματος προς τους αντίθετους πόλους.</a:t>
            </a:r>
          </a:p>
          <a:p>
            <a:pPr>
              <a:lnSpc>
                <a:spcPct val="110000"/>
              </a:lnSpc>
              <a:spcBef>
                <a:spcPts val="600"/>
              </a:spcBef>
              <a:buClr>
                <a:srgbClr val="A80000"/>
              </a:buClr>
              <a:buSzPct val="100000"/>
              <a:buFont typeface="Wingdings" panose="05000000000000000000" pitchFamily="2" charset="2"/>
              <a:buChar char="§"/>
            </a:pPr>
            <a:r>
              <a:rPr lang="el-GR" sz="2400" dirty="0" smtClean="0"/>
              <a:t>Τα θετικά φορτισμένα ιόντα μετακινούνται προς τον αρνητικό πόλο του κυκλώματος, απωθούμενα από το θετικό πόλο. Τα δε αρνητικά φορτισμένα ιόντα, απωθούμενα από τον αρνητικό πόλο του κυκλώματος, έλκονται από το θετικό πόλο.</a:t>
            </a:r>
          </a:p>
        </p:txBody>
      </p:sp>
      <p:sp>
        <p:nvSpPr>
          <p:cNvPr id="5" name="Θέση αριθμού διαφάνειας 4"/>
          <p:cNvSpPr>
            <a:spLocks noGrp="1"/>
          </p:cNvSpPr>
          <p:nvPr>
            <p:ph type="sldNum" sz="quarter" idx="12"/>
          </p:nvPr>
        </p:nvSpPr>
        <p:spPr/>
        <p:txBody>
          <a:bodyPr/>
          <a:lstStyle/>
          <a:p>
            <a:pPr>
              <a:defRPr/>
            </a:pPr>
            <a:fld id="{8198C6A6-8556-485F-81D9-A8F098D09877}" type="slidenum">
              <a:rPr lang="el-GR" smtClean="0"/>
              <a:pPr>
                <a:defRPr/>
              </a:pPr>
              <a:t>3</a:t>
            </a:fld>
            <a:endParaRPr lang="el-GR" dirty="0"/>
          </a:p>
        </p:txBody>
      </p:sp>
    </p:spTree>
    <p:extLst>
      <p:ext uri="{BB962C8B-B14F-4D97-AF65-F5344CB8AC3E}">
        <p14:creationId xmlns:p14="http://schemas.microsoft.com/office/powerpoint/2010/main" val="3872219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57200" y="394253"/>
            <a:ext cx="8229600" cy="1090531"/>
          </a:xfrm>
        </p:spPr>
        <p:txBody>
          <a:bodyPr/>
          <a:lstStyle/>
          <a:p>
            <a:r>
              <a:rPr lang="el-GR" dirty="0" smtClean="0"/>
              <a:t>Κίνηση των Ιόντων σε Διάλυμα </a:t>
            </a:r>
            <a:r>
              <a:rPr lang="el-GR" baseline="-25000" dirty="0" smtClean="0"/>
              <a:t>[2/2]</a:t>
            </a:r>
            <a:endParaRPr lang="el-GR" baseline="-25000" dirty="0"/>
          </a:p>
        </p:txBody>
      </p:sp>
      <p:sp>
        <p:nvSpPr>
          <p:cNvPr id="3" name="Θέση περιεχομένου 2"/>
          <p:cNvSpPr>
            <a:spLocks noGrp="1"/>
          </p:cNvSpPr>
          <p:nvPr>
            <p:ph idx="1"/>
          </p:nvPr>
        </p:nvSpPr>
        <p:spPr>
          <a:xfrm>
            <a:off x="457200" y="1772816"/>
            <a:ext cx="8507288" cy="4896544"/>
          </a:xfrm>
        </p:spPr>
        <p:txBody>
          <a:bodyPr/>
          <a:lstStyle/>
          <a:p>
            <a:pPr>
              <a:lnSpc>
                <a:spcPct val="114000"/>
              </a:lnSpc>
              <a:spcBef>
                <a:spcPts val="1800"/>
              </a:spcBef>
              <a:buClr>
                <a:srgbClr val="A80000"/>
              </a:buClr>
              <a:buSzPct val="100000"/>
            </a:pPr>
            <a:r>
              <a:rPr lang="el-GR" sz="2400" dirty="0" smtClean="0"/>
              <a:t>Η δύναμη, η οποία εφαρμόζεται πάνω στα ιόντα για να μετακινηθούν προς τους πόλους του κυκλώματος, είναι ευθέως ανάλογη της διαφοράς δυναμικού στα άκρα του κυκλώματος </a:t>
            </a:r>
            <a:r>
              <a:rPr lang="el-GR" sz="2400" dirty="0" smtClean="0">
                <a:solidFill>
                  <a:srgbClr val="000000"/>
                </a:solidFill>
              </a:rPr>
              <a:t>και ευθέως ανάλογη του βαθμού φόρτισης των ιόντων.</a:t>
            </a:r>
          </a:p>
          <a:p>
            <a:pPr>
              <a:lnSpc>
                <a:spcPct val="114000"/>
              </a:lnSpc>
              <a:spcBef>
                <a:spcPts val="1800"/>
              </a:spcBef>
              <a:buClr>
                <a:srgbClr val="A80000"/>
              </a:buClr>
              <a:buSzPct val="100000"/>
            </a:pPr>
            <a:r>
              <a:rPr lang="el-GR" sz="2400" dirty="0" smtClean="0"/>
              <a:t>Χρησιμοποιώντας διάφορα φαρμακευτικά παρασκευάσματα σε ιοντική μορφή διαλυμένα σε ηλεκτρολυτικό διάλυμα, μπορούμε, </a:t>
            </a:r>
            <a:r>
              <a:rPr lang="el-GR" sz="2400" dirty="0"/>
              <a:t>με τη βοήθεια </a:t>
            </a:r>
            <a:r>
              <a:rPr lang="el-GR" sz="2400" b="1" dirty="0" smtClean="0"/>
              <a:t>σταθερού συνεχούς </a:t>
            </a:r>
            <a:r>
              <a:rPr lang="el-GR" sz="2400" dirty="0"/>
              <a:t>ηλεκτρικού </a:t>
            </a:r>
            <a:r>
              <a:rPr lang="el-GR" sz="2400" dirty="0" smtClean="0"/>
              <a:t>ρεύματος, να πετύχουμε μεταφορά ιόντων των</a:t>
            </a:r>
            <a:r>
              <a:rPr lang="en-US" sz="2400" dirty="0" smtClean="0"/>
              <a:t> </a:t>
            </a:r>
            <a:r>
              <a:rPr lang="el-GR" sz="2400" dirty="0" smtClean="0"/>
              <a:t>παρασκευασμάτων αυτών διαμέσου του δέρματος σε πάσχοντες ιστούς.</a:t>
            </a:r>
          </a:p>
        </p:txBody>
      </p:sp>
      <p:sp>
        <p:nvSpPr>
          <p:cNvPr id="4" name="Θέση αριθμού διαφάνειας 3"/>
          <p:cNvSpPr>
            <a:spLocks noGrp="1"/>
          </p:cNvSpPr>
          <p:nvPr>
            <p:ph type="sldNum" sz="quarter" idx="12"/>
          </p:nvPr>
        </p:nvSpPr>
        <p:spPr/>
        <p:txBody>
          <a:bodyPr/>
          <a:lstStyle/>
          <a:p>
            <a:pPr>
              <a:defRPr/>
            </a:pPr>
            <a:fld id="{8198C6A6-8556-485F-81D9-A8F098D09877}" type="slidenum">
              <a:rPr lang="el-GR" smtClean="0"/>
              <a:pPr>
                <a:defRPr/>
              </a:pPr>
              <a:t>4</a:t>
            </a:fld>
            <a:endParaRPr lang="el-GR" dirty="0"/>
          </a:p>
        </p:txBody>
      </p:sp>
    </p:spTree>
    <p:extLst>
      <p:ext uri="{BB962C8B-B14F-4D97-AF65-F5344CB8AC3E}">
        <p14:creationId xmlns:p14="http://schemas.microsoft.com/office/powerpoint/2010/main" val="2298566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57200" y="394253"/>
            <a:ext cx="8229600" cy="1090531"/>
          </a:xfrm>
        </p:spPr>
        <p:txBody>
          <a:bodyPr/>
          <a:lstStyle/>
          <a:p>
            <a:r>
              <a:rPr lang="el-GR" dirty="0" smtClean="0"/>
              <a:t>Μεταφορά των Ιόντων στους Ιστούς </a:t>
            </a:r>
            <a:r>
              <a:rPr lang="el-GR" baseline="-25000" dirty="0" smtClean="0"/>
              <a:t>[1/3]</a:t>
            </a:r>
            <a:endParaRPr lang="el-GR" baseline="-25000" dirty="0"/>
          </a:p>
        </p:txBody>
      </p:sp>
      <p:sp>
        <p:nvSpPr>
          <p:cNvPr id="3" name="Θέση περιεχομένου 2"/>
          <p:cNvSpPr>
            <a:spLocks noGrp="1"/>
          </p:cNvSpPr>
          <p:nvPr>
            <p:ph idx="1"/>
          </p:nvPr>
        </p:nvSpPr>
        <p:spPr>
          <a:xfrm>
            <a:off x="179512" y="1700808"/>
            <a:ext cx="8856984" cy="4942582"/>
          </a:xfrm>
        </p:spPr>
        <p:txBody>
          <a:bodyPr/>
          <a:lstStyle/>
          <a:p>
            <a:pPr>
              <a:spcBef>
                <a:spcPts val="1200"/>
              </a:spcBef>
              <a:buClr>
                <a:srgbClr val="A80000"/>
              </a:buClr>
              <a:buSzPct val="100000"/>
              <a:buFont typeface="Wingdings" panose="05000000000000000000" pitchFamily="2" charset="2"/>
              <a:buChar char="§"/>
            </a:pPr>
            <a:r>
              <a:rPr lang="el-GR" dirty="0" smtClean="0"/>
              <a:t>Σε γενικές γραμμές, η αποτελεσματικότητα της μεταφοράς των ιόντων στους πάσχοντες ιστούς εξαρτάται από τη δύναμη του ηλεκτρικού πεδίου, από την αντίσταση των ιστών στη ροή του ρεύματος και από τη σωστή παραμετροποίηση του ηλεκτρικού ερεθισμού.</a:t>
            </a:r>
          </a:p>
          <a:p>
            <a:pPr>
              <a:spcBef>
                <a:spcPts val="1200"/>
              </a:spcBef>
              <a:buClr>
                <a:srgbClr val="A80000"/>
              </a:buClr>
              <a:buSzPct val="100000"/>
              <a:buFont typeface="Wingdings" panose="05000000000000000000" pitchFamily="2" charset="2"/>
              <a:buChar char="§"/>
            </a:pPr>
            <a:r>
              <a:rPr lang="el-GR" dirty="0" smtClean="0"/>
              <a:t>Η δύναμη του ηλεκτρικού πεδίου καθορίζεται από την πυκνότητα του ρεύματος. Η διαφορά στην πυκνότητα ρεύματος μεταξύ ενεργού και ανενεργού ηλεκτροδίου δημιουργεί την ικανή διαφορά δυναμικού που θα εξασφαλίσει την κίνηση των ιόντων και τη μεταφορά της φαρμακευτικής ουσίας.</a:t>
            </a:r>
          </a:p>
          <a:p>
            <a:pPr>
              <a:spcBef>
                <a:spcPts val="1200"/>
              </a:spcBef>
              <a:buClr>
                <a:srgbClr val="A80000"/>
              </a:buClr>
              <a:buSzPct val="100000"/>
              <a:buFont typeface="Wingdings" panose="05000000000000000000" pitchFamily="2" charset="2"/>
              <a:buChar char="§"/>
            </a:pPr>
            <a:r>
              <a:rPr lang="el-GR" dirty="0" smtClean="0"/>
              <a:t>Στην ιοντοφόρεση, ενεργό ηλεκτρόδιο είναι το ηλεκτρόδιο το οποίο εξασφαλίζει τη μεταφορά των ιόντων στους ιστούς.</a:t>
            </a:r>
            <a:r>
              <a:rPr lang="en-US" dirty="0" smtClean="0"/>
              <a:t> </a:t>
            </a:r>
          </a:p>
          <a:p>
            <a:pPr marL="355600" indent="0">
              <a:spcBef>
                <a:spcPts val="1200"/>
              </a:spcBef>
              <a:buClr>
                <a:srgbClr val="A80000"/>
              </a:buClr>
              <a:buSzPct val="100000"/>
              <a:buNone/>
            </a:pPr>
            <a:r>
              <a:rPr lang="el-GR" b="1" dirty="0" smtClean="0">
                <a:solidFill>
                  <a:srgbClr val="A50021"/>
                </a:solidFill>
              </a:rPr>
              <a:t>Σημείωση:</a:t>
            </a:r>
            <a:r>
              <a:rPr lang="el-GR" dirty="0" smtClean="0"/>
              <a:t> Η</a:t>
            </a:r>
            <a:r>
              <a:rPr lang="el-GR" dirty="0" smtClean="0">
                <a:solidFill>
                  <a:srgbClr val="000000"/>
                </a:solidFill>
              </a:rPr>
              <a:t> πολικότητά του ενεργού ηλεκτροδίου πρέπει είναι ίδια με το φορτίο της δραστικής ουσίας.</a:t>
            </a:r>
            <a:endParaRPr lang="el-GR" dirty="0" smtClean="0"/>
          </a:p>
        </p:txBody>
      </p:sp>
      <p:sp>
        <p:nvSpPr>
          <p:cNvPr id="4" name="Θέση αριθμού διαφάνειας 3"/>
          <p:cNvSpPr>
            <a:spLocks noGrp="1"/>
          </p:cNvSpPr>
          <p:nvPr>
            <p:ph type="sldNum" sz="quarter" idx="12"/>
          </p:nvPr>
        </p:nvSpPr>
        <p:spPr/>
        <p:txBody>
          <a:bodyPr/>
          <a:lstStyle/>
          <a:p>
            <a:pPr>
              <a:defRPr/>
            </a:pPr>
            <a:fld id="{8198C6A6-8556-485F-81D9-A8F098D09877}" type="slidenum">
              <a:rPr lang="el-GR" smtClean="0"/>
              <a:pPr>
                <a:defRPr/>
              </a:pPr>
              <a:t>5</a:t>
            </a:fld>
            <a:endParaRPr lang="el-GR" dirty="0"/>
          </a:p>
        </p:txBody>
      </p:sp>
    </p:spTree>
    <p:extLst>
      <p:ext uri="{BB962C8B-B14F-4D97-AF65-F5344CB8AC3E}">
        <p14:creationId xmlns:p14="http://schemas.microsoft.com/office/powerpoint/2010/main" val="1370435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57200" y="332656"/>
            <a:ext cx="8229600" cy="936104"/>
          </a:xfrm>
        </p:spPr>
        <p:txBody>
          <a:bodyPr/>
          <a:lstStyle/>
          <a:p>
            <a:r>
              <a:rPr lang="el-GR" dirty="0" smtClean="0"/>
              <a:t>Μεταφορά των Ιόντων στους Ιστούς </a:t>
            </a:r>
            <a:r>
              <a:rPr lang="el-GR" baseline="-25000" dirty="0" smtClean="0"/>
              <a:t>[2/3]</a:t>
            </a:r>
            <a:endParaRPr lang="el-GR" baseline="-25000" dirty="0"/>
          </a:p>
        </p:txBody>
      </p:sp>
      <p:sp>
        <p:nvSpPr>
          <p:cNvPr id="3" name="Θέση περιεχομένου 2"/>
          <p:cNvSpPr>
            <a:spLocks noGrp="1"/>
          </p:cNvSpPr>
          <p:nvPr>
            <p:ph idx="1"/>
          </p:nvPr>
        </p:nvSpPr>
        <p:spPr>
          <a:xfrm>
            <a:off x="457200" y="1630288"/>
            <a:ext cx="8229600" cy="4679032"/>
          </a:xfrm>
        </p:spPr>
        <p:txBody>
          <a:bodyPr/>
          <a:lstStyle/>
          <a:p>
            <a:pPr>
              <a:spcBef>
                <a:spcPts val="1200"/>
              </a:spcBef>
              <a:buClr>
                <a:srgbClr val="A80000"/>
              </a:buClr>
              <a:buSzPct val="100000"/>
              <a:buFont typeface="Wingdings" panose="05000000000000000000" pitchFamily="2" charset="2"/>
              <a:buChar char="§"/>
            </a:pPr>
            <a:r>
              <a:rPr lang="el-GR" dirty="0" smtClean="0"/>
              <a:t>Ειδικότερα, η ποσότητα των ιόντων που μεταφέρεται στους ιστούς καθορίζεται από την ένταση του ρεύματος, την πυκνότητα του ρεύματος στο ενεργό ηλεκτρόδιο, τη διάρκεια εφαρμογής και τη συγκέντρωση των ιόντων στο φαρμακευτικό διάλυμα που χρησιμοποιείται.</a:t>
            </a:r>
          </a:p>
          <a:p>
            <a:pPr>
              <a:spcBef>
                <a:spcPts val="1200"/>
              </a:spcBef>
              <a:buClr>
                <a:srgbClr val="A80000"/>
              </a:buClr>
              <a:buSzPct val="100000"/>
              <a:buFont typeface="Wingdings" panose="05000000000000000000" pitchFamily="2" charset="2"/>
              <a:buChar char="§"/>
            </a:pPr>
            <a:r>
              <a:rPr lang="el-GR" dirty="0" smtClean="0"/>
              <a:t>Η απορροφητικότητα της ιοντικής φαρμακευτικής ουσίας από τους πάσχοντες ιστούς αυξάνεται όσο μεγαλύτερη είναι η ένταση, η πυκνότητα του ρεύματος και η διάρκεια εφαρμογής του. </a:t>
            </a:r>
          </a:p>
          <a:p>
            <a:pPr>
              <a:spcBef>
                <a:spcPts val="1200"/>
              </a:spcBef>
              <a:buClr>
                <a:srgbClr val="A80000"/>
              </a:buClr>
              <a:buSzPct val="100000"/>
              <a:buFont typeface="Wingdings" panose="05000000000000000000" pitchFamily="2" charset="2"/>
              <a:buChar char="§"/>
            </a:pPr>
            <a:r>
              <a:rPr lang="el-GR" b="1" dirty="0" smtClean="0">
                <a:solidFill>
                  <a:srgbClr val="A50021"/>
                </a:solidFill>
              </a:rPr>
              <a:t>ΠΡΟΣΟΧΗ:</a:t>
            </a:r>
            <a:r>
              <a:rPr lang="el-GR" dirty="0" smtClean="0">
                <a:solidFill>
                  <a:srgbClr val="A50021"/>
                </a:solidFill>
              </a:rPr>
              <a:t> </a:t>
            </a:r>
            <a:r>
              <a:rPr lang="el-GR" dirty="0" smtClean="0"/>
              <a:t>Το δέρμα και το λίπος έχουν μεγάλη ωμική αντίσταση και σε συνδυασμό μεγάλη χωρητική αντίσταση. Για το λόγο αυτό οι μεγάλες εντάσεις σταθερού συνεχούς ρεύματος, ή η μεγάλη διάρκεια εφαρμογής αυξάνουν σημαντικά την πιθανότητα θερμικού και χημικού εγκαύματος.</a:t>
            </a:r>
          </a:p>
          <a:p>
            <a:pPr marL="0" indent="0">
              <a:lnSpc>
                <a:spcPct val="114000"/>
              </a:lnSpc>
              <a:spcBef>
                <a:spcPts val="1200"/>
              </a:spcBef>
              <a:buClr>
                <a:srgbClr val="A80000"/>
              </a:buClr>
              <a:buSzPct val="100000"/>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8198C6A6-8556-485F-81D9-A8F098D09877}" type="slidenum">
              <a:rPr lang="el-GR" smtClean="0"/>
              <a:pPr>
                <a:defRPr/>
              </a:pPr>
              <a:t>6</a:t>
            </a:fld>
            <a:endParaRPr lang="el-GR" dirty="0"/>
          </a:p>
        </p:txBody>
      </p:sp>
    </p:spTree>
    <p:extLst>
      <p:ext uri="{BB962C8B-B14F-4D97-AF65-F5344CB8AC3E}">
        <p14:creationId xmlns:p14="http://schemas.microsoft.com/office/powerpoint/2010/main" val="1265458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57200" y="332656"/>
            <a:ext cx="8229600" cy="936104"/>
          </a:xfrm>
        </p:spPr>
        <p:txBody>
          <a:bodyPr/>
          <a:lstStyle/>
          <a:p>
            <a:r>
              <a:rPr lang="el-GR" dirty="0" smtClean="0"/>
              <a:t>Μεταφορά των Ιόντων στους Ιστούς </a:t>
            </a:r>
            <a:r>
              <a:rPr lang="el-GR" baseline="-25000" dirty="0" smtClean="0"/>
              <a:t>[3/3]</a:t>
            </a:r>
            <a:endParaRPr lang="el-GR" baseline="-25000" dirty="0"/>
          </a:p>
        </p:txBody>
      </p:sp>
      <p:sp>
        <p:nvSpPr>
          <p:cNvPr id="3" name="Θέση περιεχομένου 2"/>
          <p:cNvSpPr>
            <a:spLocks noGrp="1"/>
          </p:cNvSpPr>
          <p:nvPr>
            <p:ph idx="1"/>
          </p:nvPr>
        </p:nvSpPr>
        <p:spPr>
          <a:xfrm>
            <a:off x="457200" y="1628800"/>
            <a:ext cx="8229600" cy="4824536"/>
          </a:xfrm>
        </p:spPr>
        <p:txBody>
          <a:bodyPr/>
          <a:lstStyle/>
          <a:p>
            <a:pPr>
              <a:lnSpc>
                <a:spcPct val="110000"/>
              </a:lnSpc>
              <a:spcBef>
                <a:spcPts val="1200"/>
              </a:spcBef>
              <a:buClr>
                <a:srgbClr val="A80000"/>
              </a:buClr>
              <a:buSzPct val="100000"/>
              <a:buFont typeface="Wingdings" panose="05000000000000000000" pitchFamily="2" charset="2"/>
              <a:buChar char="§"/>
            </a:pPr>
            <a:r>
              <a:rPr lang="el-GR" sz="2400" dirty="0" smtClean="0"/>
              <a:t>Η πυκνότητα του ρεύματος είναι ευθέως ανάλογη της έντασης του ρεύματος, ενώ επηρεάζεται και από το μέγεθος των ηλεκτροδίων. Κάτω από μεγάλο ηλεκτρόδιο μειώνεται η πυκνότητα του ρεύματος. Αντίθετα, κάτω από μικρό ηλεκτρόδιο η πυκνότητα του ρεύματος αυξάνεται.</a:t>
            </a:r>
          </a:p>
          <a:p>
            <a:pPr>
              <a:lnSpc>
                <a:spcPct val="110000"/>
              </a:lnSpc>
              <a:spcBef>
                <a:spcPts val="1200"/>
              </a:spcBef>
              <a:buClr>
                <a:srgbClr val="A80000"/>
              </a:buClr>
              <a:buSzPct val="100000"/>
              <a:buFont typeface="Wingdings" panose="05000000000000000000" pitchFamily="2" charset="2"/>
              <a:buChar char="§"/>
            </a:pPr>
            <a:r>
              <a:rPr lang="el-GR" sz="2400" dirty="0" smtClean="0"/>
              <a:t>Η πυκνότητα του ρεύματος προτείνεται να είναι μειωμένη στο αρνητικό ηλεκτρόδιο (κάθοδος) γιατί η συσσώρευση θετικών ιόντων δημιουργεί αλκαλική αντίδραση η οποία αυξάνει την πιθανότητα βλάβης των ιστών, σε αντίθεση με την όξινη αντίδραση που προκαλεί η συγκέντρωση των αρνητικών ιόντων στο θετικό ηλεκτρόδιο (άνοδος). </a:t>
            </a:r>
          </a:p>
        </p:txBody>
      </p:sp>
      <p:sp>
        <p:nvSpPr>
          <p:cNvPr id="4" name="Θέση αριθμού διαφάνειας 3"/>
          <p:cNvSpPr>
            <a:spLocks noGrp="1"/>
          </p:cNvSpPr>
          <p:nvPr>
            <p:ph type="sldNum" sz="quarter" idx="12"/>
          </p:nvPr>
        </p:nvSpPr>
        <p:spPr/>
        <p:txBody>
          <a:bodyPr/>
          <a:lstStyle/>
          <a:p>
            <a:pPr>
              <a:defRPr/>
            </a:pPr>
            <a:fld id="{8198C6A6-8556-485F-81D9-A8F098D09877}" type="slidenum">
              <a:rPr lang="el-GR" smtClean="0"/>
              <a:pPr>
                <a:defRPr/>
              </a:pPr>
              <a:t>7</a:t>
            </a:fld>
            <a:endParaRPr lang="el-GR" dirty="0"/>
          </a:p>
        </p:txBody>
      </p:sp>
    </p:spTree>
    <p:extLst>
      <p:ext uri="{BB962C8B-B14F-4D97-AF65-F5344CB8AC3E}">
        <p14:creationId xmlns:p14="http://schemas.microsoft.com/office/powerpoint/2010/main" val="2205122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57200" y="260648"/>
            <a:ext cx="8229600" cy="936104"/>
          </a:xfrm>
        </p:spPr>
        <p:txBody>
          <a:bodyPr/>
          <a:lstStyle/>
          <a:p>
            <a:r>
              <a:rPr lang="el-GR" dirty="0" smtClean="0"/>
              <a:t>Ιοντοφόρεση: Παράμετροι Ερεθισμού</a:t>
            </a:r>
            <a:endParaRPr lang="el-GR" dirty="0"/>
          </a:p>
        </p:txBody>
      </p:sp>
      <p:sp>
        <p:nvSpPr>
          <p:cNvPr id="3" name="Θέση περιεχομένου 2"/>
          <p:cNvSpPr>
            <a:spLocks noGrp="1"/>
          </p:cNvSpPr>
          <p:nvPr>
            <p:ph idx="1"/>
          </p:nvPr>
        </p:nvSpPr>
        <p:spPr>
          <a:xfrm>
            <a:off x="683568" y="1916832"/>
            <a:ext cx="8208912" cy="3096344"/>
          </a:xfrm>
        </p:spPr>
        <p:txBody>
          <a:bodyPr/>
          <a:lstStyle/>
          <a:p>
            <a:pPr marL="441325" indent="-352425">
              <a:spcBef>
                <a:spcPts val="1200"/>
              </a:spcBef>
              <a:buClr>
                <a:srgbClr val="A80000"/>
              </a:buClr>
              <a:buSzPct val="100000"/>
              <a:buFont typeface="Wingdings" panose="05000000000000000000" pitchFamily="2" charset="2"/>
              <a:buChar char="§"/>
            </a:pPr>
            <a:r>
              <a:rPr lang="el-GR" sz="2800" dirty="0" smtClean="0"/>
              <a:t>Συσκευές</a:t>
            </a:r>
          </a:p>
          <a:p>
            <a:pPr marL="441325" indent="-352425">
              <a:spcBef>
                <a:spcPts val="1200"/>
              </a:spcBef>
              <a:buClr>
                <a:srgbClr val="A80000"/>
              </a:buClr>
              <a:buSzPct val="100000"/>
              <a:buFont typeface="Wingdings" panose="05000000000000000000" pitchFamily="2" charset="2"/>
              <a:buChar char="§"/>
            </a:pPr>
            <a:r>
              <a:rPr lang="el-GR" sz="2800" dirty="0" smtClean="0"/>
              <a:t>Ηλεκτρόδια</a:t>
            </a:r>
          </a:p>
          <a:p>
            <a:pPr marL="441325" indent="-352425">
              <a:spcBef>
                <a:spcPts val="1200"/>
              </a:spcBef>
              <a:buClr>
                <a:srgbClr val="A80000"/>
              </a:buClr>
              <a:buSzPct val="100000"/>
              <a:buFont typeface="Wingdings" panose="05000000000000000000" pitchFamily="2" charset="2"/>
              <a:buChar char="§"/>
            </a:pPr>
            <a:r>
              <a:rPr lang="el-GR" sz="2800" dirty="0" smtClean="0"/>
              <a:t>Τύπος ρεύματος</a:t>
            </a:r>
          </a:p>
          <a:p>
            <a:pPr marL="441325" indent="-352425">
              <a:spcBef>
                <a:spcPts val="1200"/>
              </a:spcBef>
              <a:buClr>
                <a:srgbClr val="A80000"/>
              </a:buClr>
              <a:buSzPct val="100000"/>
              <a:buFont typeface="Wingdings" panose="05000000000000000000" pitchFamily="2" charset="2"/>
              <a:buChar char="§"/>
            </a:pPr>
            <a:r>
              <a:rPr lang="el-GR" sz="2800" dirty="0" smtClean="0"/>
              <a:t>Ένταση ρεύματος</a:t>
            </a:r>
          </a:p>
          <a:p>
            <a:pPr marL="441325" indent="-352425">
              <a:spcBef>
                <a:spcPts val="1200"/>
              </a:spcBef>
              <a:buClr>
                <a:srgbClr val="A80000"/>
              </a:buClr>
              <a:buSzPct val="100000"/>
              <a:buFont typeface="Wingdings" panose="05000000000000000000" pitchFamily="2" charset="2"/>
              <a:buChar char="§"/>
            </a:pPr>
            <a:r>
              <a:rPr lang="el-GR" sz="2800" dirty="0" smtClean="0"/>
              <a:t>Διάρκεια θεραπείας</a:t>
            </a:r>
          </a:p>
          <a:p>
            <a:pPr marL="441325" indent="-352425">
              <a:spcBef>
                <a:spcPts val="1200"/>
              </a:spcBef>
              <a:buClr>
                <a:srgbClr val="A80000"/>
              </a:buClr>
              <a:buSzPct val="100000"/>
            </a:pPr>
            <a:endParaRPr lang="el-GR" dirty="0"/>
          </a:p>
        </p:txBody>
      </p:sp>
      <p:sp>
        <p:nvSpPr>
          <p:cNvPr id="4" name="Θέση αριθμού διαφάνειας 3"/>
          <p:cNvSpPr>
            <a:spLocks noGrp="1"/>
          </p:cNvSpPr>
          <p:nvPr>
            <p:ph type="sldNum" sz="quarter" idx="12"/>
          </p:nvPr>
        </p:nvSpPr>
        <p:spPr/>
        <p:txBody>
          <a:bodyPr/>
          <a:lstStyle/>
          <a:p>
            <a:pPr>
              <a:defRPr/>
            </a:pPr>
            <a:fld id="{8198C6A6-8556-485F-81D9-A8F098D09877}" type="slidenum">
              <a:rPr lang="el-GR" smtClean="0"/>
              <a:pPr>
                <a:defRPr/>
              </a:pPr>
              <a:t>8</a:t>
            </a:fld>
            <a:endParaRPr lang="el-GR" dirty="0"/>
          </a:p>
        </p:txBody>
      </p:sp>
    </p:spTree>
    <p:extLst>
      <p:ext uri="{BB962C8B-B14F-4D97-AF65-F5344CB8AC3E}">
        <p14:creationId xmlns:p14="http://schemas.microsoft.com/office/powerpoint/2010/main" val="23567353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emplate_GP_HL">
  <a:themeElements>
    <a:clrScheme name="Προσαρμοσμένο 96">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D6D6D"/>
      </a:hlink>
      <a:folHlink>
        <a:srgbClr val="FFCC99"/>
      </a:folHlink>
    </a:clrScheme>
    <a:fontScheme name="1_Ωκεανός">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Ωκεανός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Ωκεανός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1_Ωκεανός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1_Ωκεανός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1_Ωκεανός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1_Ωκεανός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1_Ωκεανός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1_Ωκεανός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xo-opistho_simeiomata">
  <a:themeElements>
    <a:clrScheme name="Προσαρμοσμένο 22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template_GP_HL</Template>
  <TotalTime>1549</TotalTime>
  <Words>2138</Words>
  <Application>Microsoft Office PowerPoint</Application>
  <PresentationFormat>Προβολή στην οθόνη (4:3)</PresentationFormat>
  <Paragraphs>173</Paragraphs>
  <Slides>29</Slides>
  <Notes>7</Notes>
  <HiddenSlides>0</HiddenSlides>
  <MMClips>0</MMClips>
  <ScaleCrop>false</ScaleCrop>
  <HeadingPairs>
    <vt:vector size="4" baseType="variant">
      <vt:variant>
        <vt:lpstr>Θέμα</vt:lpstr>
      </vt:variant>
      <vt:variant>
        <vt:i4>3</vt:i4>
      </vt:variant>
      <vt:variant>
        <vt:lpstr>Τίτλοι διαφανειών</vt:lpstr>
      </vt:variant>
      <vt:variant>
        <vt:i4>29</vt:i4>
      </vt:variant>
    </vt:vector>
  </HeadingPairs>
  <TitlesOfParts>
    <vt:vector size="32" baseType="lpstr">
      <vt:lpstr>template_GP_HL</vt:lpstr>
      <vt:lpstr>exo-opistho_simeiomata</vt:lpstr>
      <vt:lpstr>OC_template_updated</vt:lpstr>
      <vt:lpstr>Ηλεκτροθεραπεία (Θ) </vt:lpstr>
      <vt:lpstr>Ιοντοφόρεση</vt:lpstr>
      <vt:lpstr>Φαρμακοκινητική της Ιοντοφόρεσης</vt:lpstr>
      <vt:lpstr>Κίνηση των Ιόντων σε Διάλυμα [1/2] </vt:lpstr>
      <vt:lpstr>Κίνηση των Ιόντων σε Διάλυμα [2/2]</vt:lpstr>
      <vt:lpstr>Μεταφορά των Ιόντων στους Ιστούς [1/3]</vt:lpstr>
      <vt:lpstr>Μεταφορά των Ιόντων στους Ιστούς [2/3]</vt:lpstr>
      <vt:lpstr>Μεταφορά των Ιόντων στους Ιστούς [3/3]</vt:lpstr>
      <vt:lpstr>Ιοντοφόρεση: Παράμετροι Ερεθισμού</vt:lpstr>
      <vt:lpstr>Ιοντοφόρεση: Τύπος Ρεύματος</vt:lpstr>
      <vt:lpstr>Ιοντοφόρεση: Συσκευές</vt:lpstr>
      <vt:lpstr>Συσκευή Ιοντοφόρεσης</vt:lpstr>
      <vt:lpstr>Ηλεκτρόδια [1/2]</vt:lpstr>
      <vt:lpstr>Ηλεκτρόδια [2/2]</vt:lpstr>
      <vt:lpstr>Ένταση Ρεύματος</vt:lpstr>
      <vt:lpstr>Σχέση Έντασης Ρεύματος - Επιφάνειας Ηλεκτροδίων</vt:lpstr>
      <vt:lpstr>Διάρκεια Θεραπείας</vt:lpstr>
      <vt:lpstr>Αυτοκόλλητα Ηλεκτρόδια</vt:lpstr>
      <vt:lpstr>Παρασκευάσματα Θετικά Φορτισμένων Ιόντων </vt:lpstr>
      <vt:lpstr>Παρασκευάσματα Αρνητικά Φορτισμένων Ιόντων</vt:lpstr>
      <vt:lpstr>Ιοντοφόρεση: Αντενδείξεις</vt:lpstr>
      <vt:lpstr> Προτεινόμενη Βιβλιογραφία </vt:lpstr>
      <vt:lpstr>Τέλος Ενότητας</vt:lpstr>
      <vt:lpstr>Σημειώματα</vt:lpstr>
      <vt:lpstr>Αναφορά</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Ηλεκτροθεραπεία </dc:title>
  <dc:creator>opencourses@teiath.gr</dc:creator>
  <cp:lastModifiedBy>fkaram2</cp:lastModifiedBy>
  <cp:revision>93</cp:revision>
  <dcterms:created xsi:type="dcterms:W3CDTF">2014-04-01T10:40:11Z</dcterms:created>
  <dcterms:modified xsi:type="dcterms:W3CDTF">2015-05-19T06:54:07Z</dcterms:modified>
</cp:coreProperties>
</file>