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3"/>
  </p:notesMasterIdLst>
  <p:handoutMasterIdLst>
    <p:handoutMasterId r:id="rId24"/>
  </p:handoutMasterIdLst>
  <p:sldIdLst>
    <p:sldId id="25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57" r:id="rId16"/>
    <p:sldId id="262" r:id="rId17"/>
    <p:sldId id="264" r:id="rId18"/>
    <p:sldId id="279" r:id="rId19"/>
    <p:sldId id="280" r:id="rId20"/>
    <p:sldId id="281" r:id="rId21"/>
    <p:sldId id="282" r:id="rId22"/>
  </p:sldIdLst>
  <p:sldSz cx="9144000" cy="6858000" type="screen4x3"/>
  <p:notesSz cx="7104063" cy="10234613"/>
  <p:custDataLst>
    <p:tags r:id="rId2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1" autoAdjust="0"/>
    <p:restoredTop sz="94707" autoAdjust="0"/>
  </p:normalViewPr>
  <p:slideViewPr>
    <p:cSldViewPr>
      <p:cViewPr varScale="1">
        <p:scale>
          <a:sx n="81" d="100"/>
          <a:sy n="81" d="100"/>
        </p:scale>
        <p:origin x="-84" y="-6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3930" y="96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16/4/2015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16/4/2015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464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634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13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05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367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293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755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806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795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238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 sz="2400"/>
            </a:lvl1pPr>
            <a:lvl2pPr marL="742950" indent="-285750">
              <a:buFont typeface="Courier New" panose="02070309020205020404" pitchFamily="49" charset="0"/>
              <a:buChar char="o"/>
              <a:defRPr sz="2200"/>
            </a:lvl2pPr>
            <a:lvl3pPr marL="1143000" indent="-228600">
              <a:buFont typeface="Calibri" panose="020F0502020204030204" pitchFamily="34" charset="0"/>
              <a:buChar char="−"/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26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377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Οικονομοτεχνική Ανάλυση και Διαχείριση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2"/>
            <a:ext cx="6400800" cy="206065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 smtClean="0"/>
              <a:t>1</a:t>
            </a:r>
            <a:r>
              <a:rPr lang="el-GR" sz="2800" b="1" dirty="0" smtClean="0"/>
              <a:t>1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Εισαγωγή στον π</a:t>
            </a:r>
            <a:r>
              <a:rPr lang="el-GR" sz="2800" dirty="0" smtClean="0"/>
              <a:t>οιοτικό </a:t>
            </a:r>
            <a:r>
              <a:rPr lang="el-GR" sz="2800" dirty="0"/>
              <a:t>έ</a:t>
            </a:r>
            <a:r>
              <a:rPr lang="el-GR" sz="2800" dirty="0" smtClean="0"/>
              <a:t>λεγχο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dirty="0" smtClean="0"/>
              <a:t>(Β΄ μέρος)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Βασίλης Μούσας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Πολιτικών Μηχανικών ΤΕ και Μηχανικών Τοπογραφίας και Γεωπληροφορικής ΤΕ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395" y="1196752"/>
            <a:ext cx="8435280" cy="19442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2400" dirty="0" smtClean="0"/>
              <a:t>Οι έλεγχοι ποιότητας γίνονται δειγματοληπτικά και με μετρήσεις οι οποίες περιέχουν τη πραγματική τιμή και κάποιο σφάλμα. </a:t>
            </a:r>
          </a:p>
          <a:p>
            <a:pPr>
              <a:buNone/>
            </a:pPr>
            <a:r>
              <a:rPr lang="el-GR" sz="2400" dirty="0" smtClean="0"/>
              <a:t>Οι μετρήσεις μας πρέπει να είναι όσο το δυνατόν πιο εύστοχες &amp; ακριβείς.</a:t>
            </a:r>
          </a:p>
          <a:p>
            <a:pPr>
              <a:buNone/>
            </a:pPr>
            <a:endParaRPr lang="el-GR" sz="2400" dirty="0" smtClean="0"/>
          </a:p>
          <a:p>
            <a:pPr>
              <a:buNone/>
            </a:pPr>
            <a:endParaRPr lang="el-GR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Ευστοχία &amp; ακρίβεια </a:t>
            </a:r>
            <a:r>
              <a:rPr lang="el-GR" dirty="0"/>
              <a:t>μ</a:t>
            </a:r>
            <a:r>
              <a:rPr lang="el-GR" dirty="0" smtClean="0"/>
              <a:t>ετρήσεων</a:t>
            </a:r>
            <a:endParaRPr lang="el-G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068960"/>
            <a:ext cx="4268971" cy="1293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Ορθογώνιο 3"/>
          <p:cNvSpPr/>
          <p:nvPr/>
        </p:nvSpPr>
        <p:spPr>
          <a:xfrm>
            <a:off x="591715" y="4509120"/>
            <a:ext cx="80855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2400" b="1" dirty="0">
                <a:latin typeface="+mn-lt"/>
              </a:rPr>
              <a:t>Ευστοχία</a:t>
            </a:r>
          </a:p>
          <a:p>
            <a:r>
              <a:rPr lang="el-GR" sz="2400" dirty="0">
                <a:latin typeface="+mn-lt"/>
              </a:rPr>
              <a:t>Η εύστοχες μετρήσεις είναι κοντά/γύρω από τη πραγματική τιμή. </a:t>
            </a:r>
          </a:p>
          <a:p>
            <a:pPr>
              <a:buNone/>
            </a:pPr>
            <a:r>
              <a:rPr lang="el-GR" sz="2400" b="1" dirty="0">
                <a:latin typeface="+mn-lt"/>
              </a:rPr>
              <a:t>Ακρίβεια</a:t>
            </a:r>
          </a:p>
          <a:p>
            <a:r>
              <a:rPr lang="el-GR" sz="2400" dirty="0">
                <a:latin typeface="+mn-lt"/>
              </a:rPr>
              <a:t>Οι ακριβείς μετρήσεις είναι κοντά η μία στην άλλη.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1854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Παράγοντες ποιότητας προϊόντος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l-GR" sz="2400" b="1" dirty="0" smtClean="0"/>
              <a:t>Παράγοντες</a:t>
            </a:r>
            <a:r>
              <a:rPr lang="en-US" sz="2400" b="1" dirty="0" smtClean="0"/>
              <a:t>,</a:t>
            </a:r>
            <a:endParaRPr lang="el-GR" sz="2400" b="1" dirty="0" smtClean="0"/>
          </a:p>
          <a:p>
            <a:pPr lvl="1">
              <a:spcBef>
                <a:spcPts val="0"/>
              </a:spcBef>
            </a:pPr>
            <a:r>
              <a:rPr lang="el-GR" sz="2200" dirty="0" smtClean="0"/>
              <a:t>Αξιόπιστα εξαρτήματα</a:t>
            </a:r>
            <a:r>
              <a:rPr lang="en-US" sz="2200" dirty="0" smtClean="0"/>
              <a:t>,</a:t>
            </a:r>
            <a:endParaRPr lang="el-GR" sz="2200" dirty="0" smtClean="0"/>
          </a:p>
          <a:p>
            <a:pPr lvl="1">
              <a:spcBef>
                <a:spcPts val="0"/>
              </a:spcBef>
            </a:pPr>
            <a:r>
              <a:rPr lang="el-GR" sz="2200" dirty="0" smtClean="0"/>
              <a:t>Ποσότητα εξαρτημάτων</a:t>
            </a:r>
            <a:r>
              <a:rPr lang="en-US" sz="2200" dirty="0" smtClean="0"/>
              <a:t>,</a:t>
            </a:r>
            <a:endParaRPr lang="el-GR" sz="2200" dirty="0" smtClean="0"/>
          </a:p>
          <a:p>
            <a:pPr lvl="1">
              <a:spcBef>
                <a:spcPts val="0"/>
              </a:spcBef>
            </a:pPr>
            <a:r>
              <a:rPr lang="el-GR" sz="2200" dirty="0" smtClean="0"/>
              <a:t>Σχεδιασμός και διάταξη των εξαρτημάτων</a:t>
            </a:r>
            <a:r>
              <a:rPr lang="en-US" sz="2200" dirty="0" smtClean="0"/>
              <a:t>,</a:t>
            </a:r>
            <a:endParaRPr lang="el-GR" sz="2200" dirty="0" smtClean="0"/>
          </a:p>
          <a:p>
            <a:pPr lvl="1">
              <a:spcBef>
                <a:spcPts val="0"/>
              </a:spcBef>
            </a:pPr>
            <a:r>
              <a:rPr lang="el-GR" sz="2200" dirty="0" smtClean="0"/>
              <a:t>Συντήρηση (ευκολία, συχνότητα)</a:t>
            </a:r>
            <a:r>
              <a:rPr lang="en-US" sz="2200" dirty="0" smtClean="0"/>
              <a:t>,</a:t>
            </a:r>
            <a:endParaRPr lang="el-GR" sz="2200" dirty="0" smtClean="0"/>
          </a:p>
          <a:p>
            <a:pPr lvl="1">
              <a:spcBef>
                <a:spcPts val="0"/>
              </a:spcBef>
            </a:pPr>
            <a:r>
              <a:rPr lang="el-GR" sz="2200" dirty="0" smtClean="0"/>
              <a:t>Ποιοτικός Έλεγχος παραγωγής</a:t>
            </a:r>
            <a:r>
              <a:rPr lang="en-US" sz="2200" dirty="0" smtClean="0"/>
              <a:t>,</a:t>
            </a:r>
            <a:endParaRPr lang="el-GR" sz="2200" dirty="0" smtClean="0"/>
          </a:p>
          <a:p>
            <a:pPr lvl="1">
              <a:spcBef>
                <a:spcPts val="0"/>
              </a:spcBef>
            </a:pPr>
            <a:r>
              <a:rPr lang="el-GR" sz="2200" dirty="0" smtClean="0"/>
              <a:t>Συσκευασία &amp; Μεταφορά</a:t>
            </a:r>
            <a:r>
              <a:rPr lang="en-US" sz="2200" dirty="0" smtClean="0"/>
              <a:t>.</a:t>
            </a:r>
            <a:endParaRPr lang="el-GR" sz="2200" dirty="0" smtClean="0"/>
          </a:p>
          <a:p>
            <a:pPr>
              <a:spcBef>
                <a:spcPts val="0"/>
              </a:spcBef>
              <a:buNone/>
            </a:pPr>
            <a:r>
              <a:rPr lang="el-GR" sz="2400" b="1" dirty="0" smtClean="0"/>
              <a:t>Ρυθμός Βλαβών</a:t>
            </a:r>
            <a:r>
              <a:rPr lang="en-US" sz="2400" b="1" dirty="0" smtClean="0"/>
              <a:t>,</a:t>
            </a:r>
            <a:endParaRPr lang="el-GR" sz="2400" b="1" dirty="0" smtClean="0"/>
          </a:p>
          <a:p>
            <a:pPr lvl="1">
              <a:spcBef>
                <a:spcPts val="0"/>
              </a:spcBef>
            </a:pPr>
            <a:r>
              <a:rPr lang="el-GR" sz="2200" dirty="0" smtClean="0"/>
              <a:t>Βρεφικές βλάβες - Τυχαίες βλάβες - Βλάβες υπερβολικής χρήσης</a:t>
            </a:r>
            <a:r>
              <a:rPr lang="en-US" sz="2200" dirty="0" smtClean="0"/>
              <a:t>.</a:t>
            </a:r>
            <a:endParaRPr lang="el-GR" sz="2200" dirty="0" smtClean="0"/>
          </a:p>
          <a:p>
            <a:pPr>
              <a:spcBef>
                <a:spcPts val="0"/>
              </a:spcBef>
              <a:buNone/>
            </a:pPr>
            <a:r>
              <a:rPr lang="el-GR" sz="2400" b="1" dirty="0" smtClean="0"/>
              <a:t>Χαρακτηριστικά</a:t>
            </a:r>
            <a:r>
              <a:rPr lang="en-US" sz="2400" b="1" dirty="0" smtClean="0"/>
              <a:t>.</a:t>
            </a:r>
            <a:endParaRPr lang="el-GR" sz="2400" b="1" dirty="0" smtClean="0"/>
          </a:p>
          <a:p>
            <a:pPr lvl="1">
              <a:spcBef>
                <a:spcPts val="0"/>
              </a:spcBef>
            </a:pPr>
            <a:r>
              <a:rPr lang="el-GR" sz="2200" dirty="0" smtClean="0"/>
              <a:t>Μέση διάρκεια ζωής – Ρυθμός εμφάνισης βλαβών – Αξιόπιστη διάρκεια ζωής</a:t>
            </a:r>
            <a:r>
              <a:rPr lang="en-US" sz="2200" dirty="0" smtClean="0"/>
              <a:t>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4221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Συχνότητα </a:t>
            </a:r>
            <a:r>
              <a:rPr lang="el-GR" dirty="0"/>
              <a:t>π</a:t>
            </a:r>
            <a:r>
              <a:rPr lang="el-GR" dirty="0" smtClean="0"/>
              <a:t>οιοτικού ελέγχου</a:t>
            </a:r>
            <a:r>
              <a:rPr lang="en-US" dirty="0" smtClean="0"/>
              <a:t> </a:t>
            </a:r>
            <a:r>
              <a:rPr lang="en-US" sz="3200" b="0" dirty="0" smtClean="0"/>
              <a:t>(1/</a:t>
            </a:r>
            <a:r>
              <a:rPr lang="el-GR" sz="3200" b="0" dirty="0" smtClean="0"/>
              <a:t>2</a:t>
            </a:r>
            <a:r>
              <a:rPr lang="en-US" sz="3200" b="0" dirty="0" smtClean="0"/>
              <a:t>)</a:t>
            </a:r>
            <a:endParaRPr lang="el-GR" sz="3200" b="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1107" y="991252"/>
            <a:ext cx="8229600" cy="5040560"/>
          </a:xfrm>
        </p:spPr>
        <p:txBody>
          <a:bodyPr>
            <a:normAutofit/>
          </a:bodyPr>
          <a:lstStyle/>
          <a:p>
            <a:r>
              <a:rPr lang="el-GR" dirty="0" smtClean="0"/>
              <a:t>Αν οι έλεγχοι γίνονται συχνά, περιορίζεται το κόστος των ελαττωματικών προϊόντων, αλλά αυξάνεται το κόστος ελέγχου.</a:t>
            </a:r>
          </a:p>
          <a:p>
            <a:r>
              <a:rPr lang="el-GR" dirty="0" smtClean="0"/>
              <a:t>Αν οι έλεγχοι γίνονται σε αραιά χρονικά διαστήματα, αυξάνεται το κόστος των ελαττωματικών προϊόντων</a:t>
            </a:r>
            <a:r>
              <a:rPr lang="en-US" dirty="0" smtClean="0"/>
              <a:t> (</a:t>
            </a:r>
            <a:r>
              <a:rPr lang="en-US" i="1" dirty="0" smtClean="0"/>
              <a:t>c</a:t>
            </a:r>
            <a:r>
              <a:rPr lang="en-US" i="1" baseline="-25000" dirty="0" smtClean="0"/>
              <a:t>d</a:t>
            </a:r>
            <a:r>
              <a:rPr lang="en-US" dirty="0" smtClean="0"/>
              <a:t>*(</a:t>
            </a:r>
            <a:r>
              <a:rPr lang="en-US" i="1" dirty="0" smtClean="0"/>
              <a:t>t</a:t>
            </a:r>
            <a:r>
              <a:rPr lang="en-US" i="1" baseline="-25000" dirty="0" smtClean="0"/>
              <a:t>i</a:t>
            </a:r>
            <a:r>
              <a:rPr lang="en-US" dirty="0" smtClean="0"/>
              <a:t>/2  +</a:t>
            </a:r>
            <a:r>
              <a:rPr lang="el-GR" dirty="0" smtClean="0"/>
              <a:t> </a:t>
            </a:r>
            <a:r>
              <a:rPr lang="en-US" i="1" dirty="0" smtClean="0"/>
              <a:t>t</a:t>
            </a:r>
            <a:r>
              <a:rPr lang="en-US" i="1" baseline="-25000" dirty="0" smtClean="0"/>
              <a:t>A</a:t>
            </a:r>
            <a:r>
              <a:rPr lang="en-US" dirty="0" smtClean="0"/>
              <a:t>)=</a:t>
            </a:r>
            <a:r>
              <a:rPr lang="en-US" i="1" dirty="0" smtClean="0"/>
              <a:t>Q</a:t>
            </a:r>
            <a:r>
              <a:rPr lang="en-US" i="1" baseline="-25000" dirty="0" smtClean="0"/>
              <a:t>d</a:t>
            </a:r>
            <a:r>
              <a:rPr lang="en-US" dirty="0" smtClean="0"/>
              <a:t>)</a:t>
            </a:r>
            <a:r>
              <a:rPr lang="el-GR" dirty="0" smtClean="0"/>
              <a:t>, </a:t>
            </a:r>
            <a:br>
              <a:rPr lang="el-GR" dirty="0" smtClean="0"/>
            </a:br>
            <a:r>
              <a:rPr lang="el-GR" dirty="0" smtClean="0"/>
              <a:t>και ελαττώνεται το κόστος ελέγχου</a:t>
            </a:r>
            <a:r>
              <a:rPr lang="en-US" dirty="0" smtClean="0"/>
              <a:t> (</a:t>
            </a:r>
            <a:r>
              <a:rPr lang="en-US" i="1" dirty="0" smtClean="0"/>
              <a:t>c</a:t>
            </a:r>
            <a:r>
              <a:rPr lang="en-US" i="1" baseline="-25000" dirty="0" smtClean="0"/>
              <a:t>i</a:t>
            </a:r>
            <a:r>
              <a:rPr lang="en-US" dirty="0" smtClean="0"/>
              <a:t>*</a:t>
            </a:r>
            <a:r>
              <a:rPr lang="en-US" i="1" dirty="0" smtClean="0"/>
              <a:t>T</a:t>
            </a:r>
            <a:r>
              <a:rPr lang="en-US" dirty="0" smtClean="0"/>
              <a:t>/</a:t>
            </a:r>
            <a:r>
              <a:rPr lang="en-US" i="1" dirty="0" smtClean="0"/>
              <a:t>t</a:t>
            </a:r>
            <a:r>
              <a:rPr lang="en-US" i="1" baseline="-25000" dirty="0" smtClean="0"/>
              <a:t>i</a:t>
            </a:r>
            <a:r>
              <a:rPr lang="en-US" dirty="0" smtClean="0"/>
              <a:t> =</a:t>
            </a:r>
            <a:r>
              <a:rPr lang="en-US" i="1" dirty="0" smtClean="0"/>
              <a:t>Q</a:t>
            </a:r>
            <a:r>
              <a:rPr lang="en-US" i="1" baseline="-25000" dirty="0" smtClean="0"/>
              <a:t>i</a:t>
            </a:r>
            <a:r>
              <a:rPr lang="en-US" dirty="0" smtClean="0"/>
              <a:t>)</a:t>
            </a:r>
            <a:r>
              <a:rPr lang="el-GR" dirty="0" smtClean="0"/>
              <a:t>,</a:t>
            </a:r>
            <a:br>
              <a:rPr lang="el-GR" dirty="0" smtClean="0"/>
            </a:br>
            <a:r>
              <a:rPr lang="el-GR" dirty="0" smtClean="0"/>
              <a:t>όπου, </a:t>
            </a:r>
            <a:r>
              <a:rPr lang="el-GR" i="1" dirty="0" smtClean="0"/>
              <a:t>Τ</a:t>
            </a:r>
            <a:r>
              <a:rPr lang="el-GR" dirty="0" smtClean="0"/>
              <a:t> είναι ο χρόνος αξιοπιστίας (μεταξύ βλαβών)</a:t>
            </a:r>
            <a:r>
              <a:rPr lang="en-US" dirty="0" smtClean="0"/>
              <a:t> </a:t>
            </a:r>
            <a:r>
              <a:rPr lang="el-GR" dirty="0" smtClean="0"/>
              <a:t>και </a:t>
            </a:r>
            <a:r>
              <a:rPr lang="en-US" i="1" dirty="0" smtClean="0"/>
              <a:t>t</a:t>
            </a:r>
            <a:r>
              <a:rPr lang="en-US" i="1" baseline="-25000" dirty="0" smtClean="0"/>
              <a:t>A</a:t>
            </a:r>
            <a:r>
              <a:rPr lang="en-US" dirty="0" smtClean="0"/>
              <a:t> </a:t>
            </a:r>
            <a:r>
              <a:rPr lang="el-GR" dirty="0" smtClean="0"/>
              <a:t>είναι ο χρόνος αντίδρασης (ανακάλυψη &amp; επίλυση του προβλήματος).</a:t>
            </a:r>
            <a:endParaRPr lang="el-GR" baseline="-25000" dirty="0" smtClean="0"/>
          </a:p>
          <a:p>
            <a:r>
              <a:rPr lang="el-GR" dirty="0" smtClean="0"/>
              <a:t>Το ζητούμενο είναι η ελαχιστοποίηση του συνολικού κόστους. 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i="1" dirty="0" smtClean="0"/>
              <a:t>TQ = Q</a:t>
            </a:r>
            <a:r>
              <a:rPr lang="en-US" i="1" baseline="-25000" dirty="0" smtClean="0"/>
              <a:t>i</a:t>
            </a:r>
            <a:r>
              <a:rPr lang="en-US" i="1" dirty="0" smtClean="0"/>
              <a:t> + Q</a:t>
            </a:r>
            <a:r>
              <a:rPr lang="en-US" i="1" baseline="-25000" dirty="0" smtClean="0"/>
              <a:t>d</a:t>
            </a:r>
            <a:r>
              <a:rPr lang="en-US" dirty="0" smtClean="0"/>
              <a:t> </a:t>
            </a:r>
            <a:r>
              <a:rPr lang="en-US" i="1" dirty="0" smtClean="0"/>
              <a:t>=</a:t>
            </a:r>
            <a:r>
              <a:rPr lang="en-US" dirty="0" smtClean="0"/>
              <a:t> </a:t>
            </a:r>
            <a:r>
              <a:rPr lang="en-US" i="1" dirty="0" smtClean="0"/>
              <a:t>c</a:t>
            </a:r>
            <a:r>
              <a:rPr lang="en-US" i="1" baseline="-25000" dirty="0" smtClean="0"/>
              <a:t>i</a:t>
            </a:r>
            <a:r>
              <a:rPr lang="en-US" dirty="0" smtClean="0"/>
              <a:t>*</a:t>
            </a:r>
            <a:r>
              <a:rPr lang="en-US" i="1" dirty="0" smtClean="0"/>
              <a:t>T</a:t>
            </a:r>
            <a:r>
              <a:rPr lang="en-US" dirty="0" smtClean="0"/>
              <a:t>/</a:t>
            </a:r>
            <a:r>
              <a:rPr lang="en-US" i="1" dirty="0" smtClean="0"/>
              <a:t>t</a:t>
            </a:r>
            <a:r>
              <a:rPr lang="en-US" i="1" baseline="-25000" dirty="0" smtClean="0"/>
              <a:t>i</a:t>
            </a:r>
            <a:r>
              <a:rPr lang="en-US" dirty="0" smtClean="0"/>
              <a:t> + </a:t>
            </a:r>
            <a:r>
              <a:rPr lang="en-US" i="1" dirty="0" smtClean="0"/>
              <a:t>c</a:t>
            </a:r>
            <a:r>
              <a:rPr lang="en-US" i="1" baseline="-25000" dirty="0" smtClean="0"/>
              <a:t>d</a:t>
            </a:r>
            <a:r>
              <a:rPr lang="en-US" dirty="0" smtClean="0"/>
              <a:t>*(</a:t>
            </a:r>
            <a:r>
              <a:rPr lang="en-US" i="1" dirty="0" smtClean="0"/>
              <a:t>t</a:t>
            </a:r>
            <a:r>
              <a:rPr lang="en-US" i="1" baseline="-25000" dirty="0" smtClean="0"/>
              <a:t>i</a:t>
            </a:r>
            <a:r>
              <a:rPr lang="en-US" dirty="0" smtClean="0"/>
              <a:t>/2 + </a:t>
            </a:r>
            <a:r>
              <a:rPr lang="en-US" i="1" dirty="0" smtClean="0"/>
              <a:t>t</a:t>
            </a:r>
            <a:r>
              <a:rPr lang="en-US" i="1" baseline="-25000" dirty="0" smtClean="0"/>
              <a:t>A</a:t>
            </a:r>
            <a:r>
              <a:rPr lang="en-US" dirty="0" smtClean="0"/>
              <a:t>) 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6093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Συχνότητα </a:t>
            </a:r>
            <a:r>
              <a:rPr lang="el-GR" dirty="0" smtClean="0"/>
              <a:t>ποιοτικού </a:t>
            </a:r>
            <a:r>
              <a:rPr lang="el-GR" dirty="0"/>
              <a:t>ε</a:t>
            </a:r>
            <a:r>
              <a:rPr lang="el-GR" dirty="0" smtClean="0"/>
              <a:t>λέγχου</a:t>
            </a:r>
            <a:r>
              <a:rPr lang="en-US" dirty="0" smtClean="0"/>
              <a:t> </a:t>
            </a:r>
            <a:r>
              <a:rPr lang="en-US" sz="3200" b="0" dirty="0" smtClean="0"/>
              <a:t>(2/</a:t>
            </a:r>
            <a:r>
              <a:rPr lang="el-GR" sz="3200" b="0" dirty="0" smtClean="0"/>
              <a:t>2</a:t>
            </a:r>
            <a:r>
              <a:rPr lang="en-US" sz="3200" b="0" dirty="0" smtClean="0"/>
              <a:t>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772816"/>
            <a:ext cx="426861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121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Βασίλης Μούσας 2014. Βασίλης Μούσας. </a:t>
            </a:r>
            <a:r>
              <a:rPr lang="el-GR" sz="2000" dirty="0"/>
              <a:t>«Οικονομοτεχνική Ανάλυση και Διαχείριση. </a:t>
            </a:r>
            <a:r>
              <a:rPr lang="el-GR" sz="2000" dirty="0" smtClean="0"/>
              <a:t>Ενότητα 11</a:t>
            </a:r>
            <a:r>
              <a:rPr lang="en-US" sz="2000" dirty="0" smtClean="0"/>
              <a:t>:</a:t>
            </a:r>
            <a:r>
              <a:rPr lang="el-GR" sz="2000" dirty="0"/>
              <a:t> Εισαγωγή στον </a:t>
            </a:r>
            <a:r>
              <a:rPr lang="el-GR" sz="2000" dirty="0" smtClean="0"/>
              <a:t>ποιοτικό </a:t>
            </a:r>
            <a:r>
              <a:rPr lang="el-GR" sz="2000" dirty="0"/>
              <a:t>έ</a:t>
            </a:r>
            <a:r>
              <a:rPr lang="el-GR" sz="2000" dirty="0" smtClean="0"/>
              <a:t>λεγχο (Β</a:t>
            </a:r>
            <a:r>
              <a:rPr lang="el-GR" sz="2000" dirty="0"/>
              <a:t>΄ </a:t>
            </a:r>
            <a:r>
              <a:rPr lang="el-GR" sz="2000" dirty="0" smtClean="0"/>
              <a:t>μέρος)».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058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81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83354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09120"/>
              </a:xfrm>
            </p:spPr>
            <p:txBody>
              <a:bodyPr>
                <a:normAutofit/>
              </a:bodyPr>
              <a:lstStyle/>
              <a:p>
                <a:r>
                  <a:rPr lang="el-GR" sz="2400" dirty="0" smtClean="0"/>
                  <a:t>Η κανονική κατανομή (</a:t>
                </a:r>
                <a:r>
                  <a:rPr lang="en-US" sz="2400" dirty="0" smtClean="0"/>
                  <a:t>Gaussian </a:t>
                </a:r>
                <a:r>
                  <a:rPr lang="el-GR" sz="2400" dirty="0" smtClean="0"/>
                  <a:t>ή </a:t>
                </a:r>
                <a:r>
                  <a:rPr lang="en-US" sz="2400" dirty="0" smtClean="0"/>
                  <a:t>Normal</a:t>
                </a:r>
                <a:r>
                  <a:rPr lang="el-GR" sz="2400" dirty="0" smtClean="0"/>
                  <a:t>) αποτελεί τη βάση των τεχνικών ποιοτικού ελέγχου.</a:t>
                </a:r>
              </a:p>
              <a:p>
                <a:r>
                  <a:rPr lang="el-GR" sz="2400" dirty="0" smtClean="0"/>
                  <a:t>Το ύψος των ανθρώπων, η διάρκεια ζωής ενός λαμπτήρα, οι διαστάσεις των εμβόλων μιας μηχανής, κλπ., ακολουθούν την κανονική κατανομή.</a:t>
                </a:r>
              </a:p>
              <a:p>
                <a:r>
                  <a:rPr lang="el-GR" sz="2400" dirty="0" smtClean="0"/>
                  <a:t>Θεωρείται η πλέον σημαντική στη στατιστική</a:t>
                </a:r>
              </a:p>
              <a:p>
                <a:r>
                  <a:rPr lang="el-GR" sz="2400" dirty="0" smtClean="0"/>
                  <a:t>Έχει απλή περιγραφή το σχήμα της εξαρτάται από δυο μόνο παραμέτρους, τη μέση τιμή (μ) &amp; την απόκλιση (σ).</a:t>
                </a:r>
              </a:p>
              <a:p>
                <a:r>
                  <a:rPr lang="el-GR" sz="2400" dirty="0" smtClean="0"/>
                  <a:t>Η μαθηματική σχέση είναι: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ad>
                          <m:radPr>
                            <m:degHide m:val="on"/>
                            <m:ctrlPr>
                              <a:rPr lang="el-GR" sz="2400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l-GR" sz="24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l-GR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l-GR" sz="2400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l-GR" sz="2400" b="0" i="1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l-GR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l-GR" sz="24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l-GR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l-GR" sz="24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l-GR" sz="2400" b="0" i="1" smtClean="0">
                                    <a:latin typeface="Cambria Math" panose="02040503050406030204" pitchFamily="18" charset="0"/>
                                  </a:rPr>
                                  <m:t>𝜒</m:t>
                                </m:r>
                                <m:r>
                                  <a:rPr lang="el-GR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l-GR" sz="2400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num>
                              <m:den>
                                <m:r>
                                  <a:rPr lang="el-GR" sz="2400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l-GR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09120"/>
              </a:xfrm>
              <a:blipFill rotWithShape="0">
                <a:blip r:embed="rId2"/>
                <a:stretch>
                  <a:fillRect l="-963" t="-1036" r="-140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Κανονική κατανομή (</a:t>
            </a:r>
            <a:r>
              <a:rPr lang="en-US" dirty="0" smtClean="0"/>
              <a:t>Gauss) </a:t>
            </a:r>
            <a:r>
              <a:rPr lang="en-US" sz="3200" b="0" dirty="0" smtClean="0"/>
              <a:t>(1/6)</a:t>
            </a:r>
            <a:endParaRPr lang="el-GR" sz="32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488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83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68153"/>
            <a:ext cx="8229600" cy="676671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Σχήματα κανονικών κατανομών:</a:t>
            </a:r>
            <a:endParaRPr lang="el-GR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Κανονική κατανομή (</a:t>
            </a:r>
            <a:r>
              <a:rPr lang="en-US" dirty="0"/>
              <a:t>Gauss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n-US" sz="3200" b="0" dirty="0" smtClean="0"/>
              <a:t>(2/6)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521495"/>
            <a:ext cx="48387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856455"/>
            <a:ext cx="3888432" cy="171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5486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54460"/>
            <a:ext cx="8229600" cy="132474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ολοκλήρωμα της κατανομής (δηλ. το εμβαδό κάτω από τη καμπύλη) μας δίνει τη πιθανότητα Ρ(Χ) που έχει η μεταβλητή Χ  να πάρει κάποια τιμή από τη περιοχή αυτή. </a:t>
            </a:r>
            <a:endParaRPr lang="el-GR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Κανονική κατανομή (</a:t>
            </a:r>
            <a:r>
              <a:rPr lang="en-US" dirty="0"/>
              <a:t>Gauss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n-US" sz="3200" b="0" dirty="0" smtClean="0"/>
              <a:t>(3/6)</a:t>
            </a:r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20926"/>
          <a:stretch/>
        </p:blipFill>
        <p:spPr bwMode="auto">
          <a:xfrm>
            <a:off x="417169" y="3743648"/>
            <a:ext cx="388843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7202" y="2852936"/>
            <a:ext cx="4299942" cy="3559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11560" y="2668610"/>
                <a:ext cx="3168352" cy="10750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l-G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χ</m:t>
                          </m:r>
                        </m:e>
                      </m:d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nary>
                        <m:nary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</m:rad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/2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𝑑𝑡</m:t>
                                      </m:r>
                                    </m:sup>
                                  </m:sSup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668610"/>
                <a:ext cx="3168352" cy="107503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793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66881"/>
            <a:ext cx="8229600" cy="4637112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Η τυπική κανονική κατανομή είναι αυτή που έχει μ=0 &amp; σ=1.</a:t>
            </a:r>
          </a:p>
          <a:p>
            <a:r>
              <a:rPr lang="el-GR" sz="2400" dirty="0" smtClean="0"/>
              <a:t>Όλες οι κατανομές ανάγονται στη τυπική με την αλλαγή μεταβλητών: Ζ = (Χ-μ)/σ.</a:t>
            </a:r>
          </a:p>
          <a:p>
            <a:r>
              <a:rPr lang="el-GR" sz="2400" dirty="0" smtClean="0"/>
              <a:t>Η περιοχή μεταξύ -3σ και +3σ αντιστοιχεί σχεδόν στο 100% (99,73% ) γι’ αυτό και οι υπόλοιπες περιοχές (ουρές) συχνά αγνοούνται.</a:t>
            </a:r>
          </a:p>
          <a:p>
            <a:r>
              <a:rPr lang="el-GR" sz="2400" dirty="0" smtClean="0"/>
              <a:t>Οι τιμές της τυπικής για</a:t>
            </a:r>
            <a:r>
              <a:rPr lang="en-US" sz="2400" dirty="0" smtClean="0"/>
              <a:t> </a:t>
            </a:r>
            <a:r>
              <a:rPr lang="el-GR" sz="2400" dirty="0" smtClean="0"/>
              <a:t>το  διάστημα [-3, 3] δίνονται</a:t>
            </a:r>
            <a:r>
              <a:rPr lang="en-US" sz="2400" dirty="0" smtClean="0"/>
              <a:t> </a:t>
            </a:r>
            <a:r>
              <a:rPr lang="el-GR" sz="2400" dirty="0" smtClean="0"/>
              <a:t>έτοιμες σε πίνακες. </a:t>
            </a:r>
          </a:p>
          <a:p>
            <a:endParaRPr lang="el-GR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Κανονική κατανομή (</a:t>
            </a:r>
            <a:r>
              <a:rPr lang="en-US" dirty="0"/>
              <a:t>Gauss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n-US" sz="3200" b="0" dirty="0" smtClean="0"/>
              <a:t>(4/6)</a:t>
            </a:r>
            <a:endParaRPr lang="el-GR" dirty="0"/>
          </a:p>
        </p:txBody>
      </p:sp>
      <p:grpSp>
        <p:nvGrpSpPr>
          <p:cNvPr id="6" name="Group 5"/>
          <p:cNvGrpSpPr/>
          <p:nvPr/>
        </p:nvGrpSpPr>
        <p:grpSpPr>
          <a:xfrm>
            <a:off x="3131840" y="4725144"/>
            <a:ext cx="3923903" cy="1710897"/>
            <a:chOff x="4139952" y="4077072"/>
            <a:chExt cx="4427959" cy="2016224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39952" y="4077072"/>
              <a:ext cx="4427959" cy="1947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ounded Rectangle 4"/>
            <p:cNvSpPr/>
            <p:nvPr/>
          </p:nvSpPr>
          <p:spPr>
            <a:xfrm>
              <a:off x="5220072" y="4437112"/>
              <a:ext cx="2520280" cy="165618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</p:grp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5490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97788"/>
            <a:ext cx="8229600" cy="96470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Πίνακας υπολογισμού του ολοκληρώματος Ρ(Χ&lt;Ζ) της τυπικής κατανομής από το -∞ έως το Ζ.</a:t>
            </a:r>
            <a:endParaRPr lang="el-GR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Κανονική κατανομή (</a:t>
            </a:r>
            <a:r>
              <a:rPr lang="en-US" dirty="0"/>
              <a:t>Gauss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n-US" sz="3200" b="0" dirty="0" smtClean="0"/>
              <a:t>(5/6)</a:t>
            </a:r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4299" y="1772816"/>
            <a:ext cx="544010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7417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Παραδείγματα υπολογισμού</a:t>
            </a:r>
            <a:endParaRPr lang="el-GR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Κανονική κατανομή (</a:t>
            </a:r>
            <a:r>
              <a:rPr lang="en-US" dirty="0"/>
              <a:t>Gauss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n-US" sz="3200" b="0" dirty="0" smtClean="0"/>
              <a:t>(6/6)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4354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925" y="1060742"/>
            <a:ext cx="8229600" cy="26208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400" dirty="0" smtClean="0"/>
              <a:t>Διακυμάνσεις που παρατηρούνται σε προϊόντα και περιγράφονται κυρίως με κανονικές κατανομές:</a:t>
            </a:r>
          </a:p>
          <a:p>
            <a:r>
              <a:rPr lang="el-GR" sz="2400" dirty="0" smtClean="0"/>
              <a:t>Εντός του προϊόντος (ανόμοια σύνθεση του υλικού)</a:t>
            </a:r>
          </a:p>
          <a:p>
            <a:r>
              <a:rPr lang="el-GR" sz="2400" dirty="0" smtClean="0"/>
              <a:t>Σε διαφορετικά κομμάτια (ίδιων προδιαγραφών/παρτίδας)</a:t>
            </a:r>
          </a:p>
          <a:p>
            <a:r>
              <a:rPr lang="el-GR" sz="2400" dirty="0" smtClean="0"/>
              <a:t>Σε διαφορετικούς χρόνους, π.χ.:</a:t>
            </a:r>
            <a:endParaRPr lang="el-GR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Διακύμανση της ποιότητας</a:t>
            </a:r>
            <a:r>
              <a:rPr lang="en-US" dirty="0" smtClean="0"/>
              <a:t> </a:t>
            </a:r>
            <a:r>
              <a:rPr lang="en-US" sz="3200" b="0" dirty="0" smtClean="0"/>
              <a:t>(1/2)</a:t>
            </a:r>
            <a:endParaRPr lang="el-GR" sz="3200" b="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9226" y="3707606"/>
            <a:ext cx="4078998" cy="2726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050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400" b="1" dirty="0" smtClean="0"/>
              <a:t>Αιτίες:</a:t>
            </a:r>
          </a:p>
          <a:p>
            <a:r>
              <a:rPr lang="el-GR" sz="2400" dirty="0" smtClean="0"/>
              <a:t>Ανθρώπινος παράγοντας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r>
              <a:rPr lang="el-GR" sz="2400" dirty="0" smtClean="0"/>
              <a:t>Μεταβολή ιδιοτήτων των πρώτων υλών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r>
              <a:rPr lang="el-GR" sz="2400" dirty="0" smtClean="0"/>
              <a:t>Μηχανές &amp; εξοπλισμός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r>
              <a:rPr lang="el-GR" sz="2400" dirty="0" smtClean="0"/>
              <a:t>Χρησιμοποιούμενη τεχνολογία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r>
              <a:rPr lang="el-GR" sz="2400" dirty="0" smtClean="0"/>
              <a:t>Μείωση κόστους παραγωγής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>
              <a:buNone/>
            </a:pPr>
            <a:r>
              <a:rPr lang="el-GR" sz="2400" b="1" dirty="0" smtClean="0"/>
              <a:t>Θεραπεία:</a:t>
            </a:r>
          </a:p>
          <a:p>
            <a:r>
              <a:rPr lang="el-GR" sz="2400" dirty="0" smtClean="0"/>
              <a:t>Θέτουμε </a:t>
            </a:r>
            <a:r>
              <a:rPr lang="el-GR" sz="2400" b="1" dirty="0" smtClean="0"/>
              <a:t>Προδιαγραφές</a:t>
            </a:r>
            <a:r>
              <a:rPr lang="el-GR" sz="2400" dirty="0" smtClean="0"/>
              <a:t>, δηλ. </a:t>
            </a:r>
            <a:r>
              <a:rPr lang="el-GR" sz="2400" b="1" dirty="0" smtClean="0"/>
              <a:t>Όρια Ανοχής </a:t>
            </a:r>
            <a:r>
              <a:rPr lang="el-GR" sz="2400" dirty="0" smtClean="0"/>
              <a:t>για τα </a:t>
            </a:r>
            <a:r>
              <a:rPr lang="el-GR" sz="2400" b="1" dirty="0" smtClean="0"/>
              <a:t>Κρίσιμα</a:t>
            </a:r>
            <a:r>
              <a:rPr lang="el-GR" sz="2400" dirty="0" smtClean="0"/>
              <a:t> χαρακτηριστικά &amp; ιδιότητες του προϊόντος, και ελέγχουμε τη </a:t>
            </a:r>
            <a:r>
              <a:rPr lang="el-GR" sz="2400" b="1" dirty="0" smtClean="0"/>
              <a:t>συμμόρφωσή</a:t>
            </a:r>
            <a:r>
              <a:rPr lang="el-GR" sz="2400" dirty="0" smtClean="0"/>
              <a:t> του σε αυτά. </a:t>
            </a:r>
            <a:endParaRPr lang="el-GR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Διακύμανση της </a:t>
            </a:r>
            <a:r>
              <a:rPr lang="el-GR" dirty="0" smtClean="0"/>
              <a:t>ποιότητας</a:t>
            </a:r>
            <a:r>
              <a:rPr lang="en-US" dirty="0" smtClean="0"/>
              <a:t> </a:t>
            </a:r>
            <a:r>
              <a:rPr lang="en-US" sz="3200" b="0" dirty="0" smtClean="0"/>
              <a:t>(2/2)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840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5cb5d93ca9c6fbcc31fd84d81ee0da938f2e4d"/>
</p:tagLst>
</file>

<file path=ppt/theme/theme1.xml><?xml version="1.0" encoding="utf-8"?>
<a:theme xmlns:a="http://schemas.openxmlformats.org/drawingml/2006/main" name="OC_template_updated">
  <a:themeElements>
    <a:clrScheme name="Προσαρμοσμένο 1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</TotalTime>
  <Words>1207</Words>
  <Application>Microsoft Office PowerPoint</Application>
  <PresentationFormat>Προβολή στην οθόνη (4:3)</PresentationFormat>
  <Paragraphs>139</Paragraphs>
  <Slides>20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20</vt:i4>
      </vt:variant>
    </vt:vector>
  </HeadingPairs>
  <TitlesOfParts>
    <vt:vector size="22" baseType="lpstr">
      <vt:lpstr>OC_template_updated</vt:lpstr>
      <vt:lpstr>1_OC_template_updated</vt:lpstr>
      <vt:lpstr>Οικονομοτεχνική Ανάλυση και Διαχείριση</vt:lpstr>
      <vt:lpstr>Κανονική κατανομή (Gauss) (1/6)</vt:lpstr>
      <vt:lpstr>Κανονική κατανομή (Gauss) (2/6)</vt:lpstr>
      <vt:lpstr>Κανονική κατανομή (Gauss) (3/6)</vt:lpstr>
      <vt:lpstr>Κανονική κατανομή (Gauss) (4/6)</vt:lpstr>
      <vt:lpstr>Κανονική κατανομή (Gauss) (5/6)</vt:lpstr>
      <vt:lpstr>Κανονική κατανομή (Gauss) (6/6)</vt:lpstr>
      <vt:lpstr>Διακύμανση της ποιότητας (1/2)</vt:lpstr>
      <vt:lpstr>Διακύμανση της ποιότητας (2/2)</vt:lpstr>
      <vt:lpstr>Ευστοχία &amp; ακρίβεια μετρήσεων</vt:lpstr>
      <vt:lpstr>Παράγοντες ποιότητας προϊόντος</vt:lpstr>
      <vt:lpstr>Συχνότητα ποιοτικού ελέγχου (1/2)</vt:lpstr>
      <vt:lpstr>Συχνότητα ποιοτικού ελέγχου (2/2)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49</cp:revision>
  <dcterms:created xsi:type="dcterms:W3CDTF">2013-03-04T13:35:19Z</dcterms:created>
  <dcterms:modified xsi:type="dcterms:W3CDTF">2015-04-16T10:36:33Z</dcterms:modified>
</cp:coreProperties>
</file>